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63" r:id="rId5"/>
    <p:sldId id="264" r:id="rId6"/>
    <p:sldId id="262" r:id="rId7"/>
    <p:sldId id="265" r:id="rId8"/>
    <p:sldId id="261" r:id="rId9"/>
    <p:sldId id="266" r:id="rId10"/>
    <p:sldId id="267" r:id="rId11"/>
    <p:sldId id="271" r:id="rId12"/>
    <p:sldId id="273" r:id="rId13"/>
    <p:sldId id="268" r:id="rId14"/>
    <p:sldId id="269" r:id="rId15"/>
    <p:sldId id="270"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0"/>
    <p:restoredTop sz="94721"/>
  </p:normalViewPr>
  <p:slideViewPr>
    <p:cSldViewPr snapToGrid="0">
      <p:cViewPr varScale="1">
        <p:scale>
          <a:sx n="108" d="100"/>
          <a:sy n="108" d="100"/>
        </p:scale>
        <p:origin x="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9D6DC-E1CB-4874-BF52-C3407230D20E}" type="datetime1">
              <a:rPr lang="en-US" smtClean="0"/>
              <a:t>6/12/25</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3BAE12-D270-459D-897B-6833652BB167}"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59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41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27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13E51-B7F7-4C24-B8E3-5471755DC0E0}" type="datetime1">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33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1A59F-D956-4598-A3C1-AE72A5387751}" type="datetime1">
              <a:rPr lang="en-US" smtClean="0"/>
              <a:t>6/12/25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92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985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77D9-239F-488B-9358-023C46BC7084}" type="datetime1">
              <a:rPr lang="en-US" smtClean="0"/>
              <a:t>6/12/25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40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6ACF-ECB9-4B5F-A429-08B8AC75E8EF}" type="datetime1">
              <a:rPr lang="en-US" smtClean="0"/>
              <a:t>6/12/25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1114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B429B-EE2A-486A-BDB9-0C848B4FAFDD}" type="datetime1">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664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8DA5FE4A-CB8D-40AB-BFFC-AAF37EA071CB}" type="datetime1">
              <a:rPr lang="en-US" smtClean="0"/>
              <a:t>6/12/25</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25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17C94-3B1E-4991-BED3-41F8B0158A00}" type="datetime1">
              <a:rPr lang="en-US" smtClean="0"/>
              <a:t>6/12/25</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3BAE12-D270-459D-897B-6833652BB167}"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87381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B012-925D-E56F-2FC3-EA751834F47C}"/>
              </a:ext>
            </a:extLst>
          </p:cNvPr>
          <p:cNvSpPr>
            <a:spLocks noGrp="1"/>
          </p:cNvSpPr>
          <p:nvPr>
            <p:ph type="ctrTitle"/>
          </p:nvPr>
        </p:nvSpPr>
        <p:spPr/>
        <p:txBody>
          <a:bodyPr/>
          <a:lstStyle/>
          <a:p>
            <a:pPr algn="ctr"/>
            <a:r>
              <a:rPr lang="en-US" altLang="zh-CN" dirty="0"/>
              <a:t>Python</a:t>
            </a:r>
            <a:endParaRPr lang="en-US" dirty="0"/>
          </a:p>
        </p:txBody>
      </p:sp>
      <p:sp>
        <p:nvSpPr>
          <p:cNvPr id="3" name="Subtitle 2">
            <a:extLst>
              <a:ext uri="{FF2B5EF4-FFF2-40B4-BE49-F238E27FC236}">
                <a16:creationId xmlns:a16="http://schemas.microsoft.com/office/drawing/2014/main" id="{EAA281A6-7C89-BAC3-057C-603623EB3556}"/>
              </a:ext>
            </a:extLst>
          </p:cNvPr>
          <p:cNvSpPr>
            <a:spLocks noGrp="1"/>
          </p:cNvSpPr>
          <p:nvPr>
            <p:ph type="subTitle" idx="1"/>
          </p:nvPr>
        </p:nvSpPr>
        <p:spPr/>
        <p:txBody>
          <a:bodyPr/>
          <a:lstStyle/>
          <a:p>
            <a:pPr algn="ctr"/>
            <a:r>
              <a:rPr lang="en-US" altLang="zh-CN" dirty="0"/>
              <a:t>Daze</a:t>
            </a:r>
            <a:r>
              <a:rPr lang="zh-CN" altLang="en-US" dirty="0"/>
              <a:t> </a:t>
            </a:r>
            <a:r>
              <a:rPr lang="en-US" altLang="zh-CN" dirty="0"/>
              <a:t>lu</a:t>
            </a:r>
          </a:p>
          <a:p>
            <a:pPr algn="ctr"/>
            <a:r>
              <a:rPr lang="en-US" altLang="zh-CN" dirty="0"/>
              <a:t>June</a:t>
            </a:r>
            <a:r>
              <a:rPr lang="zh-CN" altLang="en-US" dirty="0"/>
              <a:t> </a:t>
            </a:r>
            <a:r>
              <a:rPr lang="en-US" altLang="zh-CN" dirty="0"/>
              <a:t>12,</a:t>
            </a:r>
            <a:r>
              <a:rPr lang="zh-CN" altLang="en-US" dirty="0"/>
              <a:t> </a:t>
            </a:r>
            <a:r>
              <a:rPr lang="en-US" altLang="zh-CN" dirty="0"/>
              <a:t>2025</a:t>
            </a:r>
            <a:endParaRPr lang="en-US" dirty="0"/>
          </a:p>
        </p:txBody>
      </p:sp>
    </p:spTree>
    <p:extLst>
      <p:ext uri="{BB962C8B-B14F-4D97-AF65-F5344CB8AC3E}">
        <p14:creationId xmlns:p14="http://schemas.microsoft.com/office/powerpoint/2010/main" val="3100748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E658D-DE1F-995D-B0BD-CAD4816180E9}"/>
              </a:ext>
            </a:extLst>
          </p:cNvPr>
          <p:cNvSpPr txBox="1"/>
          <p:nvPr/>
        </p:nvSpPr>
        <p:spPr>
          <a:xfrm>
            <a:off x="262758" y="168166"/>
            <a:ext cx="1705916" cy="369332"/>
          </a:xfrm>
          <a:prstGeom prst="rect">
            <a:avLst/>
          </a:prstGeom>
          <a:noFill/>
        </p:spPr>
        <p:txBody>
          <a:bodyPr wrap="none" rtlCol="0">
            <a:spAutoFit/>
          </a:bodyPr>
          <a:lstStyle/>
          <a:p>
            <a:r>
              <a:rPr lang="en-US" b="1" dirty="0"/>
              <a:t>IDENTIFIERS</a:t>
            </a:r>
            <a:endParaRPr lang="en-US" dirty="0"/>
          </a:p>
        </p:txBody>
      </p:sp>
      <p:sp>
        <p:nvSpPr>
          <p:cNvPr id="6" name="TextBox 5">
            <a:extLst>
              <a:ext uri="{FF2B5EF4-FFF2-40B4-BE49-F238E27FC236}">
                <a16:creationId xmlns:a16="http://schemas.microsoft.com/office/drawing/2014/main" id="{654361A7-C39B-7D63-3C24-73A2C9E349E8}"/>
              </a:ext>
            </a:extLst>
          </p:cNvPr>
          <p:cNvSpPr txBox="1"/>
          <p:nvPr/>
        </p:nvSpPr>
        <p:spPr>
          <a:xfrm>
            <a:off x="3050628" y="2005722"/>
            <a:ext cx="2278117" cy="1477328"/>
          </a:xfrm>
          <a:prstGeom prst="rect">
            <a:avLst/>
          </a:prstGeom>
          <a:noFill/>
        </p:spPr>
        <p:txBody>
          <a:bodyPr wrap="square">
            <a:spAutoFit/>
          </a:bodyPr>
          <a:lstStyle/>
          <a:p>
            <a:r>
              <a:rPr lang="en-US" dirty="0"/>
              <a:t>True</a:t>
            </a:r>
          </a:p>
          <a:p>
            <a:r>
              <a:rPr lang="en-US" dirty="0" err="1"/>
              <a:t>myVariable</a:t>
            </a:r>
            <a:endParaRPr lang="en-US" dirty="0"/>
          </a:p>
          <a:p>
            <a:r>
              <a:rPr lang="en-US" dirty="0" err="1"/>
              <a:t>calculate_average</a:t>
            </a:r>
            <a:endParaRPr lang="en-US" dirty="0"/>
          </a:p>
          <a:p>
            <a:r>
              <a:rPr lang="en-US" dirty="0"/>
              <a:t>class</a:t>
            </a:r>
          </a:p>
          <a:p>
            <a:r>
              <a:rPr lang="en-US" dirty="0"/>
              <a:t>1stVariable</a:t>
            </a:r>
          </a:p>
        </p:txBody>
      </p:sp>
      <p:sp>
        <p:nvSpPr>
          <p:cNvPr id="8" name="TextBox 7">
            <a:extLst>
              <a:ext uri="{FF2B5EF4-FFF2-40B4-BE49-F238E27FC236}">
                <a16:creationId xmlns:a16="http://schemas.microsoft.com/office/drawing/2014/main" id="{2B9BB033-EB8F-EAE5-DC88-57256E6A2C40}"/>
              </a:ext>
            </a:extLst>
          </p:cNvPr>
          <p:cNvSpPr txBox="1"/>
          <p:nvPr/>
        </p:nvSpPr>
        <p:spPr>
          <a:xfrm>
            <a:off x="5625663" y="2005722"/>
            <a:ext cx="2057400" cy="1477328"/>
          </a:xfrm>
          <a:prstGeom prst="rect">
            <a:avLst/>
          </a:prstGeom>
          <a:noFill/>
        </p:spPr>
        <p:txBody>
          <a:bodyPr wrap="square">
            <a:spAutoFit/>
          </a:bodyPr>
          <a:lstStyle/>
          <a:p>
            <a:r>
              <a:rPr lang="en-US" dirty="0"/>
              <a:t>_</a:t>
            </a:r>
            <a:r>
              <a:rPr lang="en-US" dirty="0" err="1"/>
              <a:t>privateVariable</a:t>
            </a:r>
            <a:endParaRPr lang="en-US" dirty="0"/>
          </a:p>
          <a:p>
            <a:r>
              <a:rPr lang="en-US" dirty="0"/>
              <a:t>my-variable</a:t>
            </a:r>
          </a:p>
          <a:p>
            <a:r>
              <a:rPr lang="en-US" dirty="0" err="1"/>
              <a:t>MyClass</a:t>
            </a:r>
            <a:endParaRPr lang="en-US" dirty="0"/>
          </a:p>
          <a:p>
            <a:r>
              <a:rPr lang="en-US" dirty="0"/>
              <a:t>counter</a:t>
            </a:r>
          </a:p>
          <a:p>
            <a:r>
              <a:rPr lang="en-US" dirty="0"/>
              <a:t>if</a:t>
            </a:r>
          </a:p>
        </p:txBody>
      </p:sp>
    </p:spTree>
    <p:extLst>
      <p:ext uri="{BB962C8B-B14F-4D97-AF65-F5344CB8AC3E}">
        <p14:creationId xmlns:p14="http://schemas.microsoft.com/office/powerpoint/2010/main" val="29462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7E27A-327E-C570-8756-7AA9B7226A3B}"/>
              </a:ext>
            </a:extLst>
          </p:cNvPr>
          <p:cNvSpPr txBox="1"/>
          <p:nvPr/>
        </p:nvSpPr>
        <p:spPr>
          <a:xfrm>
            <a:off x="273377" y="188536"/>
            <a:ext cx="1578381" cy="369332"/>
          </a:xfrm>
          <a:prstGeom prst="rect">
            <a:avLst/>
          </a:prstGeom>
          <a:noFill/>
        </p:spPr>
        <p:txBody>
          <a:bodyPr wrap="none" rtlCol="0">
            <a:spAutoFit/>
          </a:bodyPr>
          <a:lstStyle/>
          <a:p>
            <a:r>
              <a:rPr lang="en-US" b="1" dirty="0"/>
              <a:t>VARIABLES </a:t>
            </a:r>
            <a:endParaRPr lang="en-US" dirty="0"/>
          </a:p>
        </p:txBody>
      </p:sp>
      <p:sp>
        <p:nvSpPr>
          <p:cNvPr id="3" name="TextBox 2">
            <a:extLst>
              <a:ext uri="{FF2B5EF4-FFF2-40B4-BE49-F238E27FC236}">
                <a16:creationId xmlns:a16="http://schemas.microsoft.com/office/drawing/2014/main" id="{2A59F0AB-5523-B9C0-D4C2-2912F58705FC}"/>
              </a:ext>
            </a:extLst>
          </p:cNvPr>
          <p:cNvSpPr txBox="1"/>
          <p:nvPr/>
        </p:nvSpPr>
        <p:spPr>
          <a:xfrm>
            <a:off x="579255" y="763572"/>
            <a:ext cx="1066692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Python variable is a reserved memory location to store values. In other words, a variable in a python program gives data to the computer for processing. Every value in Python has a datatype. Different data types in Python are Numbers, List, Tuple, Strings, Dictionary, etc. Variables can be declared by any name or even alphabets like a, aa,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etc. </a:t>
            </a:r>
          </a:p>
          <a:p>
            <a:pPr algn="just"/>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A41802-8830-53DF-80DC-7EAAA582E537}"/>
              </a:ext>
            </a:extLst>
          </p:cNvPr>
          <p:cNvSpPr txBox="1"/>
          <p:nvPr/>
        </p:nvSpPr>
        <p:spPr>
          <a:xfrm>
            <a:off x="593889" y="2159086"/>
            <a:ext cx="6103854"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dirty="0"/>
              <a:t>n = 300</a:t>
            </a:r>
            <a:br>
              <a:rPr lang="en-US" dirty="0"/>
            </a:br>
            <a:r>
              <a:rPr lang="en-US" dirty="0"/>
              <a:t>print(n)</a:t>
            </a:r>
          </a:p>
        </p:txBody>
      </p:sp>
      <p:sp>
        <p:nvSpPr>
          <p:cNvPr id="6" name="TextBox 5">
            <a:extLst>
              <a:ext uri="{FF2B5EF4-FFF2-40B4-BE49-F238E27FC236}">
                <a16:creationId xmlns:a16="http://schemas.microsoft.com/office/drawing/2014/main" id="{1BEFA3C2-46EA-68F7-16A7-293CCB5F522A}"/>
              </a:ext>
            </a:extLst>
          </p:cNvPr>
          <p:cNvSpPr txBox="1"/>
          <p:nvPr/>
        </p:nvSpPr>
        <p:spPr>
          <a:xfrm>
            <a:off x="490194" y="3070756"/>
            <a:ext cx="9677842" cy="369332"/>
          </a:xfrm>
          <a:prstGeom prst="rect">
            <a:avLst/>
          </a:prstGeom>
          <a:noFill/>
        </p:spPr>
        <p:txBody>
          <a:bodyPr wrap="none" rtlCol="0">
            <a:spAutoFit/>
          </a:bodyPr>
          <a:lstStyle/>
          <a:p>
            <a:r>
              <a:rPr lang="en-US" dirty="0"/>
              <a:t>Later, if you change the value of n and use it again, the new value will be substituted instead </a:t>
            </a:r>
          </a:p>
        </p:txBody>
      </p:sp>
      <p:sp>
        <p:nvSpPr>
          <p:cNvPr id="8" name="TextBox 7">
            <a:extLst>
              <a:ext uri="{FF2B5EF4-FFF2-40B4-BE49-F238E27FC236}">
                <a16:creationId xmlns:a16="http://schemas.microsoft.com/office/drawing/2014/main" id="{A974E63A-AAB1-34FF-7815-3FB6DADADFEC}"/>
              </a:ext>
            </a:extLst>
          </p:cNvPr>
          <p:cNvSpPr txBox="1"/>
          <p:nvPr/>
        </p:nvSpPr>
        <p:spPr>
          <a:xfrm>
            <a:off x="593889" y="3635273"/>
            <a:ext cx="610385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n = </a:t>
            </a:r>
            <a:r>
              <a:rPr lang="en-US" dirty="0">
                <a:solidFill>
                  <a:srgbClr val="2AACB8"/>
                </a:solidFill>
                <a:effectLst/>
              </a:rPr>
              <a:t>1000</a:t>
            </a:r>
            <a:endParaRPr lang="en-US" dirty="0">
              <a:solidFill>
                <a:srgbClr val="BCBEC4"/>
              </a:solidFill>
              <a:effectLst/>
            </a:endParaRPr>
          </a:p>
        </p:txBody>
      </p:sp>
      <p:sp>
        <p:nvSpPr>
          <p:cNvPr id="10" name="TextBox 9">
            <a:extLst>
              <a:ext uri="{FF2B5EF4-FFF2-40B4-BE49-F238E27FC236}">
                <a16:creationId xmlns:a16="http://schemas.microsoft.com/office/drawing/2014/main" id="{89D6AA55-3328-2CE7-9F0F-049767D4725D}"/>
              </a:ext>
            </a:extLst>
          </p:cNvPr>
          <p:cNvSpPr txBox="1"/>
          <p:nvPr/>
        </p:nvSpPr>
        <p:spPr>
          <a:xfrm>
            <a:off x="490193" y="4340695"/>
            <a:ext cx="10755983" cy="460575"/>
          </a:xfrm>
          <a:prstGeom prst="rect">
            <a:avLst/>
          </a:prstGeom>
          <a:noFill/>
        </p:spPr>
        <p:txBody>
          <a:bodyPr wrap="square">
            <a:spAutoFit/>
          </a:bodyPr>
          <a:lstStyle/>
          <a:p>
            <a:pPr algn="just">
              <a:lnSpc>
                <a:spcPts val="1373"/>
              </a:lnSpc>
              <a:spcAft>
                <a:spcPts val="263"/>
              </a:spcAft>
              <a:buNone/>
            </a:pPr>
            <a:r>
              <a:rPr lang="en-US" dirty="0">
                <a:latin typeface="Times New Roman" panose="02020603050405020304" pitchFamily="18" charset="0"/>
                <a:cs typeface="Times New Roman" panose="02020603050405020304" pitchFamily="18" charset="0"/>
              </a:rPr>
              <a:t>Python also allows chained assignment, which makes it possible to assign the same value to several variables simultaneously: </a:t>
            </a:r>
          </a:p>
        </p:txBody>
      </p:sp>
      <p:sp>
        <p:nvSpPr>
          <p:cNvPr id="11" name="TextBox 10">
            <a:extLst>
              <a:ext uri="{FF2B5EF4-FFF2-40B4-BE49-F238E27FC236}">
                <a16:creationId xmlns:a16="http://schemas.microsoft.com/office/drawing/2014/main" id="{77ABF199-EAF1-068C-F276-068DA43A1BAC}"/>
              </a:ext>
            </a:extLst>
          </p:cNvPr>
          <p:cNvSpPr txBox="1"/>
          <p:nvPr/>
        </p:nvSpPr>
        <p:spPr>
          <a:xfrm>
            <a:off x="575035" y="5128181"/>
            <a:ext cx="612270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a=b=c=300</a:t>
            </a:r>
          </a:p>
          <a:p>
            <a:r>
              <a:rPr lang="en-US" dirty="0"/>
              <a:t>x, y = 10, 20</a:t>
            </a:r>
          </a:p>
        </p:txBody>
      </p:sp>
    </p:spTree>
    <p:extLst>
      <p:ext uri="{BB962C8B-B14F-4D97-AF65-F5344CB8AC3E}">
        <p14:creationId xmlns:p14="http://schemas.microsoft.com/office/powerpoint/2010/main" val="60528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F2A0FB-94CD-CF3D-A51C-5F7AD4B5674A}"/>
              </a:ext>
            </a:extLst>
          </p:cNvPr>
          <p:cNvSpPr txBox="1"/>
          <p:nvPr/>
        </p:nvSpPr>
        <p:spPr>
          <a:xfrm>
            <a:off x="358219" y="235670"/>
            <a:ext cx="1520673" cy="369332"/>
          </a:xfrm>
          <a:prstGeom prst="rect">
            <a:avLst/>
          </a:prstGeom>
          <a:noFill/>
        </p:spPr>
        <p:txBody>
          <a:bodyPr wrap="none" rtlCol="0">
            <a:spAutoFit/>
          </a:bodyPr>
          <a:lstStyle/>
          <a:p>
            <a:r>
              <a:rPr lang="en-US" b="1" dirty="0"/>
              <a:t>VARIABLES</a:t>
            </a:r>
            <a:endParaRPr lang="en-US" dirty="0"/>
          </a:p>
        </p:txBody>
      </p:sp>
      <p:sp>
        <p:nvSpPr>
          <p:cNvPr id="3" name="TextBox 2">
            <a:extLst>
              <a:ext uri="{FF2B5EF4-FFF2-40B4-BE49-F238E27FC236}">
                <a16:creationId xmlns:a16="http://schemas.microsoft.com/office/drawing/2014/main" id="{6C238CA2-C22A-6ABE-53D6-4B9504C4A7EC}"/>
              </a:ext>
            </a:extLst>
          </p:cNvPr>
          <p:cNvSpPr txBox="1"/>
          <p:nvPr/>
        </p:nvSpPr>
        <p:spPr>
          <a:xfrm>
            <a:off x="1777042" y="1960776"/>
            <a:ext cx="150874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x, y = [10, 20]</a:t>
            </a:r>
            <a:br>
              <a:rPr lang="en-US" dirty="0"/>
            </a:br>
            <a:endParaRPr lang="en-US" dirty="0"/>
          </a:p>
        </p:txBody>
      </p:sp>
      <p:sp>
        <p:nvSpPr>
          <p:cNvPr id="7" name="TextBox 6">
            <a:extLst>
              <a:ext uri="{FF2B5EF4-FFF2-40B4-BE49-F238E27FC236}">
                <a16:creationId xmlns:a16="http://schemas.microsoft.com/office/drawing/2014/main" id="{DCA67AC6-7580-4BEB-FFD1-4F6F99B331E4}"/>
              </a:ext>
            </a:extLst>
          </p:cNvPr>
          <p:cNvSpPr txBox="1"/>
          <p:nvPr/>
        </p:nvSpPr>
        <p:spPr>
          <a:xfrm>
            <a:off x="4409388" y="1960777"/>
            <a:ext cx="610385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point = 10, 20, 30</a:t>
            </a:r>
            <a:br>
              <a:rPr lang="en-US" dirty="0"/>
            </a:br>
            <a:r>
              <a:rPr lang="en-US" dirty="0"/>
              <a:t>x, y, z = point</a:t>
            </a:r>
            <a:br>
              <a:rPr lang="en-US" dirty="0"/>
            </a:br>
            <a:r>
              <a:rPr lang="en-US" dirty="0"/>
              <a:t>(x, y, z) = (z, y, x)</a:t>
            </a:r>
          </a:p>
        </p:txBody>
      </p:sp>
      <p:sp>
        <p:nvSpPr>
          <p:cNvPr id="9" name="TextBox 8">
            <a:extLst>
              <a:ext uri="{FF2B5EF4-FFF2-40B4-BE49-F238E27FC236}">
                <a16:creationId xmlns:a16="http://schemas.microsoft.com/office/drawing/2014/main" id="{F6AAE3E8-123B-DA63-3818-BF11B00DB5A6}"/>
              </a:ext>
            </a:extLst>
          </p:cNvPr>
          <p:cNvSpPr txBox="1"/>
          <p:nvPr/>
        </p:nvSpPr>
        <p:spPr>
          <a:xfrm>
            <a:off x="1782873" y="3511583"/>
            <a:ext cx="1309905"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x, y = 'hi’</a:t>
            </a:r>
          </a:p>
        </p:txBody>
      </p:sp>
      <p:sp>
        <p:nvSpPr>
          <p:cNvPr id="11" name="TextBox 10">
            <a:extLst>
              <a:ext uri="{FF2B5EF4-FFF2-40B4-BE49-F238E27FC236}">
                <a16:creationId xmlns:a16="http://schemas.microsoft.com/office/drawing/2014/main" id="{3D27F31C-EF58-D3AF-9855-6A2DE79D20CF}"/>
              </a:ext>
            </a:extLst>
          </p:cNvPr>
          <p:cNvSpPr txBox="1"/>
          <p:nvPr/>
        </p:nvSpPr>
        <p:spPr>
          <a:xfrm>
            <a:off x="1777042" y="2865252"/>
            <a:ext cx="142580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x = [20, 20]</a:t>
            </a:r>
          </a:p>
        </p:txBody>
      </p:sp>
      <p:sp>
        <p:nvSpPr>
          <p:cNvPr id="12" name="TextBox 11">
            <a:extLst>
              <a:ext uri="{FF2B5EF4-FFF2-40B4-BE49-F238E27FC236}">
                <a16:creationId xmlns:a16="http://schemas.microsoft.com/office/drawing/2014/main" id="{F4E536D5-FD9F-070E-98F3-41C05E87F032}"/>
              </a:ext>
            </a:extLst>
          </p:cNvPr>
          <p:cNvSpPr txBox="1"/>
          <p:nvPr/>
        </p:nvSpPr>
        <p:spPr>
          <a:xfrm>
            <a:off x="4496585" y="3346516"/>
            <a:ext cx="3080139" cy="369332"/>
          </a:xfrm>
          <a:prstGeom prst="rect">
            <a:avLst/>
          </a:prstGeom>
          <a:noFill/>
        </p:spPr>
        <p:txBody>
          <a:bodyPr wrap="none" rtlCol="0">
            <a:spAutoFit/>
          </a:bodyPr>
          <a:lstStyle/>
          <a:p>
            <a:r>
              <a:rPr lang="en-US" dirty="0"/>
              <a:t>What are the values of </a:t>
            </a:r>
            <a:r>
              <a:rPr lang="en-US" dirty="0" err="1"/>
              <a:t>x,y,z</a:t>
            </a:r>
            <a:r>
              <a:rPr lang="en-US" dirty="0"/>
              <a:t>?</a:t>
            </a:r>
          </a:p>
        </p:txBody>
      </p:sp>
    </p:spTree>
    <p:extLst>
      <p:ext uri="{BB962C8B-B14F-4D97-AF65-F5344CB8AC3E}">
        <p14:creationId xmlns:p14="http://schemas.microsoft.com/office/powerpoint/2010/main" val="111211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E795-1FE7-BDFD-CA91-EB007B6F2647}"/>
              </a:ext>
            </a:extLst>
          </p:cNvPr>
          <p:cNvSpPr txBox="1"/>
          <p:nvPr/>
        </p:nvSpPr>
        <p:spPr>
          <a:xfrm>
            <a:off x="283779" y="199696"/>
            <a:ext cx="2909130" cy="369332"/>
          </a:xfrm>
          <a:prstGeom prst="rect">
            <a:avLst/>
          </a:prstGeom>
          <a:noFill/>
        </p:spPr>
        <p:txBody>
          <a:bodyPr wrap="none" rtlCol="0">
            <a:spAutoFit/>
          </a:bodyPr>
          <a:lstStyle/>
          <a:p>
            <a:r>
              <a:rPr lang="en-US" b="1" dirty="0"/>
              <a:t>PYTHON STATEMENTS </a:t>
            </a:r>
            <a:endParaRPr lang="en-US" dirty="0"/>
          </a:p>
        </p:txBody>
      </p:sp>
      <p:sp>
        <p:nvSpPr>
          <p:cNvPr id="8" name="TextBox 7">
            <a:extLst>
              <a:ext uri="{FF2B5EF4-FFF2-40B4-BE49-F238E27FC236}">
                <a16:creationId xmlns:a16="http://schemas.microsoft.com/office/drawing/2014/main" id="{58C3AC28-833C-AB2C-4D41-A36CB2F940E9}"/>
              </a:ext>
            </a:extLst>
          </p:cNvPr>
          <p:cNvSpPr txBox="1"/>
          <p:nvPr/>
        </p:nvSpPr>
        <p:spPr>
          <a:xfrm>
            <a:off x="283779" y="569028"/>
            <a:ext cx="11624442" cy="5632311"/>
          </a:xfrm>
          <a:prstGeom prst="rect">
            <a:avLst/>
          </a:prstGeom>
          <a:noFill/>
        </p:spPr>
        <p:txBody>
          <a:bodyPr wrap="square">
            <a:spAutoFit/>
          </a:bodyPr>
          <a:lstStyle/>
          <a:p>
            <a:pPr>
              <a:buNone/>
            </a:pPr>
            <a:r>
              <a:rPr lang="en-US" dirty="0">
                <a:solidFill>
                  <a:srgbClr val="000000"/>
                </a:solidFill>
                <a:effectLst/>
                <a:latin typeface="Times New Roman" panose="02020603050405020304" pitchFamily="18" charset="0"/>
                <a:cs typeface="Times New Roman" panose="02020603050405020304" pitchFamily="18" charset="0"/>
              </a:rPr>
              <a:t>In Python, a statement </a:t>
            </a:r>
            <a:r>
              <a:rPr lang="en-US" dirty="0">
                <a:solidFill>
                  <a:srgbClr val="00B050"/>
                </a:solidFill>
                <a:effectLst/>
                <a:latin typeface="Times New Roman" panose="02020603050405020304" pitchFamily="18" charset="0"/>
                <a:cs typeface="Times New Roman" panose="02020603050405020304" pitchFamily="18" charset="0"/>
              </a:rPr>
              <a:t>is a single line of code that performs a specific action or instruction</a:t>
            </a:r>
            <a:r>
              <a:rPr lang="en-US" dirty="0">
                <a:solidFill>
                  <a:srgbClr val="000000"/>
                </a:solidFill>
                <a:effectLst/>
                <a:latin typeface="Times New Roman" panose="02020603050405020304" pitchFamily="18" charset="0"/>
                <a:cs typeface="Times New Roman" panose="02020603050405020304" pitchFamily="18" charset="0"/>
              </a:rPr>
              <a:t>. There are several types of statements in Python, including:</a:t>
            </a:r>
          </a:p>
          <a:p>
            <a:pPr>
              <a:buNone/>
            </a:pPr>
            <a:endParaRPr lang="en-US"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effectLst/>
                <a:latin typeface="Times New Roman" panose="02020603050405020304" pitchFamily="18" charset="0"/>
                <a:cs typeface="Times New Roman" panose="02020603050405020304" pitchFamily="18" charset="0"/>
              </a:rPr>
              <a:t>Expressions</a:t>
            </a:r>
            <a:r>
              <a:rPr lang="en-US" dirty="0">
                <a:solidFill>
                  <a:srgbClr val="000000"/>
                </a:solidFill>
                <a:effectLst/>
                <a:latin typeface="Times New Roman" panose="02020603050405020304" pitchFamily="18" charset="0"/>
                <a:cs typeface="Times New Roman" panose="02020603050405020304" pitchFamily="18" charset="0"/>
              </a:rPr>
              <a:t>: These are statements that evaluate to a value, such as mathematical operations or function calls. </a:t>
            </a:r>
          </a:p>
          <a:p>
            <a:pPr marL="742950" lvl="1" indent="-285750">
              <a:buFont typeface="Arial" panose="020B0604020202020204" pitchFamily="34" charset="0"/>
              <a:buChar char="•"/>
            </a:pPr>
            <a:r>
              <a:rPr lang="zh-CN" altLang="en-US"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cs typeface="Times New Roman" panose="02020603050405020304" pitchFamily="18" charset="0"/>
              </a:rPr>
              <a:t>“2 + 2” </a:t>
            </a:r>
            <a:endParaRPr lang="en-US"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“print(‘Hello, world!’)”.</a:t>
            </a:r>
          </a:p>
          <a:p>
            <a:pPr marL="285750" indent="-285750">
              <a:buFont typeface="Arial" panose="020B0604020202020204" pitchFamily="34" charset="0"/>
              <a:buChar char="•"/>
            </a:pPr>
            <a:r>
              <a:rPr lang="en-US" dirty="0">
                <a:solidFill>
                  <a:schemeClr val="accent1"/>
                </a:solidFill>
                <a:effectLst/>
                <a:latin typeface="Times New Roman" panose="02020603050405020304" pitchFamily="18" charset="0"/>
                <a:cs typeface="Times New Roman" panose="02020603050405020304" pitchFamily="18" charset="0"/>
              </a:rPr>
              <a:t>Assignment statements</a:t>
            </a:r>
            <a:r>
              <a:rPr lang="en-US" dirty="0">
                <a:solidFill>
                  <a:srgbClr val="000000"/>
                </a:solidFill>
                <a:effectLst/>
                <a:latin typeface="Times New Roman" panose="02020603050405020304" pitchFamily="18" charset="0"/>
                <a:cs typeface="Times New Roman" panose="02020603050405020304" pitchFamily="18" charset="0"/>
              </a:rPr>
              <a:t>: These are statements that assign a value to a</a:t>
            </a:r>
            <a:r>
              <a:rPr lang="zh-CN" altLang="en-US"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cs typeface="Times New Roman" panose="02020603050405020304" pitchFamily="18" charset="0"/>
              </a:rPr>
              <a:t>variable. </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“x = 2” </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“name = ‘John’”.</a:t>
            </a:r>
          </a:p>
          <a:p>
            <a:pPr marL="285750" indent="-285750">
              <a:buFont typeface="Arial" panose="020B0604020202020204" pitchFamily="34" charset="0"/>
              <a:buChar char="•"/>
            </a:pPr>
            <a:r>
              <a:rPr lang="en-US" dirty="0">
                <a:solidFill>
                  <a:srgbClr val="FF0000"/>
                </a:solidFill>
                <a:effectLst/>
                <a:latin typeface="Times New Roman" panose="02020603050405020304" pitchFamily="18" charset="0"/>
                <a:cs typeface="Times New Roman" panose="02020603050405020304" pitchFamily="18" charset="0"/>
              </a:rPr>
              <a:t>Control flow statements</a:t>
            </a:r>
            <a:r>
              <a:rPr lang="en-US" dirty="0">
                <a:solidFill>
                  <a:schemeClr val="accent1"/>
                </a:solidFill>
                <a:effectLst/>
                <a:latin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cs typeface="Times New Roman" panose="02020603050405020304" pitchFamily="18" charset="0"/>
              </a:rPr>
              <a:t>These are statements that control the flow of execution of a program</a:t>
            </a:r>
            <a:r>
              <a:rPr lang="zh-CN" altLang="en-US" dirty="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conditional statements (if/else) </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loops (for/while).</a:t>
            </a:r>
          </a:p>
          <a:p>
            <a:pPr marL="285750" indent="-285750">
              <a:buFont typeface="Arial" panose="020B0604020202020204" pitchFamily="34" charset="0"/>
              <a:buChar char="•"/>
            </a:pPr>
            <a:r>
              <a:rPr lang="en-US" dirty="0">
                <a:solidFill>
                  <a:srgbClr val="FF0000"/>
                </a:solidFill>
                <a:effectLst/>
                <a:latin typeface="Times New Roman" panose="02020603050405020304" pitchFamily="18" charset="0"/>
                <a:cs typeface="Times New Roman" panose="02020603050405020304" pitchFamily="18" charset="0"/>
              </a:rPr>
              <a:t>Function and class definitions</a:t>
            </a:r>
            <a:r>
              <a:rPr lang="en-US" dirty="0">
                <a:solidFill>
                  <a:srgbClr val="000000"/>
                </a:solidFill>
                <a:effectLst/>
                <a:latin typeface="Times New Roman" panose="02020603050405020304" pitchFamily="18" charset="0"/>
                <a:cs typeface="Times New Roman" panose="02020603050405020304" pitchFamily="18" charset="0"/>
              </a:rPr>
              <a:t>: These are statements that define a function or class, respectively. </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“def </a:t>
            </a:r>
            <a:r>
              <a:rPr lang="en-US" dirty="0" err="1">
                <a:solidFill>
                  <a:srgbClr val="000000"/>
                </a:solidFill>
                <a:effectLst/>
                <a:latin typeface="Times New Roman" panose="02020603050405020304" pitchFamily="18" charset="0"/>
                <a:cs typeface="Times New Roman" panose="02020603050405020304" pitchFamily="18" charset="0"/>
              </a:rPr>
              <a:t>my_function</a:t>
            </a:r>
            <a:r>
              <a:rPr lang="en-US" dirty="0">
                <a:solidFill>
                  <a:srgbClr val="000000"/>
                </a:solidFill>
                <a:effectLst/>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“class </a:t>
            </a:r>
            <a:r>
              <a:rPr lang="en-US" dirty="0" err="1">
                <a:solidFill>
                  <a:srgbClr val="000000"/>
                </a:solidFill>
                <a:effectLst/>
                <a:latin typeface="Times New Roman" panose="02020603050405020304" pitchFamily="18" charset="0"/>
                <a:cs typeface="Times New Roman" panose="02020603050405020304" pitchFamily="18" charset="0"/>
              </a:rPr>
              <a:t>MyClass</a:t>
            </a:r>
            <a:r>
              <a:rPr lang="en-US" dirty="0">
                <a:solidFill>
                  <a:srgbClr val="000000"/>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rgbClr val="FF0000"/>
                </a:solidFill>
                <a:effectLst/>
                <a:latin typeface="Times New Roman" panose="02020603050405020304" pitchFamily="18" charset="0"/>
                <a:cs typeface="Times New Roman" panose="02020603050405020304" pitchFamily="18" charset="0"/>
              </a:rPr>
              <a:t>Import statements</a:t>
            </a:r>
            <a:r>
              <a:rPr lang="en-US" dirty="0">
                <a:solidFill>
                  <a:srgbClr val="000000"/>
                </a:solidFill>
                <a:effectLst/>
                <a:latin typeface="Times New Roman" panose="02020603050405020304" pitchFamily="18" charset="0"/>
                <a:cs typeface="Times New Roman" panose="02020603050405020304" pitchFamily="18" charset="0"/>
              </a:rPr>
              <a:t>: These statements are used to import modules or packages in python. </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“import </a:t>
            </a:r>
            <a:r>
              <a:rPr lang="en-US" dirty="0" err="1">
                <a:solidFill>
                  <a:srgbClr val="000000"/>
                </a:solidFill>
                <a:effectLst/>
                <a:latin typeface="Times New Roman" panose="02020603050405020304" pitchFamily="18" charset="0"/>
                <a:cs typeface="Times New Roman" panose="02020603050405020304" pitchFamily="18" charset="0"/>
              </a:rPr>
              <a:t>os</a:t>
            </a:r>
            <a:r>
              <a:rPr lang="en-US" dirty="0">
                <a:solidFill>
                  <a:srgbClr val="000000"/>
                </a:solidFill>
                <a:effectLst/>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“from math import sqrt”</a:t>
            </a:r>
          </a:p>
          <a:p>
            <a:pPr marL="285750" indent="-285750">
              <a:buFont typeface="Arial" panose="020B0604020202020204" pitchFamily="34" charset="0"/>
              <a:buChar char="•"/>
            </a:pPr>
            <a:r>
              <a:rPr lang="en-US" dirty="0">
                <a:solidFill>
                  <a:srgbClr val="FF0000"/>
                </a:solidFill>
                <a:effectLst/>
                <a:latin typeface="Times New Roman" panose="02020603050405020304" pitchFamily="18" charset="0"/>
                <a:cs typeface="Times New Roman" panose="02020603050405020304" pitchFamily="18" charset="0"/>
              </a:rPr>
              <a:t>Pass statements</a:t>
            </a:r>
            <a:r>
              <a:rPr lang="en-US" dirty="0">
                <a:solidFill>
                  <a:srgbClr val="000000"/>
                </a:solidFill>
                <a:effectLst/>
                <a:latin typeface="Times New Roman" panose="02020603050405020304" pitchFamily="18" charset="0"/>
                <a:cs typeface="Times New Roman" panose="02020603050405020304" pitchFamily="18" charset="0"/>
              </a:rPr>
              <a:t>: A pass statement is a null operation. Nothing happens when it executes. It is useful as a placeholder when a statement is required syntactically, but no code needs to be executed </a:t>
            </a:r>
          </a:p>
        </p:txBody>
      </p:sp>
    </p:spTree>
    <p:extLst>
      <p:ext uri="{BB962C8B-B14F-4D97-AF65-F5344CB8AC3E}">
        <p14:creationId xmlns:p14="http://schemas.microsoft.com/office/powerpoint/2010/main" val="158623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61A80-C470-7F7F-E550-548122AC5E67}"/>
              </a:ext>
            </a:extLst>
          </p:cNvPr>
          <p:cNvSpPr txBox="1"/>
          <p:nvPr/>
        </p:nvSpPr>
        <p:spPr>
          <a:xfrm>
            <a:off x="241738" y="325821"/>
            <a:ext cx="1968168" cy="369332"/>
          </a:xfrm>
          <a:prstGeom prst="rect">
            <a:avLst/>
          </a:prstGeom>
          <a:noFill/>
        </p:spPr>
        <p:txBody>
          <a:bodyPr wrap="none" rtlCol="0">
            <a:spAutoFit/>
          </a:bodyPr>
          <a:lstStyle/>
          <a:p>
            <a:r>
              <a:rPr lang="en-US" b="1" dirty="0"/>
              <a:t>INDENTATION </a:t>
            </a:r>
            <a:endParaRPr lang="en-US" dirty="0"/>
          </a:p>
        </p:txBody>
      </p:sp>
      <p:sp>
        <p:nvSpPr>
          <p:cNvPr id="3" name="TextBox 2">
            <a:extLst>
              <a:ext uri="{FF2B5EF4-FFF2-40B4-BE49-F238E27FC236}">
                <a16:creationId xmlns:a16="http://schemas.microsoft.com/office/drawing/2014/main" id="{73DAF864-9BDB-847C-C74C-00A1D44CED0D}"/>
              </a:ext>
            </a:extLst>
          </p:cNvPr>
          <p:cNvSpPr txBox="1"/>
          <p:nvPr/>
        </p:nvSpPr>
        <p:spPr>
          <a:xfrm>
            <a:off x="588579" y="1156137"/>
            <a:ext cx="10508090" cy="923330"/>
          </a:xfrm>
          <a:prstGeom prst="rect">
            <a:avLst/>
          </a:prstGeom>
          <a:noFill/>
        </p:spPr>
        <p:txBody>
          <a:bodyPr wrap="square" rtlCol="0">
            <a:spAutoFit/>
          </a:bodyPr>
          <a:lstStyle/>
          <a:p>
            <a:r>
              <a:rPr lang="en-US" dirty="0"/>
              <a:t>Indentation is used in Python to indicate blocks of code. The standard indentation is </a:t>
            </a:r>
            <a:r>
              <a:rPr lang="en-US" b="1" dirty="0"/>
              <a:t>four spaces</a:t>
            </a:r>
            <a:r>
              <a:rPr lang="en-US" dirty="0"/>
              <a:t>, and most Python code follows this convention. </a:t>
            </a:r>
          </a:p>
          <a:p>
            <a:endParaRPr lang="en-US" dirty="0"/>
          </a:p>
        </p:txBody>
      </p:sp>
      <p:sp>
        <p:nvSpPr>
          <p:cNvPr id="5" name="TextBox 4">
            <a:extLst>
              <a:ext uri="{FF2B5EF4-FFF2-40B4-BE49-F238E27FC236}">
                <a16:creationId xmlns:a16="http://schemas.microsoft.com/office/drawing/2014/main" id="{AAA49A53-16BC-AEE3-F7AE-53AE50CDEC3C}"/>
              </a:ext>
            </a:extLst>
          </p:cNvPr>
          <p:cNvSpPr txBox="1"/>
          <p:nvPr/>
        </p:nvSpPr>
        <p:spPr>
          <a:xfrm>
            <a:off x="672660" y="2690336"/>
            <a:ext cx="7798677"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2AACB8"/>
                </a:solidFill>
                <a:effectLst/>
              </a:rPr>
              <a:t>5</a:t>
            </a:r>
            <a:br>
              <a:rPr lang="en-US" dirty="0">
                <a:solidFill>
                  <a:srgbClr val="2AACB8"/>
                </a:solidFill>
                <a:effectLst/>
              </a:rPr>
            </a:br>
            <a:r>
              <a:rPr lang="en-US" dirty="0">
                <a:solidFill>
                  <a:srgbClr val="CF8E6D"/>
                </a:solidFill>
                <a:effectLst/>
              </a:rPr>
              <a:t>if </a:t>
            </a:r>
            <a:r>
              <a:rPr lang="en-US" dirty="0">
                <a:solidFill>
                  <a:srgbClr val="BCBEC4"/>
                </a:solidFill>
                <a:effectLst/>
              </a:rPr>
              <a:t>x &gt; </a:t>
            </a:r>
            <a:r>
              <a:rPr lang="en-US" dirty="0">
                <a:solidFill>
                  <a:srgbClr val="2AACB8"/>
                </a:solidFill>
                <a:effectLst/>
              </a:rPr>
              <a:t>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8888C6"/>
                </a:solidFill>
                <a:effectLst/>
              </a:rPr>
              <a:t>print</a:t>
            </a:r>
            <a:r>
              <a:rPr lang="en-US" dirty="0">
                <a:solidFill>
                  <a:srgbClr val="BCBEC4"/>
                </a:solidFill>
                <a:effectLst/>
              </a:rPr>
              <a:t>(</a:t>
            </a:r>
            <a:r>
              <a:rPr lang="en-US" dirty="0">
                <a:solidFill>
                  <a:srgbClr val="6AAB73"/>
                </a:solidFill>
                <a:effectLst/>
              </a:rPr>
              <a:t>"x is positive"</a:t>
            </a:r>
            <a:r>
              <a:rPr lang="en-US" dirty="0">
                <a:solidFill>
                  <a:srgbClr val="BCBEC4"/>
                </a:solidFill>
                <a:effectLst/>
              </a:rPr>
              <a:t>)</a:t>
            </a:r>
            <a:br>
              <a:rPr lang="en-US" dirty="0">
                <a:solidFill>
                  <a:srgbClr val="BCBEC4"/>
                </a:solidFill>
                <a:effectLst/>
              </a:rPr>
            </a:br>
            <a:r>
              <a:rPr lang="en-US" dirty="0">
                <a:solidFill>
                  <a:srgbClr val="8888C6"/>
                </a:solidFill>
                <a:effectLst/>
              </a:rPr>
              <a:t>print</a:t>
            </a:r>
            <a:r>
              <a:rPr lang="en-US" dirty="0">
                <a:solidFill>
                  <a:srgbClr val="BCBEC4"/>
                </a:solidFill>
                <a:effectLst/>
              </a:rPr>
              <a:t>(</a:t>
            </a:r>
            <a:r>
              <a:rPr lang="en-US" dirty="0">
                <a:solidFill>
                  <a:srgbClr val="6AAB73"/>
                </a:solidFill>
                <a:effectLst/>
              </a:rPr>
              <a:t>"This line is not indented, so it's not part of the if block"</a:t>
            </a:r>
            <a:r>
              <a:rPr lang="en-US" dirty="0">
                <a:solidFill>
                  <a:srgbClr val="BCBEC4"/>
                </a:solidFill>
                <a:effectLst/>
              </a:rPr>
              <a:t>)</a:t>
            </a:r>
          </a:p>
        </p:txBody>
      </p:sp>
    </p:spTree>
    <p:extLst>
      <p:ext uri="{BB962C8B-B14F-4D97-AF65-F5344CB8AC3E}">
        <p14:creationId xmlns:p14="http://schemas.microsoft.com/office/powerpoint/2010/main" val="321094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3945F-57A4-39F6-7991-165475A9E441}"/>
              </a:ext>
            </a:extLst>
          </p:cNvPr>
          <p:cNvSpPr txBox="1"/>
          <p:nvPr/>
        </p:nvSpPr>
        <p:spPr>
          <a:xfrm>
            <a:off x="346841" y="294290"/>
            <a:ext cx="3539110" cy="369332"/>
          </a:xfrm>
          <a:prstGeom prst="rect">
            <a:avLst/>
          </a:prstGeom>
          <a:noFill/>
        </p:spPr>
        <p:txBody>
          <a:bodyPr wrap="none" rtlCol="0">
            <a:spAutoFit/>
          </a:bodyPr>
          <a:lstStyle/>
          <a:p>
            <a:r>
              <a:rPr lang="en-US" b="1" dirty="0"/>
              <a:t>PYTHON DOCUMENTATION </a:t>
            </a:r>
            <a:endParaRPr lang="en-US" dirty="0"/>
          </a:p>
        </p:txBody>
      </p:sp>
      <p:sp>
        <p:nvSpPr>
          <p:cNvPr id="3" name="TextBox 2">
            <a:extLst>
              <a:ext uri="{FF2B5EF4-FFF2-40B4-BE49-F238E27FC236}">
                <a16:creationId xmlns:a16="http://schemas.microsoft.com/office/drawing/2014/main" id="{6825B589-D9CB-7E01-BD7D-3FDF9065FC12}"/>
              </a:ext>
            </a:extLst>
          </p:cNvPr>
          <p:cNvSpPr txBox="1"/>
          <p:nvPr/>
        </p:nvSpPr>
        <p:spPr>
          <a:xfrm>
            <a:off x="346841" y="1177159"/>
            <a:ext cx="10573407" cy="1200329"/>
          </a:xfrm>
          <a:prstGeom prst="rect">
            <a:avLst/>
          </a:prstGeom>
          <a:noFill/>
        </p:spPr>
        <p:txBody>
          <a:bodyPr wrap="square" rtlCol="0">
            <a:spAutoFit/>
          </a:bodyPr>
          <a:lstStyle/>
          <a:p>
            <a:r>
              <a:rPr lang="en-US" dirty="0"/>
              <a:t>In Python, documentation is typically included in the form of comments in the source code. These comments start with a # symbol, and everything following the # on that line is considered a comment. </a:t>
            </a:r>
          </a:p>
          <a:p>
            <a:endParaRPr lang="en-US" b="1" dirty="0"/>
          </a:p>
          <a:p>
            <a:r>
              <a:rPr lang="en-US" b="1" dirty="0"/>
              <a:t>Single Line Comment: </a:t>
            </a:r>
          </a:p>
        </p:txBody>
      </p:sp>
      <p:sp>
        <p:nvSpPr>
          <p:cNvPr id="5" name="TextBox 4">
            <a:extLst>
              <a:ext uri="{FF2B5EF4-FFF2-40B4-BE49-F238E27FC236}">
                <a16:creationId xmlns:a16="http://schemas.microsoft.com/office/drawing/2014/main" id="{0E87A5D6-37AB-7F33-FF52-F122D452B846}"/>
              </a:ext>
            </a:extLst>
          </p:cNvPr>
          <p:cNvSpPr txBox="1"/>
          <p:nvPr/>
        </p:nvSpPr>
        <p:spPr>
          <a:xfrm>
            <a:off x="420414" y="2472587"/>
            <a:ext cx="826901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7A7E85"/>
                </a:solidFill>
                <a:effectLst/>
              </a:rPr>
              <a:t># This is a single line comment in Python </a:t>
            </a:r>
            <a:br>
              <a:rPr lang="en-US" dirty="0">
                <a:solidFill>
                  <a:srgbClr val="7A7E85"/>
                </a:solidFill>
                <a:effectLst/>
              </a:rPr>
            </a:br>
            <a:r>
              <a:rPr lang="en-US" dirty="0">
                <a:solidFill>
                  <a:srgbClr val="BCBEC4"/>
                </a:solidFill>
                <a:effectLst/>
              </a:rPr>
              <a:t>x = </a:t>
            </a:r>
            <a:r>
              <a:rPr lang="en-US" dirty="0">
                <a:solidFill>
                  <a:srgbClr val="2AACB8"/>
                </a:solidFill>
                <a:effectLst/>
              </a:rPr>
              <a:t>10 </a:t>
            </a:r>
            <a:r>
              <a:rPr lang="en-US" dirty="0">
                <a:solidFill>
                  <a:srgbClr val="7A7E85"/>
                </a:solidFill>
                <a:effectLst/>
              </a:rPr>
              <a:t># This is also a single line comment</a:t>
            </a:r>
            <a:endParaRPr lang="en-US" dirty="0">
              <a:solidFill>
                <a:srgbClr val="BCBEC4"/>
              </a:solidFill>
              <a:effectLst/>
            </a:endParaRPr>
          </a:p>
        </p:txBody>
      </p:sp>
      <p:sp>
        <p:nvSpPr>
          <p:cNvPr id="6" name="TextBox 5">
            <a:extLst>
              <a:ext uri="{FF2B5EF4-FFF2-40B4-BE49-F238E27FC236}">
                <a16:creationId xmlns:a16="http://schemas.microsoft.com/office/drawing/2014/main" id="{C67C1BC2-9E55-0D96-DF6D-8DD5F5DD0BCB}"/>
              </a:ext>
            </a:extLst>
          </p:cNvPr>
          <p:cNvSpPr txBox="1"/>
          <p:nvPr/>
        </p:nvSpPr>
        <p:spPr>
          <a:xfrm>
            <a:off x="420414" y="3491016"/>
            <a:ext cx="10226566" cy="923330"/>
          </a:xfrm>
          <a:prstGeom prst="rect">
            <a:avLst/>
          </a:prstGeom>
          <a:noFill/>
        </p:spPr>
        <p:txBody>
          <a:bodyPr wrap="square" rtlCol="0">
            <a:spAutoFit/>
          </a:bodyPr>
          <a:lstStyle/>
          <a:p>
            <a:r>
              <a:rPr lang="en-US" dirty="0"/>
              <a:t>In Python, </a:t>
            </a:r>
            <a:r>
              <a:rPr lang="en-US" b="1" dirty="0"/>
              <a:t>multi-line comments </a:t>
            </a:r>
            <a:r>
              <a:rPr lang="en-US" dirty="0"/>
              <a:t>can be created using triple quotes, either single quotes (‘’’) or double quotes (“””). The comments can span multiple </a:t>
            </a:r>
          </a:p>
          <a:p>
            <a:endParaRPr lang="en-US" dirty="0"/>
          </a:p>
        </p:txBody>
      </p:sp>
      <p:sp>
        <p:nvSpPr>
          <p:cNvPr id="9" name="TextBox 8">
            <a:extLst>
              <a:ext uri="{FF2B5EF4-FFF2-40B4-BE49-F238E27FC236}">
                <a16:creationId xmlns:a16="http://schemas.microsoft.com/office/drawing/2014/main" id="{ACB1FE01-BC00-ED04-0878-029D8C8BCD11}"/>
              </a:ext>
            </a:extLst>
          </p:cNvPr>
          <p:cNvSpPr txBox="1"/>
          <p:nvPr/>
        </p:nvSpPr>
        <p:spPr>
          <a:xfrm>
            <a:off x="675290" y="4414346"/>
            <a:ext cx="275108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i="1" dirty="0">
                <a:solidFill>
                  <a:srgbClr val="5F826B"/>
                </a:solidFill>
                <a:effectLst/>
              </a:rPr>
              <a:t>"""</a:t>
            </a:r>
            <a:br>
              <a:rPr lang="en-US" i="1" dirty="0">
                <a:solidFill>
                  <a:srgbClr val="5F826B"/>
                </a:solidFill>
                <a:effectLst/>
              </a:rPr>
            </a:br>
            <a:r>
              <a:rPr lang="en-US" i="1" dirty="0">
                <a:solidFill>
                  <a:srgbClr val="5F826B"/>
                </a:solidFill>
                <a:effectLst/>
              </a:rPr>
              <a:t>This is a multiline</a:t>
            </a:r>
            <a:br>
              <a:rPr lang="en-US" i="1" dirty="0">
                <a:solidFill>
                  <a:srgbClr val="5F826B"/>
                </a:solidFill>
                <a:effectLst/>
              </a:rPr>
            </a:br>
            <a:r>
              <a:rPr lang="en-US" i="1" dirty="0">
                <a:solidFill>
                  <a:srgbClr val="5F826B"/>
                </a:solidFill>
                <a:effectLst/>
              </a:rPr>
              <a:t>comment. It can span</a:t>
            </a:r>
            <a:br>
              <a:rPr lang="en-US" i="1" dirty="0">
                <a:solidFill>
                  <a:srgbClr val="5F826B"/>
                </a:solidFill>
                <a:effectLst/>
              </a:rPr>
            </a:br>
            <a:r>
              <a:rPr lang="en-US" i="1" dirty="0">
                <a:solidFill>
                  <a:srgbClr val="5F826B"/>
                </a:solidFill>
                <a:effectLst/>
              </a:rPr>
              <a:t>multiple lines.</a:t>
            </a:r>
            <a:br>
              <a:rPr lang="en-US" i="1" dirty="0">
                <a:solidFill>
                  <a:srgbClr val="5F826B"/>
                </a:solidFill>
                <a:effectLst/>
              </a:rPr>
            </a:br>
            <a:r>
              <a:rPr lang="en-US" i="1" dirty="0">
                <a:solidFill>
                  <a:srgbClr val="5F826B"/>
                </a:solidFill>
                <a:effectLst/>
              </a:rPr>
              <a:t>"""</a:t>
            </a:r>
            <a:endParaRPr lang="en-US" dirty="0">
              <a:solidFill>
                <a:srgbClr val="BCBEC4"/>
              </a:solidFill>
              <a:effectLst/>
            </a:endParaRPr>
          </a:p>
        </p:txBody>
      </p:sp>
      <p:sp>
        <p:nvSpPr>
          <p:cNvPr id="11" name="TextBox 10">
            <a:extLst>
              <a:ext uri="{FF2B5EF4-FFF2-40B4-BE49-F238E27FC236}">
                <a16:creationId xmlns:a16="http://schemas.microsoft.com/office/drawing/2014/main" id="{D1CA2489-0DB5-4C3B-375B-747AF521FE3D}"/>
              </a:ext>
            </a:extLst>
          </p:cNvPr>
          <p:cNvSpPr txBox="1"/>
          <p:nvPr/>
        </p:nvSpPr>
        <p:spPr>
          <a:xfrm>
            <a:off x="4554920" y="4414346"/>
            <a:ext cx="275108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i="1" dirty="0">
                <a:solidFill>
                  <a:srgbClr val="5F826B"/>
                </a:solidFill>
                <a:effectLst/>
              </a:rPr>
              <a:t>'''</a:t>
            </a:r>
            <a:br>
              <a:rPr lang="en-US" i="1" dirty="0">
                <a:solidFill>
                  <a:srgbClr val="5F826B"/>
                </a:solidFill>
                <a:effectLst/>
              </a:rPr>
            </a:br>
            <a:r>
              <a:rPr lang="en-US" i="1" dirty="0">
                <a:solidFill>
                  <a:srgbClr val="5F826B"/>
                </a:solidFill>
                <a:effectLst/>
              </a:rPr>
              <a:t>This is a multiline</a:t>
            </a:r>
            <a:br>
              <a:rPr lang="en-US" i="1" dirty="0">
                <a:solidFill>
                  <a:srgbClr val="5F826B"/>
                </a:solidFill>
                <a:effectLst/>
              </a:rPr>
            </a:br>
            <a:r>
              <a:rPr lang="en-US" i="1" dirty="0">
                <a:solidFill>
                  <a:srgbClr val="5F826B"/>
                </a:solidFill>
                <a:effectLst/>
              </a:rPr>
              <a:t>comment. It can span</a:t>
            </a:r>
            <a:br>
              <a:rPr lang="en-US" i="1" dirty="0">
                <a:solidFill>
                  <a:srgbClr val="5F826B"/>
                </a:solidFill>
                <a:effectLst/>
              </a:rPr>
            </a:br>
            <a:r>
              <a:rPr lang="en-US" i="1" dirty="0">
                <a:solidFill>
                  <a:srgbClr val="5F826B"/>
                </a:solidFill>
                <a:effectLst/>
              </a:rPr>
              <a:t>multiple lines.</a:t>
            </a:r>
            <a:br>
              <a:rPr lang="en-US" i="1" dirty="0">
                <a:solidFill>
                  <a:srgbClr val="5F826B"/>
                </a:solidFill>
                <a:effectLst/>
              </a:rPr>
            </a:br>
            <a:r>
              <a:rPr lang="en-US" i="1" dirty="0">
                <a:solidFill>
                  <a:srgbClr val="5F826B"/>
                </a:solidFill>
                <a:effectLst/>
              </a:rPr>
              <a:t>'''</a:t>
            </a:r>
            <a:endParaRPr lang="en-US" dirty="0">
              <a:solidFill>
                <a:srgbClr val="BCBEC4"/>
              </a:solidFill>
              <a:effectLst/>
            </a:endParaRPr>
          </a:p>
        </p:txBody>
      </p:sp>
    </p:spTree>
    <p:extLst>
      <p:ext uri="{BB962C8B-B14F-4D97-AF65-F5344CB8AC3E}">
        <p14:creationId xmlns:p14="http://schemas.microsoft.com/office/powerpoint/2010/main" val="245995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5241B-25C0-3BD3-85E9-5C83F2B2931C}"/>
              </a:ext>
            </a:extLst>
          </p:cNvPr>
          <p:cNvSpPr txBox="1"/>
          <p:nvPr/>
        </p:nvSpPr>
        <p:spPr>
          <a:xfrm>
            <a:off x="179109" y="254524"/>
            <a:ext cx="3647858" cy="369332"/>
          </a:xfrm>
          <a:prstGeom prst="rect">
            <a:avLst/>
          </a:prstGeom>
          <a:noFill/>
        </p:spPr>
        <p:txBody>
          <a:bodyPr wrap="none" rtlCol="0">
            <a:spAutoFit/>
          </a:bodyPr>
          <a:lstStyle/>
          <a:p>
            <a:r>
              <a:rPr lang="en-US" b="1" dirty="0"/>
              <a:t>VARIABLE TYPES IN PYTHON </a:t>
            </a:r>
            <a:endParaRPr lang="en-US" dirty="0"/>
          </a:p>
        </p:txBody>
      </p:sp>
      <p:sp>
        <p:nvSpPr>
          <p:cNvPr id="3" name="TextBox 2">
            <a:extLst>
              <a:ext uri="{FF2B5EF4-FFF2-40B4-BE49-F238E27FC236}">
                <a16:creationId xmlns:a16="http://schemas.microsoft.com/office/drawing/2014/main" id="{6CA40555-DF01-9C4C-AD07-6EF711075695}"/>
              </a:ext>
            </a:extLst>
          </p:cNvPr>
          <p:cNvSpPr txBox="1"/>
          <p:nvPr/>
        </p:nvSpPr>
        <p:spPr>
          <a:xfrm>
            <a:off x="179108" y="970961"/>
            <a:ext cx="10935093" cy="1477328"/>
          </a:xfrm>
          <a:prstGeom prst="rect">
            <a:avLst/>
          </a:prstGeom>
          <a:noFill/>
        </p:spPr>
        <p:txBody>
          <a:bodyPr wrap="square" rtlCol="0">
            <a:spAutoFit/>
          </a:bodyPr>
          <a:lstStyle/>
          <a:p>
            <a:pPr algn="just"/>
            <a:r>
              <a:rPr lang="en-US" dirty="0"/>
              <a:t>In many programming languages, variables are statically typed. That means a variable is initially declared to have a specific data type, and any value assigned to it during its lifetime must always have that type. Variables in Python are not subject to this restriction. In Python, a variable may be assigned a value of one type and then later re-assigned a value of a different type: </a:t>
            </a:r>
          </a:p>
          <a:p>
            <a:endParaRPr lang="en-US" dirty="0"/>
          </a:p>
        </p:txBody>
      </p:sp>
      <p:pic>
        <p:nvPicPr>
          <p:cNvPr id="4" name="Picture 3">
            <a:extLst>
              <a:ext uri="{FF2B5EF4-FFF2-40B4-BE49-F238E27FC236}">
                <a16:creationId xmlns:a16="http://schemas.microsoft.com/office/drawing/2014/main" id="{4DC4C91F-170B-277F-12E0-2EEF109547A4}"/>
              </a:ext>
            </a:extLst>
          </p:cNvPr>
          <p:cNvPicPr>
            <a:picLocks noChangeAspect="1"/>
          </p:cNvPicPr>
          <p:nvPr/>
        </p:nvPicPr>
        <p:blipFill>
          <a:blip r:embed="rId2"/>
          <a:stretch>
            <a:fillRect/>
          </a:stretch>
        </p:blipFill>
        <p:spPr>
          <a:xfrm>
            <a:off x="2721283" y="2448289"/>
            <a:ext cx="6749434" cy="3171762"/>
          </a:xfrm>
          <a:prstGeom prst="rect">
            <a:avLst/>
          </a:prstGeom>
        </p:spPr>
      </p:pic>
    </p:spTree>
    <p:extLst>
      <p:ext uri="{BB962C8B-B14F-4D97-AF65-F5344CB8AC3E}">
        <p14:creationId xmlns:p14="http://schemas.microsoft.com/office/powerpoint/2010/main" val="58434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C60E9-EADE-0150-77D3-745D48096EDD}"/>
              </a:ext>
            </a:extLst>
          </p:cNvPr>
          <p:cNvSpPr txBox="1"/>
          <p:nvPr/>
        </p:nvSpPr>
        <p:spPr>
          <a:xfrm>
            <a:off x="320512" y="207389"/>
            <a:ext cx="3647858" cy="369332"/>
          </a:xfrm>
          <a:prstGeom prst="rect">
            <a:avLst/>
          </a:prstGeom>
          <a:noFill/>
        </p:spPr>
        <p:txBody>
          <a:bodyPr wrap="none" rtlCol="0">
            <a:spAutoFit/>
          </a:bodyPr>
          <a:lstStyle/>
          <a:p>
            <a:r>
              <a:rPr lang="en-US" b="1" dirty="0"/>
              <a:t>VARIABLE TYPES IN PYTHON </a:t>
            </a:r>
            <a:endParaRPr lang="en-US" dirty="0"/>
          </a:p>
        </p:txBody>
      </p:sp>
      <p:sp>
        <p:nvSpPr>
          <p:cNvPr id="4" name="TextBox 3">
            <a:extLst>
              <a:ext uri="{FF2B5EF4-FFF2-40B4-BE49-F238E27FC236}">
                <a16:creationId xmlns:a16="http://schemas.microsoft.com/office/drawing/2014/main" id="{58AF119E-88FF-AD1D-B0BB-DCE9E4624131}"/>
              </a:ext>
            </a:extLst>
          </p:cNvPr>
          <p:cNvSpPr txBox="1"/>
          <p:nvPr/>
        </p:nvSpPr>
        <p:spPr>
          <a:xfrm>
            <a:off x="5682792" y="1015468"/>
            <a:ext cx="6103854" cy="507831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buNone/>
            </a:pPr>
            <a:r>
              <a:rPr lang="en-US" b="1" dirty="0"/>
              <a:t>6. Lists</a:t>
            </a:r>
          </a:p>
          <a:p>
            <a:pPr marL="285750" indent="-285750">
              <a:buFont typeface="Arial" panose="020B0604020202020204" pitchFamily="34" charset="0"/>
              <a:buChar char="•"/>
            </a:pPr>
            <a:r>
              <a:rPr lang="en-US" dirty="0"/>
              <a:t>Ordered, mutable collections.</a:t>
            </a:r>
          </a:p>
          <a:p>
            <a:pPr marL="285750" indent="-285750">
              <a:buFont typeface="Arial" panose="020B0604020202020204" pitchFamily="34" charset="0"/>
              <a:buChar char="•"/>
            </a:pPr>
            <a:r>
              <a:rPr lang="en-US" dirty="0"/>
              <a:t>Defined with square brackets [].</a:t>
            </a:r>
          </a:p>
          <a:p>
            <a:pPr marL="285750" indent="-285750">
              <a:buFont typeface="Arial" panose="020B0604020202020204" pitchFamily="34" charset="0"/>
              <a:buChar char="•"/>
            </a:pPr>
            <a:r>
              <a:rPr lang="en-US" b="1" dirty="0"/>
              <a:t>Examples:</a:t>
            </a:r>
            <a:r>
              <a:rPr lang="en-US" dirty="0"/>
              <a:t> [1, 2, 3], ['a', 'b'], [True, False]</a:t>
            </a:r>
          </a:p>
          <a:p>
            <a:pPr>
              <a:buNone/>
            </a:pPr>
            <a:r>
              <a:rPr lang="en-US" b="1" dirty="0"/>
              <a:t>7. Tuples</a:t>
            </a:r>
          </a:p>
          <a:p>
            <a:pPr marL="285750" indent="-285750">
              <a:buFont typeface="Arial" panose="020B0604020202020204" pitchFamily="34" charset="0"/>
              <a:buChar char="•"/>
            </a:pPr>
            <a:r>
              <a:rPr lang="en-US" dirty="0"/>
              <a:t>Ordered, </a:t>
            </a:r>
            <a:r>
              <a:rPr lang="en-US" b="1" dirty="0"/>
              <a:t>immutable</a:t>
            </a:r>
            <a:r>
              <a:rPr lang="en-US" dirty="0"/>
              <a:t> collections.</a:t>
            </a:r>
          </a:p>
          <a:p>
            <a:pPr marL="285750" indent="-285750">
              <a:buFont typeface="Arial" panose="020B0604020202020204" pitchFamily="34" charset="0"/>
              <a:buChar char="•"/>
            </a:pPr>
            <a:r>
              <a:rPr lang="en-US" dirty="0"/>
              <a:t>Defined with parentheses ().</a:t>
            </a:r>
          </a:p>
          <a:p>
            <a:pPr marL="285750" indent="-285750">
              <a:buFont typeface="Arial" panose="020B0604020202020204" pitchFamily="34" charset="0"/>
              <a:buChar char="•"/>
            </a:pPr>
            <a:r>
              <a:rPr lang="en-US" b="1" dirty="0"/>
              <a:t>Examples:</a:t>
            </a:r>
            <a:r>
              <a:rPr lang="en-US" dirty="0"/>
              <a:t> (1, 2, 3), ('a', 'b', 'c'), (True, False)</a:t>
            </a:r>
          </a:p>
          <a:p>
            <a:pPr>
              <a:buNone/>
            </a:pPr>
            <a:r>
              <a:rPr lang="en-US" b="1" dirty="0"/>
              <a:t>8. Sets</a:t>
            </a:r>
          </a:p>
          <a:p>
            <a:pPr marL="285750" indent="-285750">
              <a:buFont typeface="Arial" panose="020B0604020202020204" pitchFamily="34" charset="0"/>
              <a:buChar char="•"/>
            </a:pPr>
            <a:r>
              <a:rPr lang="en-US" dirty="0"/>
              <a:t>Unordered, unique value collections.</a:t>
            </a:r>
          </a:p>
          <a:p>
            <a:pPr marL="285750" indent="-285750">
              <a:buFont typeface="Arial" panose="020B0604020202020204" pitchFamily="34" charset="0"/>
              <a:buChar char="•"/>
            </a:pPr>
            <a:r>
              <a:rPr lang="en-US" dirty="0"/>
              <a:t>Defined with curly braces {}.</a:t>
            </a:r>
          </a:p>
          <a:p>
            <a:pPr marL="285750" indent="-285750">
              <a:buFont typeface="Arial" panose="020B0604020202020204" pitchFamily="34" charset="0"/>
              <a:buChar char="•"/>
            </a:pPr>
            <a:r>
              <a:rPr lang="en-US" b="1" dirty="0"/>
              <a:t>Examples:</a:t>
            </a:r>
            <a:r>
              <a:rPr lang="en-US" dirty="0"/>
              <a:t> {1, 2, 3}, {'a', 'b'}, {True, False}</a:t>
            </a:r>
          </a:p>
          <a:p>
            <a:pPr>
              <a:buNone/>
            </a:pPr>
            <a:r>
              <a:rPr lang="en-US" b="1" dirty="0"/>
              <a:t>9. Dictionaries</a:t>
            </a:r>
          </a:p>
          <a:p>
            <a:pPr marL="285750" indent="-285750">
              <a:buFont typeface="Arial" panose="020B0604020202020204" pitchFamily="34" charset="0"/>
              <a:buChar char="•"/>
            </a:pPr>
            <a:r>
              <a:rPr lang="en-US" dirty="0"/>
              <a:t>Unordered collections of key-value pairs.</a:t>
            </a:r>
          </a:p>
          <a:p>
            <a:pPr marL="285750" indent="-285750">
              <a:buFont typeface="Arial" panose="020B0604020202020204" pitchFamily="34" charset="0"/>
              <a:buChar char="•"/>
            </a:pPr>
            <a:r>
              <a:rPr lang="en-US" dirty="0"/>
              <a:t>Defined with curly braces {} and colons :.</a:t>
            </a:r>
          </a:p>
          <a:p>
            <a:pPr>
              <a:buFont typeface="Arial" panose="020B0604020202020204" pitchFamily="34" charset="0"/>
              <a:buChar char="•"/>
            </a:pPr>
            <a:r>
              <a:rPr lang="en-US" b="1" dirty="0"/>
              <a:t>Examples:</a:t>
            </a:r>
            <a:endParaRPr lang="en-US" dirty="0"/>
          </a:p>
          <a:p>
            <a:pPr marL="285750" indent="-285750">
              <a:buFont typeface="Arial" panose="020B0604020202020204" pitchFamily="34" charset="0"/>
              <a:buChar char="•"/>
            </a:pPr>
            <a:r>
              <a:rPr lang="en-US" dirty="0"/>
              <a:t>{'a': 1, 'b': 2}</a:t>
            </a:r>
          </a:p>
          <a:p>
            <a:pPr marL="285750" indent="-285750">
              <a:buFont typeface="Arial" panose="020B0604020202020204" pitchFamily="34" charset="0"/>
              <a:buChar char="•"/>
            </a:pPr>
            <a:r>
              <a:rPr lang="en-US" dirty="0"/>
              <a:t>{True: 'Yes', False: 'No'}</a:t>
            </a:r>
          </a:p>
        </p:txBody>
      </p:sp>
      <p:sp>
        <p:nvSpPr>
          <p:cNvPr id="6" name="TextBox 5">
            <a:extLst>
              <a:ext uri="{FF2B5EF4-FFF2-40B4-BE49-F238E27FC236}">
                <a16:creationId xmlns:a16="http://schemas.microsoft.com/office/drawing/2014/main" id="{746C59AC-9A6E-5C9B-D4B4-199F374BE91F}"/>
              </a:ext>
            </a:extLst>
          </p:cNvPr>
          <p:cNvSpPr txBox="1"/>
          <p:nvPr/>
        </p:nvSpPr>
        <p:spPr>
          <a:xfrm>
            <a:off x="405354" y="1015468"/>
            <a:ext cx="4916078" cy="424731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buNone/>
            </a:pPr>
            <a:r>
              <a:rPr lang="en-US" b="1" dirty="0"/>
              <a:t>1. Integers</a:t>
            </a:r>
          </a:p>
          <a:p>
            <a:pPr marL="285750" indent="-285750">
              <a:buFont typeface="Arial" panose="020B0604020202020204" pitchFamily="34" charset="0"/>
              <a:buChar char="•"/>
            </a:pPr>
            <a:r>
              <a:rPr lang="en-US" dirty="0"/>
              <a:t>Whole numbers, positive or negative.</a:t>
            </a:r>
          </a:p>
          <a:p>
            <a:pPr marL="285750" indent="-285750">
              <a:buFont typeface="Arial" panose="020B0604020202020204" pitchFamily="34" charset="0"/>
              <a:buChar char="•"/>
            </a:pPr>
            <a:r>
              <a:rPr lang="en-US" b="1" dirty="0"/>
              <a:t>Examples:</a:t>
            </a:r>
            <a:r>
              <a:rPr lang="en-US" dirty="0"/>
              <a:t> 42, -7, 0</a:t>
            </a:r>
          </a:p>
          <a:p>
            <a:pPr>
              <a:buNone/>
            </a:pPr>
            <a:r>
              <a:rPr lang="en-US" b="1" dirty="0"/>
              <a:t>2. Floating-point Numbers</a:t>
            </a:r>
          </a:p>
          <a:p>
            <a:pPr marL="285750" indent="-285750">
              <a:buFont typeface="Arial" panose="020B0604020202020204" pitchFamily="34" charset="0"/>
              <a:buChar char="•"/>
            </a:pPr>
            <a:r>
              <a:rPr lang="en-US" dirty="0"/>
              <a:t>Numbers with decimal points.</a:t>
            </a:r>
          </a:p>
          <a:p>
            <a:pPr marL="285750" indent="-285750">
              <a:buFont typeface="Arial" panose="020B0604020202020204" pitchFamily="34" charset="0"/>
              <a:buChar char="•"/>
            </a:pPr>
            <a:r>
              <a:rPr lang="en-US" b="1" dirty="0"/>
              <a:t>Examples:</a:t>
            </a:r>
            <a:r>
              <a:rPr lang="en-US" dirty="0"/>
              <a:t> 3.14, -0.01</a:t>
            </a:r>
          </a:p>
          <a:p>
            <a:pPr>
              <a:buNone/>
            </a:pPr>
            <a:r>
              <a:rPr lang="en-US" b="1" dirty="0"/>
              <a:t>3. Complex Numbers</a:t>
            </a:r>
          </a:p>
          <a:p>
            <a:pPr marL="285750" indent="-285750">
              <a:buFont typeface="Arial" panose="020B0604020202020204" pitchFamily="34" charset="0"/>
              <a:buChar char="•"/>
            </a:pPr>
            <a:r>
              <a:rPr lang="en-US" dirty="0"/>
              <a:t>Numbers with real and imaginary parts.</a:t>
            </a:r>
          </a:p>
          <a:p>
            <a:pPr marL="285750" indent="-285750">
              <a:buFont typeface="Arial" panose="020B0604020202020204" pitchFamily="34" charset="0"/>
              <a:buChar char="•"/>
            </a:pPr>
            <a:r>
              <a:rPr lang="en-US" b="1" dirty="0"/>
              <a:t>Example:</a:t>
            </a:r>
            <a:r>
              <a:rPr lang="en-US" dirty="0"/>
              <a:t> 3 + 6j</a:t>
            </a:r>
          </a:p>
          <a:p>
            <a:pPr>
              <a:buNone/>
            </a:pPr>
            <a:r>
              <a:rPr lang="en-US" b="1" dirty="0"/>
              <a:t>4. Strings</a:t>
            </a:r>
          </a:p>
          <a:p>
            <a:pPr marL="285750" indent="-285750">
              <a:buFont typeface="Arial" panose="020B0604020202020204" pitchFamily="34" charset="0"/>
              <a:buChar char="•"/>
            </a:pPr>
            <a:r>
              <a:rPr lang="en-US" dirty="0"/>
              <a:t>Sequences of characters, enclosed in quotes.</a:t>
            </a:r>
          </a:p>
          <a:p>
            <a:pPr marL="285750" indent="-285750">
              <a:buFont typeface="Arial" panose="020B0604020202020204" pitchFamily="34" charset="0"/>
              <a:buChar char="•"/>
            </a:pPr>
            <a:r>
              <a:rPr lang="en-US" b="1" dirty="0"/>
              <a:t>Examples:</a:t>
            </a:r>
            <a:r>
              <a:rPr lang="en-US" dirty="0"/>
              <a:t> 'hello', "world", '42'</a:t>
            </a:r>
          </a:p>
          <a:p>
            <a:pPr>
              <a:buNone/>
            </a:pPr>
            <a:r>
              <a:rPr lang="en-US" b="1" dirty="0"/>
              <a:t>5. Booleans</a:t>
            </a:r>
          </a:p>
          <a:p>
            <a:pPr marL="285750" indent="-285750">
              <a:buFont typeface="Arial" panose="020B0604020202020204" pitchFamily="34" charset="0"/>
              <a:buChar char="•"/>
            </a:pPr>
            <a:r>
              <a:rPr lang="en-US" dirty="0"/>
              <a:t>Represent truth values.</a:t>
            </a:r>
          </a:p>
          <a:p>
            <a:pPr marL="285750" indent="-285750">
              <a:buFont typeface="Arial" panose="020B0604020202020204" pitchFamily="34" charset="0"/>
              <a:buChar char="•"/>
            </a:pPr>
            <a:r>
              <a:rPr lang="en-US" b="1" dirty="0"/>
              <a:t>Values:</a:t>
            </a:r>
            <a:r>
              <a:rPr lang="en-US" dirty="0"/>
              <a:t> True, False</a:t>
            </a:r>
          </a:p>
        </p:txBody>
      </p:sp>
    </p:spTree>
    <p:extLst>
      <p:ext uri="{BB962C8B-B14F-4D97-AF65-F5344CB8AC3E}">
        <p14:creationId xmlns:p14="http://schemas.microsoft.com/office/powerpoint/2010/main" val="119089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847A34-4687-CAFC-62F8-F767B443A053}"/>
              </a:ext>
            </a:extLst>
          </p:cNvPr>
          <p:cNvSpPr txBox="1"/>
          <p:nvPr/>
        </p:nvSpPr>
        <p:spPr>
          <a:xfrm>
            <a:off x="320511" y="216817"/>
            <a:ext cx="1455848" cy="369332"/>
          </a:xfrm>
          <a:prstGeom prst="rect">
            <a:avLst/>
          </a:prstGeom>
          <a:noFill/>
        </p:spPr>
        <p:txBody>
          <a:bodyPr wrap="none" rtlCol="0">
            <a:spAutoFit/>
          </a:bodyPr>
          <a:lstStyle/>
          <a:p>
            <a:r>
              <a:rPr lang="en-US" b="1" dirty="0"/>
              <a:t>INTEGERS </a:t>
            </a:r>
            <a:endParaRPr lang="en-US" dirty="0"/>
          </a:p>
        </p:txBody>
      </p:sp>
      <p:sp>
        <p:nvSpPr>
          <p:cNvPr id="4" name="TextBox 3">
            <a:extLst>
              <a:ext uri="{FF2B5EF4-FFF2-40B4-BE49-F238E27FC236}">
                <a16:creationId xmlns:a16="http://schemas.microsoft.com/office/drawing/2014/main" id="{BAC9E947-2E2A-0319-3B23-3196F9DBCEFF}"/>
              </a:ext>
            </a:extLst>
          </p:cNvPr>
          <p:cNvSpPr txBox="1"/>
          <p:nvPr/>
        </p:nvSpPr>
        <p:spPr>
          <a:xfrm>
            <a:off x="1442301" y="1862580"/>
            <a:ext cx="217994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8888C6"/>
                </a:solidFill>
                <a:effectLst/>
              </a:rPr>
              <a:t>int</a:t>
            </a:r>
            <a:r>
              <a:rPr lang="en-US" dirty="0">
                <a:solidFill>
                  <a:srgbClr val="BCBEC4"/>
                </a:solidFill>
                <a:effectLst/>
              </a:rPr>
              <a:t>(</a:t>
            </a:r>
            <a:r>
              <a:rPr lang="en-US" dirty="0">
                <a:solidFill>
                  <a:srgbClr val="6AAB73"/>
                </a:solidFill>
                <a:effectLst/>
              </a:rPr>
              <a:t>"123"</a:t>
            </a:r>
            <a:r>
              <a:rPr lang="en-US" dirty="0">
                <a:solidFill>
                  <a:srgbClr val="BCBEC4"/>
                </a:solidFill>
                <a:effectLst/>
              </a:rPr>
              <a:t>)</a:t>
            </a:r>
            <a:br>
              <a:rPr lang="en-US" dirty="0">
                <a:solidFill>
                  <a:srgbClr val="BCBEC4"/>
                </a:solidFill>
                <a:effectLst/>
              </a:rPr>
            </a:br>
            <a:r>
              <a:rPr lang="en-US" dirty="0">
                <a:solidFill>
                  <a:srgbClr val="BCBEC4"/>
                </a:solidFill>
                <a:effectLst/>
              </a:rPr>
              <a:t>y = </a:t>
            </a:r>
            <a:r>
              <a:rPr lang="en-US" dirty="0">
                <a:solidFill>
                  <a:srgbClr val="8888C6"/>
                </a:solidFill>
                <a:effectLst/>
              </a:rPr>
              <a:t>int</a:t>
            </a:r>
            <a:r>
              <a:rPr lang="en-US" dirty="0">
                <a:solidFill>
                  <a:srgbClr val="BCBEC4"/>
                </a:solidFill>
                <a:effectLst/>
              </a:rPr>
              <a:t>(-</a:t>
            </a:r>
            <a:r>
              <a:rPr lang="en-US" dirty="0">
                <a:solidFill>
                  <a:srgbClr val="2AACB8"/>
                </a:solidFill>
                <a:effectLst/>
              </a:rPr>
              <a:t>456.7</a:t>
            </a:r>
            <a:r>
              <a:rPr lang="en-US" dirty="0">
                <a:solidFill>
                  <a:srgbClr val="BCBEC4"/>
                </a:solidFill>
                <a:effectLst/>
              </a:rPr>
              <a:t>)</a:t>
            </a:r>
            <a:br>
              <a:rPr lang="en-US" dirty="0">
                <a:solidFill>
                  <a:srgbClr val="BCBEC4"/>
                </a:solidFill>
                <a:effectLst/>
              </a:rPr>
            </a:br>
            <a:r>
              <a:rPr lang="en-US" dirty="0">
                <a:solidFill>
                  <a:srgbClr val="BCBEC4"/>
                </a:solidFill>
                <a:effectLst/>
              </a:rPr>
              <a:t>z = </a:t>
            </a:r>
            <a:r>
              <a:rPr lang="en-US" dirty="0">
                <a:solidFill>
                  <a:srgbClr val="8888C6"/>
                </a:solidFill>
                <a:effectLst/>
              </a:rPr>
              <a:t>int</a:t>
            </a:r>
            <a:r>
              <a:rPr lang="en-US" dirty="0">
                <a:solidFill>
                  <a:srgbClr val="BCBEC4"/>
                </a:solidFill>
                <a:effectLst/>
              </a:rPr>
              <a:t>(</a:t>
            </a:r>
            <a:r>
              <a:rPr lang="en-US" dirty="0">
                <a:solidFill>
                  <a:srgbClr val="2AACB8"/>
                </a:solidFill>
                <a:effectLst/>
              </a:rPr>
              <a:t>7.9</a:t>
            </a:r>
            <a:r>
              <a:rPr lang="en-US" dirty="0">
                <a:solidFill>
                  <a:srgbClr val="BCBEC4"/>
                </a:solidFill>
                <a:effectLst/>
              </a:rPr>
              <a:t>)</a:t>
            </a:r>
          </a:p>
        </p:txBody>
      </p:sp>
      <p:sp>
        <p:nvSpPr>
          <p:cNvPr id="6" name="TextBox 5">
            <a:extLst>
              <a:ext uri="{FF2B5EF4-FFF2-40B4-BE49-F238E27FC236}">
                <a16:creationId xmlns:a16="http://schemas.microsoft.com/office/drawing/2014/main" id="{2D41F528-BC1F-F1C0-2C7C-AFA3D1B2C9A5}"/>
              </a:ext>
            </a:extLst>
          </p:cNvPr>
          <p:cNvSpPr txBox="1"/>
          <p:nvPr/>
        </p:nvSpPr>
        <p:spPr>
          <a:xfrm>
            <a:off x="3900340" y="3381664"/>
            <a:ext cx="6103854" cy="252185"/>
          </a:xfrm>
          <a:prstGeom prst="rect">
            <a:avLst/>
          </a:prstGeom>
          <a:noFill/>
        </p:spPr>
        <p:txBody>
          <a:bodyPr wrap="square">
            <a:spAutoFit/>
          </a:bodyPr>
          <a:lstStyle/>
          <a:p>
            <a:pPr algn="just">
              <a:lnSpc>
                <a:spcPts val="1080"/>
              </a:lnSpc>
              <a:spcAft>
                <a:spcPts val="308"/>
              </a:spcAft>
            </a:pPr>
            <a:r>
              <a:rPr lang="en-US" dirty="0">
                <a:effectLst/>
                <a:latin typeface="Times New Roman" panose="02020603050405020304" pitchFamily="18" charset="0"/>
              </a:rPr>
              <a:t>integer division </a:t>
            </a:r>
          </a:p>
        </p:txBody>
      </p:sp>
      <p:sp>
        <p:nvSpPr>
          <p:cNvPr id="8" name="TextBox 7">
            <a:extLst>
              <a:ext uri="{FF2B5EF4-FFF2-40B4-BE49-F238E27FC236}">
                <a16:creationId xmlns:a16="http://schemas.microsoft.com/office/drawing/2014/main" id="{DE18F39C-213B-DC93-DE96-24B33F56C4E6}"/>
              </a:ext>
            </a:extLst>
          </p:cNvPr>
          <p:cNvSpPr txBox="1"/>
          <p:nvPr/>
        </p:nvSpPr>
        <p:spPr>
          <a:xfrm>
            <a:off x="3900340" y="1476433"/>
            <a:ext cx="6103854" cy="252249"/>
          </a:xfrm>
          <a:prstGeom prst="rect">
            <a:avLst/>
          </a:prstGeom>
          <a:noFill/>
        </p:spPr>
        <p:txBody>
          <a:bodyPr wrap="square">
            <a:spAutoFit/>
          </a:bodyPr>
          <a:lstStyle/>
          <a:p>
            <a:pPr algn="just">
              <a:lnSpc>
                <a:spcPts val="1080"/>
              </a:lnSpc>
              <a:spcAft>
                <a:spcPts val="308"/>
              </a:spcAft>
            </a:pPr>
            <a:r>
              <a:rPr lang="en-US" dirty="0">
                <a:effectLst/>
                <a:latin typeface="Times New Roman" panose="02020603050405020304" pitchFamily="18" charset="0"/>
              </a:rPr>
              <a:t>arithmetic operations </a:t>
            </a:r>
          </a:p>
        </p:txBody>
      </p:sp>
      <p:sp>
        <p:nvSpPr>
          <p:cNvPr id="10" name="TextBox 9">
            <a:extLst>
              <a:ext uri="{FF2B5EF4-FFF2-40B4-BE49-F238E27FC236}">
                <a16:creationId xmlns:a16="http://schemas.microsoft.com/office/drawing/2014/main" id="{3EA32674-8768-1788-F9AE-009DC3D75E59}"/>
              </a:ext>
            </a:extLst>
          </p:cNvPr>
          <p:cNvSpPr txBox="1"/>
          <p:nvPr/>
        </p:nvSpPr>
        <p:spPr>
          <a:xfrm>
            <a:off x="3900340" y="4402214"/>
            <a:ext cx="6103854" cy="252185"/>
          </a:xfrm>
          <a:prstGeom prst="rect">
            <a:avLst/>
          </a:prstGeom>
          <a:noFill/>
        </p:spPr>
        <p:txBody>
          <a:bodyPr wrap="square">
            <a:spAutoFit/>
          </a:bodyPr>
          <a:lstStyle/>
          <a:p>
            <a:pPr algn="just">
              <a:lnSpc>
                <a:spcPts val="1080"/>
              </a:lnSpc>
              <a:spcAft>
                <a:spcPts val="510"/>
              </a:spcAft>
            </a:pPr>
            <a:r>
              <a:rPr lang="en-US" dirty="0">
                <a:effectLst/>
                <a:latin typeface="Times New Roman" panose="02020603050405020304" pitchFamily="18" charset="0"/>
              </a:rPr>
              <a:t>find the remainder </a:t>
            </a:r>
          </a:p>
        </p:txBody>
      </p:sp>
      <p:sp>
        <p:nvSpPr>
          <p:cNvPr id="12" name="TextBox 11">
            <a:extLst>
              <a:ext uri="{FF2B5EF4-FFF2-40B4-BE49-F238E27FC236}">
                <a16:creationId xmlns:a16="http://schemas.microsoft.com/office/drawing/2014/main" id="{692944FF-37DF-67F6-F6C9-D9E4EC84A4D6}"/>
              </a:ext>
            </a:extLst>
          </p:cNvPr>
          <p:cNvSpPr txBox="1"/>
          <p:nvPr/>
        </p:nvSpPr>
        <p:spPr>
          <a:xfrm>
            <a:off x="3975755" y="1862580"/>
            <a:ext cx="6103854"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2AACB8"/>
                </a:solidFill>
                <a:effectLst/>
              </a:rPr>
              <a:t>2 </a:t>
            </a:r>
            <a:r>
              <a:rPr lang="en-US" dirty="0">
                <a:solidFill>
                  <a:srgbClr val="BCBEC4"/>
                </a:solidFill>
                <a:effectLst/>
              </a:rPr>
              <a:t>+ </a:t>
            </a:r>
            <a:r>
              <a:rPr lang="en-US" dirty="0">
                <a:solidFill>
                  <a:srgbClr val="2AACB8"/>
                </a:solidFill>
                <a:effectLst/>
              </a:rPr>
              <a:t>3</a:t>
            </a:r>
            <a:br>
              <a:rPr lang="en-US" dirty="0">
                <a:solidFill>
                  <a:srgbClr val="2AACB8"/>
                </a:solidFill>
                <a:effectLst/>
              </a:rPr>
            </a:br>
            <a:r>
              <a:rPr lang="en-US" dirty="0">
                <a:solidFill>
                  <a:srgbClr val="BCBEC4"/>
                </a:solidFill>
                <a:effectLst/>
              </a:rPr>
              <a:t>y = </a:t>
            </a:r>
            <a:r>
              <a:rPr lang="en-US" dirty="0">
                <a:solidFill>
                  <a:srgbClr val="2AACB8"/>
                </a:solidFill>
                <a:effectLst/>
              </a:rPr>
              <a:t>4 </a:t>
            </a:r>
            <a:r>
              <a:rPr lang="en-US" dirty="0">
                <a:solidFill>
                  <a:srgbClr val="BCBEC4"/>
                </a:solidFill>
                <a:effectLst/>
              </a:rPr>
              <a:t>- </a:t>
            </a:r>
            <a:r>
              <a:rPr lang="en-US" dirty="0">
                <a:solidFill>
                  <a:srgbClr val="2AACB8"/>
                </a:solidFill>
                <a:effectLst/>
              </a:rPr>
              <a:t>1</a:t>
            </a:r>
            <a:br>
              <a:rPr lang="en-US" dirty="0">
                <a:solidFill>
                  <a:srgbClr val="2AACB8"/>
                </a:solidFill>
                <a:effectLst/>
              </a:rPr>
            </a:br>
            <a:r>
              <a:rPr lang="en-US" dirty="0">
                <a:solidFill>
                  <a:srgbClr val="BCBEC4"/>
                </a:solidFill>
                <a:effectLst/>
              </a:rPr>
              <a:t>z = </a:t>
            </a:r>
            <a:r>
              <a:rPr lang="en-US" dirty="0">
                <a:solidFill>
                  <a:srgbClr val="2AACB8"/>
                </a:solidFill>
                <a:effectLst/>
              </a:rPr>
              <a:t>2 </a:t>
            </a:r>
            <a:r>
              <a:rPr lang="en-US" dirty="0">
                <a:solidFill>
                  <a:srgbClr val="BCBEC4"/>
                </a:solidFill>
                <a:effectLst/>
              </a:rPr>
              <a:t>* </a:t>
            </a:r>
            <a:r>
              <a:rPr lang="en-US" dirty="0">
                <a:solidFill>
                  <a:srgbClr val="2AACB8"/>
                </a:solidFill>
                <a:effectLst/>
              </a:rPr>
              <a:t>3</a:t>
            </a:r>
            <a:br>
              <a:rPr lang="en-US" dirty="0">
                <a:solidFill>
                  <a:srgbClr val="2AACB8"/>
                </a:solidFill>
                <a:effectLst/>
              </a:rPr>
            </a:br>
            <a:r>
              <a:rPr lang="en-US" dirty="0">
                <a:solidFill>
                  <a:srgbClr val="BCBEC4"/>
                </a:solidFill>
                <a:effectLst/>
              </a:rPr>
              <a:t>w = </a:t>
            </a:r>
            <a:r>
              <a:rPr lang="en-US" dirty="0">
                <a:solidFill>
                  <a:srgbClr val="2AACB8"/>
                </a:solidFill>
                <a:effectLst/>
              </a:rPr>
              <a:t>8 </a:t>
            </a:r>
            <a:r>
              <a:rPr lang="en-US" dirty="0">
                <a:solidFill>
                  <a:srgbClr val="BCBEC4"/>
                </a:solidFill>
                <a:effectLst/>
              </a:rPr>
              <a:t>/ </a:t>
            </a:r>
            <a:r>
              <a:rPr lang="en-US" dirty="0">
                <a:solidFill>
                  <a:srgbClr val="2AACB8"/>
                </a:solidFill>
                <a:effectLst/>
              </a:rPr>
              <a:t>3</a:t>
            </a:r>
            <a:endParaRPr lang="en-US" dirty="0"/>
          </a:p>
        </p:txBody>
      </p:sp>
      <p:sp>
        <p:nvSpPr>
          <p:cNvPr id="14" name="TextBox 13">
            <a:extLst>
              <a:ext uri="{FF2B5EF4-FFF2-40B4-BE49-F238E27FC236}">
                <a16:creationId xmlns:a16="http://schemas.microsoft.com/office/drawing/2014/main" id="{21693DFC-1766-2646-7A03-2A633E52E506}"/>
              </a:ext>
            </a:extLst>
          </p:cNvPr>
          <p:cNvSpPr txBox="1"/>
          <p:nvPr/>
        </p:nvSpPr>
        <p:spPr>
          <a:xfrm>
            <a:off x="3975755" y="3677383"/>
            <a:ext cx="610385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2AACB8"/>
                </a:solidFill>
                <a:effectLst/>
              </a:rPr>
              <a:t>8 </a:t>
            </a:r>
            <a:r>
              <a:rPr lang="en-US" dirty="0">
                <a:solidFill>
                  <a:srgbClr val="BCBEC4"/>
                </a:solidFill>
                <a:effectLst/>
              </a:rPr>
              <a:t>// </a:t>
            </a:r>
            <a:r>
              <a:rPr lang="en-US" dirty="0">
                <a:solidFill>
                  <a:srgbClr val="2AACB8"/>
                </a:solidFill>
                <a:effectLst/>
              </a:rPr>
              <a:t>3</a:t>
            </a:r>
            <a:endParaRPr lang="en-US" dirty="0"/>
          </a:p>
        </p:txBody>
      </p:sp>
      <p:sp>
        <p:nvSpPr>
          <p:cNvPr id="16" name="TextBox 15">
            <a:extLst>
              <a:ext uri="{FF2B5EF4-FFF2-40B4-BE49-F238E27FC236}">
                <a16:creationId xmlns:a16="http://schemas.microsoft.com/office/drawing/2014/main" id="{A303F98E-B900-BCDC-BC2A-28681D66F222}"/>
              </a:ext>
            </a:extLst>
          </p:cNvPr>
          <p:cNvSpPr txBox="1"/>
          <p:nvPr/>
        </p:nvSpPr>
        <p:spPr>
          <a:xfrm>
            <a:off x="3975755" y="4815080"/>
            <a:ext cx="610385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2AACB8"/>
                </a:solidFill>
                <a:effectLst/>
              </a:rPr>
              <a:t>8 </a:t>
            </a:r>
            <a:r>
              <a:rPr lang="en-US" dirty="0">
                <a:solidFill>
                  <a:srgbClr val="BCBEC4"/>
                </a:solidFill>
                <a:effectLst/>
              </a:rPr>
              <a:t>% </a:t>
            </a:r>
            <a:r>
              <a:rPr lang="en-US" dirty="0">
                <a:solidFill>
                  <a:srgbClr val="2AACB8"/>
                </a:solidFill>
                <a:effectLst/>
              </a:rPr>
              <a:t>3</a:t>
            </a:r>
            <a:endParaRPr lang="en-US" dirty="0"/>
          </a:p>
        </p:txBody>
      </p:sp>
      <p:sp>
        <p:nvSpPr>
          <p:cNvPr id="17" name="TextBox 16">
            <a:extLst>
              <a:ext uri="{FF2B5EF4-FFF2-40B4-BE49-F238E27FC236}">
                <a16:creationId xmlns:a16="http://schemas.microsoft.com/office/drawing/2014/main" id="{0BF7D881-A83B-E96E-44DD-E20D088BDCBA}"/>
              </a:ext>
            </a:extLst>
          </p:cNvPr>
          <p:cNvSpPr txBox="1"/>
          <p:nvPr/>
        </p:nvSpPr>
        <p:spPr>
          <a:xfrm>
            <a:off x="1357460" y="1359350"/>
            <a:ext cx="2048189" cy="369332"/>
          </a:xfrm>
          <a:prstGeom prst="rect">
            <a:avLst/>
          </a:prstGeom>
          <a:noFill/>
        </p:spPr>
        <p:txBody>
          <a:bodyPr wrap="none" rtlCol="0">
            <a:spAutoFit/>
          </a:bodyPr>
          <a:lstStyle/>
          <a:p>
            <a:r>
              <a:rPr lang="en-US" dirty="0"/>
              <a:t>Convert to integer</a:t>
            </a:r>
          </a:p>
        </p:txBody>
      </p:sp>
    </p:spTree>
    <p:extLst>
      <p:ext uri="{BB962C8B-B14F-4D97-AF65-F5344CB8AC3E}">
        <p14:creationId xmlns:p14="http://schemas.microsoft.com/office/powerpoint/2010/main" val="62010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212919-5D71-707F-7234-8EFE1B15D654}"/>
              </a:ext>
            </a:extLst>
          </p:cNvPr>
          <p:cNvSpPr txBox="1"/>
          <p:nvPr/>
        </p:nvSpPr>
        <p:spPr>
          <a:xfrm>
            <a:off x="282804" y="273377"/>
            <a:ext cx="3593933" cy="369332"/>
          </a:xfrm>
          <a:prstGeom prst="rect">
            <a:avLst/>
          </a:prstGeom>
          <a:noFill/>
        </p:spPr>
        <p:txBody>
          <a:bodyPr wrap="none" rtlCol="0">
            <a:spAutoFit/>
          </a:bodyPr>
          <a:lstStyle/>
          <a:p>
            <a:r>
              <a:rPr lang="en-US" b="1" dirty="0"/>
              <a:t>FLOATING-POINT NUMBERS </a:t>
            </a:r>
            <a:endParaRPr lang="en-US" dirty="0"/>
          </a:p>
        </p:txBody>
      </p:sp>
      <p:sp>
        <p:nvSpPr>
          <p:cNvPr id="4" name="TextBox 3">
            <a:extLst>
              <a:ext uri="{FF2B5EF4-FFF2-40B4-BE49-F238E27FC236}">
                <a16:creationId xmlns:a16="http://schemas.microsoft.com/office/drawing/2014/main" id="{1387A24F-8DCA-3153-DC79-1BBF0690DEA0}"/>
              </a:ext>
            </a:extLst>
          </p:cNvPr>
          <p:cNvSpPr txBox="1"/>
          <p:nvPr/>
        </p:nvSpPr>
        <p:spPr>
          <a:xfrm>
            <a:off x="1996125" y="2064000"/>
            <a:ext cx="8722151"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2AACB8"/>
                </a:solidFill>
                <a:effectLst/>
              </a:rPr>
              <a:t>3.14 </a:t>
            </a:r>
            <a:r>
              <a:rPr lang="en-US" dirty="0">
                <a:solidFill>
                  <a:srgbClr val="7A7E85"/>
                </a:solidFill>
                <a:effectLst/>
              </a:rPr>
              <a:t># assign the value 3.14 to x </a:t>
            </a:r>
            <a:br>
              <a:rPr lang="en-US" dirty="0">
                <a:solidFill>
                  <a:srgbClr val="7A7E85"/>
                </a:solidFill>
                <a:effectLst/>
              </a:rPr>
            </a:br>
            <a:r>
              <a:rPr lang="en-US" dirty="0">
                <a:solidFill>
                  <a:srgbClr val="BCBEC4"/>
                </a:solidFill>
                <a:effectLst/>
              </a:rPr>
              <a:t>y = </a:t>
            </a:r>
            <a:r>
              <a:rPr lang="en-US" dirty="0">
                <a:solidFill>
                  <a:srgbClr val="2AACB8"/>
                </a:solidFill>
                <a:effectLst/>
              </a:rPr>
              <a:t>4.0 </a:t>
            </a:r>
            <a:r>
              <a:rPr lang="en-US" dirty="0">
                <a:solidFill>
                  <a:srgbClr val="7A7E85"/>
                </a:solidFill>
                <a:effectLst/>
              </a:rPr>
              <a:t># assign the value 4.0 to y </a:t>
            </a:r>
            <a:br>
              <a:rPr lang="en-US" dirty="0">
                <a:solidFill>
                  <a:srgbClr val="7A7E85"/>
                </a:solidFill>
                <a:effectLst/>
              </a:rPr>
            </a:br>
            <a:r>
              <a:rPr lang="en-US" dirty="0">
                <a:solidFill>
                  <a:srgbClr val="BCBEC4"/>
                </a:solidFill>
                <a:effectLst/>
              </a:rPr>
              <a:t>z = </a:t>
            </a:r>
            <a:r>
              <a:rPr lang="en-US" dirty="0">
                <a:solidFill>
                  <a:srgbClr val="2AACB8"/>
                </a:solidFill>
                <a:effectLst/>
              </a:rPr>
              <a:t>0.01 </a:t>
            </a:r>
            <a:r>
              <a:rPr lang="en-US" dirty="0">
                <a:solidFill>
                  <a:srgbClr val="7A7E85"/>
                </a:solidFill>
                <a:effectLst/>
              </a:rPr>
              <a:t># assign the value 0.01 to z</a:t>
            </a:r>
            <a:br>
              <a:rPr lang="en-US" dirty="0">
                <a:solidFill>
                  <a:srgbClr val="7A7E85"/>
                </a:solidFill>
                <a:effectLst/>
              </a:rPr>
            </a:br>
            <a:r>
              <a:rPr lang="en-US" dirty="0">
                <a:solidFill>
                  <a:srgbClr val="7A7E85"/>
                </a:solidFill>
                <a:effectLst/>
              </a:rPr>
              <a:t># You can perform arithmetic with floating-point numbers just like with integers:</a:t>
            </a:r>
            <a:br>
              <a:rPr lang="en-US" dirty="0">
                <a:solidFill>
                  <a:srgbClr val="7A7E85"/>
                </a:solidFill>
                <a:effectLst/>
              </a:rPr>
            </a:br>
            <a:r>
              <a:rPr lang="en-US" dirty="0">
                <a:solidFill>
                  <a:srgbClr val="BCBEC4"/>
                </a:solidFill>
                <a:effectLst/>
              </a:rPr>
              <a:t>a = x + y </a:t>
            </a:r>
            <a:r>
              <a:rPr lang="en-US" dirty="0">
                <a:solidFill>
                  <a:srgbClr val="7A7E85"/>
                </a:solidFill>
                <a:effectLst/>
              </a:rPr>
              <a:t># a is now 7.14 b = y / z # b is now 400.0</a:t>
            </a:r>
            <a:endParaRPr lang="en-US" dirty="0">
              <a:solidFill>
                <a:srgbClr val="BCBEC4"/>
              </a:solidFill>
              <a:effectLst/>
            </a:endParaRPr>
          </a:p>
        </p:txBody>
      </p:sp>
    </p:spTree>
    <p:extLst>
      <p:ext uri="{BB962C8B-B14F-4D97-AF65-F5344CB8AC3E}">
        <p14:creationId xmlns:p14="http://schemas.microsoft.com/office/powerpoint/2010/main" val="356754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992503C-C55B-B612-45AA-1B9AC1243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225" y="0"/>
            <a:ext cx="3787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0D0753-B1CB-04B6-E75C-1FBB53BCF420}"/>
              </a:ext>
            </a:extLst>
          </p:cNvPr>
          <p:cNvSpPr txBox="1"/>
          <p:nvPr/>
        </p:nvSpPr>
        <p:spPr>
          <a:xfrm>
            <a:off x="290285" y="290286"/>
            <a:ext cx="1202893" cy="369332"/>
          </a:xfrm>
          <a:prstGeom prst="rect">
            <a:avLst/>
          </a:prstGeom>
          <a:noFill/>
        </p:spPr>
        <p:txBody>
          <a:bodyPr wrap="none" rtlCol="0">
            <a:spAutoFit/>
          </a:bodyPr>
          <a:lstStyle/>
          <a:p>
            <a:r>
              <a:rPr lang="en-US" altLang="zh-CN" dirty="0"/>
              <a:t>HISTORY</a:t>
            </a:r>
            <a:endParaRPr lang="en-US" dirty="0"/>
          </a:p>
        </p:txBody>
      </p:sp>
      <p:sp>
        <p:nvSpPr>
          <p:cNvPr id="3" name="TextBox 2">
            <a:extLst>
              <a:ext uri="{FF2B5EF4-FFF2-40B4-BE49-F238E27FC236}">
                <a16:creationId xmlns:a16="http://schemas.microsoft.com/office/drawing/2014/main" id="{57A0809B-1D42-ABF6-5B58-722DC1E6D4A2}"/>
              </a:ext>
            </a:extLst>
          </p:cNvPr>
          <p:cNvSpPr txBox="1"/>
          <p:nvPr/>
        </p:nvSpPr>
        <p:spPr>
          <a:xfrm>
            <a:off x="290285" y="1219758"/>
            <a:ext cx="7765143" cy="3693319"/>
          </a:xfrm>
          <a:prstGeom prst="rect">
            <a:avLst/>
          </a:prstGeom>
          <a:noFill/>
        </p:spPr>
        <p:txBody>
          <a:bodyPr wrap="square" rtlCol="0">
            <a:spAutoFit/>
          </a:bodyPr>
          <a:lstStyle/>
          <a:p>
            <a:pPr algn="just"/>
            <a:r>
              <a:rPr lang="en-US" dirty="0"/>
              <a:t>Python is a high-level programming language created by Guido van Rossum in 1989 and released in 1991. Developed at CWI in the Netherlands, it was inspired by the ABC language and named after the comedy show </a:t>
            </a:r>
            <a:r>
              <a:rPr lang="en-US" i="1" dirty="0"/>
              <a:t>Monty Python’s Flying Circus</a:t>
            </a:r>
            <a:r>
              <a:rPr lang="en-US" dirty="0"/>
              <a:t>. Python was designed to be simple and easy to read, with features like inheritance, exception handling, and built-in data types.</a:t>
            </a:r>
          </a:p>
          <a:p>
            <a:pPr algn="just"/>
            <a:endParaRPr lang="en-US" dirty="0"/>
          </a:p>
          <a:p>
            <a:pPr algn="just"/>
            <a:r>
              <a:rPr lang="en-US" dirty="0"/>
              <a:t>It has grown through major versions, with Python 3.12.1 being the latest as of 2025. Today, it’s widely used in web development, data science, automation, and more by companies like Google and Dropbox. Thanks to its clean syntax and strong community, Python is one of the most popular programming languages in the world.</a:t>
            </a:r>
          </a:p>
          <a:p>
            <a:pPr algn="just"/>
            <a:endParaRPr lang="en-US" dirty="0"/>
          </a:p>
        </p:txBody>
      </p:sp>
    </p:spTree>
    <p:extLst>
      <p:ext uri="{BB962C8B-B14F-4D97-AF65-F5344CB8AC3E}">
        <p14:creationId xmlns:p14="http://schemas.microsoft.com/office/powerpoint/2010/main" val="213080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5D37D2-7969-F155-11B8-BD2562D2D0C0}"/>
              </a:ext>
            </a:extLst>
          </p:cNvPr>
          <p:cNvSpPr txBox="1"/>
          <p:nvPr/>
        </p:nvSpPr>
        <p:spPr>
          <a:xfrm>
            <a:off x="245097" y="235670"/>
            <a:ext cx="2528256" cy="369332"/>
          </a:xfrm>
          <a:prstGeom prst="rect">
            <a:avLst/>
          </a:prstGeom>
          <a:noFill/>
        </p:spPr>
        <p:txBody>
          <a:bodyPr wrap="none" rtlCol="0">
            <a:spAutoFit/>
          </a:bodyPr>
          <a:lstStyle/>
          <a:p>
            <a:r>
              <a:rPr lang="en-US" dirty="0"/>
              <a:t>COMPLEX NUMBERS</a:t>
            </a:r>
          </a:p>
        </p:txBody>
      </p:sp>
      <p:sp>
        <p:nvSpPr>
          <p:cNvPr id="6" name="TextBox 5">
            <a:extLst>
              <a:ext uri="{FF2B5EF4-FFF2-40B4-BE49-F238E27FC236}">
                <a16:creationId xmlns:a16="http://schemas.microsoft.com/office/drawing/2014/main" id="{3B7A69C7-6950-AC83-F719-080147870B49}"/>
              </a:ext>
            </a:extLst>
          </p:cNvPr>
          <p:cNvSpPr txBox="1"/>
          <p:nvPr/>
        </p:nvSpPr>
        <p:spPr>
          <a:xfrm>
            <a:off x="987457" y="1077007"/>
            <a:ext cx="9080369" cy="1200329"/>
          </a:xfrm>
          <a:prstGeom prst="rect">
            <a:avLst/>
          </a:prstGeom>
          <a:noFill/>
        </p:spPr>
        <p:txBody>
          <a:bodyPr wrap="square">
            <a:spAutoFit/>
          </a:bodyPr>
          <a:lstStyle/>
          <a:p>
            <a:pPr algn="just"/>
            <a:r>
              <a:rPr lang="en-US" dirty="0"/>
              <a:t>In Python, a complex number is a number that has both a real and an imaginary component. The real component is represented by a floating-point number, and the imaginary component is represented by the letter “j” or “J”. You can create a complex number by adding a real and an imaginary component together, using the “+” </a:t>
            </a:r>
          </a:p>
        </p:txBody>
      </p:sp>
      <p:sp>
        <p:nvSpPr>
          <p:cNvPr id="8" name="TextBox 7">
            <a:extLst>
              <a:ext uri="{FF2B5EF4-FFF2-40B4-BE49-F238E27FC236}">
                <a16:creationId xmlns:a16="http://schemas.microsoft.com/office/drawing/2014/main" id="{ED799527-4FDC-2DBF-6A10-3C7B3604EA0D}"/>
              </a:ext>
            </a:extLst>
          </p:cNvPr>
          <p:cNvSpPr txBox="1"/>
          <p:nvPr/>
        </p:nvSpPr>
        <p:spPr>
          <a:xfrm>
            <a:off x="987457" y="2939077"/>
            <a:ext cx="9438588" cy="369332"/>
          </a:xfrm>
          <a:prstGeom prst="rect">
            <a:avLst/>
          </a:prstGeom>
          <a:noFill/>
        </p:spPr>
        <p:txBody>
          <a:bodyPr wrap="square">
            <a:spAutoFit/>
          </a:bodyPr>
          <a:lstStyle/>
          <a:p>
            <a:r>
              <a:rPr lang="en-US" dirty="0">
                <a:effectLst/>
                <a:latin typeface="Times New Roman" panose="02020603050405020304" pitchFamily="18" charset="0"/>
              </a:rPr>
              <a:t>You can also create a complex number using the built-in complex() function </a:t>
            </a:r>
          </a:p>
        </p:txBody>
      </p:sp>
      <p:sp>
        <p:nvSpPr>
          <p:cNvPr id="12" name="TextBox 11">
            <a:extLst>
              <a:ext uri="{FF2B5EF4-FFF2-40B4-BE49-F238E27FC236}">
                <a16:creationId xmlns:a16="http://schemas.microsoft.com/office/drawing/2014/main" id="{A85AB9D3-7AA1-C19E-0838-9A6DEC5094E0}"/>
              </a:ext>
            </a:extLst>
          </p:cNvPr>
          <p:cNvSpPr txBox="1"/>
          <p:nvPr/>
        </p:nvSpPr>
        <p:spPr>
          <a:xfrm>
            <a:off x="987457" y="2380009"/>
            <a:ext cx="610385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2AACB8"/>
                </a:solidFill>
                <a:effectLst/>
              </a:rPr>
              <a:t>3 </a:t>
            </a:r>
            <a:r>
              <a:rPr lang="en-US" dirty="0">
                <a:solidFill>
                  <a:srgbClr val="BCBEC4"/>
                </a:solidFill>
                <a:effectLst/>
              </a:rPr>
              <a:t>+ </a:t>
            </a:r>
            <a:r>
              <a:rPr lang="en-US" dirty="0">
                <a:solidFill>
                  <a:srgbClr val="2AACB8"/>
                </a:solidFill>
                <a:effectLst/>
              </a:rPr>
              <a:t>4j</a:t>
            </a:r>
            <a:endParaRPr lang="en-US" dirty="0"/>
          </a:p>
        </p:txBody>
      </p:sp>
      <p:sp>
        <p:nvSpPr>
          <p:cNvPr id="14" name="TextBox 13">
            <a:extLst>
              <a:ext uri="{FF2B5EF4-FFF2-40B4-BE49-F238E27FC236}">
                <a16:creationId xmlns:a16="http://schemas.microsoft.com/office/drawing/2014/main" id="{DE4F15BD-9EB5-4C50-FB6A-2389388A0F79}"/>
              </a:ext>
            </a:extLst>
          </p:cNvPr>
          <p:cNvSpPr txBox="1"/>
          <p:nvPr/>
        </p:nvSpPr>
        <p:spPr>
          <a:xfrm>
            <a:off x="987457" y="3549592"/>
            <a:ext cx="610385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8888C6"/>
                </a:solidFill>
                <a:effectLst/>
              </a:rPr>
              <a:t>complex</a:t>
            </a:r>
            <a:r>
              <a:rPr lang="en-US" dirty="0">
                <a:solidFill>
                  <a:srgbClr val="BCBEC4"/>
                </a:solidFill>
                <a:effectLst/>
              </a:rPr>
              <a:t>(</a:t>
            </a:r>
            <a:r>
              <a:rPr lang="en-US" dirty="0">
                <a:solidFill>
                  <a:srgbClr val="2AACB8"/>
                </a:solidFill>
                <a:effectLst/>
              </a:rPr>
              <a:t>3</a:t>
            </a:r>
            <a:r>
              <a:rPr lang="en-US" dirty="0">
                <a:solidFill>
                  <a:srgbClr val="BCBEC4"/>
                </a:solidFill>
                <a:effectLst/>
              </a:rPr>
              <a:t>, </a:t>
            </a:r>
            <a:r>
              <a:rPr lang="en-US" dirty="0">
                <a:solidFill>
                  <a:srgbClr val="2AACB8"/>
                </a:solidFill>
                <a:effectLst/>
              </a:rPr>
              <a:t>4</a:t>
            </a:r>
            <a:r>
              <a:rPr lang="en-US" dirty="0">
                <a:solidFill>
                  <a:srgbClr val="BCBEC4"/>
                </a:solidFill>
                <a:effectLst/>
              </a:rPr>
              <a:t>)</a:t>
            </a:r>
          </a:p>
          <a:p>
            <a:r>
              <a:rPr lang="en-US" dirty="0">
                <a:solidFill>
                  <a:srgbClr val="8888C6"/>
                </a:solidFill>
              </a:rPr>
              <a:t>print</a:t>
            </a:r>
            <a:r>
              <a:rPr lang="en-US" dirty="0">
                <a:solidFill>
                  <a:srgbClr val="BCBEC4"/>
                </a:solidFill>
              </a:rPr>
              <a:t>(</a:t>
            </a:r>
            <a:r>
              <a:rPr lang="en-US" dirty="0" err="1">
                <a:solidFill>
                  <a:srgbClr val="BCBEC4"/>
                </a:solidFill>
              </a:rPr>
              <a:t>x.real</a:t>
            </a:r>
            <a:r>
              <a:rPr lang="en-US" dirty="0">
                <a:solidFill>
                  <a:srgbClr val="BCBEC4"/>
                </a:solidFill>
              </a:rPr>
              <a:t>)</a:t>
            </a:r>
            <a:br>
              <a:rPr lang="en-US" dirty="0">
                <a:solidFill>
                  <a:srgbClr val="BCBEC4"/>
                </a:solidFill>
              </a:rPr>
            </a:br>
            <a:r>
              <a:rPr lang="en-US" dirty="0">
                <a:solidFill>
                  <a:srgbClr val="8888C6"/>
                </a:solidFill>
              </a:rPr>
              <a:t>print</a:t>
            </a:r>
            <a:r>
              <a:rPr lang="en-US" dirty="0">
                <a:solidFill>
                  <a:srgbClr val="BCBEC4"/>
                </a:solidFill>
              </a:rPr>
              <a:t>(</a:t>
            </a:r>
            <a:r>
              <a:rPr lang="en-US" dirty="0" err="1">
                <a:solidFill>
                  <a:srgbClr val="BCBEC4"/>
                </a:solidFill>
              </a:rPr>
              <a:t>x.imag</a:t>
            </a:r>
            <a:r>
              <a:rPr lang="en-US" dirty="0">
                <a:solidFill>
                  <a:srgbClr val="BCBEC4"/>
                </a:solidFill>
              </a:rPr>
              <a:t>)</a:t>
            </a:r>
            <a:endParaRPr lang="en-US" dirty="0"/>
          </a:p>
        </p:txBody>
      </p:sp>
      <p:sp>
        <p:nvSpPr>
          <p:cNvPr id="15" name="TextBox 14">
            <a:extLst>
              <a:ext uri="{FF2B5EF4-FFF2-40B4-BE49-F238E27FC236}">
                <a16:creationId xmlns:a16="http://schemas.microsoft.com/office/drawing/2014/main" id="{C12596D4-0BE1-C21B-1AB4-44A3128B3C0B}"/>
              </a:ext>
            </a:extLst>
          </p:cNvPr>
          <p:cNvSpPr txBox="1"/>
          <p:nvPr/>
        </p:nvSpPr>
        <p:spPr>
          <a:xfrm>
            <a:off x="9298363" y="4008630"/>
            <a:ext cx="1538925"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BCBEC4"/>
                </a:solidFill>
                <a:effectLst/>
              </a:rPr>
              <a:t>x = </a:t>
            </a:r>
            <a:r>
              <a:rPr lang="en-US" dirty="0">
                <a:solidFill>
                  <a:srgbClr val="2AACB8"/>
                </a:solidFill>
                <a:effectLst/>
              </a:rPr>
              <a:t>3 </a:t>
            </a:r>
            <a:r>
              <a:rPr lang="en-US" dirty="0">
                <a:solidFill>
                  <a:srgbClr val="BCBEC4"/>
                </a:solidFill>
                <a:effectLst/>
              </a:rPr>
              <a:t>+ </a:t>
            </a:r>
            <a:r>
              <a:rPr lang="en-US" dirty="0">
                <a:solidFill>
                  <a:srgbClr val="2AACB8"/>
                </a:solidFill>
                <a:effectLst/>
              </a:rPr>
              <a:t>4j</a:t>
            </a:r>
            <a:br>
              <a:rPr lang="en-US" dirty="0">
                <a:solidFill>
                  <a:srgbClr val="2AACB8"/>
                </a:solidFill>
                <a:effectLst/>
              </a:rPr>
            </a:br>
            <a:r>
              <a:rPr lang="en-US" dirty="0">
                <a:solidFill>
                  <a:srgbClr val="BCBEC4"/>
                </a:solidFill>
                <a:effectLst/>
              </a:rPr>
              <a:t>y = </a:t>
            </a:r>
            <a:r>
              <a:rPr lang="en-US" dirty="0">
                <a:solidFill>
                  <a:srgbClr val="2AACB8"/>
                </a:solidFill>
                <a:effectLst/>
              </a:rPr>
              <a:t>2 </a:t>
            </a:r>
            <a:r>
              <a:rPr lang="en-US" dirty="0">
                <a:solidFill>
                  <a:srgbClr val="BCBEC4"/>
                </a:solidFill>
                <a:effectLst/>
              </a:rPr>
              <a:t>+ </a:t>
            </a:r>
            <a:r>
              <a:rPr lang="en-US" dirty="0">
                <a:solidFill>
                  <a:srgbClr val="2AACB8"/>
                </a:solidFill>
                <a:effectLst/>
              </a:rPr>
              <a:t>3j</a:t>
            </a:r>
            <a:br>
              <a:rPr lang="en-US" dirty="0">
                <a:solidFill>
                  <a:srgbClr val="2AACB8"/>
                </a:solidFill>
                <a:effectLst/>
              </a:rPr>
            </a:br>
            <a:r>
              <a:rPr lang="en-US" dirty="0">
                <a:solidFill>
                  <a:srgbClr val="8888C6"/>
                </a:solidFill>
                <a:effectLst/>
              </a:rPr>
              <a:t>print</a:t>
            </a:r>
            <a:r>
              <a:rPr lang="en-US" dirty="0">
                <a:solidFill>
                  <a:srgbClr val="BCBEC4"/>
                </a:solidFill>
                <a:effectLst/>
              </a:rPr>
              <a:t>(x + y) </a:t>
            </a:r>
            <a:br>
              <a:rPr lang="en-US" dirty="0">
                <a:solidFill>
                  <a:srgbClr val="BCBEC4"/>
                </a:solidFill>
                <a:effectLst/>
              </a:rPr>
            </a:br>
            <a:r>
              <a:rPr lang="en-US" dirty="0">
                <a:solidFill>
                  <a:srgbClr val="8888C6"/>
                </a:solidFill>
                <a:effectLst/>
              </a:rPr>
              <a:t>print</a:t>
            </a:r>
            <a:r>
              <a:rPr lang="en-US" dirty="0">
                <a:solidFill>
                  <a:srgbClr val="BCBEC4"/>
                </a:solidFill>
                <a:effectLst/>
              </a:rPr>
              <a:t>(x - y) </a:t>
            </a:r>
            <a:br>
              <a:rPr lang="en-US" dirty="0">
                <a:solidFill>
                  <a:srgbClr val="BCBEC4"/>
                </a:solidFill>
                <a:effectLst/>
              </a:rPr>
            </a:br>
            <a:r>
              <a:rPr lang="en-US" dirty="0">
                <a:solidFill>
                  <a:srgbClr val="8888C6"/>
                </a:solidFill>
                <a:effectLst/>
              </a:rPr>
              <a:t>print</a:t>
            </a:r>
            <a:r>
              <a:rPr lang="en-US" dirty="0">
                <a:solidFill>
                  <a:srgbClr val="BCBEC4"/>
                </a:solidFill>
                <a:effectLst/>
              </a:rPr>
              <a:t>(x * y) </a:t>
            </a:r>
          </a:p>
        </p:txBody>
      </p:sp>
      <p:sp>
        <p:nvSpPr>
          <p:cNvPr id="16" name="TextBox 15">
            <a:extLst>
              <a:ext uri="{FF2B5EF4-FFF2-40B4-BE49-F238E27FC236}">
                <a16:creationId xmlns:a16="http://schemas.microsoft.com/office/drawing/2014/main" id="{CDF69130-7EF0-187C-85F1-40F2A629A8C0}"/>
              </a:ext>
            </a:extLst>
          </p:cNvPr>
          <p:cNvSpPr txBox="1"/>
          <p:nvPr/>
        </p:nvSpPr>
        <p:spPr>
          <a:xfrm>
            <a:off x="9219414" y="3549592"/>
            <a:ext cx="1491114" cy="369332"/>
          </a:xfrm>
          <a:prstGeom prst="rect">
            <a:avLst/>
          </a:prstGeom>
          <a:noFill/>
        </p:spPr>
        <p:txBody>
          <a:bodyPr wrap="none" rtlCol="0">
            <a:spAutoFit/>
          </a:bodyPr>
          <a:lstStyle/>
          <a:p>
            <a:r>
              <a:rPr lang="en-US" dirty="0"/>
              <a:t>computation</a:t>
            </a:r>
          </a:p>
        </p:txBody>
      </p:sp>
    </p:spTree>
    <p:extLst>
      <p:ext uri="{BB962C8B-B14F-4D97-AF65-F5344CB8AC3E}">
        <p14:creationId xmlns:p14="http://schemas.microsoft.com/office/powerpoint/2010/main" val="334820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94F82-D5DD-A3A9-286A-E6FCCDACEEC9}"/>
              </a:ext>
            </a:extLst>
          </p:cNvPr>
          <p:cNvSpPr txBox="1"/>
          <p:nvPr/>
        </p:nvSpPr>
        <p:spPr>
          <a:xfrm>
            <a:off x="356260" y="344384"/>
            <a:ext cx="1048685" cy="369332"/>
          </a:xfrm>
          <a:prstGeom prst="rect">
            <a:avLst/>
          </a:prstGeom>
          <a:noFill/>
        </p:spPr>
        <p:txBody>
          <a:bodyPr wrap="none" rtlCol="0">
            <a:spAutoFit/>
          </a:bodyPr>
          <a:lstStyle/>
          <a:p>
            <a:r>
              <a:rPr lang="en-US" altLang="zh-CN" dirty="0"/>
              <a:t>STRING</a:t>
            </a:r>
            <a:endParaRPr lang="en-US" dirty="0"/>
          </a:p>
        </p:txBody>
      </p:sp>
      <p:sp>
        <p:nvSpPr>
          <p:cNvPr id="4" name="TextBox 3">
            <a:extLst>
              <a:ext uri="{FF2B5EF4-FFF2-40B4-BE49-F238E27FC236}">
                <a16:creationId xmlns:a16="http://schemas.microsoft.com/office/drawing/2014/main" id="{F3009370-83B5-4F74-B55D-042E4437127E}"/>
              </a:ext>
            </a:extLst>
          </p:cNvPr>
          <p:cNvSpPr txBox="1"/>
          <p:nvPr/>
        </p:nvSpPr>
        <p:spPr>
          <a:xfrm>
            <a:off x="880602" y="981186"/>
            <a:ext cx="8407730" cy="646331"/>
          </a:xfrm>
          <a:prstGeom prst="rect">
            <a:avLst/>
          </a:prstGeom>
          <a:noFill/>
        </p:spPr>
        <p:txBody>
          <a:bodyPr wrap="square">
            <a:spAutoFit/>
          </a:bodyPr>
          <a:lstStyle/>
          <a:p>
            <a:pPr algn="just"/>
            <a:r>
              <a:rPr lang="en-US" dirty="0">
                <a:effectLst/>
                <a:latin typeface="Times New Roman" panose="02020603050405020304" pitchFamily="18" charset="0"/>
              </a:rPr>
              <a:t>In Python, a string is a sequence of characters enclosed in quotation marks. You can use either single quotes or double quotes to create a string </a:t>
            </a:r>
          </a:p>
        </p:txBody>
      </p:sp>
    </p:spTree>
    <p:extLst>
      <p:ext uri="{BB962C8B-B14F-4D97-AF65-F5344CB8AC3E}">
        <p14:creationId xmlns:p14="http://schemas.microsoft.com/office/powerpoint/2010/main" val="107372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2E6F9-FBCA-36EF-7858-2F52624CBB11}"/>
              </a:ext>
            </a:extLst>
          </p:cNvPr>
          <p:cNvSpPr txBox="1"/>
          <p:nvPr/>
        </p:nvSpPr>
        <p:spPr>
          <a:xfrm>
            <a:off x="211015" y="304800"/>
            <a:ext cx="1918154" cy="369332"/>
          </a:xfrm>
          <a:prstGeom prst="rect">
            <a:avLst/>
          </a:prstGeom>
          <a:noFill/>
        </p:spPr>
        <p:txBody>
          <a:bodyPr wrap="none" rtlCol="0">
            <a:spAutoFit/>
          </a:bodyPr>
          <a:lstStyle/>
          <a:p>
            <a:r>
              <a:rPr lang="en-US" dirty="0"/>
              <a:t>WHY PYTHON?</a:t>
            </a:r>
          </a:p>
        </p:txBody>
      </p:sp>
      <p:pic>
        <p:nvPicPr>
          <p:cNvPr id="3" name="Picture 2">
            <a:extLst>
              <a:ext uri="{FF2B5EF4-FFF2-40B4-BE49-F238E27FC236}">
                <a16:creationId xmlns:a16="http://schemas.microsoft.com/office/drawing/2014/main" id="{240B6C31-105C-8A9A-6854-11220D024EF8}"/>
              </a:ext>
            </a:extLst>
          </p:cNvPr>
          <p:cNvPicPr>
            <a:picLocks noChangeAspect="1"/>
          </p:cNvPicPr>
          <p:nvPr/>
        </p:nvPicPr>
        <p:blipFill>
          <a:blip r:embed="rId2"/>
          <a:srcRect r="36052"/>
          <a:stretch>
            <a:fillRect/>
          </a:stretch>
        </p:blipFill>
        <p:spPr>
          <a:xfrm>
            <a:off x="273731" y="835105"/>
            <a:ext cx="6841943" cy="5318353"/>
          </a:xfrm>
          <a:prstGeom prst="rect">
            <a:avLst/>
          </a:prstGeom>
        </p:spPr>
      </p:pic>
      <p:pic>
        <p:nvPicPr>
          <p:cNvPr id="5" name="Picture 4">
            <a:extLst>
              <a:ext uri="{FF2B5EF4-FFF2-40B4-BE49-F238E27FC236}">
                <a16:creationId xmlns:a16="http://schemas.microsoft.com/office/drawing/2014/main" id="{1006C424-4C87-6774-07F8-822B834E1D63}"/>
              </a:ext>
            </a:extLst>
          </p:cNvPr>
          <p:cNvPicPr>
            <a:picLocks noChangeAspect="1"/>
          </p:cNvPicPr>
          <p:nvPr/>
        </p:nvPicPr>
        <p:blipFill>
          <a:blip r:embed="rId3"/>
          <a:stretch>
            <a:fillRect/>
          </a:stretch>
        </p:blipFill>
        <p:spPr>
          <a:xfrm>
            <a:off x="7251701" y="778263"/>
            <a:ext cx="4666568" cy="5375195"/>
          </a:xfrm>
          <a:prstGeom prst="rect">
            <a:avLst/>
          </a:prstGeom>
        </p:spPr>
      </p:pic>
    </p:spTree>
    <p:extLst>
      <p:ext uri="{BB962C8B-B14F-4D97-AF65-F5344CB8AC3E}">
        <p14:creationId xmlns:p14="http://schemas.microsoft.com/office/powerpoint/2010/main" val="936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78F09-FDBE-AD90-924E-BAB73BF611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FEA068-07FD-D3D0-CC4B-14EC9F8AFC8B}"/>
              </a:ext>
            </a:extLst>
          </p:cNvPr>
          <p:cNvSpPr txBox="1"/>
          <p:nvPr/>
        </p:nvSpPr>
        <p:spPr>
          <a:xfrm>
            <a:off x="211015" y="304800"/>
            <a:ext cx="1918154" cy="369332"/>
          </a:xfrm>
          <a:prstGeom prst="rect">
            <a:avLst/>
          </a:prstGeom>
          <a:noFill/>
        </p:spPr>
        <p:txBody>
          <a:bodyPr wrap="none" rtlCol="0">
            <a:spAutoFit/>
          </a:bodyPr>
          <a:lstStyle/>
          <a:p>
            <a:r>
              <a:rPr lang="en-US" dirty="0"/>
              <a:t>WHY PYTHON?</a:t>
            </a:r>
          </a:p>
        </p:txBody>
      </p:sp>
      <p:sp>
        <p:nvSpPr>
          <p:cNvPr id="6" name="TextBox 5">
            <a:extLst>
              <a:ext uri="{FF2B5EF4-FFF2-40B4-BE49-F238E27FC236}">
                <a16:creationId xmlns:a16="http://schemas.microsoft.com/office/drawing/2014/main" id="{76E6AAB5-59EB-E32B-26F1-80F1E26D5826}"/>
              </a:ext>
            </a:extLst>
          </p:cNvPr>
          <p:cNvSpPr txBox="1"/>
          <p:nvPr/>
        </p:nvSpPr>
        <p:spPr>
          <a:xfrm>
            <a:off x="211015" y="1457764"/>
            <a:ext cx="5138751" cy="341632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b="1" dirty="0"/>
              <a:t>Easy to Learn &amp; Readable</a:t>
            </a:r>
            <a:endParaRPr lang="en-US" dirty="0"/>
          </a:p>
          <a:p>
            <a:r>
              <a:rPr lang="en-US" dirty="0"/>
              <a:t>Clean, intuitive syntax—great for beginners.</a:t>
            </a:r>
          </a:p>
          <a:p>
            <a:endParaRPr lang="en-US" dirty="0"/>
          </a:p>
          <a:p>
            <a:r>
              <a:rPr lang="en-US" b="1" dirty="0"/>
              <a:t>Extensive Libraries &amp; Frameworks</a:t>
            </a:r>
            <a:endParaRPr lang="en-US" dirty="0"/>
          </a:p>
          <a:p>
            <a:r>
              <a:rPr lang="en-US" dirty="0"/>
              <a:t>Powerful tools for data, AI, web, automation, and more.</a:t>
            </a:r>
          </a:p>
          <a:p>
            <a:endParaRPr lang="en-US" dirty="0"/>
          </a:p>
          <a:p>
            <a:r>
              <a:rPr lang="en-US" b="1" dirty="0"/>
              <a:t>Cross-Platform Support</a:t>
            </a:r>
            <a:endParaRPr lang="en-US" dirty="0"/>
          </a:p>
          <a:p>
            <a:r>
              <a:rPr lang="en-US" dirty="0"/>
              <a:t>Works on Windows, macOS, and Linux.</a:t>
            </a:r>
          </a:p>
          <a:p>
            <a:endParaRPr lang="en-US" dirty="0"/>
          </a:p>
          <a:p>
            <a:r>
              <a:rPr lang="en-US" b="1" dirty="0"/>
              <a:t>Fast for Development</a:t>
            </a:r>
            <a:endParaRPr lang="en-US" dirty="0"/>
          </a:p>
          <a:p>
            <a:r>
              <a:rPr lang="en-US" dirty="0"/>
              <a:t>Ideal for prototyping and building apps quickly.</a:t>
            </a:r>
          </a:p>
        </p:txBody>
      </p:sp>
      <p:sp>
        <p:nvSpPr>
          <p:cNvPr id="8" name="TextBox 7">
            <a:extLst>
              <a:ext uri="{FF2B5EF4-FFF2-40B4-BE49-F238E27FC236}">
                <a16:creationId xmlns:a16="http://schemas.microsoft.com/office/drawing/2014/main" id="{D8F97E78-F52E-6E15-54A9-DB7C0FD4A3BA}"/>
              </a:ext>
            </a:extLst>
          </p:cNvPr>
          <p:cNvSpPr txBox="1"/>
          <p:nvPr/>
        </p:nvSpPr>
        <p:spPr>
          <a:xfrm>
            <a:off x="5532890" y="1457764"/>
            <a:ext cx="6259718" cy="341632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b="1" dirty="0"/>
              <a:t>Huge Community &amp; Learning Resources</a:t>
            </a:r>
            <a:endParaRPr lang="en-US" dirty="0"/>
          </a:p>
          <a:p>
            <a:r>
              <a:rPr lang="en-US" dirty="0"/>
              <a:t>Plenty of tutorials, forums, and open-source support.</a:t>
            </a:r>
          </a:p>
          <a:p>
            <a:endParaRPr lang="en-US" dirty="0"/>
          </a:p>
          <a:p>
            <a:r>
              <a:rPr lang="en-US" b="1" dirty="0"/>
              <a:t>Excellent for Data Science &amp; AI</a:t>
            </a:r>
            <a:endParaRPr lang="en-US" dirty="0"/>
          </a:p>
          <a:p>
            <a:r>
              <a:rPr lang="en-US" dirty="0"/>
              <a:t>Widely used in academia and industry for ML and analytics.</a:t>
            </a:r>
          </a:p>
          <a:p>
            <a:endParaRPr lang="en-US" dirty="0"/>
          </a:p>
          <a:p>
            <a:r>
              <a:rPr lang="en-US" b="1" dirty="0"/>
              <a:t>Flexible &amp; Extensible</a:t>
            </a:r>
            <a:endParaRPr lang="en-US" dirty="0"/>
          </a:p>
          <a:p>
            <a:r>
              <a:rPr lang="en-US" dirty="0"/>
              <a:t>Integrates with C/C++ and other tools for performance.</a:t>
            </a:r>
          </a:p>
          <a:p>
            <a:endParaRPr lang="en-US" dirty="0"/>
          </a:p>
          <a:p>
            <a:r>
              <a:rPr lang="en-US" b="1" dirty="0"/>
              <a:t>Great for All Skill Levels &amp; Fields</a:t>
            </a:r>
            <a:endParaRPr lang="en-US" dirty="0"/>
          </a:p>
          <a:p>
            <a:r>
              <a:rPr lang="en-US" dirty="0"/>
              <a:t>Suitable for beginners, analysts, engineers, and researchers.</a:t>
            </a:r>
          </a:p>
        </p:txBody>
      </p:sp>
    </p:spTree>
    <p:extLst>
      <p:ext uri="{BB962C8B-B14F-4D97-AF65-F5344CB8AC3E}">
        <p14:creationId xmlns:p14="http://schemas.microsoft.com/office/powerpoint/2010/main" val="157453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B748F-863F-0C2B-525A-A1C0B28A93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51069C-2DBD-90E7-E02A-5F28392F7F79}"/>
              </a:ext>
            </a:extLst>
          </p:cNvPr>
          <p:cNvSpPr txBox="1"/>
          <p:nvPr/>
        </p:nvSpPr>
        <p:spPr>
          <a:xfrm>
            <a:off x="211015" y="304800"/>
            <a:ext cx="1918154" cy="369332"/>
          </a:xfrm>
          <a:prstGeom prst="rect">
            <a:avLst/>
          </a:prstGeom>
          <a:noFill/>
        </p:spPr>
        <p:txBody>
          <a:bodyPr wrap="none" rtlCol="0">
            <a:spAutoFit/>
          </a:bodyPr>
          <a:lstStyle/>
          <a:p>
            <a:r>
              <a:rPr lang="en-US" dirty="0"/>
              <a:t>WHY PYTHON?</a:t>
            </a:r>
          </a:p>
        </p:txBody>
      </p:sp>
      <p:pic>
        <p:nvPicPr>
          <p:cNvPr id="3" name="Picture 2">
            <a:extLst>
              <a:ext uri="{FF2B5EF4-FFF2-40B4-BE49-F238E27FC236}">
                <a16:creationId xmlns:a16="http://schemas.microsoft.com/office/drawing/2014/main" id="{F7C69DF0-D5EE-488B-BB73-AD419557505E}"/>
              </a:ext>
            </a:extLst>
          </p:cNvPr>
          <p:cNvPicPr>
            <a:picLocks noChangeAspect="1"/>
          </p:cNvPicPr>
          <p:nvPr/>
        </p:nvPicPr>
        <p:blipFill>
          <a:blip r:embed="rId2"/>
          <a:stretch>
            <a:fillRect/>
          </a:stretch>
        </p:blipFill>
        <p:spPr>
          <a:xfrm>
            <a:off x="5944835" y="898259"/>
            <a:ext cx="6069365" cy="1936059"/>
          </a:xfrm>
          <a:prstGeom prst="rect">
            <a:avLst/>
          </a:prstGeom>
        </p:spPr>
      </p:pic>
      <p:pic>
        <p:nvPicPr>
          <p:cNvPr id="4" name="Picture 3">
            <a:extLst>
              <a:ext uri="{FF2B5EF4-FFF2-40B4-BE49-F238E27FC236}">
                <a16:creationId xmlns:a16="http://schemas.microsoft.com/office/drawing/2014/main" id="{F3EACE6E-AC22-493D-43E9-4D698DBED7DB}"/>
              </a:ext>
            </a:extLst>
          </p:cNvPr>
          <p:cNvPicPr>
            <a:picLocks noChangeAspect="1"/>
          </p:cNvPicPr>
          <p:nvPr/>
        </p:nvPicPr>
        <p:blipFill>
          <a:blip r:embed="rId3"/>
          <a:stretch>
            <a:fillRect/>
          </a:stretch>
        </p:blipFill>
        <p:spPr>
          <a:xfrm>
            <a:off x="211014" y="3051441"/>
            <a:ext cx="5522805" cy="2692399"/>
          </a:xfrm>
          <a:prstGeom prst="rect">
            <a:avLst/>
          </a:prstGeom>
        </p:spPr>
      </p:pic>
      <p:pic>
        <p:nvPicPr>
          <p:cNvPr id="5" name="Picture 4">
            <a:extLst>
              <a:ext uri="{FF2B5EF4-FFF2-40B4-BE49-F238E27FC236}">
                <a16:creationId xmlns:a16="http://schemas.microsoft.com/office/drawing/2014/main" id="{6AFCBCD2-D909-A1BD-0AD6-B5CD6B741596}"/>
              </a:ext>
            </a:extLst>
          </p:cNvPr>
          <p:cNvPicPr>
            <a:picLocks noChangeAspect="1"/>
          </p:cNvPicPr>
          <p:nvPr/>
        </p:nvPicPr>
        <p:blipFill>
          <a:blip r:embed="rId4"/>
          <a:stretch>
            <a:fillRect/>
          </a:stretch>
        </p:blipFill>
        <p:spPr>
          <a:xfrm>
            <a:off x="5944835" y="3051442"/>
            <a:ext cx="6069365" cy="2692398"/>
          </a:xfrm>
          <a:prstGeom prst="rect">
            <a:avLst/>
          </a:prstGeom>
        </p:spPr>
      </p:pic>
      <p:pic>
        <p:nvPicPr>
          <p:cNvPr id="6" name="Picture 5">
            <a:extLst>
              <a:ext uri="{FF2B5EF4-FFF2-40B4-BE49-F238E27FC236}">
                <a16:creationId xmlns:a16="http://schemas.microsoft.com/office/drawing/2014/main" id="{BBDFDA6A-ECF9-5B61-35DC-E7D32D2E3C44}"/>
              </a:ext>
            </a:extLst>
          </p:cNvPr>
          <p:cNvPicPr>
            <a:picLocks noChangeAspect="1"/>
          </p:cNvPicPr>
          <p:nvPr/>
        </p:nvPicPr>
        <p:blipFill>
          <a:blip r:embed="rId5"/>
          <a:stretch>
            <a:fillRect/>
          </a:stretch>
        </p:blipFill>
        <p:spPr>
          <a:xfrm>
            <a:off x="262269" y="1114160"/>
            <a:ext cx="3733800" cy="1003300"/>
          </a:xfrm>
          <a:prstGeom prst="rect">
            <a:avLst/>
          </a:prstGeom>
        </p:spPr>
      </p:pic>
    </p:spTree>
    <p:extLst>
      <p:ext uri="{BB962C8B-B14F-4D97-AF65-F5344CB8AC3E}">
        <p14:creationId xmlns:p14="http://schemas.microsoft.com/office/powerpoint/2010/main" val="307817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8908-199C-D5DB-0422-2ACFBA8257B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939E26-70FD-1985-91DE-0DD8E0689EC0}"/>
              </a:ext>
            </a:extLst>
          </p:cNvPr>
          <p:cNvSpPr txBox="1"/>
          <p:nvPr/>
        </p:nvSpPr>
        <p:spPr>
          <a:xfrm>
            <a:off x="211015" y="304800"/>
            <a:ext cx="4886722" cy="369332"/>
          </a:xfrm>
          <a:prstGeom prst="rect">
            <a:avLst/>
          </a:prstGeom>
          <a:noFill/>
        </p:spPr>
        <p:txBody>
          <a:bodyPr wrap="none" rtlCol="0">
            <a:spAutoFit/>
          </a:bodyPr>
          <a:lstStyle/>
          <a:p>
            <a:r>
              <a:rPr lang="en-US" altLang="zh-CN" dirty="0"/>
              <a:t>COMPARISON</a:t>
            </a:r>
            <a:r>
              <a:rPr lang="zh-CN" altLang="en-US" dirty="0"/>
              <a:t> </a:t>
            </a:r>
            <a:r>
              <a:rPr lang="en-US" altLang="zh-CN" dirty="0"/>
              <a:t>WITH</a:t>
            </a:r>
            <a:r>
              <a:rPr lang="zh-CN" altLang="en-US" dirty="0"/>
              <a:t> </a:t>
            </a:r>
            <a:r>
              <a:rPr lang="en-US" altLang="zh-CN" dirty="0"/>
              <a:t>OTHER</a:t>
            </a:r>
            <a:r>
              <a:rPr lang="zh-CN" altLang="en-US" dirty="0"/>
              <a:t> </a:t>
            </a:r>
            <a:r>
              <a:rPr lang="en-US" altLang="zh-CN" dirty="0"/>
              <a:t>LANGUAGES</a:t>
            </a:r>
            <a:endParaRPr lang="en-US" dirty="0"/>
          </a:p>
        </p:txBody>
      </p:sp>
      <p:pic>
        <p:nvPicPr>
          <p:cNvPr id="4" name="Picture 3">
            <a:extLst>
              <a:ext uri="{FF2B5EF4-FFF2-40B4-BE49-F238E27FC236}">
                <a16:creationId xmlns:a16="http://schemas.microsoft.com/office/drawing/2014/main" id="{2CD6D054-12A1-C698-D9E6-0B3BC61DFA1A}"/>
              </a:ext>
            </a:extLst>
          </p:cNvPr>
          <p:cNvPicPr>
            <a:picLocks noChangeAspect="1"/>
          </p:cNvPicPr>
          <p:nvPr/>
        </p:nvPicPr>
        <p:blipFill>
          <a:blip r:embed="rId2"/>
          <a:stretch>
            <a:fillRect/>
          </a:stretch>
        </p:blipFill>
        <p:spPr>
          <a:xfrm>
            <a:off x="858345" y="1335997"/>
            <a:ext cx="9594656" cy="4186005"/>
          </a:xfrm>
          <a:prstGeom prst="rect">
            <a:avLst/>
          </a:prstGeom>
        </p:spPr>
      </p:pic>
    </p:spTree>
    <p:extLst>
      <p:ext uri="{BB962C8B-B14F-4D97-AF65-F5344CB8AC3E}">
        <p14:creationId xmlns:p14="http://schemas.microsoft.com/office/powerpoint/2010/main" val="28731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F2A47-49F7-6FA9-885E-803BFC19E4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30CDFC-2ED0-F5FE-DF4E-3C796DE024E8}"/>
              </a:ext>
            </a:extLst>
          </p:cNvPr>
          <p:cNvSpPr txBox="1"/>
          <p:nvPr/>
        </p:nvSpPr>
        <p:spPr>
          <a:xfrm>
            <a:off x="211015" y="304800"/>
            <a:ext cx="2821606" cy="369332"/>
          </a:xfrm>
          <a:prstGeom prst="rect">
            <a:avLst/>
          </a:prstGeom>
          <a:noFill/>
        </p:spPr>
        <p:txBody>
          <a:bodyPr wrap="none" rtlCol="0">
            <a:spAutoFit/>
          </a:bodyPr>
          <a:lstStyle/>
          <a:p>
            <a:r>
              <a:rPr lang="en-US" dirty="0"/>
              <a:t>ENVIRONMENT SET UP</a:t>
            </a:r>
          </a:p>
        </p:txBody>
      </p:sp>
      <p:sp>
        <p:nvSpPr>
          <p:cNvPr id="3" name="TextBox 2">
            <a:extLst>
              <a:ext uri="{FF2B5EF4-FFF2-40B4-BE49-F238E27FC236}">
                <a16:creationId xmlns:a16="http://schemas.microsoft.com/office/drawing/2014/main" id="{AB8BEBFB-7023-7FDB-DCD7-48A25A7BD963}"/>
              </a:ext>
            </a:extLst>
          </p:cNvPr>
          <p:cNvSpPr txBox="1"/>
          <p:nvPr/>
        </p:nvSpPr>
        <p:spPr>
          <a:xfrm>
            <a:off x="2680138" y="2598003"/>
            <a:ext cx="5559972" cy="830997"/>
          </a:xfrm>
          <a:prstGeom prst="rect">
            <a:avLst/>
          </a:prstGeom>
          <a:noFill/>
        </p:spPr>
        <p:txBody>
          <a:bodyPr wrap="square" rtlCol="0">
            <a:spAutoFit/>
          </a:bodyPr>
          <a:lstStyle/>
          <a:p>
            <a:r>
              <a:rPr lang="en-US" sz="4800" dirty="0"/>
              <a:t>HANDS ON PART</a:t>
            </a:r>
          </a:p>
        </p:txBody>
      </p:sp>
      <p:sp>
        <p:nvSpPr>
          <p:cNvPr id="4" name="TextBox 3">
            <a:extLst>
              <a:ext uri="{FF2B5EF4-FFF2-40B4-BE49-F238E27FC236}">
                <a16:creationId xmlns:a16="http://schemas.microsoft.com/office/drawing/2014/main" id="{88E692EE-714A-5D40-CC92-ED1E2615DFA5}"/>
              </a:ext>
            </a:extLst>
          </p:cNvPr>
          <p:cNvSpPr txBox="1"/>
          <p:nvPr/>
        </p:nvSpPr>
        <p:spPr>
          <a:xfrm>
            <a:off x="3857297" y="4424854"/>
            <a:ext cx="5087006" cy="369332"/>
          </a:xfrm>
          <a:prstGeom prst="rect">
            <a:avLst/>
          </a:prstGeom>
          <a:noFill/>
        </p:spPr>
        <p:txBody>
          <a:bodyPr wrap="square" rtlCol="0">
            <a:spAutoFit/>
          </a:bodyPr>
          <a:lstStyle/>
          <a:p>
            <a:r>
              <a:rPr lang="en-US" dirty="0"/>
              <a:t>Anaconda or 	Miniconda</a:t>
            </a:r>
          </a:p>
        </p:txBody>
      </p:sp>
    </p:spTree>
    <p:extLst>
      <p:ext uri="{BB962C8B-B14F-4D97-AF65-F5344CB8AC3E}">
        <p14:creationId xmlns:p14="http://schemas.microsoft.com/office/powerpoint/2010/main" val="422958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A4F1A-805F-DF13-2B1A-725C0A448F98}"/>
              </a:ext>
            </a:extLst>
          </p:cNvPr>
          <p:cNvSpPr txBox="1"/>
          <p:nvPr/>
        </p:nvSpPr>
        <p:spPr>
          <a:xfrm>
            <a:off x="234462" y="257908"/>
            <a:ext cx="2739853" cy="369332"/>
          </a:xfrm>
          <a:prstGeom prst="rect">
            <a:avLst/>
          </a:prstGeom>
          <a:noFill/>
        </p:spPr>
        <p:txBody>
          <a:bodyPr wrap="none" rtlCol="0">
            <a:spAutoFit/>
          </a:bodyPr>
          <a:lstStyle/>
          <a:p>
            <a:r>
              <a:rPr lang="en-US" altLang="zh-CN" dirty="0"/>
              <a:t>PYTHON</a:t>
            </a:r>
            <a:r>
              <a:rPr lang="zh-CN" altLang="en-US" dirty="0"/>
              <a:t> </a:t>
            </a:r>
            <a:r>
              <a:rPr lang="en-US" altLang="zh-CN" dirty="0"/>
              <a:t>KEYWORKDS</a:t>
            </a:r>
            <a:endParaRPr lang="en-US" dirty="0"/>
          </a:p>
        </p:txBody>
      </p:sp>
      <p:sp>
        <p:nvSpPr>
          <p:cNvPr id="4" name="TextBox 3">
            <a:extLst>
              <a:ext uri="{FF2B5EF4-FFF2-40B4-BE49-F238E27FC236}">
                <a16:creationId xmlns:a16="http://schemas.microsoft.com/office/drawing/2014/main" id="{EEC3F678-4549-0395-D253-8F427367237F}"/>
              </a:ext>
            </a:extLst>
          </p:cNvPr>
          <p:cNvSpPr txBox="1"/>
          <p:nvPr/>
        </p:nvSpPr>
        <p:spPr>
          <a:xfrm>
            <a:off x="1061543" y="1082567"/>
            <a:ext cx="9732581" cy="1200329"/>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just"/>
            <a:r>
              <a:rPr lang="en-US" dirty="0"/>
              <a:t>In Python, a keyword is a word that has a special meaning in the Python language. Keywords are used to define the syntax and structure of the Python language, and they cannot be used as identifiers (i.e., variable names,  function names, etc.) in Python code. </a:t>
            </a:r>
          </a:p>
          <a:p>
            <a:pPr algn="just"/>
            <a:endParaRPr lang="en-US" dirty="0"/>
          </a:p>
        </p:txBody>
      </p:sp>
      <p:sp>
        <p:nvSpPr>
          <p:cNvPr id="13" name="Rectangle 12">
            <a:extLst>
              <a:ext uri="{FF2B5EF4-FFF2-40B4-BE49-F238E27FC236}">
                <a16:creationId xmlns:a16="http://schemas.microsoft.com/office/drawing/2014/main" id="{3FF7C07F-F3C1-2436-C296-2E29DC79A91D}"/>
              </a:ext>
            </a:extLst>
          </p:cNvPr>
          <p:cNvSpPr/>
          <p:nvPr/>
        </p:nvSpPr>
        <p:spPr>
          <a:xfrm>
            <a:off x="1061543" y="2837793"/>
            <a:ext cx="9732581" cy="3142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F17BCF6-B3EC-7AF3-6269-1C8D90DBD7B7}"/>
              </a:ext>
            </a:extLst>
          </p:cNvPr>
          <p:cNvSpPr txBox="1"/>
          <p:nvPr/>
        </p:nvSpPr>
        <p:spPr>
          <a:xfrm>
            <a:off x="8435866" y="3051489"/>
            <a:ext cx="1552903" cy="1477328"/>
          </a:xfrm>
          <a:prstGeom prst="rect">
            <a:avLst/>
          </a:prstGeom>
          <a:noFill/>
        </p:spPr>
        <p:txBody>
          <a:bodyPr wrap="square">
            <a:spAutoFit/>
          </a:bodyPr>
          <a:lstStyle/>
          <a:p>
            <a:pPr marL="342900" indent="-342900">
              <a:buFont typeface="+mj-lt"/>
              <a:buAutoNum type="arabicPeriod"/>
            </a:pPr>
            <a:r>
              <a:rPr lang="en-US" dirty="0"/>
              <a:t>True</a:t>
            </a:r>
          </a:p>
          <a:p>
            <a:pPr marL="342900" indent="-342900">
              <a:buFont typeface="+mj-lt"/>
              <a:buAutoNum type="arabicPeriod"/>
            </a:pPr>
            <a:r>
              <a:rPr lang="en-US" dirty="0"/>
              <a:t>try</a:t>
            </a:r>
          </a:p>
          <a:p>
            <a:pPr marL="342900" indent="-342900">
              <a:buFont typeface="+mj-lt"/>
              <a:buAutoNum type="arabicPeriod"/>
            </a:pPr>
            <a:r>
              <a:rPr lang="en-US" dirty="0"/>
              <a:t>while</a:t>
            </a:r>
          </a:p>
          <a:p>
            <a:pPr marL="342900" indent="-342900">
              <a:buFont typeface="+mj-lt"/>
              <a:buAutoNum type="arabicPeriod"/>
            </a:pPr>
            <a:r>
              <a:rPr lang="en-US" dirty="0"/>
              <a:t>with</a:t>
            </a:r>
          </a:p>
          <a:p>
            <a:pPr marL="342900" indent="-342900">
              <a:buFont typeface="+mj-lt"/>
              <a:buAutoNum type="arabicPeriod"/>
            </a:pPr>
            <a:r>
              <a:rPr lang="en-US" dirty="0"/>
              <a:t>yield</a:t>
            </a:r>
          </a:p>
        </p:txBody>
      </p:sp>
      <p:sp>
        <p:nvSpPr>
          <p:cNvPr id="8" name="TextBox 7">
            <a:extLst>
              <a:ext uri="{FF2B5EF4-FFF2-40B4-BE49-F238E27FC236}">
                <a16:creationId xmlns:a16="http://schemas.microsoft.com/office/drawing/2014/main" id="{081826D3-1DF6-927B-10F8-17CE4385AC59}"/>
              </a:ext>
            </a:extLst>
          </p:cNvPr>
          <p:cNvSpPr txBox="1"/>
          <p:nvPr/>
        </p:nvSpPr>
        <p:spPr>
          <a:xfrm>
            <a:off x="2039005" y="3039234"/>
            <a:ext cx="1552903" cy="2862322"/>
          </a:xfrm>
          <a:prstGeom prst="rect">
            <a:avLst/>
          </a:prstGeom>
          <a:noFill/>
        </p:spPr>
        <p:txBody>
          <a:bodyPr wrap="square">
            <a:spAutoFit/>
          </a:bodyPr>
          <a:lstStyle/>
          <a:p>
            <a:pPr marL="342900" indent="-342900">
              <a:buFont typeface="+mj-lt"/>
              <a:buAutoNum type="arabicPeriod"/>
            </a:pPr>
            <a:r>
              <a:rPr lang="en-US" dirty="0"/>
              <a:t>and</a:t>
            </a:r>
          </a:p>
          <a:p>
            <a:pPr marL="342900" indent="-342900">
              <a:buFont typeface="+mj-lt"/>
              <a:buAutoNum type="arabicPeriod"/>
            </a:pPr>
            <a:r>
              <a:rPr lang="en-US" dirty="0"/>
              <a:t>as</a:t>
            </a:r>
          </a:p>
          <a:p>
            <a:pPr marL="342900" indent="-342900">
              <a:buFont typeface="+mj-lt"/>
              <a:buAutoNum type="arabicPeriod"/>
            </a:pPr>
            <a:r>
              <a:rPr lang="en-US" dirty="0"/>
              <a:t>assert</a:t>
            </a:r>
          </a:p>
          <a:p>
            <a:pPr marL="342900" indent="-342900">
              <a:buFont typeface="+mj-lt"/>
              <a:buAutoNum type="arabicPeriod"/>
            </a:pPr>
            <a:r>
              <a:rPr lang="en-US" dirty="0"/>
              <a:t>async</a:t>
            </a:r>
          </a:p>
          <a:p>
            <a:pPr marL="342900" indent="-342900">
              <a:buFont typeface="+mj-lt"/>
              <a:buAutoNum type="arabicPeriod"/>
            </a:pPr>
            <a:r>
              <a:rPr lang="en-US" dirty="0"/>
              <a:t>await</a:t>
            </a:r>
          </a:p>
          <a:p>
            <a:pPr marL="342900" indent="-342900">
              <a:buFont typeface="+mj-lt"/>
              <a:buAutoNum type="arabicPeriod"/>
            </a:pPr>
            <a:r>
              <a:rPr lang="en-US" dirty="0"/>
              <a:t>break</a:t>
            </a:r>
          </a:p>
          <a:p>
            <a:pPr marL="342900" indent="-342900">
              <a:buFont typeface="+mj-lt"/>
              <a:buAutoNum type="arabicPeriod"/>
            </a:pPr>
            <a:r>
              <a:rPr lang="en-US" dirty="0"/>
              <a:t>class</a:t>
            </a:r>
          </a:p>
          <a:p>
            <a:pPr marL="342900" indent="-342900">
              <a:buFont typeface="+mj-lt"/>
              <a:buAutoNum type="arabicPeriod"/>
            </a:pPr>
            <a:r>
              <a:rPr lang="en-US" dirty="0"/>
              <a:t>continue</a:t>
            </a:r>
          </a:p>
          <a:p>
            <a:pPr marL="342900" indent="-342900">
              <a:buFont typeface="+mj-lt"/>
              <a:buAutoNum type="arabicPeriod"/>
            </a:pPr>
            <a:r>
              <a:rPr lang="en-US" dirty="0"/>
              <a:t>def</a:t>
            </a:r>
          </a:p>
          <a:p>
            <a:pPr marL="342900" indent="-342900">
              <a:buFont typeface="+mj-lt"/>
              <a:buAutoNum type="arabicPeriod"/>
            </a:pPr>
            <a:r>
              <a:rPr lang="en-US" dirty="0"/>
              <a:t>del</a:t>
            </a:r>
          </a:p>
        </p:txBody>
      </p:sp>
      <p:sp>
        <p:nvSpPr>
          <p:cNvPr id="10" name="TextBox 9">
            <a:extLst>
              <a:ext uri="{FF2B5EF4-FFF2-40B4-BE49-F238E27FC236}">
                <a16:creationId xmlns:a16="http://schemas.microsoft.com/office/drawing/2014/main" id="{479390C6-299C-0DF6-EE99-A4CF70CCA71E}"/>
              </a:ext>
            </a:extLst>
          </p:cNvPr>
          <p:cNvSpPr txBox="1"/>
          <p:nvPr/>
        </p:nvSpPr>
        <p:spPr>
          <a:xfrm>
            <a:off x="4265885" y="3039234"/>
            <a:ext cx="1552903" cy="2862322"/>
          </a:xfrm>
          <a:prstGeom prst="rect">
            <a:avLst/>
          </a:prstGeom>
          <a:noFill/>
        </p:spPr>
        <p:txBody>
          <a:bodyPr wrap="square">
            <a:spAutoFit/>
          </a:bodyPr>
          <a:lstStyle/>
          <a:p>
            <a:pPr marL="342900" indent="-342900">
              <a:buFont typeface="+mj-lt"/>
              <a:buAutoNum type="arabicPeriod"/>
            </a:pPr>
            <a:r>
              <a:rPr lang="en-US" dirty="0" err="1"/>
              <a:t>elif</a:t>
            </a:r>
            <a:endParaRPr lang="en-US" dirty="0"/>
          </a:p>
          <a:p>
            <a:pPr marL="342900" indent="-342900">
              <a:buFont typeface="+mj-lt"/>
              <a:buAutoNum type="arabicPeriod"/>
            </a:pPr>
            <a:r>
              <a:rPr lang="en-US" dirty="0"/>
              <a:t>else</a:t>
            </a:r>
          </a:p>
          <a:p>
            <a:pPr marL="342900" indent="-342900">
              <a:buFont typeface="+mj-lt"/>
              <a:buAutoNum type="arabicPeriod"/>
            </a:pPr>
            <a:r>
              <a:rPr lang="en-US" dirty="0"/>
              <a:t>except</a:t>
            </a:r>
          </a:p>
          <a:p>
            <a:pPr marL="342900" indent="-342900">
              <a:buFont typeface="+mj-lt"/>
              <a:buAutoNum type="arabicPeriod"/>
            </a:pPr>
            <a:r>
              <a:rPr lang="en-US" dirty="0"/>
              <a:t>False</a:t>
            </a:r>
          </a:p>
          <a:p>
            <a:pPr marL="342900" indent="-342900">
              <a:buFont typeface="+mj-lt"/>
              <a:buAutoNum type="arabicPeriod"/>
            </a:pPr>
            <a:r>
              <a:rPr lang="en-US" dirty="0"/>
              <a:t>finally</a:t>
            </a:r>
          </a:p>
          <a:p>
            <a:pPr marL="342900" indent="-342900">
              <a:buFont typeface="+mj-lt"/>
              <a:buAutoNum type="arabicPeriod"/>
            </a:pPr>
            <a:r>
              <a:rPr lang="en-US" dirty="0"/>
              <a:t>for</a:t>
            </a:r>
          </a:p>
          <a:p>
            <a:pPr marL="342900" indent="-342900">
              <a:buFont typeface="+mj-lt"/>
              <a:buAutoNum type="arabicPeriod"/>
            </a:pPr>
            <a:r>
              <a:rPr lang="en-US" dirty="0"/>
              <a:t>from</a:t>
            </a:r>
          </a:p>
          <a:p>
            <a:pPr marL="342900" indent="-342900">
              <a:buFont typeface="+mj-lt"/>
              <a:buAutoNum type="arabicPeriod"/>
            </a:pPr>
            <a:r>
              <a:rPr lang="en-US" dirty="0"/>
              <a:t>global</a:t>
            </a:r>
          </a:p>
          <a:p>
            <a:pPr marL="342900" indent="-342900">
              <a:buFont typeface="+mj-lt"/>
              <a:buAutoNum type="arabicPeriod"/>
            </a:pPr>
            <a:r>
              <a:rPr lang="en-US" dirty="0"/>
              <a:t>if</a:t>
            </a:r>
          </a:p>
          <a:p>
            <a:pPr marL="342900" indent="-342900">
              <a:buFont typeface="+mj-lt"/>
              <a:buAutoNum type="arabicPeriod"/>
            </a:pPr>
            <a:r>
              <a:rPr lang="en-US" dirty="0"/>
              <a:t>import</a:t>
            </a:r>
          </a:p>
        </p:txBody>
      </p:sp>
      <p:sp>
        <p:nvSpPr>
          <p:cNvPr id="12" name="TextBox 11">
            <a:extLst>
              <a:ext uri="{FF2B5EF4-FFF2-40B4-BE49-F238E27FC236}">
                <a16:creationId xmlns:a16="http://schemas.microsoft.com/office/drawing/2014/main" id="{32610F2B-2F70-D0B2-5925-318F6A3866C9}"/>
              </a:ext>
            </a:extLst>
          </p:cNvPr>
          <p:cNvSpPr txBox="1"/>
          <p:nvPr/>
        </p:nvSpPr>
        <p:spPr>
          <a:xfrm>
            <a:off x="6492765" y="3039234"/>
            <a:ext cx="1731579" cy="2862322"/>
          </a:xfrm>
          <a:prstGeom prst="rect">
            <a:avLst/>
          </a:prstGeom>
          <a:noFill/>
        </p:spPr>
        <p:txBody>
          <a:bodyPr wrap="square">
            <a:spAutoFit/>
          </a:bodyPr>
          <a:lstStyle/>
          <a:p>
            <a:pPr marL="342900" indent="-342900">
              <a:buFont typeface="+mj-lt"/>
              <a:buAutoNum type="arabicPeriod"/>
            </a:pPr>
            <a:r>
              <a:rPr lang="en-US" dirty="0"/>
              <a:t>in</a:t>
            </a:r>
          </a:p>
          <a:p>
            <a:pPr marL="342900" indent="-342900">
              <a:buFont typeface="+mj-lt"/>
              <a:buAutoNum type="arabicPeriod"/>
            </a:pPr>
            <a:r>
              <a:rPr lang="en-US" dirty="0"/>
              <a:t>is</a:t>
            </a:r>
          </a:p>
          <a:p>
            <a:pPr marL="342900" indent="-342900">
              <a:buFont typeface="+mj-lt"/>
              <a:buAutoNum type="arabicPeriod"/>
            </a:pPr>
            <a:r>
              <a:rPr lang="en-US" dirty="0"/>
              <a:t>lambda</a:t>
            </a:r>
          </a:p>
          <a:p>
            <a:pPr marL="342900" indent="-342900">
              <a:buFont typeface="+mj-lt"/>
              <a:buAutoNum type="arabicPeriod"/>
            </a:pPr>
            <a:r>
              <a:rPr lang="en-US" dirty="0"/>
              <a:t>None</a:t>
            </a:r>
          </a:p>
          <a:p>
            <a:pPr marL="342900" indent="-342900">
              <a:buFont typeface="+mj-lt"/>
              <a:buAutoNum type="arabicPeriod"/>
            </a:pPr>
            <a:r>
              <a:rPr lang="en-US" dirty="0"/>
              <a:t>nonlocal</a:t>
            </a:r>
          </a:p>
          <a:p>
            <a:pPr marL="342900" indent="-342900">
              <a:buFont typeface="+mj-lt"/>
              <a:buAutoNum type="arabicPeriod"/>
            </a:pPr>
            <a:r>
              <a:rPr lang="en-US" dirty="0"/>
              <a:t>not</a:t>
            </a:r>
          </a:p>
          <a:p>
            <a:pPr marL="342900" indent="-342900">
              <a:buFont typeface="+mj-lt"/>
              <a:buAutoNum type="arabicPeriod"/>
            </a:pPr>
            <a:r>
              <a:rPr lang="en-US" dirty="0"/>
              <a:t>or</a:t>
            </a:r>
          </a:p>
          <a:p>
            <a:pPr marL="342900" indent="-342900">
              <a:buFont typeface="+mj-lt"/>
              <a:buAutoNum type="arabicPeriod"/>
            </a:pPr>
            <a:r>
              <a:rPr lang="en-US" dirty="0"/>
              <a:t>pass</a:t>
            </a:r>
          </a:p>
          <a:p>
            <a:pPr marL="342900" indent="-342900">
              <a:buFont typeface="+mj-lt"/>
              <a:buAutoNum type="arabicPeriod"/>
            </a:pPr>
            <a:r>
              <a:rPr lang="en-US" dirty="0"/>
              <a:t>raise</a:t>
            </a:r>
          </a:p>
          <a:p>
            <a:pPr marL="342900" indent="-342900">
              <a:buFont typeface="+mj-lt"/>
              <a:buAutoNum type="arabicPeriod"/>
            </a:pPr>
            <a:r>
              <a:rPr lang="en-US" dirty="0"/>
              <a:t>return</a:t>
            </a:r>
          </a:p>
        </p:txBody>
      </p:sp>
    </p:spTree>
    <p:extLst>
      <p:ext uri="{BB962C8B-B14F-4D97-AF65-F5344CB8AC3E}">
        <p14:creationId xmlns:p14="http://schemas.microsoft.com/office/powerpoint/2010/main" val="117120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36ECE-57AD-9083-A1CC-8C3EF8338834}"/>
              </a:ext>
            </a:extLst>
          </p:cNvPr>
          <p:cNvSpPr txBox="1"/>
          <p:nvPr/>
        </p:nvSpPr>
        <p:spPr>
          <a:xfrm>
            <a:off x="262758" y="241738"/>
            <a:ext cx="1705916" cy="369332"/>
          </a:xfrm>
          <a:prstGeom prst="rect">
            <a:avLst/>
          </a:prstGeom>
          <a:noFill/>
        </p:spPr>
        <p:txBody>
          <a:bodyPr wrap="none" rtlCol="0">
            <a:spAutoFit/>
          </a:bodyPr>
          <a:lstStyle/>
          <a:p>
            <a:r>
              <a:rPr lang="en-US" b="1" dirty="0"/>
              <a:t>IDENTIFIERS</a:t>
            </a:r>
            <a:endParaRPr lang="en-US" dirty="0"/>
          </a:p>
        </p:txBody>
      </p:sp>
      <p:sp>
        <p:nvSpPr>
          <p:cNvPr id="4" name="TextBox 3">
            <a:extLst>
              <a:ext uri="{FF2B5EF4-FFF2-40B4-BE49-F238E27FC236}">
                <a16:creationId xmlns:a16="http://schemas.microsoft.com/office/drawing/2014/main" id="{C9E94172-B4F8-786A-6693-9BFE016F0723}"/>
              </a:ext>
            </a:extLst>
          </p:cNvPr>
          <p:cNvSpPr txBox="1"/>
          <p:nvPr/>
        </p:nvSpPr>
        <p:spPr>
          <a:xfrm>
            <a:off x="567558" y="1235083"/>
            <a:ext cx="9511862" cy="3970318"/>
          </a:xfrm>
          <a:prstGeom prst="rect">
            <a:avLst/>
          </a:prstGeom>
          <a:noFill/>
        </p:spPr>
        <p:txBody>
          <a:bodyPr wrap="square">
            <a:spAutoFit/>
          </a:bodyPr>
          <a:lstStyle/>
          <a:p>
            <a:pPr algn="just">
              <a:buNone/>
            </a:pPr>
            <a:r>
              <a:rPr lang="en-US" dirty="0">
                <a:effectLst/>
                <a:latin typeface="Times New Roman" panose="02020603050405020304" pitchFamily="18" charset="0"/>
              </a:rPr>
              <a:t>In Python, an identifier is a name used to identify a </a:t>
            </a:r>
            <a:r>
              <a:rPr lang="en-US" b="1" dirty="0">
                <a:effectLst/>
                <a:latin typeface="Times New Roman" panose="02020603050405020304" pitchFamily="18" charset="0"/>
              </a:rPr>
              <a:t>variable, function, class, module, or other objects</a:t>
            </a:r>
            <a:r>
              <a:rPr lang="en-US" dirty="0">
                <a:effectLst/>
                <a:latin typeface="Times New Roman" panose="02020603050405020304" pitchFamily="18" charset="0"/>
              </a:rPr>
              <a:t>. There are a few rules and conventions for naming identifiers in Python: </a:t>
            </a:r>
          </a:p>
          <a:p>
            <a:pPr algn="just">
              <a:buNone/>
            </a:pPr>
            <a:endParaRPr lang="en-US" dirty="0">
              <a:latin typeface="Times New Roman" panose="02020603050405020304" pitchFamily="18" charset="0"/>
            </a:endParaRPr>
          </a:p>
          <a:p>
            <a:pPr algn="just">
              <a:buNone/>
            </a:pPr>
            <a:endParaRPr lang="en-US" dirty="0">
              <a:effectLst/>
              <a:latin typeface="Times New Roman" panose="02020603050405020304" pitchFamily="18" charset="0"/>
            </a:endParaRPr>
          </a:p>
          <a:p>
            <a:pPr marL="285750" indent="-285750" algn="just">
              <a:buFont typeface="Arial" panose="020B0604020202020204" pitchFamily="34" charset="0"/>
              <a:buChar char="•"/>
            </a:pPr>
            <a:r>
              <a:rPr lang="en-US" b="1" dirty="0">
                <a:effectLst/>
                <a:latin typeface="Times New Roman" panose="02020603050405020304" pitchFamily="18" charset="0"/>
              </a:rPr>
              <a:t>Identifiers must start with a letter or an underscore (_). </a:t>
            </a:r>
          </a:p>
          <a:p>
            <a:pPr marL="285750" indent="-285750" algn="just">
              <a:buFont typeface="Arial" panose="020B0604020202020204" pitchFamily="34" charset="0"/>
              <a:buChar char="•"/>
            </a:pPr>
            <a:r>
              <a:rPr lang="en-US" b="1" dirty="0">
                <a:effectLst/>
                <a:latin typeface="Times New Roman" panose="02020603050405020304" pitchFamily="18" charset="0"/>
              </a:rPr>
              <a:t>Identifiers cannot start with a number. </a:t>
            </a:r>
          </a:p>
          <a:p>
            <a:pPr marL="285750" indent="-285750" algn="just">
              <a:buFont typeface="Arial" panose="020B0604020202020204" pitchFamily="34" charset="0"/>
              <a:buChar char="•"/>
            </a:pPr>
            <a:r>
              <a:rPr lang="en-US" b="1" dirty="0">
                <a:effectLst/>
                <a:latin typeface="Times New Roman" panose="02020603050405020304" pitchFamily="18" charset="0"/>
              </a:rPr>
              <a:t>Identifiers can only contain letters, numbers, and underscores. </a:t>
            </a:r>
          </a:p>
          <a:p>
            <a:pPr marL="285750" indent="-285750" algn="just">
              <a:buFont typeface="Arial" panose="020B0604020202020204" pitchFamily="34" charset="0"/>
              <a:buChar char="•"/>
            </a:pPr>
            <a:r>
              <a:rPr lang="en-US" b="1" dirty="0">
                <a:effectLst/>
                <a:latin typeface="Times New Roman" panose="02020603050405020304" pitchFamily="18" charset="0"/>
              </a:rPr>
              <a:t>Identifiers are case-sensitive, so </a:t>
            </a:r>
            <a:r>
              <a:rPr lang="en-US" b="1" dirty="0" err="1">
                <a:effectLst/>
                <a:latin typeface="Times New Roman" panose="02020603050405020304" pitchFamily="18" charset="0"/>
              </a:rPr>
              <a:t>myVariable</a:t>
            </a:r>
            <a:r>
              <a:rPr lang="en-US" b="1" dirty="0">
                <a:effectLst/>
                <a:latin typeface="Times New Roman" panose="02020603050405020304" pitchFamily="18" charset="0"/>
              </a:rPr>
              <a:t> and </a:t>
            </a:r>
            <a:r>
              <a:rPr lang="en-US" b="1" dirty="0" err="1">
                <a:effectLst/>
                <a:latin typeface="Times New Roman" panose="02020603050405020304" pitchFamily="18" charset="0"/>
              </a:rPr>
              <a:t>myvariable</a:t>
            </a:r>
            <a:r>
              <a:rPr lang="en-US" b="1" dirty="0">
                <a:effectLst/>
                <a:latin typeface="Times New Roman" panose="02020603050405020304" pitchFamily="18" charset="0"/>
              </a:rPr>
              <a:t> are considered to be different identifiers. </a:t>
            </a:r>
          </a:p>
          <a:p>
            <a:pPr marL="285750" indent="-285750" algn="just">
              <a:buFont typeface="Arial" panose="020B0604020202020204" pitchFamily="34" charset="0"/>
              <a:buChar char="•"/>
            </a:pPr>
            <a:r>
              <a:rPr lang="en-US" b="1" dirty="0">
                <a:effectLst/>
                <a:latin typeface="Times New Roman" panose="02020603050405020304" pitchFamily="18" charset="0"/>
              </a:rPr>
              <a:t>Python reserves a set of keywords that cannot be used as identifiers. </a:t>
            </a:r>
            <a:r>
              <a:rPr lang="en-US" dirty="0">
                <a:effectLst/>
                <a:latin typeface="Times New Roman" panose="02020603050405020304" pitchFamily="18" charset="0"/>
              </a:rPr>
              <a:t>Examples include if, else, for, class, etc. </a:t>
            </a:r>
          </a:p>
          <a:p>
            <a:pPr marL="285750" indent="-285750" algn="just">
              <a:buFont typeface="Arial" panose="020B0604020202020204" pitchFamily="34" charset="0"/>
              <a:buChar char="•"/>
            </a:pPr>
            <a:r>
              <a:rPr lang="en-US" b="1" dirty="0"/>
              <a:t>Identifiers should be descriptive and meaningful, using camelCase or </a:t>
            </a:r>
            <a:r>
              <a:rPr lang="en-US" b="1" dirty="0" err="1"/>
              <a:t>snake_case</a:t>
            </a:r>
            <a:r>
              <a:rPr lang="en-US" b="1" dirty="0"/>
              <a:t>, depending on the project’s style guide. </a:t>
            </a:r>
          </a:p>
          <a:p>
            <a:pPr marL="285750" indent="-285750" algn="just">
              <a:buFont typeface="Arial" panose="020B0604020202020204" pitchFamily="34" charset="0"/>
              <a:buChar char="•"/>
            </a:pPr>
            <a:endParaRPr lang="en-US" dirty="0">
              <a:effectLst/>
              <a:latin typeface="Times New Roman" panose="02020603050405020304" pitchFamily="18" charset="0"/>
            </a:endParaRPr>
          </a:p>
        </p:txBody>
      </p:sp>
    </p:spTree>
    <p:extLst>
      <p:ext uri="{BB962C8B-B14F-4D97-AF65-F5344CB8AC3E}">
        <p14:creationId xmlns:p14="http://schemas.microsoft.com/office/powerpoint/2010/main" val="18895228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1339</TotalTime>
  <Words>1714</Words>
  <Application>Microsoft Macintosh PowerPoint</Application>
  <PresentationFormat>Widescreen</PresentationFormat>
  <Paragraphs>195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Palatino Linotype</vt:lpstr>
      <vt:lpstr>Times New Roman</vt:lpstr>
      <vt:lpstr>Gallery</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大泽 陆</dc:creator>
  <cp:lastModifiedBy>大泽 陆</cp:lastModifiedBy>
  <cp:revision>90</cp:revision>
  <dcterms:created xsi:type="dcterms:W3CDTF">2025-06-11T03:56:56Z</dcterms:created>
  <dcterms:modified xsi:type="dcterms:W3CDTF">2025-06-12T17:51:36Z</dcterms:modified>
</cp:coreProperties>
</file>