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5"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713"/>
  </p:normalViewPr>
  <p:slideViewPr>
    <p:cSldViewPr snapToGrid="0">
      <p:cViewPr>
        <p:scale>
          <a:sx n="109" d="100"/>
          <a:sy n="109"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5/7/25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5/7/25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BBC46-4F32-6CA0-A5B4-AADCFC68E4EA}"/>
              </a:ext>
            </a:extLst>
          </p:cNvPr>
          <p:cNvSpPr>
            <a:spLocks noGrp="1"/>
          </p:cNvSpPr>
          <p:nvPr>
            <p:ph type="ctrTitle"/>
          </p:nvPr>
        </p:nvSpPr>
        <p:spPr/>
        <p:txBody>
          <a:bodyPr>
            <a:noAutofit/>
          </a:bodyPr>
          <a:lstStyle/>
          <a:p>
            <a:pPr algn="ctr"/>
            <a:r>
              <a:rPr lang="en-US" sz="3200" dirty="0">
                <a:latin typeface="Times New Roman" panose="02020603050405020304" pitchFamily="18" charset="0"/>
                <a:cs typeface="Times New Roman" panose="02020603050405020304" pitchFamily="18" charset="0"/>
              </a:rPr>
              <a:t>Autonomous Driving System Fault Prediction in Complex Scenarios Using CARLA</a:t>
            </a:r>
          </a:p>
        </p:txBody>
      </p:sp>
      <p:sp>
        <p:nvSpPr>
          <p:cNvPr id="3" name="Subtitle 2">
            <a:extLst>
              <a:ext uri="{FF2B5EF4-FFF2-40B4-BE49-F238E27FC236}">
                <a16:creationId xmlns:a16="http://schemas.microsoft.com/office/drawing/2014/main" id="{2B46FEF0-384E-45A1-A100-A360E0D16EE3}"/>
              </a:ext>
            </a:extLst>
          </p:cNvPr>
          <p:cNvSpPr>
            <a:spLocks noGrp="1"/>
          </p:cNvSpPr>
          <p:nvPr>
            <p:ph type="subTitle" idx="1"/>
          </p:nvPr>
        </p:nvSpPr>
        <p:spPr/>
        <p:txBody>
          <a:bodyPr/>
          <a:lstStyle/>
          <a:p>
            <a:pPr algn="ctr"/>
            <a:r>
              <a:rPr lang="en-US" dirty="0">
                <a:latin typeface="Times New Roman" panose="02020603050405020304" pitchFamily="18" charset="0"/>
                <a:cs typeface="Times New Roman" panose="02020603050405020304" pitchFamily="18" charset="0"/>
              </a:rPr>
              <a:t>Daze lu</a:t>
            </a:r>
          </a:p>
          <a:p>
            <a:pPr algn="ctr"/>
            <a:r>
              <a:rPr lang="en-US" dirty="0">
                <a:latin typeface="Times New Roman" panose="02020603050405020304" pitchFamily="18" charset="0"/>
                <a:cs typeface="Times New Roman" panose="02020603050405020304" pitchFamily="18" charset="0"/>
              </a:rPr>
              <a:t>MAY 7</a:t>
            </a:r>
          </a:p>
        </p:txBody>
      </p:sp>
    </p:spTree>
    <p:extLst>
      <p:ext uri="{BB962C8B-B14F-4D97-AF65-F5344CB8AC3E}">
        <p14:creationId xmlns:p14="http://schemas.microsoft.com/office/powerpoint/2010/main" val="141472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E0768C-D058-877E-5014-BA417CF92C04}"/>
              </a:ext>
            </a:extLst>
          </p:cNvPr>
          <p:cNvSpPr txBox="1"/>
          <p:nvPr/>
        </p:nvSpPr>
        <p:spPr>
          <a:xfrm>
            <a:off x="225631" y="261256"/>
            <a:ext cx="203132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400B7674-3A17-2648-39CB-8BF7B88BD3D8}"/>
              </a:ext>
            </a:extLst>
          </p:cNvPr>
          <p:cNvSpPr txBox="1"/>
          <p:nvPr/>
        </p:nvSpPr>
        <p:spPr>
          <a:xfrm>
            <a:off x="225631" y="986571"/>
            <a:ext cx="11637818" cy="452431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To keep self-driving cars safe, it’s important to catch problems in key parts like perception, planning, and control </a:t>
            </a:r>
            <a:r>
              <a:rPr lang="en-US" i="1" dirty="0">
                <a:latin typeface="Times New Roman" panose="02020603050405020304" pitchFamily="18" charset="0"/>
                <a:cs typeface="Times New Roman" panose="02020603050405020304" pitchFamily="18" charset="0"/>
              </a:rPr>
              <a:t>before</a:t>
            </a:r>
            <a:r>
              <a:rPr lang="en-US" dirty="0">
                <a:latin typeface="Times New Roman" panose="02020603050405020304" pitchFamily="18" charset="0"/>
                <a:cs typeface="Times New Roman" panose="02020603050405020304" pitchFamily="18" charset="0"/>
              </a:rPr>
              <a:t> they cause serious failures. But testing in the real world is expensive, risky, and rare situations are hard to find. To solve this, the researchers use the CARLA simulator. It lets them create tough driving situations—like bad weather, busy traffic, and car breakdowns—in a safe and low-cost way. This helps them test self-driving systems more easily and safely.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Contributions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Developed a </a:t>
            </a:r>
            <a:r>
              <a:rPr lang="en-US" b="1" dirty="0">
                <a:latin typeface="Times New Roman" panose="02020603050405020304" pitchFamily="18" charset="0"/>
                <a:cs typeface="Times New Roman" panose="02020603050405020304" pitchFamily="18" charset="0"/>
              </a:rPr>
              <a:t>simulation-based fault prediction framework</a:t>
            </a:r>
            <a:r>
              <a:rPr lang="en-US" dirty="0">
                <a:latin typeface="Times New Roman" panose="02020603050405020304" pitchFamily="18" charset="0"/>
                <a:cs typeface="Times New Roman" panose="02020603050405020304" pitchFamily="18" charset="0"/>
              </a:rPr>
              <a:t> using CARLA to emulate diverse and failure-prone scenarios.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Integrated the </a:t>
            </a:r>
            <a:r>
              <a:rPr lang="en-US" b="1" dirty="0" err="1">
                <a:latin typeface="Times New Roman" panose="02020603050405020304" pitchFamily="18" charset="0"/>
                <a:cs typeface="Times New Roman" panose="02020603050405020304" pitchFamily="18" charset="0"/>
              </a:rPr>
              <a:t>TransFuser</a:t>
            </a:r>
            <a:r>
              <a:rPr lang="en-US" b="1" dirty="0">
                <a:latin typeface="Times New Roman" panose="02020603050405020304" pitchFamily="18" charset="0"/>
                <a:cs typeface="Times New Roman" panose="02020603050405020304" pitchFamily="18" charset="0"/>
              </a:rPr>
              <a:t> model</a:t>
            </a:r>
            <a:r>
              <a:rPr lang="en-US" dirty="0">
                <a:latin typeface="Times New Roman" panose="02020603050405020304" pitchFamily="18" charset="0"/>
                <a:cs typeface="Times New Roman" panose="02020603050405020304" pitchFamily="18" charset="0"/>
              </a:rPr>
              <a:t> for end-to-end vehicle control with multi-modal sensor fusion (camera + LiDAR).</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Predict AV system failures using an </a:t>
            </a:r>
            <a:r>
              <a:rPr lang="en-US" b="1" dirty="0">
                <a:latin typeface="Times New Roman" panose="02020603050405020304" pitchFamily="18" charset="0"/>
                <a:cs typeface="Times New Roman" panose="02020603050405020304" pitchFamily="18" charset="0"/>
              </a:rPr>
              <a:t>LSTM model trained on simulated time-series data</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a:t>
            </a:r>
            <a:r>
              <a:rPr lang="en-US" b="1" dirty="0">
                <a:latin typeface="Times New Roman" panose="02020603050405020304" pitchFamily="18" charset="0"/>
                <a:cs typeface="Times New Roman" panose="02020603050405020304" pitchFamily="18" charset="0"/>
              </a:rPr>
              <a:t>environmental and behavioral factors</a:t>
            </a:r>
            <a:r>
              <a:rPr lang="en-US" dirty="0">
                <a:latin typeface="Times New Roman" panose="02020603050405020304" pitchFamily="18" charset="0"/>
                <a:cs typeface="Times New Roman" panose="02020603050405020304" pitchFamily="18" charset="0"/>
              </a:rPr>
              <a:t> that contribute to AV breakdowns.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a:t>
            </a:r>
            <a:r>
              <a:rPr lang="en-US" b="1" dirty="0">
                <a:latin typeface="Times New Roman" panose="02020603050405020304" pitchFamily="18" charset="0"/>
                <a:cs typeface="Times New Roman" panose="02020603050405020304" pitchFamily="18" charset="0"/>
              </a:rPr>
              <a:t>pre-deployment safety validation</a:t>
            </a:r>
            <a:r>
              <a:rPr lang="en-US" dirty="0">
                <a:latin typeface="Times New Roman" panose="02020603050405020304" pitchFamily="18" charset="0"/>
                <a:cs typeface="Times New Roman" panose="02020603050405020304" pitchFamily="18" charset="0"/>
              </a:rPr>
              <a:t> by revealing hidden failure patterns in AV decision-making.</a:t>
            </a:r>
          </a:p>
        </p:txBody>
      </p:sp>
    </p:spTree>
    <p:extLst>
      <p:ext uri="{BB962C8B-B14F-4D97-AF65-F5344CB8AC3E}">
        <p14:creationId xmlns:p14="http://schemas.microsoft.com/office/powerpoint/2010/main" val="97078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535AB3-DDD3-1F50-8D36-11B825AAD629}"/>
              </a:ext>
            </a:extLst>
          </p:cNvPr>
          <p:cNvSpPr txBox="1"/>
          <p:nvPr/>
        </p:nvSpPr>
        <p:spPr>
          <a:xfrm>
            <a:off x="285008" y="261257"/>
            <a:ext cx="304025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CURRENT CHALLENGES</a:t>
            </a:r>
          </a:p>
        </p:txBody>
      </p:sp>
      <p:sp>
        <p:nvSpPr>
          <p:cNvPr id="6" name="TextBox 5">
            <a:extLst>
              <a:ext uri="{FF2B5EF4-FFF2-40B4-BE49-F238E27FC236}">
                <a16:creationId xmlns:a16="http://schemas.microsoft.com/office/drawing/2014/main" id="{99422564-6E23-B8C1-902A-6977A515DFF0}"/>
              </a:ext>
            </a:extLst>
          </p:cNvPr>
          <p:cNvSpPr txBox="1"/>
          <p:nvPr/>
        </p:nvSpPr>
        <p:spPr>
          <a:xfrm>
            <a:off x="953222" y="1948317"/>
            <a:ext cx="8765207" cy="2554545"/>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Rare failures are hard to reproduce</a:t>
            </a:r>
            <a:r>
              <a:rPr lang="en-US" sz="2000" dirty="0">
                <a:latin typeface="Times New Roman" panose="02020603050405020304" pitchFamily="18" charset="0"/>
                <a:cs typeface="Times New Roman" panose="02020603050405020304" pitchFamily="18" charset="0"/>
              </a:rPr>
              <a:t> in real-world driving due to safety risks and unpredictable occurrence.</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Public datasets lack coverage</a:t>
            </a:r>
            <a:r>
              <a:rPr lang="en-US" sz="2000" dirty="0">
                <a:latin typeface="Times New Roman" panose="02020603050405020304" pitchFamily="18" charset="0"/>
                <a:cs typeface="Times New Roman" panose="02020603050405020304" pitchFamily="18" charset="0"/>
              </a:rPr>
              <a:t> of the complex, high-risk scenarios (e.g., sudden pedestrian crossing, sensor degradation, or mechanical failure) that truly challenge AV systems.</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Existing studies often isolate subsystems</a:t>
            </a:r>
            <a:r>
              <a:rPr lang="en-US" sz="2000" dirty="0">
                <a:latin typeface="Times New Roman" panose="02020603050405020304" pitchFamily="18" charset="0"/>
                <a:cs typeface="Times New Roman" panose="02020603050405020304" pitchFamily="18" charset="0"/>
              </a:rPr>
              <a:t>, focusing only on perception (e.g., sensor fault detection) or control (e.g., planning errors), which limits holistic understanding.</a:t>
            </a:r>
          </a:p>
        </p:txBody>
      </p:sp>
    </p:spTree>
    <p:extLst>
      <p:ext uri="{BB962C8B-B14F-4D97-AF65-F5344CB8AC3E}">
        <p14:creationId xmlns:p14="http://schemas.microsoft.com/office/powerpoint/2010/main" val="212317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0FAFC6-3E7F-6591-2810-DDACEA1FE9BE}"/>
              </a:ext>
            </a:extLst>
          </p:cNvPr>
          <p:cNvSpPr txBox="1"/>
          <p:nvPr/>
        </p:nvSpPr>
        <p:spPr>
          <a:xfrm>
            <a:off x="332509" y="296883"/>
            <a:ext cx="191590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FRAMEWORKS</a:t>
            </a:r>
          </a:p>
        </p:txBody>
      </p:sp>
      <p:pic>
        <p:nvPicPr>
          <p:cNvPr id="3" name="Picture 2">
            <a:extLst>
              <a:ext uri="{FF2B5EF4-FFF2-40B4-BE49-F238E27FC236}">
                <a16:creationId xmlns:a16="http://schemas.microsoft.com/office/drawing/2014/main" id="{BF83CE4B-3CD4-EC6F-9475-C3519B1DA4E9}"/>
              </a:ext>
            </a:extLst>
          </p:cNvPr>
          <p:cNvPicPr>
            <a:picLocks noChangeAspect="1"/>
          </p:cNvPicPr>
          <p:nvPr/>
        </p:nvPicPr>
        <p:blipFill>
          <a:blip r:embed="rId2"/>
          <a:stretch>
            <a:fillRect/>
          </a:stretch>
        </p:blipFill>
        <p:spPr>
          <a:xfrm>
            <a:off x="1599222" y="800421"/>
            <a:ext cx="8150420" cy="5257157"/>
          </a:xfrm>
          <a:prstGeom prst="rect">
            <a:avLst/>
          </a:prstGeom>
        </p:spPr>
      </p:pic>
    </p:spTree>
    <p:extLst>
      <p:ext uri="{BB962C8B-B14F-4D97-AF65-F5344CB8AC3E}">
        <p14:creationId xmlns:p14="http://schemas.microsoft.com/office/powerpoint/2010/main" val="302953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5F404-7E91-5C0D-F96F-B598B48110D2}"/>
              </a:ext>
            </a:extLst>
          </p:cNvPr>
          <p:cNvSpPr txBox="1"/>
          <p:nvPr/>
        </p:nvSpPr>
        <p:spPr>
          <a:xfrm>
            <a:off x="356260" y="249382"/>
            <a:ext cx="249087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DATA COLLECTION</a:t>
            </a:r>
          </a:p>
        </p:txBody>
      </p:sp>
      <p:pic>
        <p:nvPicPr>
          <p:cNvPr id="3" name="Picture 2">
            <a:extLst>
              <a:ext uri="{FF2B5EF4-FFF2-40B4-BE49-F238E27FC236}">
                <a16:creationId xmlns:a16="http://schemas.microsoft.com/office/drawing/2014/main" id="{08C17345-F92E-D16D-1563-27191B4B1396}"/>
              </a:ext>
            </a:extLst>
          </p:cNvPr>
          <p:cNvPicPr>
            <a:picLocks noChangeAspect="1"/>
          </p:cNvPicPr>
          <p:nvPr/>
        </p:nvPicPr>
        <p:blipFill>
          <a:blip r:embed="rId2"/>
          <a:stretch>
            <a:fillRect/>
          </a:stretch>
        </p:blipFill>
        <p:spPr>
          <a:xfrm>
            <a:off x="505101" y="1637475"/>
            <a:ext cx="4914900" cy="2997200"/>
          </a:xfrm>
          <a:prstGeom prst="rect">
            <a:avLst/>
          </a:prstGeom>
        </p:spPr>
      </p:pic>
      <p:pic>
        <p:nvPicPr>
          <p:cNvPr id="4" name="Picture 3">
            <a:extLst>
              <a:ext uri="{FF2B5EF4-FFF2-40B4-BE49-F238E27FC236}">
                <a16:creationId xmlns:a16="http://schemas.microsoft.com/office/drawing/2014/main" id="{7EBEF0B8-65B3-524A-3866-8BCC4E9A256A}"/>
              </a:ext>
            </a:extLst>
          </p:cNvPr>
          <p:cNvPicPr>
            <a:picLocks noChangeAspect="1"/>
          </p:cNvPicPr>
          <p:nvPr/>
        </p:nvPicPr>
        <p:blipFill>
          <a:blip r:embed="rId3"/>
          <a:stretch>
            <a:fillRect/>
          </a:stretch>
        </p:blipFill>
        <p:spPr>
          <a:xfrm>
            <a:off x="6096000" y="595853"/>
            <a:ext cx="5194300" cy="1646647"/>
          </a:xfrm>
          <a:prstGeom prst="rect">
            <a:avLst/>
          </a:prstGeom>
        </p:spPr>
      </p:pic>
      <p:pic>
        <p:nvPicPr>
          <p:cNvPr id="5" name="Picture 4">
            <a:extLst>
              <a:ext uri="{FF2B5EF4-FFF2-40B4-BE49-F238E27FC236}">
                <a16:creationId xmlns:a16="http://schemas.microsoft.com/office/drawing/2014/main" id="{EFB009B7-A1C6-C9E6-0D77-0B304B39F6C9}"/>
              </a:ext>
            </a:extLst>
          </p:cNvPr>
          <p:cNvPicPr>
            <a:picLocks noChangeAspect="1"/>
          </p:cNvPicPr>
          <p:nvPr/>
        </p:nvPicPr>
        <p:blipFill>
          <a:blip r:embed="rId4"/>
          <a:stretch>
            <a:fillRect/>
          </a:stretch>
        </p:blipFill>
        <p:spPr>
          <a:xfrm>
            <a:off x="6096000" y="2437492"/>
            <a:ext cx="5194300" cy="3086100"/>
          </a:xfrm>
          <a:prstGeom prst="rect">
            <a:avLst/>
          </a:prstGeom>
        </p:spPr>
      </p:pic>
    </p:spTree>
    <p:extLst>
      <p:ext uri="{BB962C8B-B14F-4D97-AF65-F5344CB8AC3E}">
        <p14:creationId xmlns:p14="http://schemas.microsoft.com/office/powerpoint/2010/main" val="383711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5F404-7E91-5C0D-F96F-B598B48110D2}"/>
              </a:ext>
            </a:extLst>
          </p:cNvPr>
          <p:cNvSpPr txBox="1"/>
          <p:nvPr/>
        </p:nvSpPr>
        <p:spPr>
          <a:xfrm>
            <a:off x="356260" y="249382"/>
            <a:ext cx="260629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DATA COLLECTION-2</a:t>
            </a:r>
          </a:p>
        </p:txBody>
      </p:sp>
      <p:pic>
        <p:nvPicPr>
          <p:cNvPr id="3" name="Picture 2">
            <a:extLst>
              <a:ext uri="{FF2B5EF4-FFF2-40B4-BE49-F238E27FC236}">
                <a16:creationId xmlns:a16="http://schemas.microsoft.com/office/drawing/2014/main" id="{47BB1E1A-7F16-4947-D9CC-77BA0311F5FD}"/>
              </a:ext>
            </a:extLst>
          </p:cNvPr>
          <p:cNvPicPr>
            <a:picLocks noChangeAspect="1"/>
          </p:cNvPicPr>
          <p:nvPr/>
        </p:nvPicPr>
        <p:blipFill>
          <a:blip r:embed="rId2"/>
          <a:stretch>
            <a:fillRect/>
          </a:stretch>
        </p:blipFill>
        <p:spPr>
          <a:xfrm>
            <a:off x="356260" y="1756228"/>
            <a:ext cx="3683108" cy="2762331"/>
          </a:xfrm>
          <a:prstGeom prst="rect">
            <a:avLst/>
          </a:prstGeom>
        </p:spPr>
      </p:pic>
      <p:sp>
        <p:nvSpPr>
          <p:cNvPr id="4" name="TextBox 3">
            <a:extLst>
              <a:ext uri="{FF2B5EF4-FFF2-40B4-BE49-F238E27FC236}">
                <a16:creationId xmlns:a16="http://schemas.microsoft.com/office/drawing/2014/main" id="{853BA94D-0277-CA75-AFCE-22F0A14B5DA6}"/>
              </a:ext>
            </a:extLst>
          </p:cNvPr>
          <p:cNvSpPr txBox="1"/>
          <p:nvPr/>
        </p:nvSpPr>
        <p:spPr>
          <a:xfrm>
            <a:off x="356260" y="783771"/>
            <a:ext cx="10518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examples</a:t>
            </a:r>
          </a:p>
        </p:txBody>
      </p:sp>
      <p:pic>
        <p:nvPicPr>
          <p:cNvPr id="5" name="Picture 4">
            <a:extLst>
              <a:ext uri="{FF2B5EF4-FFF2-40B4-BE49-F238E27FC236}">
                <a16:creationId xmlns:a16="http://schemas.microsoft.com/office/drawing/2014/main" id="{452F6495-0522-69AC-4EFB-280733EFEFD1}"/>
              </a:ext>
            </a:extLst>
          </p:cNvPr>
          <p:cNvPicPr>
            <a:picLocks noChangeAspect="1"/>
          </p:cNvPicPr>
          <p:nvPr/>
        </p:nvPicPr>
        <p:blipFill>
          <a:blip r:embed="rId3"/>
          <a:stretch>
            <a:fillRect/>
          </a:stretch>
        </p:blipFill>
        <p:spPr>
          <a:xfrm>
            <a:off x="4188032" y="1756226"/>
            <a:ext cx="3726955" cy="2762331"/>
          </a:xfrm>
          <a:prstGeom prst="rect">
            <a:avLst/>
          </a:prstGeom>
        </p:spPr>
      </p:pic>
      <p:pic>
        <p:nvPicPr>
          <p:cNvPr id="6" name="Picture 5">
            <a:extLst>
              <a:ext uri="{FF2B5EF4-FFF2-40B4-BE49-F238E27FC236}">
                <a16:creationId xmlns:a16="http://schemas.microsoft.com/office/drawing/2014/main" id="{EB241E79-351B-0079-9F5C-D3EDA6CA7C36}"/>
              </a:ext>
            </a:extLst>
          </p:cNvPr>
          <p:cNvPicPr>
            <a:picLocks noChangeAspect="1"/>
          </p:cNvPicPr>
          <p:nvPr/>
        </p:nvPicPr>
        <p:blipFill>
          <a:blip r:embed="rId4"/>
          <a:stretch>
            <a:fillRect/>
          </a:stretch>
        </p:blipFill>
        <p:spPr>
          <a:xfrm>
            <a:off x="8003969" y="1756228"/>
            <a:ext cx="3683109" cy="2762332"/>
          </a:xfrm>
          <a:prstGeom prst="rect">
            <a:avLst/>
          </a:prstGeom>
        </p:spPr>
      </p:pic>
      <p:sp>
        <p:nvSpPr>
          <p:cNvPr id="7" name="TextBox 6">
            <a:extLst>
              <a:ext uri="{FF2B5EF4-FFF2-40B4-BE49-F238E27FC236}">
                <a16:creationId xmlns:a16="http://schemas.microsoft.com/office/drawing/2014/main" id="{B8B49FB5-0CF0-3AB2-5CFF-811F2A8E0F68}"/>
              </a:ext>
            </a:extLst>
          </p:cNvPr>
          <p:cNvSpPr txBox="1"/>
          <p:nvPr/>
        </p:nvSpPr>
        <p:spPr>
          <a:xfrm>
            <a:off x="5718629" y="4818743"/>
            <a:ext cx="54373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Fog</a:t>
            </a:r>
          </a:p>
        </p:txBody>
      </p:sp>
      <p:sp>
        <p:nvSpPr>
          <p:cNvPr id="8" name="TextBox 7">
            <a:extLst>
              <a:ext uri="{FF2B5EF4-FFF2-40B4-BE49-F238E27FC236}">
                <a16:creationId xmlns:a16="http://schemas.microsoft.com/office/drawing/2014/main" id="{2B55C06E-BD8B-3E5C-E4AF-969068BFBBDC}"/>
              </a:ext>
            </a:extLst>
          </p:cNvPr>
          <p:cNvSpPr txBox="1"/>
          <p:nvPr/>
        </p:nvSpPr>
        <p:spPr>
          <a:xfrm>
            <a:off x="1640114" y="4760686"/>
            <a:ext cx="91563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Raining</a:t>
            </a:r>
          </a:p>
        </p:txBody>
      </p:sp>
      <p:sp>
        <p:nvSpPr>
          <p:cNvPr id="9" name="TextBox 8">
            <a:extLst>
              <a:ext uri="{FF2B5EF4-FFF2-40B4-BE49-F238E27FC236}">
                <a16:creationId xmlns:a16="http://schemas.microsoft.com/office/drawing/2014/main" id="{46C0B20F-8D13-E2C4-A739-5B5033A3D7A7}"/>
              </a:ext>
            </a:extLst>
          </p:cNvPr>
          <p:cNvSpPr txBox="1"/>
          <p:nvPr/>
        </p:nvSpPr>
        <p:spPr>
          <a:xfrm>
            <a:off x="9710057" y="4905829"/>
            <a:ext cx="63671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clear</a:t>
            </a:r>
          </a:p>
        </p:txBody>
      </p:sp>
    </p:spTree>
    <p:extLst>
      <p:ext uri="{BB962C8B-B14F-4D97-AF65-F5344CB8AC3E}">
        <p14:creationId xmlns:p14="http://schemas.microsoft.com/office/powerpoint/2010/main" val="200012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717DB7-185A-08B6-D014-1E7CC165A3DA}"/>
              </a:ext>
            </a:extLst>
          </p:cNvPr>
          <p:cNvSpPr txBox="1"/>
          <p:nvPr/>
        </p:nvSpPr>
        <p:spPr>
          <a:xfrm>
            <a:off x="308758" y="237506"/>
            <a:ext cx="116378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B16DF8FF-04C9-14B4-0D17-D89B550A2770}"/>
              </a:ext>
            </a:extLst>
          </p:cNvPr>
          <p:cNvPicPr>
            <a:picLocks noChangeAspect="1"/>
          </p:cNvPicPr>
          <p:nvPr/>
        </p:nvPicPr>
        <p:blipFill>
          <a:blip r:embed="rId2"/>
          <a:stretch>
            <a:fillRect/>
          </a:stretch>
        </p:blipFill>
        <p:spPr>
          <a:xfrm>
            <a:off x="6096000" y="606838"/>
            <a:ext cx="4457700" cy="4953000"/>
          </a:xfrm>
          <a:prstGeom prst="rect">
            <a:avLst/>
          </a:prstGeom>
        </p:spPr>
      </p:pic>
      <p:pic>
        <p:nvPicPr>
          <p:cNvPr id="5" name="Picture 4">
            <a:extLst>
              <a:ext uri="{FF2B5EF4-FFF2-40B4-BE49-F238E27FC236}">
                <a16:creationId xmlns:a16="http://schemas.microsoft.com/office/drawing/2014/main" id="{529FE366-87A9-04A7-6CA9-B608073A5A43}"/>
              </a:ext>
            </a:extLst>
          </p:cNvPr>
          <p:cNvPicPr>
            <a:picLocks noChangeAspect="1"/>
          </p:cNvPicPr>
          <p:nvPr/>
        </p:nvPicPr>
        <p:blipFill>
          <a:blip r:embed="rId3"/>
          <a:stretch>
            <a:fillRect/>
          </a:stretch>
        </p:blipFill>
        <p:spPr>
          <a:xfrm>
            <a:off x="890648" y="1514888"/>
            <a:ext cx="3822700" cy="3136900"/>
          </a:xfrm>
          <a:prstGeom prst="rect">
            <a:avLst/>
          </a:prstGeom>
        </p:spPr>
      </p:pic>
    </p:spTree>
    <p:extLst>
      <p:ext uri="{BB962C8B-B14F-4D97-AF65-F5344CB8AC3E}">
        <p14:creationId xmlns:p14="http://schemas.microsoft.com/office/powerpoint/2010/main" val="406108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8FD29-61F6-15E0-C987-A7FB9DE872AC}"/>
              </a:ext>
            </a:extLst>
          </p:cNvPr>
          <p:cNvSpPr txBox="1"/>
          <p:nvPr/>
        </p:nvSpPr>
        <p:spPr>
          <a:xfrm>
            <a:off x="415636" y="356260"/>
            <a:ext cx="174919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FA34E66C-41FF-D126-CA5A-4A680853935A}"/>
              </a:ext>
            </a:extLst>
          </p:cNvPr>
          <p:cNvSpPr txBox="1"/>
          <p:nvPr/>
        </p:nvSpPr>
        <p:spPr>
          <a:xfrm>
            <a:off x="2624118" y="1581213"/>
            <a:ext cx="6103256" cy="286232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CARLA enables safe and scalable testing of AVs under rare and risky scenarios.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LSTM model can effectively </a:t>
            </a:r>
            <a:r>
              <a:rPr lang="en-US" b="1" dirty="0">
                <a:latin typeface="Times New Roman" panose="02020603050405020304" pitchFamily="18" charset="0"/>
                <a:cs typeface="Times New Roman" panose="02020603050405020304" pitchFamily="18" charset="0"/>
              </a:rPr>
              <a:t>learn temporal patterns</a:t>
            </a:r>
            <a:r>
              <a:rPr lang="en-US" dirty="0">
                <a:latin typeface="Times New Roman" panose="02020603050405020304" pitchFamily="18" charset="0"/>
                <a:cs typeface="Times New Roman" panose="02020603050405020304" pitchFamily="18" charset="0"/>
              </a:rPr>
              <a:t> leading to failure.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High precision</a:t>
            </a:r>
            <a:r>
              <a:rPr lang="en-US" dirty="0">
                <a:latin typeface="Times New Roman" panose="02020603050405020304" pitchFamily="18" charset="0"/>
                <a:cs typeface="Times New Roman" panose="02020603050405020304" pitchFamily="18" charset="0"/>
              </a:rPr>
              <a:t> makes it suitable for early warning systems in AVs.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Future work</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more diverse maps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 to other public datasets and do comparation with others frameworks.</a:t>
            </a:r>
          </a:p>
        </p:txBody>
      </p:sp>
    </p:spTree>
    <p:extLst>
      <p:ext uri="{BB962C8B-B14F-4D97-AF65-F5344CB8AC3E}">
        <p14:creationId xmlns:p14="http://schemas.microsoft.com/office/powerpoint/2010/main" val="230748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C10C1-C554-A6C2-ADBA-541C5C2273C3}"/>
              </a:ext>
            </a:extLst>
          </p:cNvPr>
          <p:cNvSpPr txBox="1"/>
          <p:nvPr/>
        </p:nvSpPr>
        <p:spPr>
          <a:xfrm>
            <a:off x="2208810" y="2105561"/>
            <a:ext cx="6757060" cy="1323439"/>
          </a:xfrm>
          <a:prstGeom prst="rect">
            <a:avLst/>
          </a:prstGeom>
          <a:noFill/>
        </p:spPr>
        <p:txBody>
          <a:bodyPr wrap="square" rtlCol="0">
            <a:spAutoFit/>
          </a:bodyPr>
          <a:lstStyle/>
          <a:p>
            <a:r>
              <a:rPr lang="en-US" sz="8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000778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281</TotalTime>
  <Words>338</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Times New Roman</vt:lpstr>
      <vt:lpstr>Gallery</vt:lpstr>
      <vt:lpstr>Autonomous Driving System Fault Prediction in Complex Scenarios Using CARLA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Driving System Fault Prediction in Complex Scenarios Using CARLA</dc:title>
  <dc:creator>Daze Lu</dc:creator>
  <cp:lastModifiedBy>大泽 陆</cp:lastModifiedBy>
  <cp:revision>9</cp:revision>
  <dcterms:created xsi:type="dcterms:W3CDTF">2025-05-07T06:14:06Z</dcterms:created>
  <dcterms:modified xsi:type="dcterms:W3CDTF">2025-05-07T20:38:53Z</dcterms:modified>
</cp:coreProperties>
</file>