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5" r:id="rId3"/>
    <p:sldId id="266" r:id="rId4"/>
    <p:sldId id="257" r:id="rId5"/>
    <p:sldId id="260" r:id="rId6"/>
    <p:sldId id="259" r:id="rId7"/>
    <p:sldId id="261" r:id="rId8"/>
    <p:sldId id="262" r:id="rId9"/>
    <p:sldId id="264" r:id="rId10"/>
    <p:sldId id="263" r:id="rId11"/>
    <p:sldId id="25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054E22F-4D69-EA46-9ECF-8400CC724435}" v="19" dt="2025-04-05T13:03:05.7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15"/>
    <p:restoredTop sz="94692"/>
  </p:normalViewPr>
  <p:slideViewPr>
    <p:cSldViewPr snapToGrid="0">
      <p:cViewPr varScale="1">
        <p:scale>
          <a:sx n="137" d="100"/>
          <a:sy n="137" d="100"/>
        </p:scale>
        <p:origin x="4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4/5/25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4/5/25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4/5/25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4/5/25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4/5/25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ijai/ComfyUI-LivePortraitKJ" TargetMode="External"/><Relationship Id="rId2" Type="http://schemas.openxmlformats.org/officeDocument/2006/relationships/hyperlink" Target="https://github.com/THUDM/CogVideo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67040-85BD-4133-752D-71F571FDA7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Video Generation with </a:t>
            </a:r>
            <a:r>
              <a:rPr lang="en-US" dirty="0" err="1"/>
              <a:t>ComfyUI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0E2D77-64B3-CE0B-D43D-D69084E6A3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DAZE</a:t>
            </a:r>
          </a:p>
          <a:p>
            <a:r>
              <a:rPr lang="en-US" dirty="0"/>
              <a:t>April 5</a:t>
            </a:r>
          </a:p>
        </p:txBody>
      </p:sp>
    </p:spTree>
    <p:extLst>
      <p:ext uri="{BB962C8B-B14F-4D97-AF65-F5344CB8AC3E}">
        <p14:creationId xmlns:p14="http://schemas.microsoft.com/office/powerpoint/2010/main" val="7178298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F3A64FB-10A6-A7B8-0B54-811470151D1C}"/>
              </a:ext>
            </a:extLst>
          </p:cNvPr>
          <p:cNvSpPr txBox="1"/>
          <p:nvPr/>
        </p:nvSpPr>
        <p:spPr>
          <a:xfrm>
            <a:off x="1295400" y="1917775"/>
            <a:ext cx="96012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/>
              <a:t>LivePortrait</a:t>
            </a:r>
            <a:r>
              <a:rPr lang="en-US" dirty="0"/>
              <a:t> is a powerful extension for </a:t>
            </a:r>
            <a:r>
              <a:rPr lang="en-US" b="1" dirty="0" err="1"/>
              <a:t>ComfyUI</a:t>
            </a:r>
            <a:r>
              <a:rPr lang="en-US" dirty="0"/>
              <a:t> that brings real-time animation capabilities to still images. It lets you animate a static portrait using webcam input, video, or other driving sources, enabling </a:t>
            </a:r>
            <a:r>
              <a:rPr lang="en-US" b="1" dirty="0"/>
              <a:t>image-to-video</a:t>
            </a:r>
            <a:r>
              <a:rPr lang="en-US" dirty="0"/>
              <a:t>, </a:t>
            </a:r>
            <a:r>
              <a:rPr lang="en-US" b="1" dirty="0"/>
              <a:t>video-to-video</a:t>
            </a:r>
            <a:r>
              <a:rPr lang="en-US" dirty="0"/>
              <a:t>, and </a:t>
            </a:r>
            <a:r>
              <a:rPr lang="en-US" b="1" dirty="0"/>
              <a:t>live webcam</a:t>
            </a:r>
            <a:r>
              <a:rPr lang="en-US" dirty="0"/>
              <a:t> driven motion transfer. It's particularly tailored for </a:t>
            </a:r>
            <a:r>
              <a:rPr lang="en-US" b="1" dirty="0"/>
              <a:t>facial animation</a:t>
            </a:r>
            <a:r>
              <a:rPr lang="en-US" dirty="0"/>
              <a:t>, offering smooth, responsive, and expressive results.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31A3E7-C1C8-B7B4-1FC7-D5500CE626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3345" y="3470132"/>
            <a:ext cx="4726709" cy="258429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3772E2A-A244-E012-A39B-8B99F4599C9A}"/>
              </a:ext>
            </a:extLst>
          </p:cNvPr>
          <p:cNvSpPr txBox="1"/>
          <p:nvPr/>
        </p:nvSpPr>
        <p:spPr>
          <a:xfrm>
            <a:off x="795528" y="822960"/>
            <a:ext cx="4855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Main components of </a:t>
            </a:r>
            <a:r>
              <a:rPr lang="en-US" b="1" dirty="0" err="1"/>
              <a:t>ComfyUI</a:t>
            </a:r>
            <a:r>
              <a:rPr lang="en-US" b="1" dirty="0"/>
              <a:t> - </a:t>
            </a:r>
            <a:r>
              <a:rPr lang="en-US" b="1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LivePortrait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140183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19F9AB8-C701-350C-B6E1-417A98773CDC}"/>
              </a:ext>
            </a:extLst>
          </p:cNvPr>
          <p:cNvSpPr txBox="1"/>
          <p:nvPr/>
        </p:nvSpPr>
        <p:spPr>
          <a:xfrm>
            <a:off x="714703" y="756745"/>
            <a:ext cx="2396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Reference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0234A7-D5C9-6271-A7B5-FF0724ACDE62}"/>
              </a:ext>
            </a:extLst>
          </p:cNvPr>
          <p:cNvSpPr txBox="1"/>
          <p:nvPr/>
        </p:nvSpPr>
        <p:spPr>
          <a:xfrm>
            <a:off x="830317" y="1408386"/>
            <a:ext cx="101319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[1] </a:t>
            </a:r>
            <a:r>
              <a:rPr lang="en-US" dirty="0">
                <a:hlinkClick r:id="rId2"/>
              </a:rPr>
              <a:t>https://github.com/THUDM/CogVideo</a:t>
            </a:r>
            <a:endParaRPr lang="en-US" dirty="0"/>
          </a:p>
          <a:p>
            <a:r>
              <a:rPr lang="en-US" dirty="0"/>
              <a:t>[2] </a:t>
            </a:r>
            <a:r>
              <a:rPr lang="en-US" dirty="0">
                <a:hlinkClick r:id="rId3"/>
              </a:rPr>
              <a:t>https://github.com/kijai/ComfyUI-LivePortraitKJ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069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441C870-D993-3567-116B-A820BCB0B698}"/>
              </a:ext>
            </a:extLst>
          </p:cNvPr>
          <p:cNvSpPr txBox="1"/>
          <p:nvPr/>
        </p:nvSpPr>
        <p:spPr>
          <a:xfrm>
            <a:off x="832104" y="786384"/>
            <a:ext cx="4581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Current Popular Video Generation models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0C3029-867A-E12C-910C-67E6BE570B52}"/>
              </a:ext>
            </a:extLst>
          </p:cNvPr>
          <p:cNvSpPr txBox="1"/>
          <p:nvPr/>
        </p:nvSpPr>
        <p:spPr>
          <a:xfrm>
            <a:off x="832104" y="1335024"/>
            <a:ext cx="994867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b="1" dirty="0"/>
              <a:t>1. Sora (OpenAI, Feb 2024)</a:t>
            </a:r>
          </a:p>
          <a:p>
            <a:pPr>
              <a:buNone/>
            </a:pPr>
            <a:r>
              <a:rPr lang="en-US" dirty="0"/>
              <a:t>A powerful text-to-video model generating up to </a:t>
            </a:r>
            <a:r>
              <a:rPr lang="en-US" b="1" dirty="0"/>
              <a:t>60-second</a:t>
            </a:r>
            <a:r>
              <a:rPr lang="en-US" dirty="0"/>
              <a:t>, </a:t>
            </a:r>
            <a:r>
              <a:rPr lang="en-US" b="1" dirty="0"/>
              <a:t>1080p</a:t>
            </a:r>
            <a:r>
              <a:rPr lang="en-US" dirty="0"/>
              <a:t> videos with realistic physics, motion, and scenes. Based on </a:t>
            </a:r>
            <a:r>
              <a:rPr lang="en-US" b="1" dirty="0"/>
              <a:t>diffusion transformers</a:t>
            </a:r>
            <a:r>
              <a:rPr lang="en-US" dirty="0"/>
              <a:t> and video patches.</a:t>
            </a:r>
            <a:br>
              <a:rPr lang="en-US" dirty="0"/>
            </a:br>
            <a:endParaRPr lang="en-US" dirty="0"/>
          </a:p>
          <a:p>
            <a:pPr>
              <a:buNone/>
            </a:pPr>
            <a:r>
              <a:rPr lang="en-US" b="1" dirty="0"/>
              <a:t>2. Runway Gen-2 (Mar 2023)</a:t>
            </a:r>
          </a:p>
          <a:p>
            <a:pPr>
              <a:buNone/>
            </a:pPr>
            <a:r>
              <a:rPr lang="en-US" dirty="0"/>
              <a:t>Supports </a:t>
            </a:r>
            <a:r>
              <a:rPr lang="en-US" b="1" dirty="0"/>
              <a:t>text-to-video</a:t>
            </a:r>
            <a:r>
              <a:rPr lang="en-US" dirty="0"/>
              <a:t>, </a:t>
            </a:r>
            <a:r>
              <a:rPr lang="en-US" b="1" dirty="0"/>
              <a:t>image-to-video</a:t>
            </a:r>
            <a:r>
              <a:rPr lang="en-US" dirty="0"/>
              <a:t>, and </a:t>
            </a:r>
            <a:r>
              <a:rPr lang="en-US" b="1" dirty="0"/>
              <a:t>video-to-video</a:t>
            </a:r>
            <a:r>
              <a:rPr lang="en-US" dirty="0"/>
              <a:t> generation. Outputs up to </a:t>
            </a:r>
            <a:r>
              <a:rPr lang="en-US" b="1" dirty="0"/>
              <a:t>18 seconds</a:t>
            </a:r>
            <a:r>
              <a:rPr lang="en-US" dirty="0"/>
              <a:t> with creative modes like </a:t>
            </a:r>
            <a:r>
              <a:rPr lang="en-US" b="1" dirty="0"/>
              <a:t>Storyboards</a:t>
            </a:r>
            <a:r>
              <a:rPr lang="en-US" dirty="0"/>
              <a:t> and </a:t>
            </a:r>
            <a:r>
              <a:rPr lang="en-US" b="1" dirty="0"/>
              <a:t>Director Mode</a:t>
            </a:r>
            <a:r>
              <a:rPr lang="en-US" dirty="0"/>
              <a:t>.</a:t>
            </a:r>
            <a:br>
              <a:rPr lang="en-US" dirty="0"/>
            </a:br>
            <a:endParaRPr lang="en-US" dirty="0"/>
          </a:p>
          <a:p>
            <a:pPr>
              <a:buNone/>
            </a:pPr>
            <a:r>
              <a:rPr lang="en-US" b="1" dirty="0"/>
              <a:t>3. </a:t>
            </a:r>
            <a:r>
              <a:rPr lang="en-US" b="1" dirty="0" err="1"/>
              <a:t>HunyuanVideo</a:t>
            </a:r>
            <a:r>
              <a:rPr lang="en-US" b="1" dirty="0"/>
              <a:t> (Tencent, Oct 2023)</a:t>
            </a:r>
          </a:p>
          <a:p>
            <a:pPr>
              <a:buNone/>
            </a:pPr>
            <a:r>
              <a:rPr lang="en-US" dirty="0"/>
              <a:t>High-quality </a:t>
            </a:r>
            <a:r>
              <a:rPr lang="en-US" b="1" dirty="0"/>
              <a:t>text-to-video</a:t>
            </a:r>
            <a:r>
              <a:rPr lang="en-US" dirty="0"/>
              <a:t> model from Tencent. Generates </a:t>
            </a:r>
            <a:r>
              <a:rPr lang="en-US" b="1" dirty="0"/>
              <a:t>16s videos</a:t>
            </a:r>
            <a:r>
              <a:rPr lang="en-US" dirty="0"/>
              <a:t> with smooth motion and consistent object appearance using </a:t>
            </a:r>
            <a:r>
              <a:rPr lang="en-US" b="1" dirty="0"/>
              <a:t>3D spatiotemporal attention</a:t>
            </a:r>
            <a:r>
              <a:rPr lang="en-US" dirty="0"/>
              <a:t>.</a:t>
            </a:r>
            <a:br>
              <a:rPr lang="en-US" dirty="0"/>
            </a:br>
            <a:endParaRPr lang="en-US" dirty="0"/>
          </a:p>
          <a:p>
            <a:pPr>
              <a:buNone/>
            </a:pPr>
            <a:r>
              <a:rPr lang="en-US" b="1" dirty="0"/>
              <a:t>4. Wan2-1 (Shanghai AI Lab, Dec 2023)</a:t>
            </a:r>
          </a:p>
          <a:p>
            <a:pPr>
              <a:buNone/>
            </a:pPr>
            <a:r>
              <a:rPr lang="en-US" dirty="0"/>
              <a:t>Chinese </a:t>
            </a:r>
            <a:r>
              <a:rPr lang="en-US" b="1" dirty="0"/>
              <a:t>multi-modal video generator</a:t>
            </a:r>
            <a:r>
              <a:rPr lang="en-US" dirty="0"/>
              <a:t> supporting text, image, and video inputs. Focused on </a:t>
            </a:r>
            <a:r>
              <a:rPr lang="en-US" b="1" dirty="0"/>
              <a:t>high-resolution</a:t>
            </a:r>
            <a:r>
              <a:rPr lang="en-US" dirty="0"/>
              <a:t>, </a:t>
            </a:r>
            <a:r>
              <a:rPr lang="en-US" b="1" dirty="0"/>
              <a:t>multilingual</a:t>
            </a:r>
            <a:r>
              <a:rPr lang="en-US" dirty="0"/>
              <a:t>, and controllable outputs.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920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A7409C-FBA4-AB49-DA97-E0075B3820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A41DB7F-E244-0A27-165F-EAE98DA0A837}"/>
              </a:ext>
            </a:extLst>
          </p:cNvPr>
          <p:cNvSpPr txBox="1"/>
          <p:nvPr/>
        </p:nvSpPr>
        <p:spPr>
          <a:xfrm>
            <a:off x="832104" y="786384"/>
            <a:ext cx="4581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Current Popular Video Generation models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122214-8CEC-B843-9DE6-E10F3D9AF61E}"/>
              </a:ext>
            </a:extLst>
          </p:cNvPr>
          <p:cNvSpPr txBox="1"/>
          <p:nvPr/>
        </p:nvSpPr>
        <p:spPr>
          <a:xfrm>
            <a:off x="978408" y="1508760"/>
            <a:ext cx="994867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b="1" dirty="0"/>
              <a:t>5. Pika Labs 2.1 (Jan 2024)</a:t>
            </a:r>
          </a:p>
          <a:p>
            <a:pPr>
              <a:buNone/>
            </a:pPr>
            <a:r>
              <a:rPr lang="en-US" dirty="0"/>
              <a:t>Popular creative tool for generating videos from </a:t>
            </a:r>
            <a:r>
              <a:rPr lang="en-US" b="1" dirty="0"/>
              <a:t>text or image prompts</a:t>
            </a:r>
            <a:r>
              <a:rPr lang="en-US" dirty="0"/>
              <a:t>. Offers </a:t>
            </a:r>
            <a:r>
              <a:rPr lang="en-US" b="1" dirty="0"/>
              <a:t>Scene Ingredients</a:t>
            </a:r>
            <a:r>
              <a:rPr lang="en-US" dirty="0"/>
              <a:t>, multiple aspect ratios, and up to </a:t>
            </a:r>
            <a:r>
              <a:rPr lang="en-US" b="1" dirty="0"/>
              <a:t>1080p</a:t>
            </a:r>
            <a:r>
              <a:rPr lang="en-US" dirty="0"/>
              <a:t> quality.</a:t>
            </a:r>
            <a:br>
              <a:rPr lang="en-US" dirty="0"/>
            </a:br>
            <a:endParaRPr lang="en-US" dirty="0"/>
          </a:p>
          <a:p>
            <a:pPr>
              <a:buNone/>
            </a:pPr>
            <a:r>
              <a:rPr lang="en-US" b="1" dirty="0"/>
              <a:t>6. Kling (</a:t>
            </a:r>
            <a:r>
              <a:rPr lang="en-US" b="1" dirty="0" err="1"/>
              <a:t>Kuaishou</a:t>
            </a:r>
            <a:r>
              <a:rPr lang="en-US" b="1" dirty="0"/>
              <a:t>, Feb 2024)</a:t>
            </a:r>
          </a:p>
          <a:p>
            <a:pPr>
              <a:buNone/>
            </a:pPr>
            <a:r>
              <a:rPr lang="en-US" dirty="0"/>
              <a:t>Chinese </a:t>
            </a:r>
            <a:r>
              <a:rPr lang="en-US" b="1" dirty="0"/>
              <a:t>text-to-video</a:t>
            </a:r>
            <a:r>
              <a:rPr lang="en-US" dirty="0"/>
              <a:t> model with strong realism, </a:t>
            </a:r>
            <a:r>
              <a:rPr lang="en-US" b="1" dirty="0"/>
              <a:t>motion physics</a:t>
            </a:r>
            <a:r>
              <a:rPr lang="en-US" dirty="0"/>
              <a:t>, and </a:t>
            </a:r>
            <a:r>
              <a:rPr lang="en-US" b="1" dirty="0"/>
              <a:t>multi-shot coherence</a:t>
            </a:r>
            <a:r>
              <a:rPr lang="en-US" dirty="0"/>
              <a:t>. Competes with Sora in quality and length.</a:t>
            </a:r>
            <a:br>
              <a:rPr lang="en-US" dirty="0"/>
            </a:br>
            <a:endParaRPr lang="en-US" dirty="0"/>
          </a:p>
          <a:p>
            <a:pPr>
              <a:buNone/>
            </a:pPr>
            <a:r>
              <a:rPr lang="en-US" b="1" dirty="0"/>
              <a:t>7. </a:t>
            </a:r>
            <a:r>
              <a:rPr lang="en-US" b="1" dirty="0" err="1"/>
              <a:t>CogVideo</a:t>
            </a:r>
            <a:r>
              <a:rPr lang="en-US" b="1" dirty="0"/>
              <a:t> (Tsinghua, May 2022)</a:t>
            </a:r>
          </a:p>
          <a:p>
            <a:pPr>
              <a:buNone/>
            </a:pPr>
            <a:r>
              <a:rPr lang="en-US" dirty="0"/>
              <a:t>An early </a:t>
            </a:r>
            <a:r>
              <a:rPr lang="en-US" b="1" dirty="0"/>
              <a:t>bilingual text-to-video</a:t>
            </a:r>
            <a:r>
              <a:rPr lang="en-US" dirty="0"/>
              <a:t> model using a </a:t>
            </a:r>
            <a:r>
              <a:rPr lang="en-US" b="1" dirty="0"/>
              <a:t>transformer-based</a:t>
            </a:r>
            <a:r>
              <a:rPr lang="en-US" dirty="0"/>
              <a:t> pipeline. Produces up to </a:t>
            </a:r>
            <a:r>
              <a:rPr lang="en-US" b="1" dirty="0"/>
              <a:t>4-second</a:t>
            </a:r>
            <a:r>
              <a:rPr lang="en-US" dirty="0"/>
              <a:t> low-res clips.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516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4F5ECA8-8123-78E9-879B-356BDAD0E223}"/>
              </a:ext>
            </a:extLst>
          </p:cNvPr>
          <p:cNvSpPr txBox="1"/>
          <p:nvPr/>
        </p:nvSpPr>
        <p:spPr>
          <a:xfrm>
            <a:off x="930165" y="2041829"/>
            <a:ext cx="10016359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US" b="1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What it does</a:t>
            </a:r>
            <a:r>
              <a:rPr lang="en-US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Controls the video based on human </a:t>
            </a:r>
            <a:r>
              <a:rPr lang="en-US" b="1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pose/</a:t>
            </a:r>
            <a:r>
              <a:rPr lang="en-US" b="1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keypoints</a:t>
            </a:r>
            <a:r>
              <a:rPr lang="en-US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l">
              <a:buNone/>
            </a:pPr>
            <a:endParaRPr lang="en-US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None/>
            </a:pPr>
            <a:endParaRPr lang="en-US" b="0" i="0" u="none" strike="noStrike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Video Style</a:t>
            </a:r>
            <a:r>
              <a:rPr lang="en-US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Clear and natural </a:t>
            </a:r>
            <a:r>
              <a:rPr lang="en-US" b="1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body movement</a:t>
            </a:r>
            <a:r>
              <a:rPr lang="en-US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perfect for something like Tai Chi where the flow of motion matters.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Pros</a:t>
            </a:r>
            <a:r>
              <a:rPr lang="en-US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Realistic, natural movements.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Allows smooth transitions in poses (e.g. slow Tai Chi sequences).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Cons</a:t>
            </a:r>
            <a:r>
              <a:rPr lang="en-US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Lacks visual detail (e.g., face, clothes, background).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Only controls motion—not style or background.</a:t>
            </a:r>
          </a:p>
          <a:p>
            <a:pPr algn="l"/>
            <a:r>
              <a:rPr lang="en-US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✅ </a:t>
            </a:r>
            <a:r>
              <a:rPr lang="en-US" b="1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Best for</a:t>
            </a:r>
            <a:r>
              <a:rPr lang="en-US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Character animation, motion mimicry (e.g., generating a Tai Chi routine from real poses).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4224EF-8B79-97B8-E1EE-8A0E5BB5FD60}"/>
              </a:ext>
            </a:extLst>
          </p:cNvPr>
          <p:cNvSpPr txBox="1"/>
          <p:nvPr/>
        </p:nvSpPr>
        <p:spPr>
          <a:xfrm>
            <a:off x="930165" y="910385"/>
            <a:ext cx="5087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DWpose</a:t>
            </a:r>
            <a:r>
              <a:rPr lang="en-US" b="1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→ Motion-driven Video</a:t>
            </a:r>
          </a:p>
        </p:txBody>
      </p:sp>
    </p:spTree>
    <p:extLst>
      <p:ext uri="{BB962C8B-B14F-4D97-AF65-F5344CB8AC3E}">
        <p14:creationId xmlns:p14="http://schemas.microsoft.com/office/powerpoint/2010/main" val="1046787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DECEEF4-AF80-1572-EE16-2559C5990618}"/>
              </a:ext>
            </a:extLst>
          </p:cNvPr>
          <p:cNvSpPr txBox="1"/>
          <p:nvPr/>
        </p:nvSpPr>
        <p:spPr>
          <a:xfrm>
            <a:off x="1024757" y="1782800"/>
            <a:ext cx="10142483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What it does</a:t>
            </a:r>
            <a:r>
              <a:rPr lang="en-US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Extracts </a:t>
            </a:r>
            <a:r>
              <a:rPr lang="en-US" b="1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image outlines</a:t>
            </a:r>
            <a:r>
              <a:rPr lang="en-US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to guide generation.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Video Style</a:t>
            </a:r>
            <a:r>
              <a:rPr lang="en-US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Artistic, sketchy, </a:t>
            </a:r>
            <a:r>
              <a:rPr lang="en-US" b="1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cartoon/comic-like</a:t>
            </a:r>
            <a:r>
              <a:rPr lang="en-US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Pros</a:t>
            </a:r>
            <a:r>
              <a:rPr lang="en-US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Clear structure and line consistency.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Great for stylized, painterly, or comic-style videos.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Cons</a:t>
            </a:r>
            <a:r>
              <a:rPr lang="en-US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Not very realistic.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Poor motion control—poses might not align perfectly across frames.</a:t>
            </a:r>
          </a:p>
          <a:p>
            <a:pPr algn="l"/>
            <a:r>
              <a:rPr lang="en-US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✅ </a:t>
            </a:r>
            <a:r>
              <a:rPr lang="en-US" b="1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Best for</a:t>
            </a:r>
            <a:r>
              <a:rPr lang="en-US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Artistic or stylized videos—sketch animations, hand-drawn looks.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51B508-2130-A102-0576-297B7C9F50F5}"/>
              </a:ext>
            </a:extLst>
          </p:cNvPr>
          <p:cNvSpPr txBox="1"/>
          <p:nvPr/>
        </p:nvSpPr>
        <p:spPr>
          <a:xfrm>
            <a:off x="1024757" y="725214"/>
            <a:ext cx="4808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Canny → Edge-guided Video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4CD4D5-74C9-904F-20BB-8BDD42C28C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6540" y="4455391"/>
            <a:ext cx="3073400" cy="154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605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3361C14-9384-0EA6-D6BC-547AEEB3A8D3}"/>
              </a:ext>
            </a:extLst>
          </p:cNvPr>
          <p:cNvSpPr txBox="1"/>
          <p:nvPr/>
        </p:nvSpPr>
        <p:spPr>
          <a:xfrm>
            <a:off x="1006367" y="1552986"/>
            <a:ext cx="10152993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What it does</a:t>
            </a:r>
            <a:r>
              <a:rPr lang="en-US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Generates a </a:t>
            </a:r>
            <a:r>
              <a:rPr lang="en-US" b="1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depth map</a:t>
            </a:r>
            <a:r>
              <a:rPr lang="en-US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of the scene, helping the model understand spatial structure.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Video Style</a:t>
            </a:r>
            <a:r>
              <a:rPr lang="en-US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Realistic </a:t>
            </a:r>
            <a:r>
              <a:rPr lang="en-US" b="1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3D parallax</a:t>
            </a:r>
            <a:r>
              <a:rPr lang="en-US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depth—like a scene with camera movement.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Pros</a:t>
            </a:r>
            <a:r>
              <a:rPr lang="en-US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Strong sense of space (foreground vs background).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Excellent for scenes with </a:t>
            </a:r>
            <a:r>
              <a:rPr lang="en-US" b="1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camera zoom or panning</a:t>
            </a:r>
            <a:r>
              <a:rPr lang="en-US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Cons</a:t>
            </a:r>
            <a:r>
              <a:rPr lang="en-US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Doesn’t control motion—just spatial structure.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 depth is inaccurate, distortion may occur.</a:t>
            </a:r>
          </a:p>
          <a:p>
            <a:pPr algn="l"/>
            <a:r>
              <a:rPr lang="en-US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✅ </a:t>
            </a:r>
            <a:r>
              <a:rPr lang="en-US" b="1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Best for</a:t>
            </a:r>
            <a:r>
              <a:rPr lang="en-US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2.5D videos, fake 3D animations, depth-based camera effects.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F06038-3093-A8A7-86D0-F4F417363D7A}"/>
              </a:ext>
            </a:extLst>
          </p:cNvPr>
          <p:cNvSpPr txBox="1"/>
          <p:nvPr/>
        </p:nvSpPr>
        <p:spPr>
          <a:xfrm>
            <a:off x="1006367" y="724478"/>
            <a:ext cx="61117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US" b="1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DepthCrafter</a:t>
            </a:r>
            <a:r>
              <a:rPr lang="en-US" b="1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→ Depth-aware Video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FC013C-A162-6E66-6948-5916142F60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2783" y="4225628"/>
            <a:ext cx="3865995" cy="1907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629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E4F36C9-4033-A9C3-9D96-5CD6699E6D37}"/>
              </a:ext>
            </a:extLst>
          </p:cNvPr>
          <p:cNvSpPr txBox="1"/>
          <p:nvPr/>
        </p:nvSpPr>
        <p:spPr>
          <a:xfrm>
            <a:off x="830317" y="798786"/>
            <a:ext cx="882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demo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D17445B-B6CD-46E6-89FF-6F8F9B5CBA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150" y="1307152"/>
            <a:ext cx="9288234" cy="4864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4890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E146944-3C1C-CF06-7D6C-EDFDB87E5E07}"/>
              </a:ext>
            </a:extLst>
          </p:cNvPr>
          <p:cNvSpPr txBox="1"/>
          <p:nvPr/>
        </p:nvSpPr>
        <p:spPr>
          <a:xfrm>
            <a:off x="1016000" y="831273"/>
            <a:ext cx="4461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Main components of </a:t>
            </a:r>
            <a:r>
              <a:rPr lang="en-US" b="1" dirty="0" err="1"/>
              <a:t>ComfyUI</a:t>
            </a:r>
            <a:r>
              <a:rPr lang="en-US" b="1" dirty="0"/>
              <a:t> - clip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347E8B-4F34-1B78-AFE5-8DDB2E0460E2}"/>
              </a:ext>
            </a:extLst>
          </p:cNvPr>
          <p:cNvSpPr txBox="1"/>
          <p:nvPr/>
        </p:nvSpPr>
        <p:spPr>
          <a:xfrm>
            <a:off x="1016000" y="1671782"/>
            <a:ext cx="983672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None/>
            </a:pPr>
            <a:r>
              <a:rPr lang="en-US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CLIP (Contrastive Language–Image Pretraining) is mainly used to </a:t>
            </a:r>
            <a:r>
              <a:rPr lang="en-US" b="1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understand the relationship between text and images</a:t>
            </a:r>
            <a:r>
              <a:rPr lang="en-US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In generation workflows, CLIP helps by:</a:t>
            </a:r>
          </a:p>
          <a:p>
            <a:pPr algn="l">
              <a:buNone/>
            </a:pPr>
            <a:endParaRPr lang="en-US" b="0" i="0" u="none" strike="noStrike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b="1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Text-guided generation (Prompt embedding)</a:t>
            </a:r>
            <a:endParaRPr lang="en-US" b="0" i="0" u="none" strike="noStrike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converts your text prompt into an embedding (a numerical vector) that guides the image generation process.</a:t>
            </a:r>
          </a:p>
          <a:p>
            <a:pPr algn="l">
              <a:buNone/>
            </a:pPr>
            <a:endParaRPr lang="en-US" b="0" i="0" u="none" strike="noStrike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b="1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Text-image matching / alignment</a:t>
            </a:r>
            <a:endParaRPr lang="en-US" b="0" i="0" u="none" strike="noStrike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CLIP has learned the relationships between text and images during training, so it can “understand” what kind of image a piece of text is describing.</a:t>
            </a:r>
          </a:p>
          <a:p>
            <a:pPr algn="l">
              <a:buNone/>
            </a:pPr>
            <a:endParaRPr lang="en-US" b="0" i="0" u="none" strike="noStrike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b="1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Used in </a:t>
            </a:r>
            <a:r>
              <a:rPr lang="en-US" b="1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LoRA</a:t>
            </a:r>
            <a:r>
              <a:rPr lang="en-US" b="1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control modules, or specific model tuning (like </a:t>
            </a:r>
            <a:r>
              <a:rPr lang="en-US" b="1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CogVideoX</a:t>
            </a:r>
            <a:r>
              <a:rPr lang="en-US" b="1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b="0" i="0" u="none" strike="noStrike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Some models or </a:t>
            </a:r>
            <a:r>
              <a:rPr lang="en-US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LoRAs</a:t>
            </a:r>
            <a:r>
              <a:rPr lang="en-US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require a specific CLIP model to function properly or to follow a certain visual style.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10288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C5DB39-A44E-D517-EE4D-E5E9B6A000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B80614D-D4B6-8452-611F-54D0E2B3BA98}"/>
              </a:ext>
            </a:extLst>
          </p:cNvPr>
          <p:cNvSpPr txBox="1"/>
          <p:nvPr/>
        </p:nvSpPr>
        <p:spPr>
          <a:xfrm>
            <a:off x="1016000" y="831273"/>
            <a:ext cx="458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Main components of </a:t>
            </a:r>
            <a:r>
              <a:rPr lang="en-US" b="1" dirty="0" err="1"/>
              <a:t>ComfyUI</a:t>
            </a:r>
            <a:r>
              <a:rPr lang="en-US" b="1" dirty="0"/>
              <a:t> - </a:t>
            </a:r>
            <a:r>
              <a:rPr lang="en-US" b="1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CogVideoX</a:t>
            </a:r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FE8FF9-0D6B-9B6F-756E-21CD5C9AABD1}"/>
              </a:ext>
            </a:extLst>
          </p:cNvPr>
          <p:cNvSpPr txBox="1"/>
          <p:nvPr/>
        </p:nvSpPr>
        <p:spPr>
          <a:xfrm>
            <a:off x="1016000" y="2041112"/>
            <a:ext cx="983792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/>
              <a:t>CogVideoX</a:t>
            </a:r>
            <a:r>
              <a:rPr lang="en-US" dirty="0"/>
              <a:t> is an advanced open-source </a:t>
            </a:r>
            <a:r>
              <a:rPr lang="en-US" b="1" dirty="0"/>
              <a:t>text-to-video</a:t>
            </a:r>
            <a:r>
              <a:rPr lang="en-US" dirty="0"/>
              <a:t> and </a:t>
            </a:r>
            <a:r>
              <a:rPr lang="en-US" b="1" dirty="0"/>
              <a:t>image-to-video</a:t>
            </a:r>
            <a:r>
              <a:rPr lang="en-US" dirty="0"/>
              <a:t> generation model developed by </a:t>
            </a:r>
            <a:r>
              <a:rPr lang="en-US" b="1" dirty="0"/>
              <a:t>THUDM</a:t>
            </a:r>
            <a:r>
              <a:rPr lang="en-US" dirty="0"/>
              <a:t>. It builds on the original </a:t>
            </a:r>
            <a:r>
              <a:rPr lang="en-US" b="1" dirty="0" err="1"/>
              <a:t>CogVideo</a:t>
            </a:r>
            <a:r>
              <a:rPr lang="en-US" dirty="0"/>
              <a:t> architecture and introduces a series of upgrades, including better performance, higher resolution output, and support for flexible resolutions and quantization.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D2399C8-D024-A57B-1532-7489B248DD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3292718"/>
            <a:ext cx="7772400" cy="2455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4392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619</TotalTime>
  <Words>806</Words>
  <Application>Microsoft Macintosh PowerPoint</Application>
  <PresentationFormat>Widescreen</PresentationFormat>
  <Paragraphs>70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Garamond</vt:lpstr>
      <vt:lpstr>Times New Roman</vt:lpstr>
      <vt:lpstr>Organic</vt:lpstr>
      <vt:lpstr>Video Generation with ComfyUI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Daze Lu</dc:creator>
  <cp:lastModifiedBy>Daze Lu</cp:lastModifiedBy>
  <cp:revision>2</cp:revision>
  <dcterms:created xsi:type="dcterms:W3CDTF">2025-04-05T05:35:26Z</dcterms:created>
  <dcterms:modified xsi:type="dcterms:W3CDTF">2025-04-05T16:03:21Z</dcterms:modified>
</cp:coreProperties>
</file>