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3" r:id="rId8"/>
    <p:sldId id="259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E6AEFB1-4482-4054-9C85-929F9EC97F4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0020917-4D41-4FEB-BDF5-ABBF01812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fSwZVNe2muiCB6556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15304" cy="3500463"/>
          </a:xfrm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7200" b="1" dirty="0" smtClean="0">
                <a:latin typeface="Poor Richard" pitchFamily="18" charset="0"/>
                <a:ea typeface="+mn-ea"/>
                <a:cs typeface="+mn-cs"/>
              </a:rPr>
              <a:t>	</a:t>
            </a:r>
            <a:r>
              <a:rPr lang="en-US" sz="8800" b="1" dirty="0" smtClean="0">
                <a:latin typeface="Poor Richard" pitchFamily="18" charset="0"/>
                <a:ea typeface="+mn-ea"/>
                <a:cs typeface="+mn-cs"/>
              </a:rPr>
              <a:t>Mastering </a:t>
            </a:r>
            <a:br>
              <a:rPr lang="en-US" sz="8800" b="1" dirty="0" smtClean="0">
                <a:latin typeface="Poor Richard" pitchFamily="18" charset="0"/>
                <a:ea typeface="+mn-ea"/>
                <a:cs typeface="+mn-cs"/>
              </a:rPr>
            </a:br>
            <a:r>
              <a:rPr lang="en-US" sz="8800" b="1" dirty="0" smtClean="0">
                <a:latin typeface="Poor Richard" pitchFamily="18" charset="0"/>
                <a:ea typeface="+mn-ea"/>
                <a:cs typeface="+mn-cs"/>
              </a:rPr>
              <a:t>Markdown</a:t>
            </a:r>
            <a:endParaRPr lang="en-US" sz="7200" b="1" dirty="0">
              <a:latin typeface="Poor Richard" pitchFamily="18" charset="0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57628"/>
            <a:ext cx="5072066" cy="3000372"/>
          </a:xfrm>
        </p:spPr>
        <p:txBody>
          <a:bodyPr>
            <a:normAutofit lnSpcReduction="10000"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Presented </a:t>
            </a:r>
            <a:r>
              <a:rPr lang="en-IN" sz="3600" b="1" dirty="0" smtClean="0">
                <a:solidFill>
                  <a:schemeClr val="tx1"/>
                </a:solidFill>
              </a:rPr>
              <a:t>by</a:t>
            </a:r>
          </a:p>
          <a:p>
            <a:pPr marL="365760" indent="-256032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Poor Richard" pitchFamily="18" charset="0"/>
              </a:rPr>
              <a:t>Anudeep</a:t>
            </a:r>
            <a:endParaRPr lang="en-IN" sz="3000" dirty="0">
              <a:solidFill>
                <a:schemeClr val="tx1"/>
              </a:solidFill>
              <a:latin typeface="Poor Richard" pitchFamily="18" charset="0"/>
            </a:endParaRPr>
          </a:p>
          <a:p>
            <a:pPr marL="365760" indent="-256032">
              <a:buFont typeface="Arial" pitchFamily="34" charset="0"/>
              <a:buChar char="•"/>
            </a:pPr>
            <a:r>
              <a:rPr lang="en-IN" sz="3000" dirty="0">
                <a:solidFill>
                  <a:schemeClr val="tx1"/>
                </a:solidFill>
                <a:latin typeface="Poor Richard" pitchFamily="18" charset="0"/>
              </a:rPr>
              <a:t>Chinmayee </a:t>
            </a:r>
            <a:r>
              <a:rPr lang="en-IN" sz="3000" dirty="0" smtClean="0">
                <a:solidFill>
                  <a:schemeClr val="tx1"/>
                </a:solidFill>
                <a:latin typeface="Poor Richard" pitchFamily="18" charset="0"/>
              </a:rPr>
              <a:t>Maharana</a:t>
            </a:r>
          </a:p>
          <a:p>
            <a:pPr marL="365760" indent="-256032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Poor Richard" pitchFamily="18" charset="0"/>
              </a:rPr>
              <a:t>Ebrahim Khatri</a:t>
            </a:r>
          </a:p>
          <a:p>
            <a:pPr marL="365760" indent="-256032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Poor Richard" pitchFamily="18" charset="0"/>
              </a:rPr>
              <a:t>Puja </a:t>
            </a:r>
            <a:r>
              <a:rPr lang="en-IN" sz="3000" dirty="0" smtClean="0">
                <a:solidFill>
                  <a:schemeClr val="tx1"/>
                </a:solidFill>
                <a:latin typeface="Poor Richard" pitchFamily="18" charset="0"/>
              </a:rPr>
              <a:t>Mundhe</a:t>
            </a:r>
            <a:endParaRPr lang="en-US" sz="3000" dirty="0" smtClean="0">
              <a:solidFill>
                <a:schemeClr val="tx1"/>
              </a:solidFill>
              <a:latin typeface="Poor Richard" pitchFamily="18" charset="0"/>
            </a:endParaRPr>
          </a:p>
          <a:p>
            <a:pPr marL="365760" indent="-256032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Poor Richard" pitchFamily="18" charset="0"/>
              </a:rPr>
              <a:t>Razique Shaikh</a:t>
            </a:r>
          </a:p>
          <a:p>
            <a:endParaRPr lang="en-IN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60" y="2130425"/>
            <a:ext cx="4143404" cy="1370013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latin typeface="Poor Richard" pitchFamily="18" charset="0"/>
                <a:ea typeface="+mn-ea"/>
                <a:cs typeface="+mn-cs"/>
              </a:rPr>
              <a:t>Thank you</a:t>
            </a:r>
            <a:endParaRPr lang="en-US" sz="7200" b="1" dirty="0">
              <a:latin typeface="Poor Richard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4186238" cy="928694"/>
          </a:xfrm>
        </p:spPr>
        <p:txBody>
          <a:bodyPr>
            <a:normAutofit/>
          </a:bodyPr>
          <a:lstStyle/>
          <a:p>
            <a:r>
              <a:rPr lang="en-IN" b="1" dirty="0"/>
              <a:t>INDEX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14488"/>
            <a:ext cx="4929222" cy="464347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Poor Richard" pitchFamily="18" charset="0"/>
              </a:rPr>
              <a:t>What is Markdown?</a:t>
            </a:r>
          </a:p>
          <a:p>
            <a:r>
              <a:rPr lang="en-US" sz="3500" dirty="0">
                <a:latin typeface="Poor Richard" pitchFamily="18" charset="0"/>
              </a:rPr>
              <a:t>Basic Text Formatting</a:t>
            </a:r>
          </a:p>
          <a:p>
            <a:r>
              <a:rPr lang="en-US" sz="3500" dirty="0">
                <a:latin typeface="Poor Richard" pitchFamily="18" charset="0"/>
              </a:rPr>
              <a:t>Lists in Markdown</a:t>
            </a:r>
          </a:p>
          <a:p>
            <a:r>
              <a:rPr lang="en-IN" sz="3500" dirty="0">
                <a:latin typeface="Poor Richard" pitchFamily="18" charset="0"/>
              </a:rPr>
              <a:t>Links &amp; Images</a:t>
            </a:r>
          </a:p>
          <a:p>
            <a:r>
              <a:rPr lang="en-IN" sz="3500" dirty="0">
                <a:latin typeface="Poor Richard" pitchFamily="18" charset="0"/>
              </a:rPr>
              <a:t>How Markdown Work ?</a:t>
            </a:r>
          </a:p>
          <a:p>
            <a:r>
              <a:rPr lang="en-IN" sz="3500" dirty="0">
                <a:latin typeface="Poor Richard" pitchFamily="18" charset="0"/>
              </a:rPr>
              <a:t>Git + Markdown</a:t>
            </a:r>
          </a:p>
          <a:p>
            <a:r>
              <a:rPr lang="en-US" sz="3500" dirty="0">
                <a:latin typeface="Poor Richard" pitchFamily="18" charset="0"/>
              </a:rPr>
              <a:t>Why Use Markdown?</a:t>
            </a:r>
          </a:p>
          <a:p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4829180" cy="1143008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/>
          </a:bodyPr>
          <a:lstStyle/>
          <a:p>
            <a:r>
              <a:rPr lang="en-US" dirty="0">
                <a:latin typeface="Poor Richard" pitchFamily="18" charset="0"/>
              </a:rPr>
              <a:t>Markdown is a lightweight markup </a:t>
            </a:r>
            <a:r>
              <a:rPr lang="en-US" dirty="0" smtClean="0">
                <a:latin typeface="Poor Richard" pitchFamily="18" charset="0"/>
              </a:rPr>
              <a:t>language.</a:t>
            </a:r>
            <a:endParaRPr lang="en-US" dirty="0">
              <a:latin typeface="Poor Richard" pitchFamily="18" charset="0"/>
            </a:endParaRPr>
          </a:p>
          <a:p>
            <a:r>
              <a:rPr lang="en-US" dirty="0" smtClean="0">
                <a:latin typeface="Poor Richard" pitchFamily="18" charset="0"/>
              </a:rPr>
              <a:t>Markdown </a:t>
            </a:r>
            <a:r>
              <a:rPr lang="en-US" dirty="0">
                <a:latin typeface="Poor Richard" pitchFamily="18" charset="0"/>
              </a:rPr>
              <a:t>is a simple text formatting syntax that makes it easy to add structure and formatting (like headings, lists, bold text, etc.) to plain text </a:t>
            </a:r>
            <a:r>
              <a:rPr lang="en-US" dirty="0" smtClean="0">
                <a:latin typeface="Poor Richard" pitchFamily="18" charset="0"/>
              </a:rPr>
              <a:t>documents.</a:t>
            </a:r>
          </a:p>
          <a:p>
            <a:r>
              <a:rPr lang="en-US" dirty="0">
                <a:latin typeface="Poor Richard" pitchFamily="18" charset="0"/>
              </a:rPr>
              <a:t>Markdown files have a </a:t>
            </a:r>
            <a:r>
              <a:rPr lang="en-US" dirty="0" smtClean="0">
                <a:latin typeface="Poor Richard" pitchFamily="18" charset="0"/>
              </a:rPr>
              <a:t>.</a:t>
            </a:r>
            <a:r>
              <a:rPr lang="en-US" dirty="0" err="1" smtClean="0">
                <a:latin typeface="Poor Richard" pitchFamily="18" charset="0"/>
              </a:rPr>
              <a:t>md</a:t>
            </a:r>
            <a:r>
              <a:rPr lang="en-US" dirty="0">
                <a:latin typeface="Poor Richard" pitchFamily="18" charset="0"/>
              </a:rPr>
              <a:t> 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472254" cy="857256"/>
          </a:xfrm>
        </p:spPr>
        <p:txBody>
          <a:bodyPr>
            <a:normAutofit/>
          </a:bodyPr>
          <a:lstStyle/>
          <a:p>
            <a:r>
              <a:rPr lang="en-US" b="1" dirty="0"/>
              <a:t>Basic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14974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Headings: </a:t>
            </a:r>
            <a:r>
              <a:rPr lang="en-US" sz="2200" dirty="0">
                <a:latin typeface="Poor Richard" pitchFamily="18" charset="0"/>
              </a:rPr>
              <a:t>Use # symbols to create different levels of </a:t>
            </a:r>
            <a:r>
              <a:rPr lang="en-US" sz="2200" dirty="0" smtClean="0">
                <a:latin typeface="Poor Richard" pitchFamily="18" charset="0"/>
              </a:rPr>
              <a:t>headings. </a:t>
            </a:r>
            <a:endParaRPr lang="en-US" sz="2200" dirty="0">
              <a:latin typeface="Poor Richard" pitchFamily="18" charset="0"/>
            </a:endParaRPr>
          </a:p>
          <a:p>
            <a:pPr lvl="1"/>
            <a:r>
              <a:rPr lang="en-IN" sz="2200" dirty="0" smtClean="0">
                <a:latin typeface="Poor Richard" pitchFamily="18" charset="0"/>
              </a:rPr>
              <a:t>#Heading     	 = </a:t>
            </a:r>
            <a:r>
              <a:rPr lang="en-IN" sz="3600" dirty="0" smtClean="0">
                <a:latin typeface="Poor Richard" pitchFamily="18" charset="0"/>
              </a:rPr>
              <a:t>Heading</a:t>
            </a:r>
          </a:p>
          <a:p>
            <a:pPr lvl="1"/>
            <a:r>
              <a:rPr lang="en-IN" sz="2200" dirty="0" smtClean="0">
                <a:latin typeface="Poor Richard" pitchFamily="18" charset="0"/>
              </a:rPr>
              <a:t>## Heading  	=  </a:t>
            </a:r>
            <a:r>
              <a:rPr lang="en-IN" sz="3200" dirty="0" smtClean="0">
                <a:latin typeface="Poor Richard" pitchFamily="18" charset="0"/>
              </a:rPr>
              <a:t>Heading</a:t>
            </a:r>
          </a:p>
          <a:p>
            <a:pPr lvl="1"/>
            <a:r>
              <a:rPr lang="en-IN" sz="2200" dirty="0" smtClean="0">
                <a:latin typeface="Poor Richard" pitchFamily="18" charset="0"/>
              </a:rPr>
              <a:t>### Heading 	= </a:t>
            </a:r>
            <a:r>
              <a:rPr lang="en-IN" dirty="0" smtClean="0">
                <a:latin typeface="Poor Richard" pitchFamily="18" charset="0"/>
              </a:rPr>
              <a:t>Heading</a:t>
            </a:r>
            <a:endParaRPr lang="en-US" dirty="0">
              <a:latin typeface="Poor Richard" pitchFamily="18" charset="0"/>
            </a:endParaRPr>
          </a:p>
          <a:p>
            <a:r>
              <a:rPr lang="en-US" sz="2200" b="1" dirty="0" smtClean="0"/>
              <a:t>Bold, Italic, Strikethrough: </a:t>
            </a:r>
            <a:r>
              <a:rPr lang="en-US" sz="2200" dirty="0">
                <a:latin typeface="Poor Richard" pitchFamily="18" charset="0"/>
              </a:rPr>
              <a:t>Format your text like this</a:t>
            </a:r>
            <a:r>
              <a:rPr lang="en-US" sz="2200" dirty="0" smtClean="0">
                <a:latin typeface="Poor Richard" pitchFamily="18" charset="0"/>
              </a:rPr>
              <a:t>:</a:t>
            </a:r>
          </a:p>
          <a:p>
            <a:pPr lvl="1"/>
            <a:r>
              <a:rPr lang="en-US" sz="1800" dirty="0" smtClean="0">
                <a:latin typeface="Poor Richard" pitchFamily="18" charset="0"/>
              </a:rPr>
              <a:t>*Italic*  		= </a:t>
            </a:r>
            <a:r>
              <a:rPr lang="en-US" sz="1800" i="1" dirty="0" smtClean="0">
                <a:latin typeface="Poor Richard" pitchFamily="18" charset="0"/>
              </a:rPr>
              <a:t>Italic </a:t>
            </a:r>
          </a:p>
          <a:p>
            <a:pPr lvl="1"/>
            <a:r>
              <a:rPr lang="en-US" sz="1800" dirty="0" smtClean="0">
                <a:latin typeface="Poor Richard" pitchFamily="18" charset="0"/>
              </a:rPr>
              <a:t>**Bold** 		= </a:t>
            </a:r>
            <a:r>
              <a:rPr lang="en-US" sz="1800" b="1" dirty="0" smtClean="0">
                <a:latin typeface="Poor Richard" pitchFamily="18" charset="0"/>
              </a:rPr>
              <a:t>Bold  </a:t>
            </a:r>
          </a:p>
          <a:p>
            <a:pPr lvl="1"/>
            <a:r>
              <a:rPr lang="en-US" sz="1800" dirty="0" smtClean="0">
                <a:latin typeface="Poor Richard" pitchFamily="18" charset="0"/>
              </a:rPr>
              <a:t>~~Strikethrough~~ 	=</a:t>
            </a:r>
            <a:r>
              <a:rPr lang="en-US" sz="1800" strike="sngStrike" dirty="0" smtClean="0">
                <a:latin typeface="Poor Richard" pitchFamily="18" charset="0"/>
              </a:rPr>
              <a:t>Strikethroug</a:t>
            </a:r>
            <a:endParaRPr lang="en-US" sz="1800" strike="sngStrike" dirty="0">
              <a:latin typeface="Poor Richard" pitchFamily="18" charset="0"/>
            </a:endParaRPr>
          </a:p>
          <a:p>
            <a:pPr lvl="1"/>
            <a:r>
              <a:rPr lang="en-US" sz="1800" dirty="0" smtClean="0">
                <a:latin typeface="Poor Richard" pitchFamily="18" charset="0"/>
              </a:rPr>
              <a:t>***Bold &amp; Italic***  	</a:t>
            </a:r>
            <a:r>
              <a:rPr lang="en-US" sz="1800" b="1" i="1" dirty="0" smtClean="0">
                <a:latin typeface="Poor Richard" pitchFamily="18" charset="0"/>
              </a:rPr>
              <a:t>= Bold&amp;Italic</a:t>
            </a:r>
          </a:p>
          <a:p>
            <a:r>
              <a:rPr lang="en-US" sz="2400" b="1" dirty="0" smtClean="0"/>
              <a:t>Blockquotes: </a:t>
            </a:r>
            <a:r>
              <a:rPr lang="en-US" sz="2200" dirty="0">
                <a:latin typeface="Poor Richard" pitchFamily="18" charset="0"/>
              </a:rPr>
              <a:t>Make quoted text stand out using &gt;:</a:t>
            </a:r>
          </a:p>
          <a:p>
            <a:pPr lvl="1"/>
            <a:r>
              <a:rPr lang="en-US" sz="2200" dirty="0">
                <a:latin typeface="Poor Richard" pitchFamily="18" charset="0"/>
              </a:rPr>
              <a:t>&gt; This is a </a:t>
            </a:r>
            <a:r>
              <a:rPr lang="en-US" sz="2200" dirty="0" smtClean="0">
                <a:latin typeface="Poor Richard" pitchFamily="18" charset="0"/>
              </a:rPr>
              <a:t>block quote.</a:t>
            </a:r>
            <a:endParaRPr lang="en-US" sz="2200" dirty="0">
              <a:latin typeface="Poor Richard" pitchFamily="18" charset="0"/>
            </a:endParaRPr>
          </a:p>
          <a:p>
            <a:r>
              <a:rPr lang="en-US" sz="2400" b="1" dirty="0"/>
              <a:t>Horizontal Line: </a:t>
            </a:r>
            <a:r>
              <a:rPr lang="en-US" sz="2200" dirty="0">
                <a:latin typeface="Poor Richard" pitchFamily="18" charset="0"/>
              </a:rPr>
              <a:t>Create a horizontal divider with three dashes:</a:t>
            </a:r>
          </a:p>
          <a:p>
            <a:pPr lvl="1"/>
            <a:r>
              <a:rPr lang="en-US" sz="2200" dirty="0">
                <a:latin typeface="Poor Richard" pitchFamily="18" charset="0"/>
              </a:rPr>
              <a:t>---</a:t>
            </a:r>
          </a:p>
          <a:p>
            <a:pPr lvl="1">
              <a:buNone/>
            </a:pPr>
            <a:endParaRPr lang="en-US" sz="2200" dirty="0">
              <a:latin typeface="Poor Richard" pitchFamily="18" charset="0"/>
            </a:endParaRPr>
          </a:p>
          <a:p>
            <a:endParaRPr lang="en-US" sz="2200" dirty="0" smtClean="0">
              <a:latin typeface="Poor Richard" pitchFamily="18" charset="0"/>
            </a:endParaRPr>
          </a:p>
          <a:p>
            <a:pPr>
              <a:buNone/>
            </a:pPr>
            <a:endParaRPr lang="en-US" strike="sngStri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4614866" cy="857256"/>
          </a:xfrm>
        </p:spPr>
        <p:txBody>
          <a:bodyPr>
            <a:normAutofit/>
          </a:bodyPr>
          <a:lstStyle/>
          <a:p>
            <a:r>
              <a:rPr lang="en-US" b="1" dirty="0"/>
              <a:t>Lists in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>
            <a:normAutofit/>
          </a:bodyPr>
          <a:lstStyle/>
          <a:p>
            <a:r>
              <a:rPr lang="en-US" b="1" dirty="0" smtClean="0"/>
              <a:t>Unordered List: </a:t>
            </a:r>
            <a:r>
              <a:rPr lang="en-US" sz="2400" dirty="0">
                <a:latin typeface="Poor Richard" pitchFamily="18" charset="0"/>
              </a:rPr>
              <a:t>Use - or * for bullet points: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Poor Richard" pitchFamily="18" charset="0"/>
              </a:rPr>
              <a:t> 	 - Item 1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Poor Richard" pitchFamily="18" charset="0"/>
              </a:rPr>
              <a:t> 	 - Item 2</a:t>
            </a: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Poor Richard" pitchFamily="18" charset="0"/>
              </a:rPr>
              <a:t>	 	- </a:t>
            </a:r>
            <a:r>
              <a:rPr lang="en-US" sz="2400" dirty="0" smtClean="0">
                <a:latin typeface="Poor Richard" pitchFamily="18" charset="0"/>
              </a:rPr>
              <a:t>Sub item </a:t>
            </a:r>
            <a:endParaRPr lang="en-US" sz="2400" dirty="0">
              <a:latin typeface="Poor Richard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>
                <a:latin typeface="Poor Richard" pitchFamily="18" charset="0"/>
              </a:rPr>
              <a:t>	* Another style </a:t>
            </a:r>
          </a:p>
          <a:p>
            <a:r>
              <a:rPr lang="en-US" b="1" dirty="0" smtClean="0"/>
              <a:t>Ordered List: </a:t>
            </a:r>
            <a:r>
              <a:rPr lang="en-US" sz="2200" dirty="0">
                <a:latin typeface="Poor Richard" pitchFamily="18" charset="0"/>
              </a:rPr>
              <a:t>Use numbers followed by a dot:</a:t>
            </a:r>
          </a:p>
          <a:p>
            <a:pPr>
              <a:buNone/>
            </a:pPr>
            <a:r>
              <a:rPr lang="en-US" sz="2200" dirty="0">
                <a:latin typeface="Poor Richard" pitchFamily="18" charset="0"/>
              </a:rPr>
              <a:t>	1. First </a:t>
            </a:r>
          </a:p>
          <a:p>
            <a:pPr>
              <a:buNone/>
            </a:pPr>
            <a:r>
              <a:rPr lang="en-US" sz="2200" dirty="0">
                <a:latin typeface="Poor Richard" pitchFamily="18" charset="0"/>
              </a:rPr>
              <a:t>	2. Second </a:t>
            </a:r>
          </a:p>
          <a:p>
            <a:pPr>
              <a:buNone/>
            </a:pPr>
            <a:r>
              <a:rPr lang="en-US" sz="2200" dirty="0">
                <a:latin typeface="Poor Richard" pitchFamily="18" charset="0"/>
              </a:rPr>
              <a:t>		1. Sub-item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4257676" cy="857256"/>
          </a:xfrm>
        </p:spPr>
        <p:txBody>
          <a:bodyPr>
            <a:normAutofit/>
          </a:bodyPr>
          <a:lstStyle/>
          <a:p>
            <a:r>
              <a:rPr lang="en-IN" b="1" dirty="0"/>
              <a:t>Links &amp;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4931486"/>
          </a:xfrm>
        </p:spPr>
        <p:txBody>
          <a:bodyPr>
            <a:normAutofit/>
          </a:bodyPr>
          <a:lstStyle/>
          <a:p>
            <a:r>
              <a:rPr lang="en-US" sz="2600" b="1" dirty="0"/>
              <a:t>Links: </a:t>
            </a:r>
            <a:r>
              <a:rPr lang="en-US" sz="2800" dirty="0">
                <a:latin typeface="Poor Richard" pitchFamily="18" charset="0"/>
              </a:rPr>
              <a:t>Create a hyperlink using</a:t>
            </a:r>
          </a:p>
          <a:p>
            <a:pPr>
              <a:buNone/>
            </a:pPr>
            <a:r>
              <a:rPr lang="en-US" sz="2800" dirty="0">
                <a:latin typeface="Poor Richard" pitchFamily="18" charset="0"/>
              </a:rPr>
              <a:t>  </a:t>
            </a:r>
            <a:r>
              <a:rPr lang="en-US" sz="2800" dirty="0" smtClean="0">
                <a:latin typeface="Poor Richard" pitchFamily="18" charset="0"/>
              </a:rPr>
              <a:t>	 </a:t>
            </a:r>
            <a:r>
              <a:rPr lang="en-US" sz="2800" dirty="0">
                <a:latin typeface="Poor Richard" pitchFamily="18" charset="0"/>
              </a:rPr>
              <a:t>[Link Text](URL):</a:t>
            </a:r>
          </a:p>
          <a:p>
            <a:pPr>
              <a:buNone/>
            </a:pPr>
            <a:r>
              <a:rPr lang="en-US" sz="2800" dirty="0">
                <a:latin typeface="Poor Richard" pitchFamily="18" charset="0"/>
              </a:rPr>
              <a:t>	</a:t>
            </a:r>
            <a:r>
              <a:rPr lang="en-US" sz="2800" dirty="0" err="1">
                <a:latin typeface="Poor Richard" pitchFamily="18" charset="0"/>
              </a:rPr>
              <a:t>eg</a:t>
            </a:r>
            <a:r>
              <a:rPr lang="en-US" sz="2800" dirty="0">
                <a:latin typeface="Poor Richard" pitchFamily="18" charset="0"/>
              </a:rPr>
              <a:t>:[Google](</a:t>
            </a:r>
            <a:r>
              <a:rPr lang="en-US" sz="2800" dirty="0">
                <a:latin typeface="Poor Richard" pitchFamily="18" charset="0"/>
                <a:hlinkClick r:id="rId2"/>
              </a:rPr>
              <a:t>https://www.google.com</a:t>
            </a:r>
            <a:r>
              <a:rPr lang="en-US" sz="2800" dirty="0">
                <a:latin typeface="Poor Richard" pitchFamily="18" charset="0"/>
              </a:rPr>
              <a:t>)</a:t>
            </a:r>
          </a:p>
          <a:p>
            <a:r>
              <a:rPr lang="en-US" sz="2600" b="1" dirty="0"/>
              <a:t>Images</a:t>
            </a:r>
            <a:r>
              <a:rPr lang="en-US" sz="2800" dirty="0">
                <a:latin typeface="Poor Richard" pitchFamily="18" charset="0"/>
              </a:rPr>
              <a:t>: Add images using</a:t>
            </a:r>
          </a:p>
          <a:p>
            <a:pPr>
              <a:buNone/>
            </a:pPr>
            <a:r>
              <a:rPr lang="en-US" sz="2800" dirty="0">
                <a:latin typeface="Poor Richard" pitchFamily="18" charset="0"/>
              </a:rPr>
              <a:t> 	 ![Alt Text](Image URL):</a:t>
            </a:r>
          </a:p>
          <a:p>
            <a:pPr>
              <a:buNone/>
            </a:pPr>
            <a:r>
              <a:rPr lang="en-US" sz="2800" dirty="0">
                <a:latin typeface="Poor Richard" pitchFamily="18" charset="0"/>
              </a:rPr>
              <a:t>	</a:t>
            </a:r>
            <a:r>
              <a:rPr lang="en-US" sz="2800" dirty="0" err="1" smtClean="0">
                <a:latin typeface="Poor Richard" pitchFamily="18" charset="0"/>
              </a:rPr>
              <a:t>eg</a:t>
            </a:r>
            <a:r>
              <a:rPr lang="en-US" sz="2800" dirty="0" smtClean="0">
                <a:latin typeface="Poor Richard" pitchFamily="18" charset="0"/>
              </a:rPr>
              <a:t>:</a:t>
            </a:r>
          </a:p>
          <a:p>
            <a:pPr>
              <a:buNone/>
            </a:pPr>
            <a:r>
              <a:rPr lang="en-US" sz="2800" dirty="0">
                <a:latin typeface="Poor Richard" pitchFamily="18" charset="0"/>
              </a:rPr>
              <a:t>	</a:t>
            </a:r>
            <a:r>
              <a:rPr lang="en-US" sz="2800" dirty="0" smtClean="0">
                <a:latin typeface="Poor Richard" pitchFamily="18" charset="0"/>
              </a:rPr>
              <a:t> ![</a:t>
            </a:r>
            <a:r>
              <a:rPr lang="en-US" sz="2400" dirty="0">
                <a:latin typeface="Poor Richard" pitchFamily="18" charset="0"/>
              </a:rPr>
              <a:t>Cute Cat</a:t>
            </a:r>
            <a:r>
              <a:rPr lang="en-US" sz="2400" dirty="0" smtClean="0">
                <a:latin typeface="Poor Richard" pitchFamily="18" charset="0"/>
              </a:rPr>
              <a:t>](</a:t>
            </a:r>
            <a:r>
              <a:rPr lang="en-US" sz="2400" dirty="0" smtClean="0">
                <a:latin typeface="Poor Richard" pitchFamily="18" charset="0"/>
                <a:hlinkClick r:id="rId3"/>
              </a:rPr>
              <a:t>https://images.app.goo.gl/fSwZVNe2muiCB6556</a:t>
            </a:r>
            <a:r>
              <a:rPr lang="en-US" sz="2800" dirty="0" smtClean="0">
                <a:latin typeface="Poor Richard" pitchFamily="18" charset="0"/>
              </a:rPr>
              <a:t>)</a:t>
            </a:r>
            <a:endParaRPr lang="en-US" sz="2800" dirty="0">
              <a:latin typeface="Poor Richard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472518" cy="857256"/>
          </a:xfrm>
        </p:spPr>
        <p:txBody>
          <a:bodyPr>
            <a:normAutofit/>
          </a:bodyPr>
          <a:lstStyle/>
          <a:p>
            <a:r>
              <a:rPr lang="en-IN" b="1" dirty="0"/>
              <a:t>How Markdown Work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/>
          </a:bodyPr>
          <a:lstStyle/>
          <a:p>
            <a:r>
              <a:rPr lang="en-IN" sz="2800" b="1" dirty="0"/>
              <a:t>Step 1:</a:t>
            </a:r>
            <a:r>
              <a:rPr lang="en-US" sz="2800" b="1" dirty="0"/>
              <a:t> </a:t>
            </a:r>
            <a:r>
              <a:rPr lang="en-US" sz="2800" dirty="0">
                <a:latin typeface="Poor Richard" pitchFamily="18" charset="0"/>
              </a:rPr>
              <a:t>Type Markdown text in a .</a:t>
            </a:r>
            <a:r>
              <a:rPr lang="en-US" sz="2800" dirty="0" err="1">
                <a:latin typeface="Poor Richard" pitchFamily="18" charset="0"/>
              </a:rPr>
              <a:t>md</a:t>
            </a:r>
            <a:r>
              <a:rPr lang="en-US" sz="2800" dirty="0">
                <a:latin typeface="Poor Richard" pitchFamily="18" charset="0"/>
              </a:rPr>
              <a:t> file. Markdown is not programming, it’s markup, just like decorating text.</a:t>
            </a:r>
          </a:p>
          <a:p>
            <a:r>
              <a:rPr lang="en-IN" sz="2800" b="1" dirty="0"/>
              <a:t>Step 2</a:t>
            </a:r>
            <a:r>
              <a:rPr lang="en-IN" sz="2800" dirty="0">
                <a:latin typeface="Poor Richard" pitchFamily="18" charset="0"/>
              </a:rPr>
              <a:t>:</a:t>
            </a:r>
            <a:r>
              <a:rPr lang="en-US" sz="2800" dirty="0">
                <a:latin typeface="Poor Richard" pitchFamily="18" charset="0"/>
              </a:rPr>
              <a:t>A Markdown processor like GitHub, VS Code, or a Markdown preview tool, reads it.</a:t>
            </a:r>
          </a:p>
          <a:p>
            <a:r>
              <a:rPr lang="en-IN" sz="2800" b="1" dirty="0"/>
              <a:t>Step 3: </a:t>
            </a:r>
            <a:r>
              <a:rPr lang="en-US" sz="2800" dirty="0">
                <a:latin typeface="Poor Richard" pitchFamily="18" charset="0"/>
              </a:rPr>
              <a:t>It converts the symbols into nice HTML/web page format.</a:t>
            </a:r>
          </a:p>
          <a:p>
            <a:r>
              <a:rPr lang="en-IN" sz="2800" b="1" dirty="0"/>
              <a:t>Step 4: </a:t>
            </a:r>
            <a:r>
              <a:rPr lang="en-US" sz="2800" dirty="0">
                <a:latin typeface="Poor Richard" pitchFamily="18" charset="0"/>
              </a:rPr>
              <a:t>We see styled content — like bold text, links, headers, lists, etc. It’s perfect for docs, notes, readmes, </a:t>
            </a:r>
            <a:r>
              <a:rPr lang="en-US" sz="2800" dirty="0" smtClean="0">
                <a:latin typeface="Poor Richard" pitchFamily="18" charset="0"/>
              </a:rPr>
              <a:t>and websites</a:t>
            </a:r>
            <a:r>
              <a:rPr lang="en-US" sz="3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1438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Use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Autofit/>
          </a:bodyPr>
          <a:lstStyle/>
          <a:p>
            <a:r>
              <a:rPr lang="en-US" sz="2600" b="1" dirty="0"/>
              <a:t>Ease of </a:t>
            </a:r>
            <a:r>
              <a:rPr lang="en-US" sz="2600" b="1" dirty="0" smtClean="0"/>
              <a:t>Use: </a:t>
            </a:r>
            <a:r>
              <a:rPr lang="en-US" sz="2600" dirty="0" smtClean="0">
                <a:latin typeface="Poor Richard" pitchFamily="18" charset="0"/>
              </a:rPr>
              <a:t>Markdown </a:t>
            </a:r>
            <a:r>
              <a:rPr lang="en-US" sz="2600" dirty="0">
                <a:latin typeface="Poor Richard" pitchFamily="18" charset="0"/>
              </a:rPr>
              <a:t>is designed to be easy to read and write, even for </a:t>
            </a:r>
            <a:r>
              <a:rPr lang="en-US" sz="2600" dirty="0" smtClean="0">
                <a:latin typeface="Poor Richard" pitchFamily="18" charset="0"/>
              </a:rPr>
              <a:t>non-technical users.</a:t>
            </a:r>
          </a:p>
          <a:p>
            <a:r>
              <a:rPr lang="en-US" sz="2600" b="1" dirty="0"/>
              <a:t>Wide </a:t>
            </a:r>
            <a:r>
              <a:rPr lang="en-US" sz="2600" b="1" dirty="0" smtClean="0"/>
              <a:t>Applicability: </a:t>
            </a:r>
            <a:r>
              <a:rPr lang="en-US" sz="2600" dirty="0" smtClean="0">
                <a:latin typeface="Poor Richard" pitchFamily="18" charset="0"/>
              </a:rPr>
              <a:t>It's </a:t>
            </a:r>
            <a:r>
              <a:rPr lang="en-US" sz="2600" dirty="0">
                <a:latin typeface="Poor Richard" pitchFamily="18" charset="0"/>
              </a:rPr>
              <a:t>used in various online platforms, </a:t>
            </a:r>
            <a:r>
              <a:rPr lang="en-US" sz="2600" dirty="0" smtClean="0">
                <a:latin typeface="Poor Richard" pitchFamily="18" charset="0"/>
              </a:rPr>
              <a:t>including: GitHub  :</a:t>
            </a:r>
            <a:r>
              <a:rPr lang="en-US" sz="2600" dirty="0">
                <a:latin typeface="Poor Richard" pitchFamily="18" charset="0"/>
              </a:rPr>
              <a:t> For creating README files, issues, and pull request comments. </a:t>
            </a:r>
            <a:endParaRPr lang="en-US" sz="2600" dirty="0" smtClean="0">
              <a:latin typeface="Poor Richard" pitchFamily="18" charset="0"/>
            </a:endParaRPr>
          </a:p>
          <a:p>
            <a:r>
              <a:rPr lang="en-US" sz="2600" b="1" dirty="0"/>
              <a:t>Text-to-HTML </a:t>
            </a:r>
            <a:r>
              <a:rPr lang="en-US" sz="2600" b="1" dirty="0" smtClean="0"/>
              <a:t>Conversion: </a:t>
            </a:r>
            <a:r>
              <a:rPr lang="en-US" sz="2600" dirty="0" smtClean="0">
                <a:latin typeface="Poor Richard" pitchFamily="18" charset="0"/>
              </a:rPr>
              <a:t>Markdown </a:t>
            </a:r>
            <a:r>
              <a:rPr lang="en-US" sz="2600" dirty="0">
                <a:latin typeface="Poor Richard" pitchFamily="18" charset="0"/>
              </a:rPr>
              <a:t>can be converted into HTML, allowing you to display the formatted text in a web browser</a:t>
            </a:r>
          </a:p>
          <a:p>
            <a:r>
              <a:rPr lang="en-US" sz="2600" b="1" dirty="0"/>
              <a:t>Portability and </a:t>
            </a:r>
            <a:r>
              <a:rPr lang="en-US" sz="2600" b="1" dirty="0" smtClean="0"/>
              <a:t>Readability: </a:t>
            </a:r>
            <a:r>
              <a:rPr lang="en-US" sz="2600" dirty="0" smtClean="0">
                <a:latin typeface="Poor Richard" pitchFamily="18" charset="0"/>
              </a:rPr>
              <a:t>Markdown </a:t>
            </a:r>
            <a:r>
              <a:rPr lang="en-US" sz="2600" dirty="0">
                <a:latin typeface="Poor Richard" pitchFamily="18" charset="0"/>
              </a:rPr>
              <a:t>files are plain text, making them easily portable and readable across different devices and platforms. </a:t>
            </a:r>
            <a:endParaRPr lang="en-US" sz="2600" dirty="0" smtClean="0">
              <a:latin typeface="Poor Richard" pitchFamily="18" charset="0"/>
            </a:endParaRPr>
          </a:p>
          <a:p>
            <a:r>
              <a:rPr lang="en-US" sz="2600" b="1" dirty="0"/>
              <a:t>Open Source</a:t>
            </a:r>
            <a:r>
              <a:rPr lang="en-US" sz="2600" b="1" dirty="0" smtClean="0"/>
              <a:t>: </a:t>
            </a:r>
            <a:r>
              <a:rPr lang="en-US" sz="2600" dirty="0">
                <a:latin typeface="Poor Richard" pitchFamily="18" charset="0"/>
              </a:rPr>
              <a:t>Markdown is an open-source and free-to-use language, meaning anyone can use and </a:t>
            </a:r>
            <a:r>
              <a:rPr lang="en-US" sz="2600" dirty="0" smtClean="0">
                <a:latin typeface="Poor Richard" pitchFamily="18" charset="0"/>
              </a:rPr>
              <a:t>modify it.</a:t>
            </a:r>
            <a:endParaRPr lang="en-US" sz="2600" dirty="0">
              <a:latin typeface="Poor Richard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4614866" cy="785818"/>
          </a:xfrm>
        </p:spPr>
        <p:txBody>
          <a:bodyPr>
            <a:normAutofit/>
          </a:bodyPr>
          <a:lstStyle/>
          <a:p>
            <a:r>
              <a:rPr lang="en-IN" b="1" dirty="0"/>
              <a:t>Git + Markdown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71612"/>
            <a:ext cx="8329642" cy="5002924"/>
          </a:xfrm>
        </p:spPr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: </a:t>
            </a:r>
            <a:r>
              <a:rPr lang="en-US" dirty="0">
                <a:latin typeface="Poor Richard" pitchFamily="18" charset="0"/>
              </a:rPr>
              <a:t>Tracks project changes and collaborates with others</a:t>
            </a:r>
          </a:p>
          <a:p>
            <a:r>
              <a:rPr lang="en-US" b="1" dirty="0"/>
              <a:t>Markdown: </a:t>
            </a:r>
            <a:r>
              <a:rPr lang="en-US" dirty="0">
                <a:latin typeface="Poor Richard" pitchFamily="18" charset="0"/>
              </a:rPr>
              <a:t>Formats text simply using plain symbols</a:t>
            </a:r>
          </a:p>
          <a:p>
            <a:r>
              <a:rPr lang="en-US" b="1" dirty="0"/>
              <a:t>README.md: </a:t>
            </a:r>
            <a:r>
              <a:rPr lang="en-US" dirty="0">
                <a:latin typeface="Poor Richard" pitchFamily="18" charset="0"/>
              </a:rPr>
              <a:t>A Markdown file to describe your project</a:t>
            </a:r>
          </a:p>
          <a:p>
            <a:r>
              <a:rPr lang="en-US" b="1" dirty="0"/>
              <a:t>Together: </a:t>
            </a:r>
            <a:r>
              <a:rPr lang="en-US" dirty="0">
                <a:latin typeface="Poor Richard" pitchFamily="18" charset="0"/>
              </a:rPr>
              <a:t>Make your code easy to share and understand on GitHub</a:t>
            </a:r>
          </a:p>
          <a:p>
            <a:pPr>
              <a:buNone/>
            </a:pPr>
            <a:endParaRPr lang="en-US" sz="2600" dirty="0">
              <a:latin typeface="Poor Richard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443</TotalTime>
  <Words>259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 Mastering  Markdown</vt:lpstr>
      <vt:lpstr>INDEX</vt:lpstr>
      <vt:lpstr>What is Markdown?</vt:lpstr>
      <vt:lpstr>Basic Text Formatting</vt:lpstr>
      <vt:lpstr>Lists in Markdown</vt:lpstr>
      <vt:lpstr>Links &amp; Images</vt:lpstr>
      <vt:lpstr>How Markdown Work ?</vt:lpstr>
      <vt:lpstr>Why Use Markdown?</vt:lpstr>
      <vt:lpstr>Git + Markdown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Markdown</dc:title>
  <dc:creator>A</dc:creator>
  <cp:lastModifiedBy>A</cp:lastModifiedBy>
  <cp:revision>46</cp:revision>
  <dcterms:created xsi:type="dcterms:W3CDTF">2025-04-24T04:18:41Z</dcterms:created>
  <dcterms:modified xsi:type="dcterms:W3CDTF">2025-04-28T09:25:23Z</dcterms:modified>
</cp:coreProperties>
</file>