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60" d="100"/>
          <a:sy n="60" d="100"/>
        </p:scale>
        <p:origin x="-1632" y="-13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85" name="Google Shape;185;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18"/>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b="1" dirty="0"/>
              <a:t>PLANT DISEASE DETECTION </a:t>
            </a:r>
            <a:br>
              <a:rPr lang="en-US" b="1" dirty="0"/>
            </a:br>
            <a:r>
              <a:rPr lang="en-US" b="1" dirty="0"/>
              <a:t>USING AI</a:t>
            </a:r>
            <a:endParaRPr b="1"/>
          </a:p>
        </p:txBody>
      </p:sp>
      <p:sp>
        <p:nvSpPr>
          <p:cNvPr id="235" name="Google Shape;235;p19"/>
          <p:cNvSpPr txBox="1">
            <a:spLocks noGrp="1"/>
          </p:cNvSpPr>
          <p:nvPr>
            <p:ph type="subTitle" idx="1"/>
          </p:nvPr>
        </p:nvSpPr>
        <p:spPr>
          <a:xfrm>
            <a:off x="2304288" y="3602038"/>
            <a:ext cx="6720670" cy="89853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0"/>
              </a:spcBef>
              <a:spcAft>
                <a:spcPts val="0"/>
              </a:spcAft>
              <a:buClr>
                <a:schemeClr val="lt2"/>
              </a:buClr>
              <a:buSzPct val="125000"/>
              <a:buNone/>
            </a:pPr>
            <a:r>
              <a:rPr lang="en-US" sz="3200" b="1" dirty="0"/>
              <a:t>EMPOWERING AGRICULTURE WITH CNN </a:t>
            </a:r>
            <a:endParaRPr sz="3200" b="1"/>
          </a:p>
        </p:txBody>
      </p:sp>
      <p:sp>
        <p:nvSpPr>
          <p:cNvPr id="236" name="Google Shape;236;p19"/>
          <p:cNvSpPr txBox="1"/>
          <p:nvPr/>
        </p:nvSpPr>
        <p:spPr>
          <a:xfrm>
            <a:off x="8167702" y="5120084"/>
            <a:ext cx="378621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lt1"/>
                </a:solidFill>
                <a:latin typeface="Twentieth Century"/>
                <a:ea typeface="Twentieth Century"/>
                <a:cs typeface="Twentieth Century"/>
                <a:sym typeface="Twentieth Century"/>
              </a:rPr>
              <a:t>Presented by:-</a:t>
            </a:r>
            <a:endParaRPr b="1"/>
          </a:p>
          <a:p>
            <a:pPr marL="0" marR="0" lvl="0" indent="0" algn="l" rtl="0">
              <a:spcBef>
                <a:spcPts val="0"/>
              </a:spcBef>
              <a:spcAft>
                <a:spcPts val="0"/>
              </a:spcAft>
              <a:buNone/>
            </a:pPr>
            <a:r>
              <a:rPr lang="en-US" sz="2000" b="1" dirty="0">
                <a:solidFill>
                  <a:schemeClr val="lt1"/>
                </a:solidFill>
                <a:latin typeface="Twentieth Century"/>
                <a:ea typeface="Twentieth Century"/>
                <a:cs typeface="Twentieth Century"/>
                <a:sym typeface="Twentieth Century"/>
              </a:rPr>
              <a:t>CHINMAYEE MAHARANA</a:t>
            </a:r>
            <a:endParaRPr sz="2000" b="1">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title"/>
          </p:nvPr>
        </p:nvSpPr>
        <p:spPr>
          <a:xfrm>
            <a:off x="966217" y="225552"/>
            <a:ext cx="9323832" cy="117652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TRAINING THE MODEL</a:t>
            </a:r>
            <a:endParaRPr/>
          </a:p>
        </p:txBody>
      </p:sp>
      <p:sp>
        <p:nvSpPr>
          <p:cNvPr id="292" name="Google Shape;292;p28"/>
          <p:cNvSpPr txBox="1">
            <a:spLocks noGrp="1"/>
          </p:cNvSpPr>
          <p:nvPr>
            <p:ph type="body" idx="1"/>
          </p:nvPr>
        </p:nvSpPr>
        <p:spPr>
          <a:xfrm>
            <a:off x="925005" y="1231392"/>
            <a:ext cx="10122406" cy="5401056"/>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lt1"/>
              </a:buClr>
              <a:buSzPts val="2750"/>
              <a:buChar char="•"/>
            </a:pPr>
            <a:r>
              <a:rPr lang="en-US" sz="2200" b="1"/>
              <a:t>Train the Model:</a:t>
            </a:r>
            <a:endParaRPr/>
          </a:p>
          <a:p>
            <a:pPr marL="228600" lvl="0" indent="-228600" algn="l" rtl="0">
              <a:lnSpc>
                <a:spcPct val="100000"/>
              </a:lnSpc>
              <a:spcBef>
                <a:spcPts val="0"/>
              </a:spcBef>
              <a:spcAft>
                <a:spcPts val="0"/>
              </a:spcAft>
              <a:buClr>
                <a:schemeClr val="lt1"/>
              </a:buClr>
              <a:buSzPts val="2250"/>
              <a:buChar char="•"/>
            </a:pPr>
            <a:r>
              <a:rPr lang="en-US" sz="1800"/>
              <a:t>Use model.fit() to train the model with training data (train_generator).</a:t>
            </a:r>
            <a:endParaRPr/>
          </a:p>
          <a:p>
            <a:pPr marL="228600" lvl="0" indent="-228600" algn="l" rtl="0">
              <a:lnSpc>
                <a:spcPct val="100000"/>
              </a:lnSpc>
              <a:spcBef>
                <a:spcPts val="0"/>
              </a:spcBef>
              <a:spcAft>
                <a:spcPts val="0"/>
              </a:spcAft>
              <a:buClr>
                <a:schemeClr val="lt1"/>
              </a:buClr>
              <a:buSzPts val="2250"/>
              <a:buChar char="•"/>
            </a:pPr>
            <a:r>
              <a:rPr lang="en-US" sz="1800"/>
              <a:t>Set epochs to 10 and calculate steps_per_epoch and validation_steps based on batch size.</a:t>
            </a:r>
            <a:endParaRPr/>
          </a:p>
          <a:p>
            <a:pPr marL="228600" lvl="0" indent="-228600" algn="l" rtl="0">
              <a:lnSpc>
                <a:spcPct val="100000"/>
              </a:lnSpc>
              <a:spcBef>
                <a:spcPts val="0"/>
              </a:spcBef>
              <a:spcAft>
                <a:spcPts val="0"/>
              </a:spcAft>
              <a:buClr>
                <a:schemeClr val="lt1"/>
              </a:buClr>
              <a:buSzPts val="2250"/>
              <a:buChar char="•"/>
            </a:pPr>
            <a:r>
              <a:rPr lang="en-US" sz="1800"/>
              <a:t>Validate the model with val_generator during training.</a:t>
            </a:r>
            <a:endParaRPr/>
          </a:p>
          <a:p>
            <a:pPr marL="228600" lvl="0" indent="-228600" algn="l" rtl="0">
              <a:lnSpc>
                <a:spcPct val="110000"/>
              </a:lnSpc>
              <a:spcBef>
                <a:spcPts val="1000"/>
              </a:spcBef>
              <a:spcAft>
                <a:spcPts val="0"/>
              </a:spcAft>
              <a:buClr>
                <a:schemeClr val="lt1"/>
              </a:buClr>
              <a:buSzPts val="2750"/>
              <a:buChar char="•"/>
            </a:pPr>
            <a:r>
              <a:rPr lang="en-US" sz="2200" b="1"/>
              <a:t>Evaluate on Test Set:</a:t>
            </a:r>
            <a:endParaRPr/>
          </a:p>
          <a:p>
            <a:pPr marL="228600" lvl="0" indent="-228600" algn="l" rtl="0">
              <a:lnSpc>
                <a:spcPct val="100000"/>
              </a:lnSpc>
              <a:spcBef>
                <a:spcPts val="0"/>
              </a:spcBef>
              <a:spcAft>
                <a:spcPts val="0"/>
              </a:spcAft>
              <a:buClr>
                <a:schemeClr val="lt1"/>
              </a:buClr>
              <a:buSzPts val="2250"/>
              <a:buChar char="•"/>
            </a:pPr>
            <a:r>
              <a:rPr lang="en-US" sz="1800"/>
              <a:t>Use model.evaluate() to assess the model on the test set (test_generator).</a:t>
            </a:r>
            <a:endParaRPr/>
          </a:p>
          <a:p>
            <a:pPr marL="228600" lvl="0" indent="-228600" algn="l" rtl="0">
              <a:lnSpc>
                <a:spcPct val="100000"/>
              </a:lnSpc>
              <a:spcBef>
                <a:spcPts val="0"/>
              </a:spcBef>
              <a:spcAft>
                <a:spcPts val="0"/>
              </a:spcAft>
              <a:buClr>
                <a:schemeClr val="lt1"/>
              </a:buClr>
              <a:buSzPts val="2250"/>
              <a:buChar char="•"/>
            </a:pPr>
            <a:r>
              <a:rPr lang="en-US" sz="1800"/>
              <a:t>After the epochs were completed. We got the following loss and accuracy value:</a:t>
            </a:r>
            <a:endParaRPr sz="1800"/>
          </a:p>
        </p:txBody>
      </p:sp>
      <p:pic>
        <p:nvPicPr>
          <p:cNvPr id="293" name="Google Shape;293;p28"/>
          <p:cNvPicPr preferRelativeResize="0"/>
          <p:nvPr/>
        </p:nvPicPr>
        <p:blipFill rotWithShape="1">
          <a:blip r:embed="rId3">
            <a:alphaModFix/>
          </a:blip>
          <a:srcRect/>
          <a:stretch/>
        </p:blipFill>
        <p:spPr>
          <a:xfrm>
            <a:off x="1099117" y="4302536"/>
            <a:ext cx="4805583" cy="868906"/>
          </a:xfrm>
          <a:prstGeom prst="rect">
            <a:avLst/>
          </a:prstGeom>
          <a:noFill/>
          <a:ln>
            <a:noFill/>
          </a:ln>
        </p:spPr>
      </p:pic>
      <p:sp>
        <p:nvSpPr>
          <p:cNvPr id="294" name="Google Shape;294;p28"/>
          <p:cNvSpPr txBox="1"/>
          <p:nvPr/>
        </p:nvSpPr>
        <p:spPr>
          <a:xfrm>
            <a:off x="925000" y="5316275"/>
            <a:ext cx="10122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wentieth Century"/>
                <a:ea typeface="Twentieth Century"/>
                <a:cs typeface="Twentieth Century"/>
                <a:sym typeface="Twentieth Century"/>
              </a:rPr>
              <a:t>saves the trained model to a file named 'PlantVillage.h5', which allows you to reload the model later for inference or further training without retraining it from scratch.</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9"/>
          <p:cNvSpPr txBox="1">
            <a:spLocks noGrp="1"/>
          </p:cNvSpPr>
          <p:nvPr>
            <p:ph type="title"/>
          </p:nvPr>
        </p:nvSpPr>
        <p:spPr>
          <a:xfrm>
            <a:off x="829056" y="304800"/>
            <a:ext cx="10218355" cy="6827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VISUALIZE THE MODEL'S PERFORMANCE</a:t>
            </a:r>
            <a:endParaRPr/>
          </a:p>
        </p:txBody>
      </p:sp>
      <p:sp>
        <p:nvSpPr>
          <p:cNvPr id="300" name="Google Shape;300;p29"/>
          <p:cNvSpPr txBox="1">
            <a:spLocks noGrp="1"/>
          </p:cNvSpPr>
          <p:nvPr>
            <p:ph type="body" idx="1"/>
          </p:nvPr>
        </p:nvSpPr>
        <p:spPr>
          <a:xfrm>
            <a:off x="731520" y="877824"/>
            <a:ext cx="11033760" cy="5766816"/>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visualize the model's performance during training and validate its learning progress.</a:t>
            </a:r>
            <a:endParaRPr/>
          </a:p>
        </p:txBody>
      </p:sp>
      <p:pic>
        <p:nvPicPr>
          <p:cNvPr id="301" name="Google Shape;301;p29"/>
          <p:cNvPicPr preferRelativeResize="0"/>
          <p:nvPr/>
        </p:nvPicPr>
        <p:blipFill rotWithShape="1">
          <a:blip r:embed="rId3">
            <a:alphaModFix/>
          </a:blip>
          <a:srcRect/>
          <a:stretch/>
        </p:blipFill>
        <p:spPr>
          <a:xfrm>
            <a:off x="1232049" y="1560576"/>
            <a:ext cx="9063836" cy="46695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0"/>
          <p:cNvSpPr txBox="1">
            <a:spLocks noGrp="1"/>
          </p:cNvSpPr>
          <p:nvPr>
            <p:ph type="title"/>
          </p:nvPr>
        </p:nvSpPr>
        <p:spPr>
          <a:xfrm>
            <a:off x="633984" y="0"/>
            <a:ext cx="10360023" cy="792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IMAGE PREDICTION USING TRAINED MODEL</a:t>
            </a:r>
            <a:endParaRPr/>
          </a:p>
        </p:txBody>
      </p:sp>
      <p:sp>
        <p:nvSpPr>
          <p:cNvPr id="307" name="Google Shape;307;p30"/>
          <p:cNvSpPr txBox="1">
            <a:spLocks noGrp="1"/>
          </p:cNvSpPr>
          <p:nvPr>
            <p:ph type="body" idx="1"/>
          </p:nvPr>
        </p:nvSpPr>
        <p:spPr>
          <a:xfrm>
            <a:off x="687400" y="792475"/>
            <a:ext cx="10609800" cy="56136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25000"/>
              <a:buChar char="•"/>
            </a:pPr>
            <a:r>
              <a:rPr lang="en-US" sz="2800"/>
              <a:t>we first load the trained model from the file 'PlantVillage.h5’. </a:t>
            </a:r>
            <a:endParaRPr/>
          </a:p>
          <a:p>
            <a:pPr marL="228600" lvl="0" indent="-228600" algn="l" rtl="0">
              <a:lnSpc>
                <a:spcPct val="120000"/>
              </a:lnSpc>
              <a:spcBef>
                <a:spcPts val="1000"/>
              </a:spcBef>
              <a:spcAft>
                <a:spcPts val="0"/>
              </a:spcAft>
              <a:buClr>
                <a:schemeClr val="lt1"/>
              </a:buClr>
              <a:buSzPct val="125000"/>
              <a:buChar char="•"/>
            </a:pPr>
            <a:r>
              <a:rPr lang="en-US" sz="2800"/>
              <a:t>Then, we define a function to preprocess the uploaded image by resizing it, converting it to an array, normalizing it, and preparing it for prediction. </a:t>
            </a:r>
            <a:endParaRPr/>
          </a:p>
          <a:p>
            <a:pPr marL="228600" lvl="0" indent="-228600" algn="l" rtl="0">
              <a:lnSpc>
                <a:spcPct val="120000"/>
              </a:lnSpc>
              <a:spcBef>
                <a:spcPts val="1000"/>
              </a:spcBef>
              <a:spcAft>
                <a:spcPts val="0"/>
              </a:spcAft>
              <a:buClr>
                <a:schemeClr val="lt1"/>
              </a:buClr>
              <a:buSzPct val="125000"/>
              <a:buChar char="•"/>
            </a:pPr>
            <a:r>
              <a:rPr lang="en-US" sz="2800"/>
              <a:t>The image is uploaded from the local machine using files.upload().</a:t>
            </a:r>
            <a:endParaRPr/>
          </a:p>
          <a:p>
            <a:pPr marL="228600" lvl="0" indent="-228600" algn="l" rtl="0">
              <a:lnSpc>
                <a:spcPct val="120000"/>
              </a:lnSpc>
              <a:spcBef>
                <a:spcPts val="1000"/>
              </a:spcBef>
              <a:spcAft>
                <a:spcPts val="0"/>
              </a:spcAft>
              <a:buClr>
                <a:schemeClr val="lt1"/>
              </a:buClr>
              <a:buSzPct val="125000"/>
              <a:buChar char="•"/>
            </a:pPr>
            <a:r>
              <a:rPr lang="en-US" sz="2800"/>
              <a:t> After preprocessing, we use the model to predict the class of the uploaded image. </a:t>
            </a:r>
            <a:endParaRPr/>
          </a:p>
          <a:p>
            <a:pPr marL="228600" lvl="0" indent="-228600" algn="l" rtl="0">
              <a:lnSpc>
                <a:spcPct val="120000"/>
              </a:lnSpc>
              <a:spcBef>
                <a:spcPts val="1000"/>
              </a:spcBef>
              <a:spcAft>
                <a:spcPts val="0"/>
              </a:spcAft>
              <a:buClr>
                <a:schemeClr val="lt1"/>
              </a:buClr>
              <a:buSzPct val="125000"/>
              <a:buChar char="•"/>
            </a:pPr>
            <a:r>
              <a:rPr lang="en-US" sz="2800"/>
              <a:t>We retrieve the class labels (the categories of the dataset) from the train_generator.</a:t>
            </a:r>
            <a:endParaRPr/>
          </a:p>
          <a:p>
            <a:pPr marL="228600" lvl="0" indent="-228600" algn="l" rtl="0">
              <a:lnSpc>
                <a:spcPct val="120000"/>
              </a:lnSpc>
              <a:spcBef>
                <a:spcPts val="1000"/>
              </a:spcBef>
              <a:spcAft>
                <a:spcPts val="0"/>
              </a:spcAft>
              <a:buClr>
                <a:schemeClr val="lt1"/>
              </a:buClr>
              <a:buSzPct val="125000"/>
              <a:buChar char="•"/>
            </a:pPr>
            <a:r>
              <a:rPr lang="en-US" sz="2800"/>
              <a:t>The uploaded image is displayed using matplotlib, with the predicted class as the title.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txBox="1">
            <a:spLocks noGrp="1"/>
          </p:cNvSpPr>
          <p:nvPr>
            <p:ph type="title"/>
          </p:nvPr>
        </p:nvSpPr>
        <p:spPr>
          <a:xfrm>
            <a:off x="865632" y="109728"/>
            <a:ext cx="10181779" cy="9570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EXAMPLE</a:t>
            </a:r>
            <a:endParaRPr/>
          </a:p>
        </p:txBody>
      </p:sp>
      <p:sp>
        <p:nvSpPr>
          <p:cNvPr id="313" name="Google Shape;313;p31"/>
          <p:cNvSpPr txBox="1">
            <a:spLocks noGrp="1"/>
          </p:cNvSpPr>
          <p:nvPr>
            <p:ph type="body" idx="1"/>
          </p:nvPr>
        </p:nvSpPr>
        <p:spPr>
          <a:xfrm>
            <a:off x="743712" y="865632"/>
            <a:ext cx="10582656" cy="5547360"/>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3000"/>
              <a:buChar char="•"/>
            </a:pPr>
            <a:r>
              <a:rPr lang="en-US"/>
              <a:t>After uploading an image, the model predicts:  </a:t>
            </a:r>
            <a:endParaRPr/>
          </a:p>
          <a:p>
            <a:pPr marL="228600" lvl="0" indent="-38100" algn="l" rtl="0">
              <a:lnSpc>
                <a:spcPct val="120000"/>
              </a:lnSpc>
              <a:spcBef>
                <a:spcPts val="1000"/>
              </a:spcBef>
              <a:spcAft>
                <a:spcPts val="0"/>
              </a:spcAft>
              <a:buClr>
                <a:schemeClr val="lt1"/>
              </a:buClr>
              <a:buSzPts val="3000"/>
              <a:buNone/>
            </a:pPr>
            <a:endParaRPr/>
          </a:p>
        </p:txBody>
      </p:sp>
      <p:pic>
        <p:nvPicPr>
          <p:cNvPr id="314" name="Google Shape;314;p31"/>
          <p:cNvPicPr preferRelativeResize="0"/>
          <p:nvPr/>
        </p:nvPicPr>
        <p:blipFill rotWithShape="1">
          <a:blip r:embed="rId3">
            <a:alphaModFix/>
          </a:blip>
          <a:srcRect/>
          <a:stretch/>
        </p:blipFill>
        <p:spPr>
          <a:xfrm>
            <a:off x="5810248" y="1571612"/>
            <a:ext cx="5429288" cy="4774812"/>
          </a:xfrm>
          <a:prstGeom prst="rect">
            <a:avLst/>
          </a:prstGeom>
          <a:noFill/>
          <a:ln>
            <a:noFill/>
          </a:ln>
        </p:spPr>
      </p:pic>
      <p:pic>
        <p:nvPicPr>
          <p:cNvPr id="5" name="Picture 4" descr="Captureu.PNG"/>
          <p:cNvPicPr>
            <a:picLocks noChangeAspect="1"/>
          </p:cNvPicPr>
          <p:nvPr/>
        </p:nvPicPr>
        <p:blipFill>
          <a:blip r:embed="rId4"/>
          <a:srcRect r="1964"/>
          <a:stretch>
            <a:fillRect/>
          </a:stretch>
        </p:blipFill>
        <p:spPr>
          <a:xfrm>
            <a:off x="952464" y="1928802"/>
            <a:ext cx="4357718" cy="38576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2"/>
          <p:cNvSpPr txBox="1">
            <a:spLocks noGrp="1"/>
          </p:cNvSpPr>
          <p:nvPr>
            <p:ph type="ctrTitle"/>
          </p:nvPr>
        </p:nvSpPr>
        <p:spPr>
          <a:xfrm>
            <a:off x="1876424" y="2218943"/>
            <a:ext cx="6426327" cy="159715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Twentieth Century"/>
              <a:buNone/>
            </a:pPr>
            <a:r>
              <a:rPr lang="en-US" sz="6000"/>
              <a:t>THANKYOU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838200" y="138493"/>
            <a:ext cx="2077275" cy="1085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sz="4800" b="1" dirty="0"/>
              <a:t>INDEX</a:t>
            </a:r>
            <a:endParaRPr sz="4800" b="1"/>
          </a:p>
        </p:txBody>
      </p:sp>
      <p:sp>
        <p:nvSpPr>
          <p:cNvPr id="242" name="Google Shape;242;p20"/>
          <p:cNvSpPr txBox="1">
            <a:spLocks noGrp="1"/>
          </p:cNvSpPr>
          <p:nvPr>
            <p:ph type="body" idx="1"/>
          </p:nvPr>
        </p:nvSpPr>
        <p:spPr>
          <a:xfrm>
            <a:off x="838200" y="975350"/>
            <a:ext cx="10515600" cy="5311170"/>
          </a:xfrm>
          <a:prstGeom prst="rect">
            <a:avLst/>
          </a:prstGeom>
          <a:noFill/>
          <a:ln>
            <a:noFill/>
          </a:ln>
        </p:spPr>
        <p:txBody>
          <a:bodyPr spcFirstLastPara="1" wrap="square" lIns="91425" tIns="45700" rIns="91425" bIns="45700" anchor="t" anchorCtr="0">
            <a:noAutofit/>
          </a:bodyPr>
          <a:lstStyle/>
          <a:p>
            <a:pPr marL="228600" lvl="0" indent="-198437" algn="l" rtl="0">
              <a:lnSpc>
                <a:spcPct val="100000"/>
              </a:lnSpc>
              <a:spcBef>
                <a:spcPts val="0"/>
              </a:spcBef>
              <a:spcAft>
                <a:spcPts val="0"/>
              </a:spcAft>
              <a:buClr>
                <a:schemeClr val="lt1"/>
              </a:buClr>
              <a:buSzPts val="2300"/>
              <a:buChar char="•"/>
            </a:pPr>
            <a:r>
              <a:rPr lang="en-US" sz="1879" b="1" dirty="0" smtClean="0"/>
              <a:t>Interdiction </a:t>
            </a:r>
            <a:r>
              <a:rPr lang="en-US" sz="1879" b="1" dirty="0"/>
              <a:t>to agriculture and challenges</a:t>
            </a:r>
            <a:endParaRPr sz="1879" b="1"/>
          </a:p>
          <a:p>
            <a:pPr marL="228600" lvl="0" indent="-198437" algn="l" rtl="0">
              <a:lnSpc>
                <a:spcPct val="100000"/>
              </a:lnSpc>
              <a:spcBef>
                <a:spcPts val="1000"/>
              </a:spcBef>
              <a:spcAft>
                <a:spcPts val="0"/>
              </a:spcAft>
              <a:buClr>
                <a:schemeClr val="lt1"/>
              </a:buClr>
              <a:buSzPts val="2300"/>
              <a:buChar char="•"/>
            </a:pPr>
            <a:r>
              <a:rPr lang="en-US" sz="1879" b="1" dirty="0"/>
              <a:t>What our model offers</a:t>
            </a:r>
            <a:endParaRPr sz="1879" b="1"/>
          </a:p>
          <a:p>
            <a:pPr marL="228600" lvl="0" indent="-198437" algn="l" rtl="0">
              <a:lnSpc>
                <a:spcPct val="100000"/>
              </a:lnSpc>
              <a:spcBef>
                <a:spcPts val="1000"/>
              </a:spcBef>
              <a:spcAft>
                <a:spcPts val="0"/>
              </a:spcAft>
              <a:buClr>
                <a:schemeClr val="lt1"/>
              </a:buClr>
              <a:buSzPts val="2300"/>
              <a:buChar char="•"/>
            </a:pPr>
            <a:r>
              <a:rPr lang="en-US" sz="1879" b="1" dirty="0"/>
              <a:t>About our model</a:t>
            </a:r>
            <a:endParaRPr sz="1879" b="1"/>
          </a:p>
          <a:p>
            <a:pPr marL="228600" lvl="0" indent="-198437" algn="l" rtl="0">
              <a:lnSpc>
                <a:spcPct val="100000"/>
              </a:lnSpc>
              <a:spcBef>
                <a:spcPts val="1000"/>
              </a:spcBef>
              <a:spcAft>
                <a:spcPts val="0"/>
              </a:spcAft>
              <a:buClr>
                <a:schemeClr val="lt1"/>
              </a:buClr>
              <a:buSzPts val="2300"/>
              <a:buChar char="•"/>
            </a:pPr>
            <a:r>
              <a:rPr lang="en-US" sz="1879" b="1" dirty="0"/>
              <a:t>Importing dataset</a:t>
            </a:r>
            <a:endParaRPr sz="1879" b="1"/>
          </a:p>
          <a:p>
            <a:pPr marL="228600" lvl="0" indent="-198437" algn="l" rtl="0">
              <a:lnSpc>
                <a:spcPct val="100000"/>
              </a:lnSpc>
              <a:spcBef>
                <a:spcPts val="1000"/>
              </a:spcBef>
              <a:spcAft>
                <a:spcPts val="0"/>
              </a:spcAft>
              <a:buClr>
                <a:schemeClr val="lt1"/>
              </a:buClr>
              <a:buSzPts val="2300"/>
              <a:buChar char="•"/>
            </a:pPr>
            <a:r>
              <a:rPr lang="en-US" sz="1879" b="1" dirty="0"/>
              <a:t>Preparing the data for training</a:t>
            </a:r>
            <a:endParaRPr sz="1879" b="1"/>
          </a:p>
          <a:p>
            <a:pPr marL="228600" lvl="0" indent="-198437" algn="l" rtl="0">
              <a:lnSpc>
                <a:spcPct val="100000"/>
              </a:lnSpc>
              <a:spcBef>
                <a:spcPts val="1000"/>
              </a:spcBef>
              <a:spcAft>
                <a:spcPts val="0"/>
              </a:spcAft>
              <a:buClr>
                <a:schemeClr val="lt1"/>
              </a:buClr>
              <a:buSzPts val="2300"/>
              <a:buChar char="•"/>
            </a:pPr>
            <a:r>
              <a:rPr lang="en-US" sz="1879" b="1" dirty="0"/>
              <a:t>Architecture of the model(</a:t>
            </a:r>
            <a:r>
              <a:rPr lang="en-US" sz="1879" b="1" dirty="0" err="1"/>
              <a:t>cnn</a:t>
            </a:r>
            <a:r>
              <a:rPr lang="en-US" sz="1879" b="1" dirty="0"/>
              <a:t>)</a:t>
            </a:r>
            <a:endParaRPr sz="1879" b="1"/>
          </a:p>
          <a:p>
            <a:pPr marL="228600" lvl="0" indent="-198437" algn="l" rtl="0">
              <a:lnSpc>
                <a:spcPct val="100000"/>
              </a:lnSpc>
              <a:spcBef>
                <a:spcPts val="1000"/>
              </a:spcBef>
              <a:spcAft>
                <a:spcPts val="0"/>
              </a:spcAft>
              <a:buClr>
                <a:schemeClr val="lt1"/>
              </a:buClr>
              <a:buSzPts val="2300"/>
              <a:buChar char="•"/>
            </a:pPr>
            <a:r>
              <a:rPr lang="en-US" sz="1879" b="1" dirty="0"/>
              <a:t>Model summary</a:t>
            </a:r>
            <a:endParaRPr sz="1879" b="1"/>
          </a:p>
          <a:p>
            <a:pPr marL="228600" lvl="0" indent="-198437" algn="l" rtl="0">
              <a:lnSpc>
                <a:spcPct val="100000"/>
              </a:lnSpc>
              <a:spcBef>
                <a:spcPts val="1000"/>
              </a:spcBef>
              <a:spcAft>
                <a:spcPts val="0"/>
              </a:spcAft>
              <a:buClr>
                <a:schemeClr val="lt1"/>
              </a:buClr>
              <a:buSzPts val="2300"/>
              <a:buChar char="•"/>
            </a:pPr>
            <a:r>
              <a:rPr lang="en-US" sz="1879" b="1" dirty="0"/>
              <a:t>Training the model</a:t>
            </a:r>
            <a:endParaRPr sz="1879" b="1"/>
          </a:p>
          <a:p>
            <a:pPr marL="228600" lvl="0" indent="-198437" algn="l" rtl="0">
              <a:lnSpc>
                <a:spcPct val="100000"/>
              </a:lnSpc>
              <a:spcBef>
                <a:spcPts val="1000"/>
              </a:spcBef>
              <a:spcAft>
                <a:spcPts val="0"/>
              </a:spcAft>
              <a:buClr>
                <a:schemeClr val="lt1"/>
              </a:buClr>
              <a:buSzPts val="2300"/>
              <a:buChar char="•"/>
            </a:pPr>
            <a:r>
              <a:rPr lang="en-US" sz="1879" b="1" dirty="0"/>
              <a:t>visualize the model's performance</a:t>
            </a:r>
            <a:endParaRPr sz="1879" b="1"/>
          </a:p>
          <a:p>
            <a:pPr marL="228600" lvl="0" indent="-198437" algn="l" rtl="0">
              <a:lnSpc>
                <a:spcPct val="100000"/>
              </a:lnSpc>
              <a:spcBef>
                <a:spcPts val="1000"/>
              </a:spcBef>
              <a:spcAft>
                <a:spcPts val="0"/>
              </a:spcAft>
              <a:buClr>
                <a:schemeClr val="lt1"/>
              </a:buClr>
              <a:buSzPts val="2300"/>
              <a:buChar char="•"/>
            </a:pPr>
            <a:r>
              <a:rPr lang="en-US" sz="1879" b="1" dirty="0"/>
              <a:t>Image Prediction Using Trained Model</a:t>
            </a:r>
            <a:endParaRPr sz="1879" b="1"/>
          </a:p>
          <a:p>
            <a:pPr marL="228600" lvl="0" indent="-198437" algn="l" rtl="0">
              <a:lnSpc>
                <a:spcPct val="100000"/>
              </a:lnSpc>
              <a:spcBef>
                <a:spcPts val="1000"/>
              </a:spcBef>
              <a:spcAft>
                <a:spcPts val="0"/>
              </a:spcAft>
              <a:buClr>
                <a:schemeClr val="lt1"/>
              </a:buClr>
              <a:buSzPts val="2300"/>
              <a:buChar char="•"/>
            </a:pPr>
            <a:r>
              <a:rPr lang="en-US" sz="1879" b="1" dirty="0"/>
              <a:t>Example</a:t>
            </a:r>
            <a:endParaRPr sz="1879"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1141413" y="219457"/>
            <a:ext cx="9905998" cy="147123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wentieth Century"/>
              <a:buNone/>
            </a:pPr>
            <a:r>
              <a:rPr lang="en-US" sz="4000"/>
              <a:t>INTRODUCTION TO AGRICULTURE AND CHALLENGES</a:t>
            </a:r>
            <a:endParaRPr sz="4000"/>
          </a:p>
        </p:txBody>
      </p:sp>
      <p:sp>
        <p:nvSpPr>
          <p:cNvPr id="248" name="Google Shape;248;p21"/>
          <p:cNvSpPr txBox="1">
            <a:spLocks noGrp="1"/>
          </p:cNvSpPr>
          <p:nvPr>
            <p:ph type="body" idx="1"/>
          </p:nvPr>
        </p:nvSpPr>
        <p:spPr>
          <a:xfrm>
            <a:off x="611375" y="1690700"/>
            <a:ext cx="10742400" cy="4675500"/>
          </a:xfrm>
          <a:prstGeom prst="rect">
            <a:avLst/>
          </a:prstGeom>
          <a:noFill/>
          <a:ln>
            <a:noFill/>
          </a:ln>
        </p:spPr>
        <p:txBody>
          <a:bodyPr spcFirstLastPara="1" wrap="square" lIns="91425" tIns="45700" rIns="91425" bIns="45700" anchor="t" anchorCtr="0">
            <a:normAutofit fontScale="85000" lnSpcReduction="10000"/>
          </a:bodyPr>
          <a:lstStyle/>
          <a:p>
            <a:pPr marL="228600" lvl="0" indent="-214312" algn="l" rtl="0">
              <a:lnSpc>
                <a:spcPct val="120000"/>
              </a:lnSpc>
              <a:spcBef>
                <a:spcPts val="0"/>
              </a:spcBef>
              <a:spcAft>
                <a:spcPts val="0"/>
              </a:spcAft>
              <a:buClr>
                <a:schemeClr val="lt1"/>
              </a:buClr>
              <a:buSzPct val="125000"/>
              <a:buChar char="•"/>
            </a:pPr>
            <a:r>
              <a:rPr lang="en-US" b="1"/>
              <a:t>1. Why Agriculture Matters</a:t>
            </a:r>
            <a:endParaRPr/>
          </a:p>
          <a:p>
            <a:pPr marL="228600" lvl="0" indent="-214312" algn="l" rtl="0">
              <a:lnSpc>
                <a:spcPct val="120000"/>
              </a:lnSpc>
              <a:spcBef>
                <a:spcPts val="1000"/>
              </a:spcBef>
              <a:spcAft>
                <a:spcPts val="0"/>
              </a:spcAft>
              <a:buClr>
                <a:schemeClr val="lt1"/>
              </a:buClr>
              <a:buSzPct val="125000"/>
              <a:buFont typeface="Arial"/>
              <a:buChar char="•"/>
            </a:pPr>
            <a:r>
              <a:rPr lang="en-US"/>
              <a:t>Agriculture is the foundation of food security, livelihoods, and global economies—impacting billions of lives daily. </a:t>
            </a:r>
            <a:r>
              <a:rPr lang="en-US" b="1"/>
              <a:t>But how can we make it more efficient and sustainable?</a:t>
            </a:r>
            <a:endParaRPr/>
          </a:p>
          <a:p>
            <a:pPr marL="228600" lvl="0" indent="-214312" algn="l" rtl="0">
              <a:lnSpc>
                <a:spcPct val="120000"/>
              </a:lnSpc>
              <a:spcBef>
                <a:spcPts val="1000"/>
              </a:spcBef>
              <a:spcAft>
                <a:spcPts val="0"/>
              </a:spcAft>
              <a:buClr>
                <a:schemeClr val="lt1"/>
              </a:buClr>
              <a:buSzPct val="125000"/>
              <a:buChar char="•"/>
            </a:pPr>
            <a:r>
              <a:rPr lang="en-US" b="1"/>
              <a:t>2. What Are Farmers Up Against?</a:t>
            </a:r>
            <a:endParaRPr/>
          </a:p>
          <a:p>
            <a:pPr marL="228600" lvl="0" indent="-214312" algn="l" rtl="0">
              <a:lnSpc>
                <a:spcPct val="120000"/>
              </a:lnSpc>
              <a:spcBef>
                <a:spcPts val="1000"/>
              </a:spcBef>
              <a:spcAft>
                <a:spcPts val="0"/>
              </a:spcAft>
              <a:buClr>
                <a:schemeClr val="lt1"/>
              </a:buClr>
              <a:buSzPct val="125000"/>
              <a:buFont typeface="Arial"/>
              <a:buChar char="•"/>
            </a:pPr>
            <a:r>
              <a:rPr lang="en-US"/>
              <a:t>Farmers face real challenges: </a:t>
            </a:r>
            <a:r>
              <a:rPr lang="en-US" b="1"/>
              <a:t>delayed disease detection, lack of expert guidance, overuse of pesticides, and limited access to technology</a:t>
            </a:r>
            <a:r>
              <a:rPr lang="en-US"/>
              <a:t>. These issues can lead to </a:t>
            </a:r>
            <a:r>
              <a:rPr lang="en-US" b="1"/>
              <a:t>crop losses and financial strain</a:t>
            </a:r>
            <a:r>
              <a:rPr lang="en-US"/>
              <a:t>. </a:t>
            </a:r>
            <a:r>
              <a:rPr lang="en-US" b="1"/>
              <a:t>What if there was a better way to solve this?</a:t>
            </a:r>
            <a:endParaRPr/>
          </a:p>
          <a:p>
            <a:pPr marL="228600" lvl="0" indent="-214312" algn="l" rtl="0">
              <a:lnSpc>
                <a:spcPct val="120000"/>
              </a:lnSpc>
              <a:spcBef>
                <a:spcPts val="1000"/>
              </a:spcBef>
              <a:spcAft>
                <a:spcPts val="0"/>
              </a:spcAft>
              <a:buClr>
                <a:schemeClr val="lt1"/>
              </a:buClr>
              <a:buSzPct val="125000"/>
              <a:buChar char="•"/>
            </a:pPr>
            <a:r>
              <a:rPr lang="en-US" b="1"/>
              <a:t>3. How Can Our application Help?</a:t>
            </a:r>
            <a:endParaRPr/>
          </a:p>
          <a:p>
            <a:pPr marL="228600" lvl="0" indent="-214312" algn="l" rtl="0">
              <a:lnSpc>
                <a:spcPct val="120000"/>
              </a:lnSpc>
              <a:spcBef>
                <a:spcPts val="1000"/>
              </a:spcBef>
              <a:spcAft>
                <a:spcPts val="0"/>
              </a:spcAft>
              <a:buClr>
                <a:schemeClr val="lt1"/>
              </a:buClr>
              <a:buSzPct val="125000"/>
              <a:buFont typeface="Arial"/>
              <a:buChar char="•"/>
            </a:pPr>
            <a:r>
              <a:rPr lang="en-US"/>
              <a:t>Our app </a:t>
            </a:r>
            <a:r>
              <a:rPr lang="en-US" b="1"/>
              <a:t>detects plant diseases in real time</a:t>
            </a:r>
            <a:r>
              <a:rPr lang="en-US"/>
              <a:t>, offers expert-level analysis, and provides actionable insights—all from your phone. </a:t>
            </a:r>
            <a:r>
              <a:rPr lang="en-US" b="1"/>
              <a:t>Imagine</a:t>
            </a:r>
            <a:r>
              <a:rPr lang="en-US"/>
              <a:t> being able to take quick, informed action to protect your crops, reduce pesticide use, and boost yields—right at your fingertips.</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2"/>
          <p:cNvSpPr txBox="1">
            <a:spLocks noGrp="1"/>
          </p:cNvSpPr>
          <p:nvPr>
            <p:ph type="title"/>
          </p:nvPr>
        </p:nvSpPr>
        <p:spPr>
          <a:xfrm>
            <a:off x="838200" y="170689"/>
            <a:ext cx="10515600" cy="12923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wentieth Century"/>
              <a:buNone/>
            </a:pPr>
            <a:r>
              <a:rPr lang="en-US" sz="4000"/>
              <a:t>WHAT OUR MODEL OFFERS</a:t>
            </a:r>
            <a:endParaRPr sz="4000"/>
          </a:p>
        </p:txBody>
      </p:sp>
      <p:sp>
        <p:nvSpPr>
          <p:cNvPr id="254" name="Google Shape;254;p22"/>
          <p:cNvSpPr txBox="1">
            <a:spLocks noGrp="1"/>
          </p:cNvSpPr>
          <p:nvPr>
            <p:ph type="body" idx="1"/>
          </p:nvPr>
        </p:nvSpPr>
        <p:spPr>
          <a:xfrm>
            <a:off x="624675" y="1196175"/>
            <a:ext cx="11044500" cy="51036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chemeClr val="lt1"/>
              </a:buClr>
              <a:buSzPct val="125000"/>
              <a:buFont typeface="Arial"/>
              <a:buChar char="•"/>
            </a:pPr>
            <a:r>
              <a:rPr lang="en-US" b="1"/>
              <a:t>AI Leverages Data for Smarter Farming</a:t>
            </a:r>
            <a:endParaRPr/>
          </a:p>
          <a:p>
            <a:pPr marL="742950" lvl="1" indent="-285750" algn="l" rtl="0">
              <a:lnSpc>
                <a:spcPct val="120000"/>
              </a:lnSpc>
              <a:spcBef>
                <a:spcPts val="500"/>
              </a:spcBef>
              <a:spcAft>
                <a:spcPts val="0"/>
              </a:spcAft>
              <a:buClr>
                <a:schemeClr val="lt1"/>
              </a:buClr>
              <a:buSzPct val="125000"/>
              <a:buFont typeface="Arial"/>
              <a:buChar char="•"/>
            </a:pPr>
            <a:r>
              <a:rPr lang="en-US" b="1"/>
              <a:t>Ever wondered</a:t>
            </a:r>
            <a:r>
              <a:rPr lang="en-US"/>
              <a:t> how data and algorithms can boost farming? AI uses data, machine learning, and algorithms to make farming more efficient and productive!</a:t>
            </a:r>
            <a:endParaRPr/>
          </a:p>
          <a:p>
            <a:pPr marL="228600" lvl="0" indent="-228600" algn="l" rtl="0">
              <a:lnSpc>
                <a:spcPct val="120000"/>
              </a:lnSpc>
              <a:spcBef>
                <a:spcPts val="1000"/>
              </a:spcBef>
              <a:spcAft>
                <a:spcPts val="0"/>
              </a:spcAft>
              <a:buClr>
                <a:schemeClr val="lt1"/>
              </a:buClr>
              <a:buSzPct val="125000"/>
              <a:buFont typeface="Arial"/>
              <a:buChar char="•"/>
            </a:pPr>
            <a:r>
              <a:rPr lang="en-US" b="1"/>
              <a:t>Accurate &amp; Efficient Disease Detection</a:t>
            </a:r>
            <a:endParaRPr/>
          </a:p>
          <a:p>
            <a:pPr marL="742950" lvl="1" indent="-285750" algn="l" rtl="0">
              <a:lnSpc>
                <a:spcPct val="120000"/>
              </a:lnSpc>
              <a:spcBef>
                <a:spcPts val="500"/>
              </a:spcBef>
              <a:spcAft>
                <a:spcPts val="0"/>
              </a:spcAft>
              <a:buClr>
                <a:schemeClr val="lt1"/>
              </a:buClr>
              <a:buSzPct val="125000"/>
              <a:buFont typeface="Arial"/>
              <a:buChar char="•"/>
            </a:pPr>
            <a:r>
              <a:rPr lang="en-US" b="1"/>
              <a:t>What if</a:t>
            </a:r>
            <a:r>
              <a:rPr lang="en-US"/>
              <a:t> you could spot diseases before they spread? AI analyzes crop images and data quickly and accurately, enabling early action to save your crops.</a:t>
            </a:r>
            <a:endParaRPr/>
          </a:p>
          <a:p>
            <a:pPr marL="228600" lvl="0" indent="-228600" algn="l" rtl="0">
              <a:lnSpc>
                <a:spcPct val="120000"/>
              </a:lnSpc>
              <a:spcBef>
                <a:spcPts val="1000"/>
              </a:spcBef>
              <a:spcAft>
                <a:spcPts val="0"/>
              </a:spcAft>
              <a:buClr>
                <a:schemeClr val="lt1"/>
              </a:buClr>
              <a:buSzPct val="125000"/>
              <a:buFont typeface="Arial"/>
              <a:buChar char="•"/>
            </a:pPr>
            <a:r>
              <a:rPr lang="en-US" b="1"/>
              <a:t>Reducing Manual Labor</a:t>
            </a:r>
            <a:endParaRPr/>
          </a:p>
          <a:p>
            <a:pPr marL="742950" lvl="1" indent="-285750" algn="l" rtl="0">
              <a:lnSpc>
                <a:spcPct val="120000"/>
              </a:lnSpc>
              <a:spcBef>
                <a:spcPts val="500"/>
              </a:spcBef>
              <a:spcAft>
                <a:spcPts val="0"/>
              </a:spcAft>
              <a:buClr>
                <a:schemeClr val="lt1"/>
              </a:buClr>
              <a:buSzPct val="125000"/>
              <a:buFont typeface="Arial"/>
              <a:buChar char="•"/>
            </a:pPr>
            <a:r>
              <a:rPr lang="en-US"/>
              <a:t>Imagine automating tasks like monitoring crop health. </a:t>
            </a:r>
            <a:r>
              <a:rPr lang="en-US" b="1"/>
              <a:t>AI tools</a:t>
            </a:r>
            <a:r>
              <a:rPr lang="en-US"/>
              <a:t> take care of routine checks, reducing the need for constant inspections and saving you time and effort.</a:t>
            </a:r>
            <a:endParaRPr/>
          </a:p>
          <a:p>
            <a:pPr marL="228600" lvl="0" indent="-228600" algn="l" rtl="0">
              <a:lnSpc>
                <a:spcPct val="120000"/>
              </a:lnSpc>
              <a:spcBef>
                <a:spcPts val="1000"/>
              </a:spcBef>
              <a:spcAft>
                <a:spcPts val="0"/>
              </a:spcAft>
              <a:buClr>
                <a:schemeClr val="lt1"/>
              </a:buClr>
              <a:buSzPct val="125000"/>
              <a:buFont typeface="Arial"/>
              <a:buChar char="•"/>
            </a:pPr>
            <a:r>
              <a:rPr lang="en-US" b="1"/>
              <a:t>24/7 Availability—Anytime, Anywhere</a:t>
            </a:r>
            <a:endParaRPr/>
          </a:p>
          <a:p>
            <a:pPr marL="742950" lvl="1" indent="-285750" algn="l" rtl="0">
              <a:lnSpc>
                <a:spcPct val="120000"/>
              </a:lnSpc>
              <a:spcBef>
                <a:spcPts val="500"/>
              </a:spcBef>
              <a:spcAft>
                <a:spcPts val="0"/>
              </a:spcAft>
              <a:buClr>
                <a:schemeClr val="lt1"/>
              </a:buClr>
              <a:buSzPct val="125000"/>
              <a:buFont typeface="Arial"/>
              <a:buChar char="•"/>
            </a:pPr>
            <a:r>
              <a:rPr lang="en-US" b="1"/>
              <a:t>Think about this</a:t>
            </a:r>
            <a:r>
              <a:rPr lang="en-US"/>
              <a:t>: Real-time disease diagnostics, available day or night, even in remote areas. AI systems work around the clock to provide instant insights, no matter where you are.</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3"/>
          <p:cNvSpPr txBox="1">
            <a:spLocks noGrp="1"/>
          </p:cNvSpPr>
          <p:nvPr>
            <p:ph type="title"/>
          </p:nvPr>
        </p:nvSpPr>
        <p:spPr>
          <a:xfrm>
            <a:off x="1141413" y="121920"/>
            <a:ext cx="7063803" cy="11460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Twentieth Century"/>
              <a:buNone/>
            </a:pPr>
            <a:r>
              <a:rPr lang="en-US" sz="4000"/>
              <a:t>ABOUT THE MODEL </a:t>
            </a:r>
            <a:endParaRPr sz="4000"/>
          </a:p>
        </p:txBody>
      </p:sp>
      <p:sp>
        <p:nvSpPr>
          <p:cNvPr id="260" name="Google Shape;260;p23"/>
          <p:cNvSpPr txBox="1">
            <a:spLocks noGrp="1"/>
          </p:cNvSpPr>
          <p:nvPr>
            <p:ph type="body" idx="1"/>
          </p:nvPr>
        </p:nvSpPr>
        <p:spPr>
          <a:xfrm>
            <a:off x="1141412" y="1267968"/>
            <a:ext cx="9905999" cy="4523233"/>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500"/>
              <a:buChar char="•"/>
            </a:pPr>
            <a:r>
              <a:rPr lang="en-US" sz="2000"/>
              <a:t>The model is a tool that’s trained on </a:t>
            </a:r>
            <a:r>
              <a:rPr lang="en-US" sz="2000" b="1"/>
              <a:t>thousands of plant images</a:t>
            </a:r>
            <a:r>
              <a:rPr lang="en-US" sz="2000"/>
              <a:t> and disease data. Our model uses this vast dataset to identify plant diseases with </a:t>
            </a:r>
            <a:r>
              <a:rPr lang="en-US" sz="2000" b="1"/>
              <a:t>exceptional accuracy</a:t>
            </a:r>
            <a:r>
              <a:rPr lang="en-US" sz="2000"/>
              <a:t>, helping you detect issues early.</a:t>
            </a:r>
            <a:endParaRPr/>
          </a:p>
          <a:p>
            <a:pPr marL="228600" lvl="0" indent="-228600" algn="l" rtl="0">
              <a:lnSpc>
                <a:spcPct val="120000"/>
              </a:lnSpc>
              <a:spcBef>
                <a:spcPts val="1000"/>
              </a:spcBef>
              <a:spcAft>
                <a:spcPts val="0"/>
              </a:spcAft>
              <a:buClr>
                <a:schemeClr val="lt1"/>
              </a:buClr>
              <a:buSzPts val="2500"/>
              <a:buChar char="•"/>
            </a:pPr>
            <a:r>
              <a:rPr lang="en-US" sz="2000"/>
              <a:t>The model is trained by CNN deep neural network to classify the plant disease.</a:t>
            </a:r>
            <a:endParaRPr/>
          </a:p>
          <a:p>
            <a:pPr marL="228600" lvl="0" indent="-228600" algn="l" rtl="0">
              <a:lnSpc>
                <a:spcPct val="120000"/>
              </a:lnSpc>
              <a:spcBef>
                <a:spcPts val="1000"/>
              </a:spcBef>
              <a:spcAft>
                <a:spcPts val="0"/>
              </a:spcAft>
              <a:buClr>
                <a:schemeClr val="lt1"/>
              </a:buClr>
              <a:buSzPts val="2500"/>
              <a:buFont typeface="Arial"/>
              <a:buChar char="•"/>
            </a:pPr>
            <a:r>
              <a:rPr lang="en-US" sz="2000"/>
              <a:t>It has an interface where we can upload image of plant leaves. And learn what the plant is suffering from.</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4"/>
          <p:cNvSpPr txBox="1">
            <a:spLocks noGrp="1"/>
          </p:cNvSpPr>
          <p:nvPr>
            <p:ph type="title"/>
          </p:nvPr>
        </p:nvSpPr>
        <p:spPr>
          <a:xfrm>
            <a:off x="1141413" y="182880"/>
            <a:ext cx="9905998" cy="6583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IMPORTING DATASET</a:t>
            </a:r>
            <a:endParaRPr/>
          </a:p>
        </p:txBody>
      </p:sp>
      <p:sp>
        <p:nvSpPr>
          <p:cNvPr id="266" name="Google Shape;266;p24"/>
          <p:cNvSpPr txBox="1">
            <a:spLocks noGrp="1"/>
          </p:cNvSpPr>
          <p:nvPr>
            <p:ph type="body" idx="1"/>
          </p:nvPr>
        </p:nvSpPr>
        <p:spPr>
          <a:xfrm>
            <a:off x="341375" y="719325"/>
            <a:ext cx="11448300" cy="28959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lt1"/>
              </a:buClr>
              <a:buSzPts val="2750"/>
              <a:buChar char="•"/>
            </a:pPr>
            <a:r>
              <a:rPr lang="en-US" sz="2200" b="1"/>
              <a:t>Importing Data from Kaggle</a:t>
            </a:r>
            <a:endParaRPr/>
          </a:p>
          <a:p>
            <a:pPr marL="180000" lvl="0" indent="-142875" algn="l" rtl="0">
              <a:lnSpc>
                <a:spcPct val="100000"/>
              </a:lnSpc>
              <a:spcBef>
                <a:spcPts val="0"/>
              </a:spcBef>
              <a:spcAft>
                <a:spcPts val="0"/>
              </a:spcAft>
              <a:buClr>
                <a:schemeClr val="lt1"/>
              </a:buClr>
              <a:buSzPts val="2250"/>
              <a:buChar char="•"/>
            </a:pPr>
            <a:r>
              <a:rPr lang="en-US" sz="1800"/>
              <a:t>First, I mount my Google Drive to access and store files directly from Google Colab. </a:t>
            </a:r>
            <a:endParaRPr/>
          </a:p>
          <a:p>
            <a:pPr marL="180000" lvl="0" indent="-142875" algn="l" rtl="0">
              <a:lnSpc>
                <a:spcPct val="100000"/>
              </a:lnSpc>
              <a:spcBef>
                <a:spcPts val="0"/>
              </a:spcBef>
              <a:spcAft>
                <a:spcPts val="0"/>
              </a:spcAft>
              <a:buClr>
                <a:schemeClr val="lt1"/>
              </a:buClr>
              <a:buSzPts val="2250"/>
              <a:buChar char="•"/>
            </a:pPr>
            <a:r>
              <a:rPr lang="en-US" sz="1800"/>
              <a:t>Then, I install the Kaggle API using !pip install Kaggle and authenticate with my kaggle.json file to securely connect to my Kaggle account. </a:t>
            </a:r>
            <a:endParaRPr/>
          </a:p>
          <a:p>
            <a:pPr marL="180000" lvl="0" indent="-142875" algn="l" rtl="0">
              <a:lnSpc>
                <a:spcPct val="100000"/>
              </a:lnSpc>
              <a:spcBef>
                <a:spcPts val="0"/>
              </a:spcBef>
              <a:spcAft>
                <a:spcPts val="0"/>
              </a:spcAft>
              <a:buClr>
                <a:schemeClr val="lt1"/>
              </a:buClr>
              <a:buSzPts val="2250"/>
              <a:buChar char="•"/>
            </a:pPr>
            <a:r>
              <a:rPr lang="en-US" sz="1800"/>
              <a:t>Finally, I download the “emmarex/plantdisease” dataset directly from Kaggle using the Kaggle API, so I can use it in my model within Colab.“  </a:t>
            </a:r>
            <a:endParaRPr/>
          </a:p>
          <a:p>
            <a:pPr marL="180000" lvl="0" indent="-142875" algn="l" rtl="0">
              <a:lnSpc>
                <a:spcPct val="100000"/>
              </a:lnSpc>
              <a:spcBef>
                <a:spcPts val="0"/>
              </a:spcBef>
              <a:spcAft>
                <a:spcPts val="0"/>
              </a:spcAft>
              <a:buClr>
                <a:schemeClr val="lt1"/>
              </a:buClr>
              <a:buSzPts val="2250"/>
              <a:buChar char="•"/>
            </a:pPr>
            <a:r>
              <a:rPr lang="en-US" sz="1800"/>
              <a:t>"Let’s dive into the Plant Disease dataset!</a:t>
            </a:r>
            <a:endParaRPr/>
          </a:p>
          <a:p>
            <a:pPr marL="180000" lvl="0" indent="-190500" algn="l" rtl="0">
              <a:lnSpc>
                <a:spcPct val="100000"/>
              </a:lnSpc>
              <a:spcBef>
                <a:spcPts val="0"/>
              </a:spcBef>
              <a:spcAft>
                <a:spcPts val="0"/>
              </a:spcAft>
              <a:buClr>
                <a:schemeClr val="lt1"/>
              </a:buClr>
              <a:buSzPts val="3000"/>
              <a:buChar char="•"/>
            </a:pPr>
            <a:r>
              <a:rPr lang="en-US"/>
              <a:t> there nuber of class: 15</a:t>
            </a:r>
            <a:endParaRPr/>
          </a:p>
          <a:p>
            <a:pPr marL="180000" lvl="0" indent="0" algn="l" rtl="0">
              <a:lnSpc>
                <a:spcPct val="100000"/>
              </a:lnSpc>
              <a:spcBef>
                <a:spcPts val="0"/>
              </a:spcBef>
              <a:spcAft>
                <a:spcPts val="0"/>
              </a:spcAft>
              <a:buClr>
                <a:schemeClr val="lt1"/>
              </a:buClr>
              <a:buSzPts val="3000"/>
              <a:buNone/>
            </a:pPr>
            <a:endParaRPr/>
          </a:p>
        </p:txBody>
      </p:sp>
      <p:pic>
        <p:nvPicPr>
          <p:cNvPr id="267" name="Google Shape;267;p24"/>
          <p:cNvPicPr preferRelativeResize="0"/>
          <p:nvPr/>
        </p:nvPicPr>
        <p:blipFill rotWithShape="1">
          <a:blip r:embed="rId3">
            <a:alphaModFix/>
          </a:blip>
          <a:srcRect/>
          <a:stretch/>
        </p:blipFill>
        <p:spPr>
          <a:xfrm>
            <a:off x="928306" y="3183067"/>
            <a:ext cx="6315202" cy="310800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title"/>
          </p:nvPr>
        </p:nvSpPr>
        <p:spPr>
          <a:xfrm>
            <a:off x="646176" y="146304"/>
            <a:ext cx="10401235" cy="6705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PREPARING THE DATA FOR TRAINING</a:t>
            </a:r>
            <a:endParaRPr/>
          </a:p>
        </p:txBody>
      </p:sp>
      <p:sp>
        <p:nvSpPr>
          <p:cNvPr id="273" name="Google Shape;273;p25"/>
          <p:cNvSpPr txBox="1">
            <a:spLocks noGrp="1"/>
          </p:cNvSpPr>
          <p:nvPr>
            <p:ph type="body" idx="1"/>
          </p:nvPr>
        </p:nvSpPr>
        <p:spPr>
          <a:xfrm>
            <a:off x="646176" y="816864"/>
            <a:ext cx="10401235" cy="5730240"/>
          </a:xfrm>
          <a:prstGeom prst="rect">
            <a:avLst/>
          </a:prstGeom>
          <a:noFill/>
          <a:ln>
            <a:noFill/>
          </a:ln>
        </p:spPr>
        <p:txBody>
          <a:bodyPr spcFirstLastPara="1" wrap="square" lIns="91425" tIns="45700" rIns="91425" bIns="45700" anchor="t" anchorCtr="0">
            <a:normAutofit/>
          </a:bodyPr>
          <a:lstStyle/>
          <a:p>
            <a:pPr marL="216000" lvl="0" indent="-216000" algn="l" rtl="0">
              <a:lnSpc>
                <a:spcPct val="120000"/>
              </a:lnSpc>
              <a:spcBef>
                <a:spcPts val="0"/>
              </a:spcBef>
              <a:spcAft>
                <a:spcPts val="0"/>
              </a:spcAft>
              <a:buClr>
                <a:schemeClr val="lt1"/>
              </a:buClr>
              <a:buSzPts val="2250"/>
              <a:buChar char="•"/>
            </a:pPr>
            <a:r>
              <a:rPr lang="en-US" sz="1800"/>
              <a:t>we are splitting the PlantVillage dataset into training, validation, and test sets to ensure proper model training and evaluation.</a:t>
            </a:r>
            <a:endParaRPr/>
          </a:p>
          <a:p>
            <a:pPr marL="216000" lvl="0" indent="-216000" algn="l" rtl="0">
              <a:lnSpc>
                <a:spcPct val="120000"/>
              </a:lnSpc>
              <a:spcBef>
                <a:spcPts val="0"/>
              </a:spcBef>
              <a:spcAft>
                <a:spcPts val="0"/>
              </a:spcAft>
              <a:buClr>
                <a:schemeClr val="lt1"/>
              </a:buClr>
              <a:buSzPts val="2250"/>
              <a:buChar char="•"/>
            </a:pPr>
            <a:r>
              <a:rPr lang="en-US" sz="1800"/>
              <a:t>First, we define paths for the train, val, and test directories and create them if they don't exist. The images are then shuffled to ensure randomness, and we calculate the split ratios (70% for training, 15% for validation, and 15% for testing).</a:t>
            </a:r>
            <a:endParaRPr/>
          </a:p>
          <a:p>
            <a:pPr marL="216000" lvl="0" indent="-216000" algn="l" rtl="0">
              <a:lnSpc>
                <a:spcPct val="120000"/>
              </a:lnSpc>
              <a:spcBef>
                <a:spcPts val="0"/>
              </a:spcBef>
              <a:spcAft>
                <a:spcPts val="0"/>
              </a:spcAft>
              <a:buClr>
                <a:schemeClr val="lt1"/>
              </a:buClr>
              <a:buSzPts val="2250"/>
              <a:buChar char="•"/>
            </a:pPr>
            <a:r>
              <a:rPr lang="en-US" sz="1800"/>
              <a:t> After determining the split points, the images are copied into their respective directories. This process helps ensure that the model is trained on diverse data and evaluated on unseen samples, promoting better generalization.</a:t>
            </a:r>
            <a:endParaRPr/>
          </a:p>
          <a:p>
            <a:pPr marL="216000" lvl="0" indent="-216000" algn="l" rtl="0">
              <a:lnSpc>
                <a:spcPct val="120000"/>
              </a:lnSpc>
              <a:spcBef>
                <a:spcPts val="0"/>
              </a:spcBef>
              <a:spcAft>
                <a:spcPts val="0"/>
              </a:spcAft>
              <a:buClr>
                <a:schemeClr val="lt1"/>
              </a:buClr>
              <a:buSzPts val="2250"/>
              <a:buChar char="•"/>
            </a:pPr>
            <a:r>
              <a:rPr lang="en-US" sz="1800"/>
              <a:t>we use </a:t>
            </a:r>
            <a:r>
              <a:rPr lang="en-US" sz="1800" b="1"/>
              <a:t>TensorFlow</a:t>
            </a:r>
            <a:r>
              <a:rPr lang="en-US" sz="1800"/>
              <a:t> and </a:t>
            </a:r>
            <a:r>
              <a:rPr lang="en-US" sz="1800" b="1"/>
              <a:t>Keras</a:t>
            </a:r>
            <a:r>
              <a:rPr lang="en-US" sz="1800"/>
              <a:t> to preprocess and augment the dataset for training. We begin by defining the image size (224x224) and batch size (32). </a:t>
            </a:r>
            <a:endParaRPr/>
          </a:p>
          <a:p>
            <a:pPr marL="216000" lvl="0" indent="-216000" algn="l" rtl="0">
              <a:lnSpc>
                <a:spcPct val="120000"/>
              </a:lnSpc>
              <a:spcBef>
                <a:spcPts val="0"/>
              </a:spcBef>
              <a:spcAft>
                <a:spcPts val="0"/>
              </a:spcAft>
              <a:buClr>
                <a:schemeClr val="lt1"/>
              </a:buClr>
              <a:buSzPts val="2250"/>
              <a:buChar char="•"/>
            </a:pPr>
            <a:r>
              <a:rPr lang="en-US" sz="1800"/>
              <a:t> ImageDataGenerator, is applied to create various augmentations to the training set, </a:t>
            </a:r>
            <a:r>
              <a:rPr lang="en-US" sz="1400"/>
              <a:t>These augmentations create more diverse images, which help the model generalize better and reduce overfitting. For the validation and test sets, we only apply rescaling (dividing by 255) to normalize the image pixel values</a:t>
            </a:r>
            <a:endParaRPr/>
          </a:p>
          <a:p>
            <a:pPr marL="216000" lvl="0" indent="-216000" algn="l" rtl="0">
              <a:lnSpc>
                <a:spcPct val="120000"/>
              </a:lnSpc>
              <a:spcBef>
                <a:spcPts val="0"/>
              </a:spcBef>
              <a:spcAft>
                <a:spcPts val="0"/>
              </a:spcAft>
              <a:buClr>
                <a:schemeClr val="lt1"/>
              </a:buClr>
              <a:buSzPts val="2250"/>
              <a:buChar char="•"/>
            </a:pPr>
            <a:r>
              <a:rPr lang="en-US" sz="1800"/>
              <a:t>The flow_from_directory() method is used to load images from their respective directories. TensorFlow handles the data loading efficiently, and shuffle=False for the test set ensures the order of images is preserved during evaluation.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6"/>
          <p:cNvSpPr txBox="1">
            <a:spLocks noGrp="1"/>
          </p:cNvSpPr>
          <p:nvPr>
            <p:ph type="title"/>
          </p:nvPr>
        </p:nvSpPr>
        <p:spPr>
          <a:xfrm>
            <a:off x="438912" y="0"/>
            <a:ext cx="10608499" cy="10667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ARCHITECTURE OF THE MODEL (CNN)</a:t>
            </a:r>
            <a:endParaRPr/>
          </a:p>
        </p:txBody>
      </p:sp>
      <p:sp>
        <p:nvSpPr>
          <p:cNvPr id="279" name="Google Shape;279;p26"/>
          <p:cNvSpPr txBox="1">
            <a:spLocks noGrp="1"/>
          </p:cNvSpPr>
          <p:nvPr>
            <p:ph type="body" idx="1"/>
          </p:nvPr>
        </p:nvSpPr>
        <p:spPr>
          <a:xfrm>
            <a:off x="438900" y="780300"/>
            <a:ext cx="11363400" cy="5679000"/>
          </a:xfrm>
          <a:prstGeom prst="rect">
            <a:avLst/>
          </a:prstGeom>
          <a:noFill/>
          <a:ln>
            <a:noFill/>
          </a:ln>
        </p:spPr>
        <p:txBody>
          <a:bodyPr spcFirstLastPara="1" wrap="square" lIns="91425" tIns="45700" rIns="91425" bIns="45700" anchor="t" anchorCtr="0">
            <a:normAutofit fontScale="85000" lnSpcReduction="20000"/>
          </a:bodyPr>
          <a:lstStyle/>
          <a:p>
            <a:pPr marL="228600" lvl="0" indent="-213121" algn="l" rtl="0">
              <a:lnSpc>
                <a:spcPct val="130000"/>
              </a:lnSpc>
              <a:spcBef>
                <a:spcPts val="0"/>
              </a:spcBef>
              <a:spcAft>
                <a:spcPts val="0"/>
              </a:spcAft>
              <a:buClr>
                <a:schemeClr val="lt1"/>
              </a:buClr>
              <a:buSzPct val="125000"/>
              <a:buChar char="•"/>
            </a:pPr>
            <a:r>
              <a:rPr lang="en-US" sz="2600" b="1"/>
              <a:t> we define a Convolutional Neural Network (CNN) using TensorFlow and Keras for image classification. </a:t>
            </a:r>
            <a:endParaRPr/>
          </a:p>
          <a:p>
            <a:pPr marL="228600" lvl="0" indent="-213121" algn="l" rtl="0">
              <a:lnSpc>
                <a:spcPct val="130000"/>
              </a:lnSpc>
              <a:spcBef>
                <a:spcPts val="1000"/>
              </a:spcBef>
              <a:spcAft>
                <a:spcPts val="0"/>
              </a:spcAft>
              <a:buClr>
                <a:schemeClr val="lt1"/>
              </a:buClr>
              <a:buSzPct val="125000"/>
              <a:buChar char="•"/>
            </a:pPr>
            <a:r>
              <a:rPr lang="en-US" sz="2600" b="1"/>
              <a:t>The model consists of: </a:t>
            </a:r>
            <a:endParaRPr/>
          </a:p>
          <a:p>
            <a:pPr marL="228600" lvl="0" indent="-213121" algn="l" rtl="0">
              <a:lnSpc>
                <a:spcPct val="120000"/>
              </a:lnSpc>
              <a:spcBef>
                <a:spcPts val="1000"/>
              </a:spcBef>
              <a:spcAft>
                <a:spcPts val="0"/>
              </a:spcAft>
              <a:buClr>
                <a:schemeClr val="lt1"/>
              </a:buClr>
              <a:buSzPct val="125000"/>
              <a:buChar char="•"/>
            </a:pPr>
            <a:r>
              <a:rPr lang="en-US" sz="2600" b="1"/>
              <a:t>Convolutional Layers: </a:t>
            </a:r>
            <a:r>
              <a:rPr lang="en-US"/>
              <a:t>The model has four Conv2D layers with increasing filters (32, 64, 128, 256) and ReLU activation, followed by MaxPooling2D to reduce the spatial dimensions</a:t>
            </a:r>
            <a:endParaRPr/>
          </a:p>
          <a:p>
            <a:pPr marL="228600" lvl="0" indent="-213121" algn="l" rtl="0">
              <a:lnSpc>
                <a:spcPct val="120000"/>
              </a:lnSpc>
              <a:spcBef>
                <a:spcPts val="1000"/>
              </a:spcBef>
              <a:spcAft>
                <a:spcPts val="0"/>
              </a:spcAft>
              <a:buClr>
                <a:schemeClr val="lt1"/>
              </a:buClr>
              <a:buSzPct val="125000"/>
              <a:buChar char="•"/>
            </a:pPr>
            <a:r>
              <a:rPr lang="en-US" sz="2600" b="1"/>
              <a:t>Flattening: </a:t>
            </a:r>
            <a:r>
              <a:rPr lang="en-US"/>
              <a:t>After the convolutional layers, we flatten the output to create a 1D vector for the fully connected layers.</a:t>
            </a:r>
            <a:endParaRPr/>
          </a:p>
          <a:p>
            <a:pPr marL="228600" lvl="0" indent="-213121" algn="l" rtl="0">
              <a:lnSpc>
                <a:spcPct val="120000"/>
              </a:lnSpc>
              <a:spcBef>
                <a:spcPts val="1000"/>
              </a:spcBef>
              <a:spcAft>
                <a:spcPts val="0"/>
              </a:spcAft>
              <a:buClr>
                <a:schemeClr val="lt1"/>
              </a:buClr>
              <a:buSzPct val="125000"/>
              <a:buChar char="•"/>
            </a:pPr>
            <a:r>
              <a:rPr lang="en-US" sz="2600" b="1"/>
              <a:t>Fully Connected Layers: </a:t>
            </a:r>
            <a:r>
              <a:rPr lang="en-US"/>
              <a:t>Two Dense layers with 256 units and ReLU activation are added to learn complex features.</a:t>
            </a:r>
            <a:endParaRPr/>
          </a:p>
          <a:p>
            <a:pPr marL="228600" lvl="0" indent="-213121" algn="l" rtl="0">
              <a:lnSpc>
                <a:spcPct val="120000"/>
              </a:lnSpc>
              <a:spcBef>
                <a:spcPts val="1000"/>
              </a:spcBef>
              <a:spcAft>
                <a:spcPts val="0"/>
              </a:spcAft>
              <a:buClr>
                <a:schemeClr val="lt1"/>
              </a:buClr>
              <a:buSzPct val="125000"/>
              <a:buChar char="•"/>
            </a:pPr>
            <a:r>
              <a:rPr lang="en-US" sz="2600" b="1"/>
              <a:t>Dropout</a:t>
            </a:r>
            <a:r>
              <a:rPr lang="en-US"/>
              <a:t>: To prevent overfitting, a Dropout layer with a rate of 0.3 is used.</a:t>
            </a:r>
            <a:endParaRPr/>
          </a:p>
          <a:p>
            <a:pPr marL="228600" lvl="0" indent="-213121" algn="l" rtl="0">
              <a:lnSpc>
                <a:spcPct val="120000"/>
              </a:lnSpc>
              <a:spcBef>
                <a:spcPts val="1000"/>
              </a:spcBef>
              <a:spcAft>
                <a:spcPts val="0"/>
              </a:spcAft>
              <a:buClr>
                <a:schemeClr val="lt1"/>
              </a:buClr>
              <a:buSzPct val="125000"/>
              <a:buChar char="•"/>
            </a:pPr>
            <a:r>
              <a:rPr lang="en-US" sz="2600" b="1"/>
              <a:t>Output Layer: </a:t>
            </a:r>
            <a:r>
              <a:rPr lang="en-US"/>
              <a:t>A final Dense layer with softmax activation outputs the classification probabilities, with num_classes (15) categories.</a:t>
            </a:r>
            <a:endParaRPr/>
          </a:p>
          <a:p>
            <a:pPr marL="228600" lvl="0" indent="-214312" algn="l" rtl="0">
              <a:lnSpc>
                <a:spcPct val="120000"/>
              </a:lnSpc>
              <a:spcBef>
                <a:spcPts val="1000"/>
              </a:spcBef>
              <a:spcAft>
                <a:spcPts val="0"/>
              </a:spcAft>
              <a:buClr>
                <a:schemeClr val="lt1"/>
              </a:buClr>
              <a:buSzPct val="125000"/>
              <a:buChar char="•"/>
            </a:pPr>
            <a:r>
              <a:rPr lang="en-US"/>
              <a:t>The model is compiled using categorical crossentropy as the loss function and Adam optimizer. Finally, the model summary is displayed to show the architecture details.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a:spLocks noGrp="1"/>
          </p:cNvSpPr>
          <p:nvPr>
            <p:ph type="title"/>
          </p:nvPr>
        </p:nvSpPr>
        <p:spPr>
          <a:xfrm>
            <a:off x="1141412" y="134113"/>
            <a:ext cx="9905999" cy="8412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a:t>MODEL SUMMARY</a:t>
            </a:r>
            <a:endParaRPr/>
          </a:p>
        </p:txBody>
      </p:sp>
      <p:pic>
        <p:nvPicPr>
          <p:cNvPr id="285" name="Google Shape;285;p27"/>
          <p:cNvPicPr preferRelativeResize="0">
            <a:picLocks noGrp="1"/>
          </p:cNvPicPr>
          <p:nvPr>
            <p:ph type="body" idx="1"/>
          </p:nvPr>
        </p:nvPicPr>
        <p:blipFill rotWithShape="1">
          <a:blip r:embed="rId3">
            <a:alphaModFix/>
          </a:blip>
          <a:srcRect/>
          <a:stretch/>
        </p:blipFill>
        <p:spPr>
          <a:xfrm>
            <a:off x="548694" y="829055"/>
            <a:ext cx="8071050" cy="4951713"/>
          </a:xfrm>
          <a:prstGeom prst="rect">
            <a:avLst/>
          </a:prstGeom>
          <a:noFill/>
          <a:ln>
            <a:noFill/>
          </a:ln>
        </p:spPr>
      </p:pic>
      <p:sp>
        <p:nvSpPr>
          <p:cNvPr id="286" name="Google Shape;286;p27"/>
          <p:cNvSpPr txBox="1"/>
          <p:nvPr/>
        </p:nvSpPr>
        <p:spPr>
          <a:xfrm>
            <a:off x="670495" y="6028944"/>
            <a:ext cx="108478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wentieth Century"/>
                <a:ea typeface="Twentieth Century"/>
                <a:cs typeface="Twentieth Century"/>
                <a:sym typeface="Twentieth Century"/>
              </a:rPr>
              <a:t>The total parameters are the sum of the parameters from all layers. These are the trainable weights and biases that the model learns during training.</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1187</Words>
  <PresentationFormat>Custom</PresentationFormat>
  <Paragraphs>82</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PLANT DISEASE DETECTION  USING AI</vt:lpstr>
      <vt:lpstr>INDEX</vt:lpstr>
      <vt:lpstr>INTRODUCTION TO AGRICULTURE AND CHALLENGES</vt:lpstr>
      <vt:lpstr>WHAT OUR MODEL OFFERS</vt:lpstr>
      <vt:lpstr>ABOUT THE MODEL </vt:lpstr>
      <vt:lpstr>IMPORTING DATASET</vt:lpstr>
      <vt:lpstr>PREPARING THE DATA FOR TRAINING</vt:lpstr>
      <vt:lpstr>ARCHITECTURE OF THE MODEL (CNN)</vt:lpstr>
      <vt:lpstr>MODEL SUMMARY</vt:lpstr>
      <vt:lpstr>TRAINING THE MODEL</vt:lpstr>
      <vt:lpstr>VISUALIZE THE MODEL'S PERFORMANCE</vt:lpstr>
      <vt:lpstr>IMAGE PREDICTION USING TRAINED MODEL</vt:lpstr>
      <vt:lpstr>EXAMPLE</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USING AI</dc:title>
  <cp:lastModifiedBy>A</cp:lastModifiedBy>
  <cp:revision>17</cp:revision>
  <dcterms:modified xsi:type="dcterms:W3CDTF">2024-12-10T16:23:58Z</dcterms:modified>
</cp:coreProperties>
</file>