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1" r:id="rId3"/>
    <p:sldId id="257" r:id="rId5"/>
    <p:sldId id="273" r:id="rId6"/>
    <p:sldId id="278" r:id="rId7"/>
    <p:sldId id="274" r:id="rId8"/>
    <p:sldId id="261" r:id="rId9"/>
    <p:sldId id="276" r:id="rId10"/>
    <p:sldId id="267" r:id="rId11"/>
    <p:sldId id="277" r:id="rId12"/>
    <p:sldId id="268" r:id="rId13"/>
    <p:sldId id="272" r:id="rId14"/>
  </p:sldIdLst>
  <p:sldSz cx="12192000" cy="6858000"/>
  <p:notesSz cx="6858000" cy="9144000"/>
  <p:embeddedFontLst>
    <p:embeddedFont>
      <p:font typeface="微软雅黑 Light" panose="020B0502040204020203" pitchFamily="34" charset="-122"/>
      <p:regular r:id="rId18"/>
    </p:embeddedFont>
    <p:embeddedFont>
      <p:font typeface="等线" panose="02010600030101010101" charset="-122"/>
      <p:regular r:id="rId19"/>
    </p:embeddedFont>
    <p:embeddedFont>
      <p:font typeface="微软雅黑" panose="020B0503020204020204" charset="-122"/>
      <p:regular r:id="rId20"/>
    </p:embeddedFont>
    <p:embeddedFont>
      <p:font typeface="等线 Light" panose="02010600030101010101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2E3"/>
    <a:srgbClr val="5CBBFF"/>
    <a:srgbClr val="0167B2"/>
    <a:srgbClr val="BBC3AE"/>
    <a:srgbClr val="F4F6E8"/>
    <a:srgbClr val="7C9842"/>
    <a:srgbClr val="FFB6B9"/>
    <a:srgbClr val="BBDED6"/>
    <a:srgbClr val="8AC6D1"/>
    <a:srgbClr val="FAE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416" autoAdjust="0"/>
  </p:normalViewPr>
  <p:slideViewPr>
    <p:cSldViewPr snapToGrid="0" showGuides="1">
      <p:cViewPr varScale="1">
        <p:scale>
          <a:sx n="99" d="100"/>
          <a:sy n="99" d="100"/>
        </p:scale>
        <p:origin x="1344" y="102"/>
      </p:cViewPr>
      <p:guideLst>
        <p:guide orient="horz" pos="569"/>
        <p:guide pos="526"/>
        <p:guide pos="4997"/>
        <p:guide pos="7151"/>
        <p:guide pos="1197"/>
        <p:guide pos="5541"/>
        <p:guide orient="horz" pos="3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0E1A7-3418-4429-9CB3-8149A81230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677F8-096D-48A3-B0AC-589A51F993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A9FA-15CF-4B6F-A4BD-3FF666ECCE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1E53-AB5C-4D84-9265-782C554003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13.svg"/><Relationship Id="rId7" Type="http://schemas.openxmlformats.org/officeDocument/2006/relationships/image" Target="../media/image19.png"/><Relationship Id="rId6" Type="http://schemas.openxmlformats.org/officeDocument/2006/relationships/image" Target="../media/image12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8.png"/><Relationship Id="rId4" Type="http://schemas.openxmlformats.org/officeDocument/2006/relationships/image" Target="../media/image5.svg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8.svg"/><Relationship Id="rId7" Type="http://schemas.openxmlformats.org/officeDocument/2006/relationships/image" Target="../media/image15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3.png"/><Relationship Id="rId2" Type="http://schemas.openxmlformats.org/officeDocument/2006/relationships/image" Target="../media/image9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77220" y="2350809"/>
            <a:ext cx="83988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“PPT</a:t>
            </a:r>
            <a:r>
              <a:rPr lang="zh-CN" altLang="en-US" sz="4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一键生成器</a:t>
            </a:r>
            <a:r>
              <a:rPr lang="en-US" altLang="zh-CN" sz="4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”</a:t>
            </a:r>
            <a:r>
              <a:rPr lang="zh-CN" altLang="en-US" sz="4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需求分析报告</a:t>
            </a:r>
            <a:endParaRPr lang="zh-CN" altLang="en-US" sz="4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16760" y="4691380"/>
            <a:ext cx="4215765" cy="526987"/>
            <a:chOff x="2045096" y="4818412"/>
            <a:chExt cx="2760662" cy="527341"/>
          </a:xfrm>
        </p:grpSpPr>
        <p:sp>
          <p:nvSpPr>
            <p:cNvPr id="2" name="矩形 1"/>
            <p:cNvSpPr/>
            <p:nvPr/>
          </p:nvSpPr>
          <p:spPr>
            <a:xfrm>
              <a:off x="2045096" y="4818412"/>
              <a:ext cx="2760662" cy="527341"/>
            </a:xfrm>
            <a:prstGeom prst="rect">
              <a:avLst/>
            </a:prstGeom>
            <a:solidFill>
              <a:srgbClr val="5CB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45096" y="4884088"/>
              <a:ext cx="2648290" cy="39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2019302180051@whu.edu.cn</a:t>
              </a:r>
              <a:endParaRPr 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75527" y="4691412"/>
            <a:ext cx="2760662" cy="527341"/>
            <a:chOff x="2045096" y="4818412"/>
            <a:chExt cx="2760662" cy="527341"/>
          </a:xfrm>
        </p:grpSpPr>
        <p:sp>
          <p:nvSpPr>
            <p:cNvPr id="13" name="矩形 12"/>
            <p:cNvSpPr/>
            <p:nvPr/>
          </p:nvSpPr>
          <p:spPr>
            <a:xfrm>
              <a:off x="2045096" y="4818412"/>
              <a:ext cx="2760662" cy="527341"/>
            </a:xfrm>
            <a:prstGeom prst="rect">
              <a:avLst/>
            </a:prstGeom>
            <a:solidFill>
              <a:srgbClr val="5CB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096" y="4884088"/>
              <a:ext cx="26482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2022.3.11</a:t>
              </a:r>
              <a:endParaRPr lang="en-US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360381" y="3429000"/>
            <a:ext cx="54712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2000" b="0" i="0" dirty="0">
                <a:solidFill>
                  <a:srgbClr val="333333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软件工程项目小组</a:t>
            </a:r>
            <a:endParaRPr lang="zh-CN" altLang="en-US" sz="2000" b="0" i="0" dirty="0">
              <a:solidFill>
                <a:srgbClr val="333333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 rtl="0"/>
            <a:r>
              <a:rPr lang="zh-CN" altLang="en-US" sz="2000" b="0" i="0" dirty="0">
                <a:solidFill>
                  <a:srgbClr val="333333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孙含笑 陆知行 陶文琪 徐梓峻</a:t>
            </a:r>
            <a:endParaRPr lang="zh-CN" altLang="en-US" sz="2000" b="0" i="0" dirty="0">
              <a:solidFill>
                <a:srgbClr val="333333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841829" y="740229"/>
            <a:ext cx="10508342" cy="5496866"/>
          </a:xfrm>
          <a:prstGeom prst="frame">
            <a:avLst>
              <a:gd name="adj1" fmla="val 3786"/>
            </a:avLst>
          </a:prstGeom>
          <a:solidFill>
            <a:srgbClr val="0167B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形 21" descr="上楼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15886" y="1192697"/>
            <a:ext cx="1339867" cy="1339867"/>
          </a:xfrm>
          <a:prstGeom prst="rect">
            <a:avLst/>
          </a:prstGeom>
        </p:spPr>
      </p:pic>
      <p:pic>
        <p:nvPicPr>
          <p:cNvPr id="20" name="图形 19" descr="上楼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2706" y="-527898"/>
            <a:ext cx="3564391" cy="356439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4565" y="500380"/>
            <a:ext cx="3170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需求优先级</a:t>
            </a:r>
            <a:endParaRPr lang="zh-CN" altLang="en-US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7120" y="1109980"/>
            <a:ext cx="292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Requirement Priority</a:t>
            </a:r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6622" y="1844675"/>
            <a:ext cx="4381273" cy="1683658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74953" y="2034630"/>
            <a:ext cx="3404290" cy="1162888"/>
            <a:chOff x="5372545" y="2083894"/>
            <a:chExt cx="3404290" cy="1162888"/>
          </a:xfrm>
        </p:grpSpPr>
        <p:sp>
          <p:nvSpPr>
            <p:cNvPr id="6" name="文本框 5"/>
            <p:cNvSpPr txBox="1"/>
            <p:nvPr/>
          </p:nvSpPr>
          <p:spPr>
            <a:xfrm>
              <a:off x="5372545" y="2083894"/>
              <a:ext cx="21777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、提供方案需求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72546" y="2416837"/>
              <a:ext cx="3404289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最重要的需求就是根据用户提供的文案生成合适的</a:t>
              </a:r>
              <a:r>
                <a:rPr lang="en-US" altLang="zh-CN" sz="16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PPT</a:t>
              </a:r>
              <a:r>
                <a:rPr lang="zh-CN" altLang="en-US" sz="16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文稿。</a:t>
              </a:r>
              <a:endParaRPr lang="zh-CN" altLang="en-US" sz="16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663309" y="2087174"/>
            <a:ext cx="612992" cy="612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6" name="图形 15" descr="电话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99130" y="2034998"/>
            <a:ext cx="741350" cy="7413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14104" y="1844675"/>
            <a:ext cx="4381273" cy="1683658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192435" y="2034630"/>
            <a:ext cx="3404290" cy="1531823"/>
            <a:chOff x="5372545" y="2083894"/>
            <a:chExt cx="3404290" cy="1531823"/>
          </a:xfrm>
        </p:grpSpPr>
        <p:sp>
          <p:nvSpPr>
            <p:cNvPr id="23" name="文本框 22"/>
            <p:cNvSpPr txBox="1"/>
            <p:nvPr/>
          </p:nvSpPr>
          <p:spPr>
            <a:xfrm>
              <a:off x="5372545" y="2083894"/>
              <a:ext cx="26193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、可选择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修改需求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72546" y="2416837"/>
              <a:ext cx="3404289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生成多个不同的文稿供用户选择，选择完成后用户可以进一步自行更改相关内容。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480791" y="2087174"/>
            <a:ext cx="612992" cy="612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3" name="图形 12" descr="蓝图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1266" y="2072730"/>
            <a:ext cx="622298" cy="62229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496622" y="3963761"/>
            <a:ext cx="4381273" cy="1683658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374953" y="4153716"/>
            <a:ext cx="3404290" cy="1531823"/>
            <a:chOff x="5372545" y="2083894"/>
            <a:chExt cx="3404290" cy="1531823"/>
          </a:xfrm>
        </p:grpSpPr>
        <p:sp>
          <p:nvSpPr>
            <p:cNvPr id="44" name="文本框 43"/>
            <p:cNvSpPr txBox="1"/>
            <p:nvPr/>
          </p:nvSpPr>
          <p:spPr>
            <a:xfrm>
              <a:off x="5372545" y="2083894"/>
              <a:ext cx="33191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、系统学习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更新需求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72546" y="2416837"/>
              <a:ext cx="3404289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根据不同用户的喜好实时更新后台系统的制作方案，保留并优先推荐优秀方案。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663309" y="4206260"/>
            <a:ext cx="612992" cy="612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4" name="图形 13" descr="信号塔 纯色填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240" y="4191626"/>
            <a:ext cx="622298" cy="622298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14104" y="3963761"/>
            <a:ext cx="4381273" cy="1683658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192435" y="4153716"/>
            <a:ext cx="3404290" cy="1162888"/>
            <a:chOff x="5372545" y="2083894"/>
            <a:chExt cx="3404290" cy="1162888"/>
          </a:xfrm>
        </p:grpSpPr>
        <p:sp>
          <p:nvSpPr>
            <p:cNvPr id="51" name="文本框 50"/>
            <p:cNvSpPr txBox="1"/>
            <p:nvPr/>
          </p:nvSpPr>
          <p:spPr>
            <a:xfrm>
              <a:off x="5372545" y="2083894"/>
              <a:ext cx="21777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、人工服务需求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72546" y="2416837"/>
              <a:ext cx="3404289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需要后台提供人力资源，对要求较高的用户交由后台人工制作。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480791" y="4206260"/>
            <a:ext cx="612992" cy="612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5" name="图形 14" descr="男法官 纯色填充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0790" y="4200697"/>
            <a:ext cx="622298" cy="622298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40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77220" y="2350809"/>
            <a:ext cx="839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汇报完毕</a:t>
            </a:r>
            <a:endParaRPr lang="en-US" altLang="zh-CN" sz="5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16760" y="4691380"/>
            <a:ext cx="3091815" cy="527181"/>
            <a:chOff x="2045096" y="4818412"/>
            <a:chExt cx="2760662" cy="527341"/>
          </a:xfrm>
        </p:grpSpPr>
        <p:sp>
          <p:nvSpPr>
            <p:cNvPr id="2" name="矩形 1"/>
            <p:cNvSpPr/>
            <p:nvPr/>
          </p:nvSpPr>
          <p:spPr>
            <a:xfrm>
              <a:off x="2045096" y="4818412"/>
              <a:ext cx="2760662" cy="527341"/>
            </a:xfrm>
            <a:prstGeom prst="rect">
              <a:avLst/>
            </a:prstGeom>
            <a:solidFill>
              <a:srgbClr val="5CB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45096" y="4884088"/>
              <a:ext cx="2648290" cy="46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汇报小组：</a:t>
              </a:r>
              <a:r>
                <a:rPr lang="zh-CN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啊对对对</a:t>
              </a:r>
              <a:endParaRPr lang="zh-CN" sz="2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75527" y="4691412"/>
            <a:ext cx="2760662" cy="527341"/>
            <a:chOff x="2045096" y="4818412"/>
            <a:chExt cx="2760662" cy="527341"/>
          </a:xfrm>
        </p:grpSpPr>
        <p:sp>
          <p:nvSpPr>
            <p:cNvPr id="13" name="矩形 12"/>
            <p:cNvSpPr/>
            <p:nvPr/>
          </p:nvSpPr>
          <p:spPr>
            <a:xfrm>
              <a:off x="2045096" y="4818412"/>
              <a:ext cx="2760662" cy="527341"/>
            </a:xfrm>
            <a:prstGeom prst="rect">
              <a:avLst/>
            </a:prstGeom>
            <a:solidFill>
              <a:srgbClr val="5CB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45096" y="4884088"/>
              <a:ext cx="26482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汇报人：</a:t>
              </a:r>
              <a:r>
                <a:rPr lang="zh-CN" altLang="en-US" sz="2400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陶文琪</a:t>
              </a:r>
              <a:endParaRPr lang="zh-CN" altLang="en-US" sz="2400" dirty="0" err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4" name="图文框 3"/>
          <p:cNvSpPr/>
          <p:nvPr/>
        </p:nvSpPr>
        <p:spPr>
          <a:xfrm>
            <a:off x="841829" y="740229"/>
            <a:ext cx="10508342" cy="5496866"/>
          </a:xfrm>
          <a:prstGeom prst="frame">
            <a:avLst>
              <a:gd name="adj1" fmla="val 3786"/>
            </a:avLst>
          </a:prstGeom>
          <a:solidFill>
            <a:srgbClr val="0167B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形 21" descr="上楼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15886" y="1192697"/>
            <a:ext cx="1339867" cy="1339867"/>
          </a:xfrm>
          <a:prstGeom prst="rect">
            <a:avLst/>
          </a:prstGeom>
        </p:spPr>
      </p:pic>
      <p:pic>
        <p:nvPicPr>
          <p:cNvPr id="20" name="图形 19" descr="上楼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9793" y="-675708"/>
            <a:ext cx="3564391" cy="3564391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24850" y="2355840"/>
            <a:ext cx="3602072" cy="826144"/>
            <a:chOff x="4324850" y="2355840"/>
            <a:chExt cx="3602072" cy="826144"/>
          </a:xfrm>
        </p:grpSpPr>
        <p:sp>
          <p:nvSpPr>
            <p:cNvPr id="3" name="流程图: 接点 2"/>
            <p:cNvSpPr/>
            <p:nvPr/>
          </p:nvSpPr>
          <p:spPr>
            <a:xfrm>
              <a:off x="4324850" y="2355840"/>
              <a:ext cx="826147" cy="826144"/>
            </a:xfrm>
            <a:prstGeom prst="flowChartConnector">
              <a:avLst/>
            </a:prstGeom>
            <a:solidFill>
              <a:srgbClr val="0167B2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</a:t>
              </a:r>
              <a:endPara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150997" y="2413092"/>
              <a:ext cx="2775925" cy="766445"/>
              <a:chOff x="1852327" y="2087870"/>
              <a:chExt cx="3474415" cy="959301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852327" y="2087870"/>
                <a:ext cx="3474415" cy="65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28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用户描述</a:t>
                </a:r>
                <a:endParaRPr lang="zh-CN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852327" y="2663292"/>
                <a:ext cx="2393882" cy="38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User Description</a:t>
                </a:r>
                <a:endParaRPr lang="en-US" altLang="zh-CN" sz="14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283622" y="2355840"/>
            <a:ext cx="3602072" cy="826144"/>
            <a:chOff x="8283622" y="2355840"/>
            <a:chExt cx="3602072" cy="826144"/>
          </a:xfrm>
        </p:grpSpPr>
        <p:sp>
          <p:nvSpPr>
            <p:cNvPr id="28" name="流程图: 接点 27"/>
            <p:cNvSpPr/>
            <p:nvPr/>
          </p:nvSpPr>
          <p:spPr>
            <a:xfrm>
              <a:off x="8283622" y="2355840"/>
              <a:ext cx="826147" cy="826144"/>
            </a:xfrm>
            <a:prstGeom prst="flowChartConnector">
              <a:avLst/>
            </a:prstGeom>
            <a:solidFill>
              <a:srgbClr val="5CBBFF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</a:t>
              </a:r>
              <a:endPara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109769" y="2443573"/>
              <a:ext cx="2775925" cy="735911"/>
              <a:chOff x="1852327" y="2126021"/>
              <a:chExt cx="3474415" cy="92108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852327" y="2126021"/>
                <a:ext cx="3474415" cy="65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用户需求</a:t>
                </a:r>
                <a:endParaRPr lang="zh-CN" altLang="en-US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895245" y="2663293"/>
                <a:ext cx="2546480" cy="38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User Requirement</a:t>
                </a:r>
                <a:endParaRPr lang="en-US" altLang="zh-CN" sz="14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324850" y="4599210"/>
            <a:ext cx="3602072" cy="826144"/>
            <a:chOff x="4324850" y="4599210"/>
            <a:chExt cx="3602072" cy="826144"/>
          </a:xfrm>
        </p:grpSpPr>
        <p:sp>
          <p:nvSpPr>
            <p:cNvPr id="34" name="流程图: 接点 33"/>
            <p:cNvSpPr/>
            <p:nvPr/>
          </p:nvSpPr>
          <p:spPr>
            <a:xfrm>
              <a:off x="4324850" y="4599210"/>
              <a:ext cx="826147" cy="826144"/>
            </a:xfrm>
            <a:prstGeom prst="flowChartConnector">
              <a:avLst/>
            </a:prstGeom>
            <a:solidFill>
              <a:srgbClr val="5CBBFF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</a:t>
              </a:r>
              <a:endPara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150997" y="4656462"/>
              <a:ext cx="2775925" cy="766298"/>
              <a:chOff x="1852327" y="2087870"/>
              <a:chExt cx="3474415" cy="95911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1852327" y="2087870"/>
                <a:ext cx="3474415" cy="65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约束条件</a:t>
                </a:r>
                <a:endParaRPr lang="zh-CN" altLang="en-US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895245" y="2663292"/>
                <a:ext cx="2762660" cy="383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Restraint Condition</a:t>
                </a:r>
                <a:endParaRPr lang="en-US" altLang="zh-CN" sz="14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8249332" y="4599210"/>
            <a:ext cx="3602072" cy="826144"/>
            <a:chOff x="8283622" y="4599210"/>
            <a:chExt cx="3602072" cy="826144"/>
          </a:xfrm>
        </p:grpSpPr>
        <p:sp>
          <p:nvSpPr>
            <p:cNvPr id="39" name="流程图: 接点 38"/>
            <p:cNvSpPr/>
            <p:nvPr/>
          </p:nvSpPr>
          <p:spPr>
            <a:xfrm>
              <a:off x="8283622" y="4599210"/>
              <a:ext cx="826147" cy="826144"/>
            </a:xfrm>
            <a:prstGeom prst="flowChartConnector">
              <a:avLst/>
            </a:prstGeom>
            <a:solidFill>
              <a:srgbClr val="0167B2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04</a:t>
              </a:r>
              <a:endParaRPr lang="zh-CN" altLang="en-US" sz="28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109769" y="4686943"/>
              <a:ext cx="2775925" cy="735811"/>
              <a:chOff x="1852327" y="2126021"/>
              <a:chExt cx="3474415" cy="920959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1852327" y="2126021"/>
                <a:ext cx="3474415" cy="65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需求优先级</a:t>
                </a:r>
                <a:endParaRPr lang="zh-CN" altLang="en-US" sz="28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895245" y="2663293"/>
                <a:ext cx="2927975" cy="38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 dirty="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Requirement Priority</a:t>
                </a:r>
                <a:endParaRPr lang="en-US" altLang="zh-CN" sz="14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sp>
        <p:nvSpPr>
          <p:cNvPr id="26" name="矩形 25"/>
          <p:cNvSpPr/>
          <p:nvPr/>
        </p:nvSpPr>
        <p:spPr>
          <a:xfrm>
            <a:off x="0" y="0"/>
            <a:ext cx="1452487" cy="6858000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2487" y="629687"/>
            <a:ext cx="4055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CONTENTS</a:t>
            </a:r>
            <a:endParaRPr lang="zh-CN" altLang="en-US" sz="5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形 6" descr="上楼 轮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6645" y="297955"/>
            <a:ext cx="1199003" cy="1199003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580571" y="417958"/>
            <a:ext cx="11030858" cy="6022086"/>
          </a:xfrm>
          <a:prstGeom prst="frame">
            <a:avLst>
              <a:gd name="adj1" fmla="val 1083"/>
            </a:avLst>
          </a:prstGeom>
          <a:solidFill>
            <a:srgbClr val="0167B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6541" y="1563946"/>
            <a:ext cx="24926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i="1" dirty="0">
                <a:latin typeface="思源黑体 CN Bold" panose="020B0800000000000000"/>
                <a:ea typeface="微软雅黑 Light" panose="020B0502040204020203" pitchFamily="34" charset="-122"/>
              </a:rPr>
              <a:t>01</a:t>
            </a:r>
            <a:endParaRPr lang="zh-CN" altLang="en-US" sz="13800" b="1" i="1" dirty="0">
              <a:latin typeface="思源黑体 CN Bold" panose="020B0800000000000000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3638" y="3926735"/>
            <a:ext cx="4118936" cy="622662"/>
            <a:chOff x="1127964" y="4536995"/>
            <a:chExt cx="2249714" cy="622662"/>
          </a:xfrm>
        </p:grpSpPr>
        <p:sp>
          <p:nvSpPr>
            <p:cNvPr id="12" name="矩形 11"/>
            <p:cNvSpPr/>
            <p:nvPr/>
          </p:nvSpPr>
          <p:spPr>
            <a:xfrm>
              <a:off x="1127964" y="4536995"/>
              <a:ext cx="2249714" cy="622662"/>
            </a:xfrm>
            <a:prstGeom prst="rect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27250" y="4617493"/>
              <a:ext cx="11740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2400" dirty="0">
                  <a:solidFill>
                    <a:schemeClr val="bg1"/>
                  </a:solidFill>
                  <a:latin typeface="思源黑体 CN Bold" panose="020B0800000000000000"/>
                  <a:ea typeface="思源黑体 CN Bold" panose="020B0800000000000000"/>
                </a:rPr>
                <a:t>用户描述</a:t>
              </a:r>
              <a:endParaRPr lang="zh-CN" sz="2400" dirty="0">
                <a:solidFill>
                  <a:schemeClr val="bg1"/>
                </a:solidFill>
                <a:latin typeface="思源黑体 CN Bold" panose="020B0800000000000000"/>
                <a:ea typeface="思源黑体 CN Bold" panose="020B0800000000000000"/>
              </a:endParaRPr>
            </a:p>
          </p:txBody>
        </p:sp>
      </p:grpSp>
      <p:pic>
        <p:nvPicPr>
          <p:cNvPr id="15" name="图片 14" descr="使用便笺的人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b="20443"/>
          <a:stretch>
            <a:fillRect/>
          </a:stretch>
        </p:blipFill>
        <p:spPr>
          <a:xfrm>
            <a:off x="5282575" y="1919474"/>
            <a:ext cx="5936968" cy="263133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4574540" y="340995"/>
            <a:ext cx="3042920" cy="973294"/>
            <a:chOff x="4747050" y="500284"/>
            <a:chExt cx="2697901" cy="729683"/>
          </a:xfrm>
        </p:grpSpPr>
        <p:sp>
          <p:nvSpPr>
            <p:cNvPr id="33" name="文本框 32"/>
            <p:cNvSpPr txBox="1"/>
            <p:nvPr/>
          </p:nvSpPr>
          <p:spPr>
            <a:xfrm>
              <a:off x="4747050" y="500284"/>
              <a:ext cx="2697901" cy="529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用户描述</a:t>
              </a:r>
              <a:endParaRPr lang="zh-CN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67420" y="1000029"/>
              <a:ext cx="1913255" cy="22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User Description</a:t>
              </a:r>
              <a:endPara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6744" y="2915285"/>
            <a:ext cx="3150235" cy="3788925"/>
            <a:chOff x="705540" y="4077127"/>
            <a:chExt cx="1803072" cy="2402879"/>
          </a:xfrm>
        </p:grpSpPr>
        <p:sp>
          <p:nvSpPr>
            <p:cNvPr id="22" name="文本框 21"/>
            <p:cNvSpPr txBox="1"/>
            <p:nvPr/>
          </p:nvSpPr>
          <p:spPr>
            <a:xfrm>
              <a:off x="705540" y="4874891"/>
              <a:ext cx="1803072" cy="37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学生</a:t>
              </a:r>
              <a:r>
                <a:rPr lang="en-US" altLang="zh-CN" sz="3200" b="1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教师</a:t>
              </a:r>
              <a:endParaRPr lang="zh-CN" altLang="en-US" sz="3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77503" y="5250943"/>
              <a:ext cx="1659146" cy="122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课件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主题班会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毕业论文答辩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学习成果展示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260300" y="4077127"/>
              <a:ext cx="663022" cy="663022"/>
              <a:chOff x="1260300" y="4077127"/>
              <a:chExt cx="663022" cy="663022"/>
            </a:xfrm>
          </p:grpSpPr>
          <p:sp>
            <p:nvSpPr>
              <p:cNvPr id="2" name="流程图: 接点 1"/>
              <p:cNvSpPr/>
              <p:nvPr/>
            </p:nvSpPr>
            <p:spPr>
              <a:xfrm>
                <a:off x="1260300" y="4077127"/>
                <a:ext cx="663022" cy="663022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7" name="流程图: 接点 16"/>
              <p:cNvSpPr/>
              <p:nvPr/>
            </p:nvSpPr>
            <p:spPr>
              <a:xfrm>
                <a:off x="1296552" y="4109497"/>
                <a:ext cx="598281" cy="598281"/>
              </a:xfrm>
              <a:prstGeom prst="flowChartConnector">
                <a:avLst/>
              </a:prstGeom>
              <a:solidFill>
                <a:srgbClr val="0167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738370" y="3016250"/>
            <a:ext cx="2335530" cy="3581741"/>
            <a:chOff x="3766629" y="4077127"/>
            <a:chExt cx="1711070" cy="2525329"/>
          </a:xfrm>
        </p:grpSpPr>
        <p:grpSp>
          <p:nvGrpSpPr>
            <p:cNvPr id="49" name="组合 48"/>
            <p:cNvGrpSpPr/>
            <p:nvPr/>
          </p:nvGrpSpPr>
          <p:grpSpPr>
            <a:xfrm>
              <a:off x="4272618" y="4077127"/>
              <a:ext cx="663022" cy="663022"/>
              <a:chOff x="4165580" y="4077127"/>
              <a:chExt cx="663022" cy="663022"/>
            </a:xfrm>
          </p:grpSpPr>
          <p:sp>
            <p:nvSpPr>
              <p:cNvPr id="13" name="流程图: 接点 12"/>
              <p:cNvSpPr/>
              <p:nvPr/>
            </p:nvSpPr>
            <p:spPr>
              <a:xfrm>
                <a:off x="4165580" y="4077127"/>
                <a:ext cx="663022" cy="663022"/>
              </a:xfrm>
              <a:prstGeom prst="flowChartConnector">
                <a:avLst/>
              </a:prstGeom>
              <a:solidFill>
                <a:srgbClr val="5CB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8" name="流程图: 接点 17"/>
              <p:cNvSpPr/>
              <p:nvPr/>
            </p:nvSpPr>
            <p:spPr>
              <a:xfrm>
                <a:off x="4200539" y="4109497"/>
                <a:ext cx="598281" cy="598281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pic>
            <p:nvPicPr>
              <p:cNvPr id="43" name="图形 42" descr="男法官 纯色填充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327882" y="4216339"/>
                <a:ext cx="338416" cy="338416"/>
              </a:xfrm>
              <a:prstGeom prst="rect">
                <a:avLst/>
              </a:prstGeom>
            </p:spPr>
          </p:pic>
        </p:grpSp>
        <p:sp>
          <p:nvSpPr>
            <p:cNvPr id="35" name="文本框 34"/>
            <p:cNvSpPr txBox="1"/>
            <p:nvPr/>
          </p:nvSpPr>
          <p:spPr>
            <a:xfrm>
              <a:off x="3931366" y="4842622"/>
              <a:ext cx="1361198" cy="259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企业</a:t>
              </a:r>
              <a:endParaRPr lang="zh-CN" altLang="en-US" sz="32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66629" y="5236043"/>
              <a:ext cx="1711070" cy="136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部门工作汇报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营销策划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个人述职报告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商业计划书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90560" y="2977515"/>
            <a:ext cx="2433955" cy="3074662"/>
            <a:chOff x="9790709" y="4077127"/>
            <a:chExt cx="1734956" cy="2117535"/>
          </a:xfrm>
        </p:grpSpPr>
        <p:grpSp>
          <p:nvGrpSpPr>
            <p:cNvPr id="47" name="组合 46"/>
            <p:cNvGrpSpPr/>
            <p:nvPr/>
          </p:nvGrpSpPr>
          <p:grpSpPr>
            <a:xfrm>
              <a:off x="10297253" y="4077127"/>
              <a:ext cx="663022" cy="663022"/>
              <a:chOff x="10192478" y="4077127"/>
              <a:chExt cx="663022" cy="663022"/>
            </a:xfrm>
          </p:grpSpPr>
          <p:sp>
            <p:nvSpPr>
              <p:cNvPr id="15" name="流程图: 接点 14"/>
              <p:cNvSpPr/>
              <p:nvPr/>
            </p:nvSpPr>
            <p:spPr>
              <a:xfrm>
                <a:off x="10192478" y="4077127"/>
                <a:ext cx="663022" cy="663022"/>
              </a:xfrm>
              <a:prstGeom prst="flowChartConnector">
                <a:avLst/>
              </a:prstGeom>
              <a:solidFill>
                <a:srgbClr val="5CB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0" name="流程图: 接点 19"/>
              <p:cNvSpPr/>
              <p:nvPr/>
            </p:nvSpPr>
            <p:spPr>
              <a:xfrm>
                <a:off x="10224849" y="4109497"/>
                <a:ext cx="598281" cy="598281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pic>
            <p:nvPicPr>
              <p:cNvPr id="39" name="图形 38" descr="信号塔 纯色填充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46148" y="4235666"/>
                <a:ext cx="338416" cy="338416"/>
              </a:xfrm>
              <a:prstGeom prst="rect">
                <a:avLst/>
              </a:prstGeom>
            </p:spPr>
          </p:pic>
        </p:grpSp>
        <p:sp>
          <p:nvSpPr>
            <p:cNvPr id="40" name="文本框 39"/>
            <p:cNvSpPr txBox="1"/>
            <p:nvPr/>
          </p:nvSpPr>
          <p:spPr>
            <a:xfrm>
              <a:off x="9960425" y="4851722"/>
              <a:ext cx="1361198" cy="253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其他</a:t>
              </a: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790709" y="5368987"/>
              <a:ext cx="1734956" cy="82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数据分析总结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活动策划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宣传文案</a:t>
              </a: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zh-CN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11605" y="1518920"/>
            <a:ext cx="91840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“PPT</a:t>
            </a:r>
            <a:r>
              <a:rPr lang="zh-CN" altLang="en-US" sz="2800" b="1"/>
              <a:t>一键生成器</a:t>
            </a:r>
            <a:r>
              <a:rPr lang="en-US" altLang="zh-CN" sz="2800" b="1"/>
              <a:t>”</a:t>
            </a:r>
            <a:r>
              <a:rPr lang="zh-CN" altLang="en-US" sz="2800" b="1"/>
              <a:t>的服务对象为任何需要制作</a:t>
            </a:r>
            <a:r>
              <a:rPr lang="en-US" altLang="zh-CN" sz="2800" b="1"/>
              <a:t>PPT</a:t>
            </a:r>
            <a:r>
              <a:rPr lang="zh-CN" altLang="en-US" sz="2800" b="1"/>
              <a:t>的人群，可以帮助用户快速制作精美、契合主题的</a:t>
            </a:r>
            <a:r>
              <a:rPr lang="en-US" altLang="zh-CN" sz="2800" b="1"/>
              <a:t>PPT</a:t>
            </a:r>
            <a:r>
              <a:rPr lang="zh-CN" altLang="en-US" sz="2800" b="1"/>
              <a:t>。具体包括：</a:t>
            </a:r>
            <a:endParaRPr lang="zh-CN" altLang="en-US" sz="2800" b="1"/>
          </a:p>
        </p:txBody>
      </p:sp>
      <p:pic>
        <p:nvPicPr>
          <p:cNvPr id="6" name="图形 37" descr="蓝图 纯色填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1190" y="3112770"/>
            <a:ext cx="547370" cy="63246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580571" y="417958"/>
            <a:ext cx="11030858" cy="6022086"/>
          </a:xfrm>
          <a:prstGeom prst="frame">
            <a:avLst>
              <a:gd name="adj1" fmla="val 1083"/>
            </a:avLst>
          </a:prstGeom>
          <a:solidFill>
            <a:srgbClr val="0167B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9341" y="1563946"/>
            <a:ext cx="26087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i="1" dirty="0">
                <a:latin typeface="思源黑体 CN Bold" panose="020B0800000000000000"/>
                <a:ea typeface="微软雅黑 Light" panose="020B0502040204020203" pitchFamily="34" charset="-122"/>
              </a:rPr>
              <a:t>02</a:t>
            </a:r>
            <a:endParaRPr lang="zh-CN" altLang="en-US" sz="13800" b="1" i="1" dirty="0">
              <a:latin typeface="思源黑体 CN Bold" panose="020B0800000000000000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09148" y="3926735"/>
            <a:ext cx="4221801" cy="622662"/>
            <a:chOff x="1127964" y="4536995"/>
            <a:chExt cx="2249714" cy="622662"/>
          </a:xfrm>
        </p:grpSpPr>
        <p:sp>
          <p:nvSpPr>
            <p:cNvPr id="12" name="矩形 11"/>
            <p:cNvSpPr/>
            <p:nvPr/>
          </p:nvSpPr>
          <p:spPr>
            <a:xfrm>
              <a:off x="1127964" y="4536995"/>
              <a:ext cx="2249714" cy="622662"/>
            </a:xfrm>
            <a:prstGeom prst="rect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13716" y="4617493"/>
              <a:ext cx="9625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Bold" panose="020B0800000000000000"/>
                </a:rPr>
                <a:t>用户需求</a:t>
              </a:r>
              <a:endParaRPr lang="zh-CN" altLang="en-US" sz="2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Bold" panose="020B0800000000000000"/>
              </a:endParaRPr>
            </a:p>
          </p:txBody>
        </p:sp>
      </p:grpSp>
      <p:pic>
        <p:nvPicPr>
          <p:cNvPr id="15" name="图片 14" descr="使用便笺的人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b="20443"/>
          <a:stretch>
            <a:fillRect/>
          </a:stretch>
        </p:blipFill>
        <p:spPr>
          <a:xfrm>
            <a:off x="1174097" y="1919474"/>
            <a:ext cx="5936968" cy="263133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964326" y="500284"/>
            <a:ext cx="22633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用户需求</a:t>
            </a:r>
            <a:endParaRPr lang="zh-CN" altLang="en-US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0600" y="1207135"/>
            <a:ext cx="251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User Requirement</a:t>
            </a:r>
            <a:endParaRPr lang="en-US" altLang="zh-CN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9701" y="2405289"/>
            <a:ext cx="2832599" cy="2862393"/>
            <a:chOff x="4404001" y="1795689"/>
            <a:chExt cx="2832599" cy="2862393"/>
          </a:xfrm>
        </p:grpSpPr>
        <p:sp>
          <p:nvSpPr>
            <p:cNvPr id="8" name="泪滴形 7"/>
            <p:cNvSpPr/>
            <p:nvPr/>
          </p:nvSpPr>
          <p:spPr>
            <a:xfrm rot="5400000">
              <a:off x="4404002" y="1795688"/>
              <a:ext cx="1270862" cy="1270863"/>
            </a:xfrm>
            <a:prstGeom prst="teardrop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9" name="泪滴形 8"/>
            <p:cNvSpPr/>
            <p:nvPr/>
          </p:nvSpPr>
          <p:spPr>
            <a:xfrm rot="16200000" flipH="1">
              <a:off x="5965738" y="1795688"/>
              <a:ext cx="1270862" cy="1270863"/>
            </a:xfrm>
            <a:prstGeom prst="teardrop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 rot="16200000" flipV="1">
              <a:off x="4404002" y="3387219"/>
              <a:ext cx="1270862" cy="1270863"/>
            </a:xfrm>
            <a:prstGeom prst="teardrop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1" name="泪滴形 10"/>
            <p:cNvSpPr/>
            <p:nvPr/>
          </p:nvSpPr>
          <p:spPr>
            <a:xfrm rot="5400000" flipH="1" flipV="1">
              <a:off x="5965738" y="3387219"/>
              <a:ext cx="1270862" cy="1270863"/>
            </a:xfrm>
            <a:prstGeom prst="teardrop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18" name="图形 17" descr="蓝图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767263" y="3711501"/>
              <a:ext cx="622298" cy="622298"/>
            </a:xfrm>
            <a:prstGeom prst="rect">
              <a:avLst/>
            </a:prstGeom>
          </p:spPr>
        </p:pic>
        <p:pic>
          <p:nvPicPr>
            <p:cNvPr id="19" name="图形 18" descr="信号塔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90020" y="3627211"/>
              <a:ext cx="622298" cy="622298"/>
            </a:xfrm>
            <a:prstGeom prst="rect">
              <a:avLst/>
            </a:prstGeom>
          </p:spPr>
        </p:pic>
        <p:pic>
          <p:nvPicPr>
            <p:cNvPr id="20" name="图形 19" descr="男法官 纯色填充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18253" y="2159984"/>
              <a:ext cx="622298" cy="622298"/>
            </a:xfrm>
            <a:prstGeom prst="rect">
              <a:avLst/>
            </a:prstGeom>
          </p:spPr>
        </p:pic>
        <p:pic>
          <p:nvPicPr>
            <p:cNvPr id="21" name="图形 20" descr="电话 纯色填充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42275" y="2132660"/>
              <a:ext cx="741350" cy="741350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686251" y="2323244"/>
            <a:ext cx="3756449" cy="1376248"/>
            <a:chOff x="1081526" y="4474177"/>
            <a:chExt cx="3756449" cy="1376248"/>
          </a:xfrm>
        </p:grpSpPr>
        <p:sp>
          <p:nvSpPr>
            <p:cNvPr id="29" name="文本框 28"/>
            <p:cNvSpPr txBox="1"/>
            <p:nvPr/>
          </p:nvSpPr>
          <p:spPr>
            <a:xfrm>
              <a:off x="1081526" y="4474177"/>
              <a:ext cx="136119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可修改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81526" y="4835695"/>
              <a:ext cx="375644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生成文稿后可由用户按照自己的需求进行进一步的调整和修改。</a:t>
              </a:r>
              <a:endPara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86251" y="4094894"/>
            <a:ext cx="3756449" cy="1699463"/>
            <a:chOff x="1081526" y="4474177"/>
            <a:chExt cx="3756449" cy="1699463"/>
          </a:xfrm>
        </p:grpSpPr>
        <p:sp>
          <p:nvSpPr>
            <p:cNvPr id="35" name="文本框 34"/>
            <p:cNvSpPr txBox="1"/>
            <p:nvPr/>
          </p:nvSpPr>
          <p:spPr>
            <a:xfrm>
              <a:off x="1081526" y="4474177"/>
              <a:ext cx="18275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人工服务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81526" y="4835695"/>
              <a:ext cx="3756449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对系统自动生成的</a:t>
              </a:r>
              <a:r>
                <a:rPr lang="en-US" altLang="zh-CN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PPT</a:t>
              </a: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感觉不满意，用户可申请人工服务，由后台工作人员制作出符合要求的</a:t>
              </a:r>
              <a:r>
                <a:rPr lang="en-US" altLang="zh-CN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PPT</a:t>
              </a: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69715" y="2323244"/>
            <a:ext cx="3787140" cy="1699463"/>
            <a:chOff x="1081526" y="4474177"/>
            <a:chExt cx="3787140" cy="1699463"/>
          </a:xfrm>
        </p:grpSpPr>
        <p:sp>
          <p:nvSpPr>
            <p:cNvPr id="38" name="文本框 37"/>
            <p:cNvSpPr txBox="1"/>
            <p:nvPr/>
          </p:nvSpPr>
          <p:spPr>
            <a:xfrm>
              <a:off x="3335776" y="4474177"/>
              <a:ext cx="15328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文案匹配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81526" y="4835695"/>
              <a:ext cx="3756449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根据用户输入的文案内容，自动生成合适的</a:t>
              </a:r>
              <a:r>
                <a:rPr lang="en-US" altLang="zh-CN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PPT</a:t>
              </a: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文稿，并尽可能契合文案主题，选择合适的风格。</a:t>
              </a:r>
              <a:endPara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0825" y="4275869"/>
            <a:ext cx="3774198" cy="1376248"/>
            <a:chOff x="1081526" y="4474177"/>
            <a:chExt cx="3774198" cy="1376248"/>
          </a:xfrm>
        </p:grpSpPr>
        <p:sp>
          <p:nvSpPr>
            <p:cNvPr id="41" name="文本框 40"/>
            <p:cNvSpPr txBox="1"/>
            <p:nvPr/>
          </p:nvSpPr>
          <p:spPr>
            <a:xfrm>
              <a:off x="3494526" y="4474177"/>
              <a:ext cx="136119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可选择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81526" y="4835695"/>
              <a:ext cx="375644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可生成多个不同的方案，由用户自主选择最满意的方案。</a:t>
              </a:r>
              <a:endParaRPr lang="zh-CN" altLang="en-US" sz="200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580571" y="417958"/>
            <a:ext cx="11030858" cy="6022086"/>
          </a:xfrm>
          <a:prstGeom prst="frame">
            <a:avLst>
              <a:gd name="adj1" fmla="val 1083"/>
            </a:avLst>
          </a:prstGeom>
          <a:solidFill>
            <a:srgbClr val="0167B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6541" y="1563946"/>
            <a:ext cx="26087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i="1" dirty="0">
                <a:latin typeface="思源黑体 CN Bold" panose="020B0800000000000000"/>
                <a:ea typeface="微软雅黑 Light" panose="020B0502040204020203" pitchFamily="34" charset="-122"/>
              </a:rPr>
              <a:t>03</a:t>
            </a:r>
            <a:endParaRPr lang="zh-CN" altLang="en-US" sz="13800" b="1" i="1" dirty="0">
              <a:latin typeface="思源黑体 CN Bold" panose="020B0800000000000000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60773" y="3926735"/>
            <a:ext cx="4221801" cy="622662"/>
            <a:chOff x="1127964" y="4536995"/>
            <a:chExt cx="2249714" cy="622662"/>
          </a:xfrm>
        </p:grpSpPr>
        <p:sp>
          <p:nvSpPr>
            <p:cNvPr id="12" name="矩形 11"/>
            <p:cNvSpPr/>
            <p:nvPr/>
          </p:nvSpPr>
          <p:spPr>
            <a:xfrm>
              <a:off x="1127964" y="4536995"/>
              <a:ext cx="2249714" cy="622662"/>
            </a:xfrm>
            <a:prstGeom prst="rect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89857" y="4617493"/>
              <a:ext cx="9371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/>
                  <a:ea typeface="思源黑体 CN Bold" panose="020B0800000000000000"/>
                </a:rPr>
                <a:t>约束条件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/>
                <a:ea typeface="思源黑体 CN Bold" panose="020B0800000000000000"/>
              </a:endParaRPr>
            </a:p>
          </p:txBody>
        </p:sp>
      </p:grpSp>
      <p:pic>
        <p:nvPicPr>
          <p:cNvPr id="15" name="图片 14" descr="使用便笺的人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b="20443"/>
          <a:stretch>
            <a:fillRect/>
          </a:stretch>
        </p:blipFill>
        <p:spPr>
          <a:xfrm>
            <a:off x="5282575" y="1919474"/>
            <a:ext cx="5936968" cy="263133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978613" y="500284"/>
            <a:ext cx="22347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约束条件</a:t>
            </a:r>
            <a:endParaRPr lang="zh-CN" altLang="en-US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74407" y="999736"/>
            <a:ext cx="26431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Restraint Condition</a:t>
            </a:r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900" y="1795335"/>
            <a:ext cx="2330450" cy="991111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835" y="2786446"/>
            <a:ext cx="2330450" cy="3000119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iconfont-1191-870149"/>
          <p:cNvSpPr/>
          <p:nvPr/>
        </p:nvSpPr>
        <p:spPr>
          <a:xfrm rot="16200000">
            <a:off x="1812896" y="2684832"/>
            <a:ext cx="406457" cy="609685"/>
          </a:xfrm>
          <a:custGeom>
            <a:avLst/>
            <a:gdLst>
              <a:gd name="T0" fmla="*/ 0 w 2486"/>
              <a:gd name="T1" fmla="*/ 1864 h 3729"/>
              <a:gd name="T2" fmla="*/ 2486 w 2486"/>
              <a:gd name="T3" fmla="*/ 3729 h 3729"/>
              <a:gd name="T4" fmla="*/ 2486 w 2486"/>
              <a:gd name="T5" fmla="*/ 0 h 3729"/>
              <a:gd name="T6" fmla="*/ 0 w 2486"/>
              <a:gd name="T7" fmla="*/ 1864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0" y="1864"/>
                </a:moveTo>
                <a:lnTo>
                  <a:pt x="2486" y="3729"/>
                </a:lnTo>
                <a:lnTo>
                  <a:pt x="2486" y="0"/>
                </a:lnTo>
                <a:lnTo>
                  <a:pt x="0" y="1864"/>
                </a:lnTo>
                <a:close/>
              </a:path>
            </a:pathLst>
          </a:cu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8" name="图形 37" descr="电话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5449" y="1920215"/>
            <a:ext cx="741350" cy="74135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013722" y="3048123"/>
            <a:ext cx="217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快速生成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13724" y="3525846"/>
            <a:ext cx="198120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用户可能需要在短时间内制作出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PPT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，程序运行时间应尽可能短。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4464" y="1795335"/>
            <a:ext cx="2330450" cy="991111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84464" y="2786446"/>
            <a:ext cx="2330450" cy="3000119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iconfont-1191-870149"/>
          <p:cNvSpPr/>
          <p:nvPr/>
        </p:nvSpPr>
        <p:spPr>
          <a:xfrm rot="16200000">
            <a:off x="4546460" y="2684832"/>
            <a:ext cx="406457" cy="609685"/>
          </a:xfrm>
          <a:custGeom>
            <a:avLst/>
            <a:gdLst>
              <a:gd name="T0" fmla="*/ 0 w 2486"/>
              <a:gd name="T1" fmla="*/ 1864 h 3729"/>
              <a:gd name="T2" fmla="*/ 2486 w 2486"/>
              <a:gd name="T3" fmla="*/ 3729 h 3729"/>
              <a:gd name="T4" fmla="*/ 2486 w 2486"/>
              <a:gd name="T5" fmla="*/ 0 h 3729"/>
              <a:gd name="T6" fmla="*/ 0 w 2486"/>
              <a:gd name="T7" fmla="*/ 1864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0" y="1864"/>
                </a:moveTo>
                <a:lnTo>
                  <a:pt x="2486" y="3729"/>
                </a:lnTo>
                <a:lnTo>
                  <a:pt x="2486" y="0"/>
                </a:lnTo>
                <a:lnTo>
                  <a:pt x="0" y="1864"/>
                </a:lnTo>
                <a:close/>
              </a:path>
            </a:pathLst>
          </a:cu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5" name="图形 34" descr="蓝图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4846" y="1983909"/>
            <a:ext cx="622298" cy="622298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724955" y="3060188"/>
            <a:ext cx="217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准确性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25592" y="3525846"/>
            <a:ext cx="1981208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应制作出尽可能契合主题的方案，需要用户进行手动调整的部分应尽可能少。</a:t>
            </a:r>
            <a:endParaRPr lang="zh-CN" altLang="en-US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7876" y="1795335"/>
            <a:ext cx="2330450" cy="991111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5331" y="2786446"/>
            <a:ext cx="2330450" cy="3000119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7" name="iconfont-1191-870149"/>
          <p:cNvSpPr/>
          <p:nvPr/>
        </p:nvSpPr>
        <p:spPr>
          <a:xfrm rot="16200000">
            <a:off x="7269872" y="2684832"/>
            <a:ext cx="406457" cy="609685"/>
          </a:xfrm>
          <a:custGeom>
            <a:avLst/>
            <a:gdLst>
              <a:gd name="T0" fmla="*/ 0 w 2486"/>
              <a:gd name="T1" fmla="*/ 1864 h 3729"/>
              <a:gd name="T2" fmla="*/ 2486 w 2486"/>
              <a:gd name="T3" fmla="*/ 3729 h 3729"/>
              <a:gd name="T4" fmla="*/ 2486 w 2486"/>
              <a:gd name="T5" fmla="*/ 0 h 3729"/>
              <a:gd name="T6" fmla="*/ 0 w 2486"/>
              <a:gd name="T7" fmla="*/ 1864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0" y="1864"/>
                </a:moveTo>
                <a:lnTo>
                  <a:pt x="2486" y="3729"/>
                </a:lnTo>
                <a:lnTo>
                  <a:pt x="2486" y="0"/>
                </a:lnTo>
                <a:lnTo>
                  <a:pt x="0" y="1864"/>
                </a:lnTo>
                <a:close/>
              </a:path>
            </a:pathLst>
          </a:cu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6" name="图形 35" descr="信号塔 纯色填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2698" y="2039267"/>
            <a:ext cx="622298" cy="62229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417781" y="3072253"/>
            <a:ext cx="217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占用空间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17783" y="3525846"/>
            <a:ext cx="198120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联网获取资源，尽可能少地占用用户的本地磁盘空间。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31288" y="1795335"/>
            <a:ext cx="2330450" cy="991111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31288" y="2786446"/>
            <a:ext cx="2330450" cy="3000119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iconfont-1191-870149"/>
          <p:cNvSpPr/>
          <p:nvPr/>
        </p:nvSpPr>
        <p:spPr>
          <a:xfrm rot="16200000">
            <a:off x="9993284" y="2684832"/>
            <a:ext cx="406457" cy="609685"/>
          </a:xfrm>
          <a:custGeom>
            <a:avLst/>
            <a:gdLst>
              <a:gd name="T0" fmla="*/ 0 w 2486"/>
              <a:gd name="T1" fmla="*/ 1864 h 3729"/>
              <a:gd name="T2" fmla="*/ 2486 w 2486"/>
              <a:gd name="T3" fmla="*/ 3729 h 3729"/>
              <a:gd name="T4" fmla="*/ 2486 w 2486"/>
              <a:gd name="T5" fmla="*/ 0 h 3729"/>
              <a:gd name="T6" fmla="*/ 0 w 2486"/>
              <a:gd name="T7" fmla="*/ 1864 h 3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6" h="3729">
                <a:moveTo>
                  <a:pt x="0" y="1864"/>
                </a:moveTo>
                <a:lnTo>
                  <a:pt x="2486" y="3729"/>
                </a:lnTo>
                <a:lnTo>
                  <a:pt x="2486" y="0"/>
                </a:lnTo>
                <a:lnTo>
                  <a:pt x="0" y="1864"/>
                </a:lnTo>
                <a:close/>
              </a:path>
            </a:pathLst>
          </a:cu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7" name="图形 36" descr="男法官 纯色填充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11553" y="2056228"/>
            <a:ext cx="622298" cy="622298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9176647" y="3156708"/>
            <a:ext cx="217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可记忆性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176385" y="3526155"/>
            <a:ext cx="21856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对于用户满意的方案进行有效记忆，再次制作时优先推荐此方案或与之类似的风格。</a:t>
            </a:r>
            <a:endParaRPr lang="zh-CN" altLang="en-US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custDataLst>
      <p:tags r:id="rId9"/>
    </p:custData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4" grpId="0" animBg="1"/>
      <p:bldP spid="29" grpId="0" bldLvl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580571" y="417958"/>
            <a:ext cx="11030858" cy="6022086"/>
          </a:xfrm>
          <a:prstGeom prst="frame">
            <a:avLst>
              <a:gd name="adj1" fmla="val 1083"/>
            </a:avLst>
          </a:prstGeom>
          <a:solidFill>
            <a:srgbClr val="0167B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6326" y="1543331"/>
            <a:ext cx="26087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i="1" dirty="0">
                <a:latin typeface="思源黑体 CN Bold" panose="020B0800000000000000"/>
                <a:ea typeface="微软雅黑 Light" panose="020B0502040204020203" pitchFamily="34" charset="-122"/>
              </a:rPr>
              <a:t>04</a:t>
            </a:r>
            <a:endParaRPr lang="zh-CN" altLang="en-US" sz="13800" b="1" i="1" dirty="0">
              <a:latin typeface="思源黑体 CN Bold" panose="020B0800000000000000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80573" y="3926735"/>
            <a:ext cx="4221801" cy="622662"/>
            <a:chOff x="1127964" y="4536995"/>
            <a:chExt cx="2249714" cy="622662"/>
          </a:xfrm>
        </p:grpSpPr>
        <p:sp>
          <p:nvSpPr>
            <p:cNvPr id="12" name="矩形 11"/>
            <p:cNvSpPr/>
            <p:nvPr/>
          </p:nvSpPr>
          <p:spPr>
            <a:xfrm>
              <a:off x="1127964" y="4536995"/>
              <a:ext cx="2249714" cy="622662"/>
            </a:xfrm>
            <a:prstGeom prst="rect">
              <a:avLst/>
            </a:prstGeom>
            <a:solidFill>
              <a:srgbClr val="01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26927" y="4617493"/>
              <a:ext cx="108331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Bold" panose="020B0800000000000000"/>
                  <a:ea typeface="思源黑体 CN Bold" panose="020B0800000000000000"/>
                </a:rPr>
                <a:t>需求优先级</a:t>
              </a:r>
              <a:endParaRPr lang="zh-CN" altLang="en-US" sz="2400" dirty="0">
                <a:solidFill>
                  <a:schemeClr val="bg1"/>
                </a:solidFill>
                <a:latin typeface="思源黑体 CN Bold" panose="020B0800000000000000"/>
                <a:ea typeface="思源黑体 CN Bold" panose="020B0800000000000000"/>
              </a:endParaRPr>
            </a:p>
          </p:txBody>
        </p:sp>
      </p:grpSp>
      <p:pic>
        <p:nvPicPr>
          <p:cNvPr id="15" name="图片 14" descr="使用便笺的人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6" b="20443"/>
          <a:stretch>
            <a:fillRect/>
          </a:stretch>
        </p:blipFill>
        <p:spPr>
          <a:xfrm>
            <a:off x="1158250" y="1919474"/>
            <a:ext cx="5936968" cy="2631331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ICON" val="#407198;"/>
</p:tagLst>
</file>

<file path=ppt/tags/tag2.xml><?xml version="1.0" encoding="utf-8"?>
<p:tagLst xmlns:p="http://schemas.openxmlformats.org/presentationml/2006/main">
  <p:tag name="ISLIDE.ICON" val="#40810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67B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宽屏</PresentationFormat>
  <Paragraphs>144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思源黑体 CN Light</vt:lpstr>
      <vt:lpstr>思源黑体 CN Bold</vt:lpstr>
      <vt:lpstr>微软雅黑 Light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侠岚</cp:lastModifiedBy>
  <cp:revision>216</cp:revision>
  <dcterms:created xsi:type="dcterms:W3CDTF">2021-08-13T12:32:00Z</dcterms:created>
  <dcterms:modified xsi:type="dcterms:W3CDTF">2022-03-09T15:19:46Z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v1.0_mb_ROc7BImC0L/v8azzE35fCg==</vt:lpwstr>
  </property>
</Properties>
</file>