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a929b0f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a929b0f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ea929b0f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ea929b0f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ea929b0f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ea929b0f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ea929b0f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ea929b0f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ea929b0fb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ea929b0fb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unSChM_O3KzeChNVruBIe4D8LaDLzsrJ/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Car accident severity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KNN,DECISION TREE &amp;LR</a:t>
            </a:r>
            <a:endParaRPr/>
          </a:p>
        </p:txBody>
      </p:sp>
      <p:sp>
        <p:nvSpPr>
          <p:cNvPr id="136" name="Google Shape;136;p13"/>
          <p:cNvSpPr txBox="1"/>
          <p:nvPr/>
        </p:nvSpPr>
        <p:spPr>
          <a:xfrm>
            <a:off x="4461100" y="427775"/>
            <a:ext cx="42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                                                        </a:t>
            </a:r>
            <a:r>
              <a:rPr lang="en-GB">
                <a:solidFill>
                  <a:schemeClr val="lt1"/>
                </a:solidFill>
                <a:latin typeface="Lato"/>
                <a:ea typeface="Lato"/>
                <a:cs typeface="Lato"/>
                <a:sym typeface="Lato"/>
              </a:rPr>
              <a:t>  By Toshini Agrawal</a:t>
            </a:r>
            <a:endParaRPr>
              <a:solidFill>
                <a:schemeClr val="lt1"/>
              </a:solidFill>
              <a:latin typeface="Lato"/>
              <a:ea typeface="Lato"/>
              <a:cs typeface="Lato"/>
              <a:sym typeface="Lato"/>
            </a:endParaRPr>
          </a:p>
          <a:p>
            <a:pPr indent="0" lvl="0" marL="0" rtl="0" algn="l">
              <a:spcBef>
                <a:spcPts val="0"/>
              </a:spcBef>
              <a:spcAft>
                <a:spcPts val="0"/>
              </a:spcAft>
              <a:buNone/>
            </a:pPr>
            <a:r>
              <a:rPr lang="en-GB">
                <a:solidFill>
                  <a:schemeClr val="lt1"/>
                </a:solidFill>
                <a:latin typeface="Lato"/>
                <a:ea typeface="Lato"/>
                <a:cs typeface="Lato"/>
                <a:sym typeface="Lato"/>
              </a:rPr>
              <a:t>                                                          Mentor- Dr. Ranju Mohan</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t/>
            </a:r>
            <a:endParaRPr b="1">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GB" sz="1200">
                <a:solidFill>
                  <a:srgbClr val="00FFFF"/>
                </a:solidFill>
                <a:latin typeface="Arial"/>
                <a:ea typeface="Arial"/>
                <a:cs typeface="Arial"/>
                <a:sym typeface="Arial"/>
              </a:rPr>
              <a:t>All big urban cities whether it is Barcelona, Tokyo, Mumbai or Seattle, share one common attribute i.e. they are dense (more people packed in less space). This high density of people and vehicles combined with dynamic nature of city life creates an interesting set of challenges for the public office holders (mayor, city council members, etc.), city/transportation planners and other emergency service providers such as police, fire and medical technicians. One such challenge is "Traffic Collisions" and it has multiple negative consequences, such as:</a:t>
            </a:r>
            <a:endParaRPr sz="1200">
              <a:solidFill>
                <a:srgbClr val="00FFFF"/>
              </a:solidFill>
              <a:latin typeface="Arial"/>
              <a:ea typeface="Arial"/>
              <a:cs typeface="Arial"/>
              <a:sym typeface="Arial"/>
            </a:endParaRPr>
          </a:p>
          <a:p>
            <a:pPr indent="-304800" lvl="0" marL="457200" rtl="0" algn="l">
              <a:spcBef>
                <a:spcPts val="1100"/>
              </a:spcBef>
              <a:spcAft>
                <a:spcPts val="0"/>
              </a:spcAft>
              <a:buClr>
                <a:srgbClr val="00FFFF"/>
              </a:buClr>
              <a:buSzPts val="1200"/>
              <a:buFont typeface="Arial"/>
              <a:buChar char="●"/>
            </a:pPr>
            <a:r>
              <a:rPr lang="en-GB" sz="1200">
                <a:solidFill>
                  <a:srgbClr val="00FFFF"/>
                </a:solidFill>
                <a:latin typeface="Arial"/>
                <a:ea typeface="Arial"/>
                <a:cs typeface="Arial"/>
                <a:sym typeface="Arial"/>
              </a:rPr>
              <a:t>It can result in loss of human life or a life altering serious injury.</a:t>
            </a:r>
            <a:endParaRPr sz="1200">
              <a:solidFill>
                <a:srgbClr val="00FFFF"/>
              </a:solidFill>
              <a:latin typeface="Arial"/>
              <a:ea typeface="Arial"/>
              <a:cs typeface="Arial"/>
              <a:sym typeface="Arial"/>
            </a:endParaRPr>
          </a:p>
          <a:p>
            <a:pPr indent="-304800" lvl="0" marL="457200" rtl="0" algn="l">
              <a:spcBef>
                <a:spcPts val="0"/>
              </a:spcBef>
              <a:spcAft>
                <a:spcPts val="0"/>
              </a:spcAft>
              <a:buClr>
                <a:srgbClr val="00FFFF"/>
              </a:buClr>
              <a:buSzPts val="1200"/>
              <a:buFont typeface="Arial"/>
              <a:buChar char="●"/>
            </a:pPr>
            <a:r>
              <a:rPr lang="en-GB" sz="1200">
                <a:solidFill>
                  <a:srgbClr val="00FFFF"/>
                </a:solidFill>
                <a:latin typeface="Arial"/>
                <a:ea typeface="Arial"/>
                <a:cs typeface="Arial"/>
                <a:sym typeface="Arial"/>
              </a:rPr>
              <a:t>It can result in property damage/financial loss to both the people involved and the city.</a:t>
            </a:r>
            <a:endParaRPr sz="1200">
              <a:solidFill>
                <a:srgbClr val="00FFFF"/>
              </a:solidFill>
              <a:latin typeface="Arial"/>
              <a:ea typeface="Arial"/>
              <a:cs typeface="Arial"/>
              <a:sym typeface="Arial"/>
            </a:endParaRPr>
          </a:p>
          <a:p>
            <a:pPr indent="-304800" lvl="0" marL="457200" rtl="0" algn="l">
              <a:spcBef>
                <a:spcPts val="0"/>
              </a:spcBef>
              <a:spcAft>
                <a:spcPts val="0"/>
              </a:spcAft>
              <a:buClr>
                <a:srgbClr val="00FFFF"/>
              </a:buClr>
              <a:buSzPts val="1200"/>
              <a:buFont typeface="Arial"/>
              <a:buChar char="●"/>
            </a:pPr>
            <a:r>
              <a:rPr lang="en-GB" sz="1200">
                <a:solidFill>
                  <a:srgbClr val="00FFFF"/>
                </a:solidFill>
                <a:latin typeface="Arial"/>
                <a:ea typeface="Arial"/>
                <a:cs typeface="Arial"/>
                <a:sym typeface="Arial"/>
              </a:rPr>
              <a:t>It can cause traffic jams lasting hours which can result in billons of dollars in lost productivity.</a:t>
            </a:r>
            <a:endParaRPr sz="1200">
              <a:solidFill>
                <a:srgbClr val="00FFFF"/>
              </a:solidFill>
              <a:latin typeface="Arial"/>
              <a:ea typeface="Arial"/>
              <a:cs typeface="Arial"/>
              <a:sym typeface="Arial"/>
            </a:endParaRPr>
          </a:p>
          <a:p>
            <a:pPr indent="-304800" lvl="0" marL="457200" rtl="0" algn="l">
              <a:spcBef>
                <a:spcPts val="0"/>
              </a:spcBef>
              <a:spcAft>
                <a:spcPts val="0"/>
              </a:spcAft>
              <a:buClr>
                <a:srgbClr val="00FFFF"/>
              </a:buClr>
              <a:buSzPts val="1200"/>
              <a:buFont typeface="Arial"/>
              <a:buChar char="●"/>
            </a:pPr>
            <a:r>
              <a:rPr lang="en-GB" sz="1200">
                <a:solidFill>
                  <a:srgbClr val="00FFFF"/>
                </a:solidFill>
                <a:latin typeface="Arial"/>
                <a:ea typeface="Arial"/>
                <a:cs typeface="Arial"/>
                <a:sym typeface="Arial"/>
              </a:rPr>
              <a:t>It creates unsafe road conditions for other drivers.</a:t>
            </a:r>
            <a:endParaRPr sz="1200">
              <a:solidFill>
                <a:srgbClr val="00FFFF"/>
              </a:solidFill>
              <a:latin typeface="Arial"/>
              <a:ea typeface="Arial"/>
              <a:cs typeface="Arial"/>
              <a:sym typeface="Arial"/>
            </a:endParaRPr>
          </a:p>
          <a:p>
            <a:pPr indent="0" lvl="0" marL="0" rtl="0" algn="l">
              <a:spcBef>
                <a:spcPts val="500"/>
              </a:spcBef>
              <a:spcAft>
                <a:spcPts val="1200"/>
              </a:spcAft>
              <a:buNone/>
            </a:pPr>
            <a:r>
              <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GOAL</a:t>
            </a:r>
            <a:endParaRPr/>
          </a:p>
        </p:txBody>
      </p:sp>
      <p:sp>
        <p:nvSpPr>
          <p:cNvPr id="148" name="Google Shape;148;p15"/>
          <p:cNvSpPr txBox="1"/>
          <p:nvPr>
            <p:ph idx="1" type="body"/>
          </p:nvPr>
        </p:nvSpPr>
        <p:spPr>
          <a:xfrm>
            <a:off x="1297500" y="15266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00FFFF"/>
                </a:solidFill>
                <a:latin typeface="Arial"/>
                <a:ea typeface="Arial"/>
                <a:cs typeface="Arial"/>
                <a:sym typeface="Arial"/>
              </a:rPr>
              <a:t>The goal of this project is to:</a:t>
            </a:r>
            <a:endParaRPr sz="1200">
              <a:solidFill>
                <a:srgbClr val="00FFFF"/>
              </a:solidFill>
              <a:latin typeface="Arial"/>
              <a:ea typeface="Arial"/>
              <a:cs typeface="Arial"/>
              <a:sym typeface="Arial"/>
            </a:endParaRPr>
          </a:p>
          <a:p>
            <a:pPr indent="-304800" lvl="0" marL="457200" rtl="0" algn="l">
              <a:spcBef>
                <a:spcPts val="1100"/>
              </a:spcBef>
              <a:spcAft>
                <a:spcPts val="0"/>
              </a:spcAft>
              <a:buClr>
                <a:srgbClr val="00FFFF"/>
              </a:buClr>
              <a:buSzPts val="1200"/>
              <a:buFont typeface="Arial"/>
              <a:buChar char="●"/>
            </a:pPr>
            <a:r>
              <a:rPr lang="en-GB" sz="1200">
                <a:solidFill>
                  <a:srgbClr val="00FFFF"/>
                </a:solidFill>
                <a:latin typeface="Arial"/>
                <a:ea typeface="Arial"/>
                <a:cs typeface="Arial"/>
                <a:sym typeface="Arial"/>
              </a:rPr>
              <a:t>Take a deep dive into the "Collisions" historical dataset for the city of Seattle</a:t>
            </a:r>
            <a:endParaRPr sz="1200">
              <a:solidFill>
                <a:srgbClr val="00FFFF"/>
              </a:solidFill>
              <a:latin typeface="Arial"/>
              <a:ea typeface="Arial"/>
              <a:cs typeface="Arial"/>
              <a:sym typeface="Arial"/>
            </a:endParaRPr>
          </a:p>
          <a:p>
            <a:pPr indent="-304800" lvl="0" marL="457200" rtl="0" algn="l">
              <a:spcBef>
                <a:spcPts val="0"/>
              </a:spcBef>
              <a:spcAft>
                <a:spcPts val="0"/>
              </a:spcAft>
              <a:buClr>
                <a:srgbClr val="00FFFF"/>
              </a:buClr>
              <a:buSzPts val="1200"/>
              <a:buFont typeface="Arial"/>
              <a:buChar char="●"/>
            </a:pPr>
            <a:r>
              <a:rPr lang="en-GB" sz="1200">
                <a:solidFill>
                  <a:srgbClr val="00FFFF"/>
                </a:solidFill>
                <a:latin typeface="Arial"/>
                <a:ea typeface="Arial"/>
                <a:cs typeface="Arial"/>
                <a:sym typeface="Arial"/>
              </a:rPr>
              <a:t>Discover the statistical relationships between different variables</a:t>
            </a:r>
            <a:endParaRPr sz="1200">
              <a:solidFill>
                <a:srgbClr val="00FFFF"/>
              </a:solidFill>
              <a:latin typeface="Arial"/>
              <a:ea typeface="Arial"/>
              <a:cs typeface="Arial"/>
              <a:sym typeface="Arial"/>
            </a:endParaRPr>
          </a:p>
          <a:p>
            <a:pPr indent="-304800" lvl="0" marL="457200" rtl="0" algn="l">
              <a:spcBef>
                <a:spcPts val="0"/>
              </a:spcBef>
              <a:spcAft>
                <a:spcPts val="0"/>
              </a:spcAft>
              <a:buClr>
                <a:srgbClr val="00FFFF"/>
              </a:buClr>
              <a:buSzPts val="1200"/>
              <a:buFont typeface="Arial"/>
              <a:buChar char="●"/>
            </a:pPr>
            <a:r>
              <a:rPr lang="en-GB" sz="1200">
                <a:solidFill>
                  <a:srgbClr val="00FFFF"/>
                </a:solidFill>
                <a:latin typeface="Arial"/>
                <a:ea typeface="Arial"/>
                <a:cs typeface="Arial"/>
                <a:sym typeface="Arial"/>
              </a:rPr>
              <a:t>Build Regression and Decision Tree model to deliver accurate predictions for "Injury" and "Property Damage" variable</a:t>
            </a:r>
            <a:endParaRPr sz="1200">
              <a:solidFill>
                <a:srgbClr val="00FFFF"/>
              </a:solidFill>
              <a:latin typeface="Arial"/>
              <a:ea typeface="Arial"/>
              <a:cs typeface="Arial"/>
              <a:sym typeface="Arial"/>
            </a:endParaRPr>
          </a:p>
          <a:p>
            <a:pPr indent="0" lvl="0" marL="0" rtl="0" algn="l">
              <a:spcBef>
                <a:spcPts val="500"/>
              </a:spcBef>
              <a:spcAft>
                <a:spcPts val="1200"/>
              </a:spcAft>
              <a:buNone/>
            </a:pPr>
            <a:r>
              <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DESCRIPTION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350">
                <a:solidFill>
                  <a:srgbClr val="00FFFF"/>
                </a:solidFill>
                <a:latin typeface="Arial"/>
                <a:ea typeface="Arial"/>
                <a:cs typeface="Arial"/>
                <a:sym typeface="Arial"/>
              </a:rPr>
              <a:t>The raw data under consideration for this project is the 'Collision Data" sourced from the Seattle Police Department for the year 2004-2020. Actual dataset is much larger. But, for this project I have limited the scope of the dataset to focus on two variables "Property Damage Collision" and "Injury Collision".</a:t>
            </a:r>
            <a:endParaRPr sz="1350">
              <a:solidFill>
                <a:srgbClr val="00FFFF"/>
              </a:solidFill>
              <a:latin typeface="Arial"/>
              <a:ea typeface="Arial"/>
              <a:cs typeface="Arial"/>
              <a:sym typeface="Arial"/>
            </a:endParaRPr>
          </a:p>
          <a:p>
            <a:pPr indent="0" lvl="0" marL="0" rtl="0" algn="l">
              <a:spcBef>
                <a:spcPts val="1100"/>
              </a:spcBef>
              <a:spcAft>
                <a:spcPts val="0"/>
              </a:spcAft>
              <a:buNone/>
            </a:pPr>
            <a:r>
              <a:rPr lang="en-GB" sz="1350">
                <a:solidFill>
                  <a:srgbClr val="00FFFF"/>
                </a:solidFill>
                <a:latin typeface="Arial"/>
                <a:ea typeface="Arial"/>
                <a:cs typeface="Arial"/>
                <a:sym typeface="Arial"/>
              </a:rPr>
              <a:t>Preliminary analysis suggests that data is mostly clean and complete. However, some cleaning might be required to make it ideal for modeling and analysis. Size of the dataset is approx. 195K rows and 38 columns. Dataset is of medium complexity as there are multiple variables that can potentially impact the severity of the collision. Data is of mixed nature with integer, float, date and categorical variables being present. That means, it will require preprocessing and potentially normalization.</a:t>
            </a:r>
            <a:endParaRPr sz="1350">
              <a:solidFill>
                <a:srgbClr val="00FFFF"/>
              </a:solidFill>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336100" y="987950"/>
            <a:ext cx="8667576" cy="4158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a:t>
            </a:r>
            <a:endParaRPr/>
          </a:p>
        </p:txBody>
      </p:sp>
      <p:sp>
        <p:nvSpPr>
          <p:cNvPr id="167" name="Google Shape;167;p18"/>
          <p:cNvSpPr txBox="1"/>
          <p:nvPr>
            <p:ph idx="1" type="body"/>
          </p:nvPr>
        </p:nvSpPr>
        <p:spPr>
          <a:xfrm flipH="1" rot="10800000">
            <a:off x="9930525" y="4736050"/>
            <a:ext cx="264900" cy="244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1200"/>
              </a:spcAft>
              <a:buNone/>
            </a:pPr>
            <a:r>
              <a:t/>
            </a:r>
            <a:endParaRPr/>
          </a:p>
        </p:txBody>
      </p:sp>
      <p:sp>
        <p:nvSpPr>
          <p:cNvPr id="168" name="Google Shape;168;p18"/>
          <p:cNvSpPr txBox="1"/>
          <p:nvPr/>
        </p:nvSpPr>
        <p:spPr>
          <a:xfrm>
            <a:off x="910075" y="1736400"/>
            <a:ext cx="80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ighlight>
                  <a:srgbClr val="00FFFF"/>
                </a:highlight>
                <a:latin typeface="Lato"/>
                <a:ea typeface="Lato"/>
                <a:cs typeface="Lato"/>
                <a:sym typeface="Lato"/>
                <a:hlinkClick r:id="rId3"/>
              </a:rPr>
              <a:t>https://drive.google.com/file/d/1unSChM_O3KzeChNVruBIe4D8LaDLzsrJ/view?usp=sharing</a:t>
            </a:r>
            <a:endParaRPr>
              <a:highlight>
                <a:srgbClr val="00FFFF"/>
              </a:highlight>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