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1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55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GB"/>
              <a:t>Efficient Frontier with 5 Risky Assets</a:t>
            </a:r>
          </a:p>
        </c:rich>
      </c:tx>
      <c:layout>
        <c:manualLayout>
          <c:xMode val="edge"/>
          <c:yMode val="edge"/>
          <c:x val="0.11210887469526445"/>
          <c:y val="2.6060352268551357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8119552372968661"/>
          <c:y val="0.14071620247322947"/>
          <c:w val="0.75604907535526356"/>
          <c:h val="0.66426282051282048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dPt>
            <c:idx val="1"/>
            <c:bubble3D val="0"/>
            <c:spPr>
              <a:ln cmpd="dbl">
                <a:noFill/>
              </a:ln>
            </c:spPr>
            <c:extLst>
              <c:ext xmlns:c16="http://schemas.microsoft.com/office/drawing/2014/chart" uri="{C3380CC4-5D6E-409C-BE32-E72D297353CC}">
                <c16:uniqueId val="{00000001-8D42-4BDD-A1ED-2F7840E20E75}"/>
              </c:ext>
            </c:extLst>
          </c:dPt>
          <c:dPt>
            <c:idx val="2"/>
            <c:bubble3D val="0"/>
            <c:spPr>
              <a:ln cmpd="dbl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8D42-4BDD-A1ED-2F7840E20E75}"/>
              </c:ext>
            </c:extLst>
          </c:dPt>
          <c:dPt>
            <c:idx val="3"/>
            <c:bubble3D val="0"/>
            <c:spPr>
              <a:ln cmpd="dbl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8D42-4BDD-A1ED-2F7840E20E75}"/>
              </c:ext>
            </c:extLst>
          </c:dPt>
          <c:xVal>
            <c:numRef>
              <c:f>'Effecient Frontier'!$S$2:$S$21</c:f>
              <c:numCache>
                <c:formatCode>0.00%</c:formatCode>
                <c:ptCount val="20"/>
                <c:pt idx="0">
                  <c:v>0.22</c:v>
                </c:pt>
                <c:pt idx="1">
                  <c:v>0.1709673641135987</c:v>
                </c:pt>
                <c:pt idx="2">
                  <c:v>0.15321155694625954</c:v>
                </c:pt>
                <c:pt idx="3">
                  <c:v>0.15049698210591358</c:v>
                </c:pt>
                <c:pt idx="4">
                  <c:v>0.15659077986469602</c:v>
                </c:pt>
                <c:pt idx="5">
                  <c:v>0.17049493935489904</c:v>
                </c:pt>
                <c:pt idx="6">
                  <c:v>0.19050919641750602</c:v>
                </c:pt>
                <c:pt idx="7">
                  <c:v>0.21492741153782091</c:v>
                </c:pt>
                <c:pt idx="8">
                  <c:v>0.24243208824128371</c:v>
                </c:pt>
                <c:pt idx="9">
                  <c:v>0.27228720194645073</c:v>
                </c:pt>
                <c:pt idx="10">
                  <c:v>0.30394516338425626</c:v>
                </c:pt>
                <c:pt idx="11">
                  <c:v>0.33688729155192382</c:v>
                </c:pt>
                <c:pt idx="12">
                  <c:v>0.37077941945232673</c:v>
                </c:pt>
                <c:pt idx="13">
                  <c:v>0.40538440519934571</c:v>
                </c:pt>
                <c:pt idx="14">
                  <c:v>0.44052819454260767</c:v>
                </c:pt>
                <c:pt idx="15">
                  <c:v>0.47609057848305858</c:v>
                </c:pt>
                <c:pt idx="16">
                  <c:v>0.51199430963467141</c:v>
                </c:pt>
                <c:pt idx="17">
                  <c:v>0.54816300659706763</c:v>
                </c:pt>
                <c:pt idx="18">
                  <c:v>0.58455039874231107</c:v>
                </c:pt>
                <c:pt idx="19">
                  <c:v>0.30393869197809176</c:v>
                </c:pt>
              </c:numCache>
            </c:numRef>
          </c:xVal>
          <c:yVal>
            <c:numRef>
              <c:f>'Effecient Frontier'!$R$2:$R$21</c:f>
              <c:numCache>
                <c:formatCode>0.00%</c:formatCode>
                <c:ptCount val="20"/>
                <c:pt idx="0">
                  <c:v>0.08</c:v>
                </c:pt>
                <c:pt idx="1">
                  <c:v>9.0000000124166424E-2</c:v>
                </c:pt>
                <c:pt idx="2">
                  <c:v>0.10000000012416642</c:v>
                </c:pt>
                <c:pt idx="3">
                  <c:v>0.10999999993803472</c:v>
                </c:pt>
                <c:pt idx="4">
                  <c:v>0.11999999991715521</c:v>
                </c:pt>
                <c:pt idx="5">
                  <c:v>0.12999999991715522</c:v>
                </c:pt>
                <c:pt idx="6">
                  <c:v>0.14000099991715681</c:v>
                </c:pt>
                <c:pt idx="7">
                  <c:v>0.14999999991716345</c:v>
                </c:pt>
                <c:pt idx="8">
                  <c:v>0.16000099991701397</c:v>
                </c:pt>
                <c:pt idx="9">
                  <c:v>0.16999999992041456</c:v>
                </c:pt>
                <c:pt idx="10">
                  <c:v>0.18000099992040802</c:v>
                </c:pt>
                <c:pt idx="11">
                  <c:v>0.1899999999204145</c:v>
                </c:pt>
                <c:pt idx="12">
                  <c:v>0.19999999992040657</c:v>
                </c:pt>
                <c:pt idx="13">
                  <c:v>0.21000099992040808</c:v>
                </c:pt>
                <c:pt idx="14">
                  <c:v>0.220000999920416</c:v>
                </c:pt>
                <c:pt idx="15">
                  <c:v>0.22999999992041453</c:v>
                </c:pt>
                <c:pt idx="16">
                  <c:v>0.24000099992040794</c:v>
                </c:pt>
                <c:pt idx="17">
                  <c:v>0.25000099992041597</c:v>
                </c:pt>
                <c:pt idx="18">
                  <c:v>0.26000099992041592</c:v>
                </c:pt>
                <c:pt idx="19">
                  <c:v>0.17999900063668792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8D42-4BDD-A1ED-2F7840E20E75}"/>
            </c:ext>
          </c:extLst>
        </c:ser>
        <c:ser>
          <c:idx val="1"/>
          <c:order val="1"/>
          <c:spPr>
            <a:ln>
              <a:noFill/>
            </a:ln>
          </c:spPr>
          <c:marker>
            <c:symbol val="circle"/>
            <c:size val="5"/>
            <c:spPr>
              <a:solidFill>
                <a:srgbClr val="C00000"/>
              </a:solidFill>
            </c:spPr>
          </c:marker>
          <c:xVal>
            <c:numRef>
              <c:f>'Effecient Frontier'!$C$2:$C$6</c:f>
              <c:numCache>
                <c:formatCode>0%</c:formatCode>
                <c:ptCount val="5"/>
                <c:pt idx="0">
                  <c:v>0.2</c:v>
                </c:pt>
                <c:pt idx="1">
                  <c:v>0.28000000000000003</c:v>
                </c:pt>
                <c:pt idx="2">
                  <c:v>0.25</c:v>
                </c:pt>
                <c:pt idx="3">
                  <c:v>0.3</c:v>
                </c:pt>
                <c:pt idx="4">
                  <c:v>0.22</c:v>
                </c:pt>
              </c:numCache>
            </c:numRef>
          </c:xVal>
          <c:yVal>
            <c:numRef>
              <c:f>'Effecient Frontier'!$B$2:$B$6</c:f>
              <c:numCache>
                <c:formatCode>0%</c:formatCode>
                <c:ptCount val="5"/>
                <c:pt idx="0">
                  <c:v>0.1</c:v>
                </c:pt>
                <c:pt idx="1">
                  <c:v>0.15</c:v>
                </c:pt>
                <c:pt idx="2">
                  <c:v>0.12</c:v>
                </c:pt>
                <c:pt idx="3">
                  <c:v>0.14000000000000001</c:v>
                </c:pt>
                <c:pt idx="4">
                  <c:v>0.08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8D42-4BDD-A1ED-2F7840E20E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2311296"/>
        <c:axId val="1212310752"/>
      </c:scatterChart>
      <c:valAx>
        <c:axId val="1212311296"/>
        <c:scaling>
          <c:orientation val="minMax"/>
          <c:max val="0.70000000000000007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GB"/>
                  <a:t>Standard Deviation (%)</a:t>
                </a:r>
              </a:p>
            </c:rich>
          </c:tx>
          <c:layout>
            <c:manualLayout>
              <c:xMode val="edge"/>
              <c:yMode val="edge"/>
              <c:x val="0.41054315549174702"/>
              <c:y val="0.89423076923076927"/>
            </c:manualLayout>
          </c:layout>
          <c:overlay val="0"/>
          <c:spPr>
            <a:noFill/>
            <a:ln w="25400">
              <a:noFill/>
            </a:ln>
          </c:spPr>
        </c:title>
        <c:numFmt formatCode="0.00%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212310752"/>
        <c:crossesAt val="0"/>
        <c:crossBetween val="midCat"/>
        <c:majorUnit val="0.1"/>
        <c:minorUnit val="2.0000000000000004E-2"/>
      </c:valAx>
      <c:valAx>
        <c:axId val="1212310752"/>
        <c:scaling>
          <c:orientation val="minMax"/>
          <c:max val="0.30000000000000004"/>
          <c:min val="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GB"/>
                  <a:t>Expected Return (%)</a:t>
                </a:r>
              </a:p>
            </c:rich>
          </c:tx>
          <c:layout>
            <c:manualLayout>
              <c:xMode val="edge"/>
              <c:yMode val="edge"/>
              <c:x val="7.4390871016547615E-3"/>
              <c:y val="0.29967948717948717"/>
            </c:manualLayout>
          </c:layout>
          <c:overlay val="0"/>
          <c:spPr>
            <a:noFill/>
            <a:ln w="25400">
              <a:noFill/>
            </a:ln>
          </c:spPr>
        </c:title>
        <c:numFmt formatCode="0.00%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212311296"/>
        <c:crosses val="autoZero"/>
        <c:crossBetween val="midCat"/>
        <c:majorUnit val="5.000000000000001E-2"/>
        <c:minorUnit val="1.0000000000000002E-2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DEB11-2AE7-4BEB-A3F2-F48D7D06B755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0F09C-13DF-4F2D-A3E4-9EC7EC10FC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72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F0-FD8E-40BE-ADAD-F6B99A81293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4D-214A-4B60-89BD-E45933EA9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95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F0-FD8E-40BE-ADAD-F6B99A81293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4D-214A-4B60-89BD-E45933EA9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72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F0-FD8E-40BE-ADAD-F6B99A81293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4D-214A-4B60-89BD-E45933EA9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21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F0-FD8E-40BE-ADAD-F6B99A81293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4D-214A-4B60-89BD-E45933EA9432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690688"/>
            <a:ext cx="1051560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6175209"/>
            <a:ext cx="1051560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3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F0-FD8E-40BE-ADAD-F6B99A81293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4D-214A-4B60-89BD-E45933EA9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56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F0-FD8E-40BE-ADAD-F6B99A81293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4D-214A-4B60-89BD-E45933EA9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00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F0-FD8E-40BE-ADAD-F6B99A81293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4D-214A-4B60-89BD-E45933EA9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59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F0-FD8E-40BE-ADAD-F6B99A81293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4D-214A-4B60-89BD-E45933EA9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52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F0-FD8E-40BE-ADAD-F6B99A81293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4D-214A-4B60-89BD-E45933EA9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16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F0-FD8E-40BE-ADAD-F6B99A81293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4D-214A-4B60-89BD-E45933EA9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40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F0-FD8E-40BE-ADAD-F6B99A81293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4D-214A-4B60-89BD-E45933EA9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90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4DFF0-FD8E-40BE-ADAD-F6B99A81293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0B4D-214A-4B60-89BD-E45933EA9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8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9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4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7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4209"/>
            <a:ext cx="9144000" cy="962267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INVESTMENTS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057" y="3210151"/>
            <a:ext cx="9144000" cy="2486705"/>
          </a:xfrm>
        </p:spPr>
        <p:txBody>
          <a:bodyPr>
            <a:normAutofit/>
          </a:bodyPr>
          <a:lstStyle/>
          <a:p>
            <a:r>
              <a:rPr lang="en-GB" dirty="0"/>
              <a:t>Week 2: Diversification and Portfolio Theory</a:t>
            </a:r>
          </a:p>
          <a:p>
            <a:endParaRPr lang="en-GB" dirty="0"/>
          </a:p>
          <a:p>
            <a:endParaRPr lang="en-US" dirty="0" smtClean="0"/>
          </a:p>
          <a:p>
            <a:r>
              <a:rPr lang="en-US" sz="3600" dirty="0" smtClean="0"/>
              <a:t>Vikas Raman</a:t>
            </a:r>
            <a:endParaRPr lang="en-GB" sz="36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67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Risk-return diagrams</a:t>
            </a:r>
            <a:endParaRPr lang="en-GB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904823"/>
            <a:ext cx="4118188" cy="4288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smtClean="0"/>
              <a:t>Use program to show risk-return trade-off as composition of portfolio changes</a:t>
            </a:r>
          </a:p>
          <a:p>
            <a:r>
              <a:rPr lang="en-GB" sz="2400" smtClean="0"/>
              <a:t>Want to move North-West</a:t>
            </a:r>
          </a:p>
          <a:p>
            <a:r>
              <a:rPr lang="en-GB" sz="2400" smtClean="0"/>
              <a:t>With less than perfect correlation, get benefits from diversification</a:t>
            </a:r>
          </a:p>
          <a:p>
            <a:r>
              <a:rPr lang="en-GB" sz="2400" smtClean="0"/>
              <a:t>For the moment, assume we can short sell freely</a:t>
            </a:r>
          </a:p>
          <a:p>
            <a:r>
              <a:rPr lang="en-GB" sz="2400" smtClean="0">
                <a:solidFill>
                  <a:srgbClr val="FF0000"/>
                </a:solidFill>
              </a:rPr>
              <a:t>Go to Excel!</a:t>
            </a:r>
            <a:endParaRPr lang="en-GB" sz="2400" dirty="0" smtClean="0">
              <a:solidFill>
                <a:srgbClr val="FF0000"/>
              </a:solidFill>
            </a:endParaRPr>
          </a:p>
        </p:txBody>
      </p:sp>
      <p:pic>
        <p:nvPicPr>
          <p:cNvPr id="6" name="Picture 4" descr="Mean and standard deviation of portfolios" title="Risk-return diagram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7946" y="1904823"/>
            <a:ext cx="5610592" cy="40953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323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Plot showing that as the correlation between returns of A and B goes from 1 to -1, the risk return diagram gets more and more convex." title="Diversification Effec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Diversification Effect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</a:t>
            </a:r>
            <a:r>
              <a:rPr lang="el-GR" dirty="0">
                <a:cs typeface="Arial" pitchFamily="34" charset="0"/>
              </a:rPr>
              <a:t>σ</a:t>
            </a:r>
            <a:r>
              <a:rPr lang="en-US" baseline="-25000" dirty="0">
                <a:cs typeface="Arial" pitchFamily="34" charset="0"/>
              </a:rPr>
              <a:t>P</a:t>
            </a:r>
            <a:r>
              <a:rPr lang="en-US" dirty="0">
                <a:cs typeface="Arial" pitchFamily="34" charset="0"/>
              </a:rPr>
              <a:t> &lt;= [</a:t>
            </a:r>
            <a:r>
              <a:rPr lang="el-GR" dirty="0">
                <a:cs typeface="Arial" pitchFamily="34" charset="0"/>
              </a:rPr>
              <a:t>ω</a:t>
            </a:r>
            <a:r>
              <a:rPr lang="en-US" dirty="0">
                <a:cs typeface="Arial" pitchFamily="34" charset="0"/>
              </a:rPr>
              <a:t> </a:t>
            </a:r>
            <a:r>
              <a:rPr lang="el-GR" dirty="0">
                <a:cs typeface="Arial" pitchFamily="34" charset="0"/>
              </a:rPr>
              <a:t>σ</a:t>
            </a:r>
            <a:r>
              <a:rPr lang="en-US" baseline="-25000" dirty="0">
                <a:cs typeface="Arial" pitchFamily="34" charset="0"/>
              </a:rPr>
              <a:t>A</a:t>
            </a:r>
            <a:r>
              <a:rPr lang="en-US" dirty="0">
                <a:cs typeface="Arial" pitchFamily="34" charset="0"/>
              </a:rPr>
              <a:t> + (1- </a:t>
            </a:r>
            <a:r>
              <a:rPr lang="el-GR" dirty="0">
                <a:cs typeface="Arial" pitchFamily="34" charset="0"/>
              </a:rPr>
              <a:t>ω</a:t>
            </a:r>
            <a:r>
              <a:rPr lang="en-US" dirty="0">
                <a:cs typeface="Arial" pitchFamily="34" charset="0"/>
              </a:rPr>
              <a:t>) </a:t>
            </a:r>
            <a:r>
              <a:rPr lang="el-GR" dirty="0">
                <a:cs typeface="Arial" pitchFamily="34" charset="0"/>
              </a:rPr>
              <a:t>σ</a:t>
            </a:r>
            <a:r>
              <a:rPr lang="en-US" baseline="-25000" dirty="0">
                <a:cs typeface="Arial" pitchFamily="34" charset="0"/>
              </a:rPr>
              <a:t>B</a:t>
            </a:r>
            <a:r>
              <a:rPr lang="en-US" dirty="0">
                <a:cs typeface="Arial" pitchFamily="34" charset="0"/>
              </a:rPr>
              <a:t>], 0 &lt; </a:t>
            </a:r>
            <a:r>
              <a:rPr lang="el-GR" dirty="0">
                <a:cs typeface="Arial" pitchFamily="34" charset="0"/>
              </a:rPr>
              <a:t>ω</a:t>
            </a:r>
            <a:r>
              <a:rPr lang="en-US" dirty="0">
                <a:cs typeface="Arial" pitchFamily="34" charset="0"/>
              </a:rPr>
              <a:t> &lt;= 1</a:t>
            </a:r>
          </a:p>
          <a:p>
            <a:endParaRPr lang="en-GB" dirty="0"/>
          </a:p>
        </p:txBody>
      </p:sp>
      <p:sp>
        <p:nvSpPr>
          <p:cNvPr id="4" name="Line 5" descr="Diversification Effect" title="Diversification Effect"/>
          <p:cNvSpPr>
            <a:spLocks noChangeShapeType="1"/>
          </p:cNvSpPr>
          <p:nvPr/>
        </p:nvSpPr>
        <p:spPr bwMode="auto">
          <a:xfrm>
            <a:off x="2614613" y="3052763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" name="Line 6" descr="Diversification Effect" title="Diversification Effect"/>
          <p:cNvSpPr>
            <a:spLocks noChangeShapeType="1"/>
          </p:cNvSpPr>
          <p:nvPr/>
        </p:nvSpPr>
        <p:spPr bwMode="auto">
          <a:xfrm>
            <a:off x="2614613" y="6176963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Text Box 7" descr="Diversification Effect" title="Diversification Effect"/>
          <p:cNvSpPr txBox="1">
            <a:spLocks noChangeArrowheads="1"/>
          </p:cNvSpPr>
          <p:nvPr/>
        </p:nvSpPr>
        <p:spPr bwMode="auto">
          <a:xfrm>
            <a:off x="9320213" y="6176963"/>
            <a:ext cx="32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l-GR">
                <a:latin typeface="Arial" pitchFamily="34" charset="0"/>
              </a:rPr>
              <a:t>σ</a:t>
            </a:r>
            <a:endParaRPr lang="en-US">
              <a:latin typeface="Arial" pitchFamily="34" charset="0"/>
            </a:endParaRPr>
          </a:p>
        </p:txBody>
      </p:sp>
      <p:sp>
        <p:nvSpPr>
          <p:cNvPr id="7" name="Text Box 8" descr="Diversification Effect" title="Diversification Effect"/>
          <p:cNvSpPr txBox="1">
            <a:spLocks noChangeArrowheads="1"/>
          </p:cNvSpPr>
          <p:nvPr/>
        </p:nvSpPr>
        <p:spPr bwMode="auto">
          <a:xfrm>
            <a:off x="2538413" y="2671763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itchFamily="34" charset="0"/>
              </a:rPr>
              <a:t>E[R]</a:t>
            </a:r>
          </a:p>
        </p:txBody>
      </p:sp>
      <p:sp>
        <p:nvSpPr>
          <p:cNvPr id="8" name="Oval 9" descr="Diversification Effect" title="Diversification Effect"/>
          <p:cNvSpPr>
            <a:spLocks noChangeArrowheads="1"/>
          </p:cNvSpPr>
          <p:nvPr/>
        </p:nvSpPr>
        <p:spPr bwMode="auto">
          <a:xfrm>
            <a:off x="5815013" y="44243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Oval 10" descr="Diversification Effect" title="Diversification Effect"/>
          <p:cNvSpPr>
            <a:spLocks noChangeArrowheads="1"/>
          </p:cNvSpPr>
          <p:nvPr/>
        </p:nvSpPr>
        <p:spPr bwMode="auto">
          <a:xfrm>
            <a:off x="5129213" y="32051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Line 12" descr="Diversification Effect" title="Diversification Effect"/>
          <p:cNvSpPr>
            <a:spLocks noChangeShapeType="1"/>
          </p:cNvSpPr>
          <p:nvPr/>
        </p:nvSpPr>
        <p:spPr bwMode="auto">
          <a:xfrm>
            <a:off x="4672013" y="2366963"/>
            <a:ext cx="17526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" name="Text Box 14" descr="Diversification Effect" title="Diversification Effect"/>
          <p:cNvSpPr txBox="1">
            <a:spLocks noChangeArrowheads="1"/>
          </p:cNvSpPr>
          <p:nvPr/>
        </p:nvSpPr>
        <p:spPr bwMode="auto">
          <a:xfrm>
            <a:off x="5129213" y="2824163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itchFamily="34" charset="0"/>
              </a:rPr>
              <a:t>A</a:t>
            </a:r>
          </a:p>
        </p:txBody>
      </p:sp>
      <p:sp>
        <p:nvSpPr>
          <p:cNvPr id="12" name="Text Box 15" descr="Diversification Effect" title="Diversification Effect"/>
          <p:cNvSpPr txBox="1">
            <a:spLocks noChangeArrowheads="1"/>
          </p:cNvSpPr>
          <p:nvPr/>
        </p:nvSpPr>
        <p:spPr bwMode="auto">
          <a:xfrm>
            <a:off x="5815013" y="4119563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itchFamily="34" charset="0"/>
              </a:rPr>
              <a:t>B</a:t>
            </a:r>
          </a:p>
        </p:txBody>
      </p:sp>
      <p:sp>
        <p:nvSpPr>
          <p:cNvPr id="13" name="Text Box 16" descr="Diversification Effect" title="Diversification Effect"/>
          <p:cNvSpPr txBox="1">
            <a:spLocks noChangeArrowheads="1"/>
          </p:cNvSpPr>
          <p:nvPr/>
        </p:nvSpPr>
        <p:spPr bwMode="auto">
          <a:xfrm>
            <a:off x="5586413" y="3509963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l-GR">
                <a:latin typeface="Arial" pitchFamily="34" charset="0"/>
                <a:cs typeface="Arial" pitchFamily="34" charset="0"/>
              </a:rPr>
              <a:t>ρ</a:t>
            </a:r>
            <a:r>
              <a:rPr lang="en-US">
                <a:latin typeface="Arial" pitchFamily="34" charset="0"/>
                <a:cs typeface="Arial" pitchFamily="34" charset="0"/>
              </a:rPr>
              <a:t>=1</a:t>
            </a:r>
            <a:endParaRPr lang="el-GR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17" descr="Diversification Effect" title="Diversification Effect"/>
          <p:cNvSpPr txBox="1">
            <a:spLocks noChangeArrowheads="1"/>
          </p:cNvSpPr>
          <p:nvPr/>
        </p:nvSpPr>
        <p:spPr bwMode="auto">
          <a:xfrm>
            <a:off x="4062413" y="3509963"/>
            <a:ext cx="1165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itchFamily="34" charset="0"/>
                <a:cs typeface="Arial" pitchFamily="34" charset="0"/>
              </a:rPr>
              <a:t>-1 &lt; </a:t>
            </a:r>
            <a:r>
              <a:rPr lang="el-GR">
                <a:latin typeface="Arial" pitchFamily="34" charset="0"/>
                <a:cs typeface="Arial" pitchFamily="34" charset="0"/>
              </a:rPr>
              <a:t>ρ</a:t>
            </a:r>
            <a:r>
              <a:rPr lang="en-US">
                <a:latin typeface="Arial" pitchFamily="34" charset="0"/>
                <a:cs typeface="Arial" pitchFamily="34" charset="0"/>
              </a:rPr>
              <a:t> &lt; 1</a:t>
            </a:r>
            <a:endParaRPr lang="el-GR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8" descr="Diversification Effect" title="Diversification Effect"/>
          <p:cNvSpPr txBox="1">
            <a:spLocks noChangeArrowheads="1"/>
          </p:cNvSpPr>
          <p:nvPr/>
        </p:nvSpPr>
        <p:spPr bwMode="auto">
          <a:xfrm>
            <a:off x="2843213" y="3509963"/>
            <a:ext cx="777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l-GR">
                <a:latin typeface="Arial" pitchFamily="34" charset="0"/>
                <a:cs typeface="Arial" pitchFamily="34" charset="0"/>
              </a:rPr>
              <a:t>ρ</a:t>
            </a:r>
            <a:r>
              <a:rPr lang="en-US">
                <a:latin typeface="Arial" pitchFamily="34" charset="0"/>
                <a:cs typeface="Arial" pitchFamily="34" charset="0"/>
              </a:rPr>
              <a:t> = -1</a:t>
            </a:r>
            <a:endParaRPr lang="el-GR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7415213" y="2976563"/>
            <a:ext cx="30035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</a:rPr>
              <a:t>What does each of the lines</a:t>
            </a:r>
          </a:p>
          <a:p>
            <a:pPr eaLnBrk="1" hangingPunct="1"/>
            <a:r>
              <a:rPr lang="en-US" dirty="0">
                <a:latin typeface="Arial" pitchFamily="34" charset="0"/>
              </a:rPr>
              <a:t>passing through A and B</a:t>
            </a:r>
          </a:p>
          <a:p>
            <a:pPr eaLnBrk="1" hangingPunct="1"/>
            <a:r>
              <a:rPr lang="en-US" dirty="0">
                <a:latin typeface="Arial" pitchFamily="34" charset="0"/>
              </a:rPr>
              <a:t>represent?</a:t>
            </a:r>
          </a:p>
        </p:txBody>
      </p:sp>
      <p:sp>
        <p:nvSpPr>
          <p:cNvPr id="17" name="Oval 20" descr="Diversification Effect" title="Diversification Effect"/>
          <p:cNvSpPr>
            <a:spLocks noChangeArrowheads="1"/>
          </p:cNvSpPr>
          <p:nvPr/>
        </p:nvSpPr>
        <p:spPr bwMode="auto">
          <a:xfrm>
            <a:off x="2614613" y="36623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" name="Text Box 21" descr="Diversification Effect" title="Diversification Effect"/>
          <p:cNvSpPr txBox="1">
            <a:spLocks noChangeArrowheads="1"/>
          </p:cNvSpPr>
          <p:nvPr/>
        </p:nvSpPr>
        <p:spPr bwMode="auto">
          <a:xfrm>
            <a:off x="2519963" y="6179099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</a:rPr>
              <a:t>0</a:t>
            </a:r>
          </a:p>
        </p:txBody>
      </p:sp>
      <p:sp>
        <p:nvSpPr>
          <p:cNvPr id="19" name="Text Box 22" descr="Diversification Effect" title="Diversification Effect"/>
          <p:cNvSpPr txBox="1">
            <a:spLocks noChangeArrowheads="1"/>
          </p:cNvSpPr>
          <p:nvPr/>
        </p:nvSpPr>
        <p:spPr bwMode="auto">
          <a:xfrm>
            <a:off x="3071813" y="5033963"/>
            <a:ext cx="2152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</a:rPr>
              <a:t>Portfolio of A and B</a:t>
            </a:r>
          </a:p>
          <a:p>
            <a:pPr eaLnBrk="1" hangingPunct="1"/>
            <a:r>
              <a:rPr lang="en-US" dirty="0">
                <a:latin typeface="Arial" pitchFamily="34" charset="0"/>
              </a:rPr>
              <a:t>that has </a:t>
            </a:r>
            <a:r>
              <a:rPr lang="el-GR" dirty="0">
                <a:latin typeface="Arial" pitchFamily="34" charset="0"/>
                <a:cs typeface="Arial" pitchFamily="34" charset="0"/>
              </a:rPr>
              <a:t>σ</a:t>
            </a:r>
            <a:r>
              <a:rPr lang="en-US" dirty="0">
                <a:latin typeface="Arial" pitchFamily="34" charset="0"/>
                <a:cs typeface="Arial" pitchFamily="34" charset="0"/>
              </a:rPr>
              <a:t> = 0</a:t>
            </a:r>
            <a:endParaRPr lang="el-G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Line 23" descr="Diversification Effect" title="Diversification Effect"/>
          <p:cNvSpPr>
            <a:spLocks noChangeShapeType="1"/>
          </p:cNvSpPr>
          <p:nvPr/>
        </p:nvSpPr>
        <p:spPr bwMode="auto">
          <a:xfrm flipH="1" flipV="1">
            <a:off x="2690813" y="3814763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Freeform 24" descr="Diversification Effect" title="Diversification Effect"/>
          <p:cNvSpPr>
            <a:spLocks/>
          </p:cNvSpPr>
          <p:nvPr/>
        </p:nvSpPr>
        <p:spPr bwMode="auto">
          <a:xfrm>
            <a:off x="2462213" y="3205163"/>
            <a:ext cx="4940300" cy="1524000"/>
          </a:xfrm>
          <a:custGeom>
            <a:avLst/>
            <a:gdLst>
              <a:gd name="T0" fmla="*/ 1960 w 3112"/>
              <a:gd name="T1" fmla="*/ 0 h 960"/>
              <a:gd name="T2" fmla="*/ 232 w 3112"/>
              <a:gd name="T3" fmla="*/ 192 h 960"/>
              <a:gd name="T4" fmla="*/ 568 w 3112"/>
              <a:gd name="T5" fmla="*/ 528 h 960"/>
              <a:gd name="T6" fmla="*/ 3112 w 3112"/>
              <a:gd name="T7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12" h="960">
                <a:moveTo>
                  <a:pt x="1960" y="0"/>
                </a:moveTo>
                <a:cubicBezTo>
                  <a:pt x="1212" y="52"/>
                  <a:pt x="464" y="104"/>
                  <a:pt x="232" y="192"/>
                </a:cubicBezTo>
                <a:cubicBezTo>
                  <a:pt x="0" y="280"/>
                  <a:pt x="88" y="400"/>
                  <a:pt x="568" y="528"/>
                </a:cubicBezTo>
                <a:cubicBezTo>
                  <a:pt x="1048" y="656"/>
                  <a:pt x="2696" y="888"/>
                  <a:pt x="3112" y="96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Freeform 25" descr="Diversification Effect" title="Diversification Effect"/>
          <p:cNvSpPr>
            <a:spLocks/>
          </p:cNvSpPr>
          <p:nvPr/>
        </p:nvSpPr>
        <p:spPr bwMode="auto">
          <a:xfrm>
            <a:off x="3681413" y="3205163"/>
            <a:ext cx="3683000" cy="1676400"/>
          </a:xfrm>
          <a:custGeom>
            <a:avLst/>
            <a:gdLst>
              <a:gd name="T0" fmla="*/ 1072 w 2320"/>
              <a:gd name="T1" fmla="*/ 0 h 1056"/>
              <a:gd name="T2" fmla="*/ 112 w 2320"/>
              <a:gd name="T3" fmla="*/ 240 h 1056"/>
              <a:gd name="T4" fmla="*/ 400 w 2320"/>
              <a:gd name="T5" fmla="*/ 528 h 1056"/>
              <a:gd name="T6" fmla="*/ 2320 w 2320"/>
              <a:gd name="T7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0" h="1056">
                <a:moveTo>
                  <a:pt x="1072" y="0"/>
                </a:moveTo>
                <a:cubicBezTo>
                  <a:pt x="648" y="76"/>
                  <a:pt x="224" y="152"/>
                  <a:pt x="112" y="240"/>
                </a:cubicBezTo>
                <a:cubicBezTo>
                  <a:pt x="0" y="328"/>
                  <a:pt x="32" y="392"/>
                  <a:pt x="400" y="528"/>
                </a:cubicBezTo>
                <a:cubicBezTo>
                  <a:pt x="768" y="664"/>
                  <a:pt x="2000" y="968"/>
                  <a:pt x="2320" y="10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13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Diversification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When </a:t>
            </a:r>
            <a:r>
              <a:rPr lang="el-GR" sz="2600" dirty="0">
                <a:cs typeface="Arial" pitchFamily="34" charset="0"/>
              </a:rPr>
              <a:t>ρ</a:t>
            </a:r>
            <a:r>
              <a:rPr lang="en-US" sz="2600" dirty="0">
                <a:cs typeface="Arial" pitchFamily="34" charset="0"/>
              </a:rPr>
              <a:t> = 1, no diversification effect obtains</a:t>
            </a:r>
          </a:p>
          <a:p>
            <a:pPr>
              <a:buNone/>
            </a:pPr>
            <a:endParaRPr lang="en-US" sz="2600" dirty="0">
              <a:cs typeface="Arial" pitchFamily="34" charset="0"/>
            </a:endParaRPr>
          </a:p>
          <a:p>
            <a:r>
              <a:rPr lang="en-US" sz="2600" dirty="0">
                <a:cs typeface="Arial" pitchFamily="34" charset="0"/>
              </a:rPr>
              <a:t>When </a:t>
            </a:r>
            <a:r>
              <a:rPr lang="el-GR" sz="2600" dirty="0">
                <a:cs typeface="Arial" pitchFamily="34" charset="0"/>
              </a:rPr>
              <a:t>ρ</a:t>
            </a:r>
            <a:r>
              <a:rPr lang="en-US" sz="2600" dirty="0">
                <a:cs typeface="Arial" pitchFamily="34" charset="0"/>
              </a:rPr>
              <a:t> &lt; 1, diversification effect obtains</a:t>
            </a:r>
          </a:p>
          <a:p>
            <a:pPr>
              <a:buNone/>
            </a:pPr>
            <a:endParaRPr lang="en-US" sz="2600" dirty="0">
              <a:cs typeface="Arial" pitchFamily="34" charset="0"/>
            </a:endParaRPr>
          </a:p>
          <a:p>
            <a:r>
              <a:rPr lang="el-GR" sz="2600" dirty="0">
                <a:cs typeface="Arial" pitchFamily="34" charset="0"/>
              </a:rPr>
              <a:t>ρ</a:t>
            </a:r>
            <a:r>
              <a:rPr lang="en-US" sz="2600" dirty="0">
                <a:cs typeface="Arial" pitchFamily="34" charset="0"/>
              </a:rPr>
              <a:t> need not be &lt;0 for diversification effect to obtain! </a:t>
            </a:r>
          </a:p>
          <a:p>
            <a:pPr lvl="1"/>
            <a:r>
              <a:rPr lang="el-GR" sz="2600" dirty="0">
                <a:cs typeface="Arial" pitchFamily="34" charset="0"/>
              </a:rPr>
              <a:t>ρ</a:t>
            </a:r>
            <a:r>
              <a:rPr lang="en-US" sz="2600" dirty="0">
                <a:cs typeface="Arial" pitchFamily="34" charset="0"/>
              </a:rPr>
              <a:t> &lt; 1 is sufficient.</a:t>
            </a:r>
          </a:p>
          <a:p>
            <a:pPr>
              <a:buNone/>
            </a:pPr>
            <a:endParaRPr lang="en-US" sz="2600" dirty="0">
              <a:cs typeface="Arial" pitchFamily="34" charset="0"/>
            </a:endParaRPr>
          </a:p>
          <a:p>
            <a:r>
              <a:rPr lang="en-US" sz="2600" dirty="0">
                <a:cs typeface="Arial" pitchFamily="34" charset="0"/>
              </a:rPr>
              <a:t>Lower the </a:t>
            </a:r>
            <a:r>
              <a:rPr lang="el-GR" sz="2600" dirty="0">
                <a:cs typeface="Arial" pitchFamily="34" charset="0"/>
              </a:rPr>
              <a:t>ρ</a:t>
            </a:r>
            <a:r>
              <a:rPr lang="en-US" sz="2600" dirty="0">
                <a:cs typeface="Arial" pitchFamily="34" charset="0"/>
              </a:rPr>
              <a:t>, better the diversification</a:t>
            </a:r>
          </a:p>
          <a:p>
            <a:pPr>
              <a:buNone/>
            </a:pPr>
            <a:endParaRPr lang="en-US" sz="2600" dirty="0">
              <a:cs typeface="Arial" pitchFamily="34" charset="0"/>
            </a:endParaRPr>
          </a:p>
          <a:p>
            <a:r>
              <a:rPr lang="en-US" sz="2600" dirty="0">
                <a:cs typeface="Arial" pitchFamily="34" charset="0"/>
              </a:rPr>
              <a:t>If and only if </a:t>
            </a:r>
            <a:r>
              <a:rPr lang="el-GR" sz="2600" dirty="0">
                <a:cs typeface="Arial" pitchFamily="34" charset="0"/>
              </a:rPr>
              <a:t>ρ</a:t>
            </a:r>
            <a:r>
              <a:rPr lang="en-US" sz="2600" dirty="0">
                <a:cs typeface="Arial" pitchFamily="34" charset="0"/>
              </a:rPr>
              <a:t> = -1 and </a:t>
            </a:r>
            <a:r>
              <a:rPr lang="el-GR" dirty="0">
                <a:cs typeface="Arial" pitchFamily="34" charset="0"/>
              </a:rPr>
              <a:t>ω</a:t>
            </a:r>
            <a:r>
              <a:rPr lang="en-US" sz="2600" dirty="0">
                <a:cs typeface="Arial" pitchFamily="34" charset="0"/>
              </a:rPr>
              <a:t> = </a:t>
            </a:r>
            <a:r>
              <a:rPr lang="el-GR" sz="2600" dirty="0">
                <a:cs typeface="Arial" pitchFamily="34" charset="0"/>
              </a:rPr>
              <a:t>σ</a:t>
            </a:r>
            <a:r>
              <a:rPr lang="en-US" sz="2600" baseline="-25000" dirty="0">
                <a:cs typeface="Arial" pitchFamily="34" charset="0"/>
              </a:rPr>
              <a:t>B</a:t>
            </a:r>
            <a:r>
              <a:rPr lang="en-US" sz="2600" dirty="0">
                <a:cs typeface="Arial" pitchFamily="34" charset="0"/>
              </a:rPr>
              <a:t>/(</a:t>
            </a:r>
            <a:r>
              <a:rPr lang="el-GR" sz="2600" dirty="0">
                <a:cs typeface="Arial" pitchFamily="34" charset="0"/>
              </a:rPr>
              <a:t>σ</a:t>
            </a:r>
            <a:r>
              <a:rPr lang="en-US" sz="2600" baseline="-25000" dirty="0">
                <a:cs typeface="Arial" pitchFamily="34" charset="0"/>
              </a:rPr>
              <a:t>A</a:t>
            </a:r>
            <a:r>
              <a:rPr lang="en-US" sz="2600" dirty="0">
                <a:cs typeface="Arial" pitchFamily="34" charset="0"/>
              </a:rPr>
              <a:t> + </a:t>
            </a:r>
            <a:r>
              <a:rPr lang="el-GR" sz="2600" dirty="0">
                <a:cs typeface="Arial" pitchFamily="34" charset="0"/>
              </a:rPr>
              <a:t>σ</a:t>
            </a:r>
            <a:r>
              <a:rPr lang="en-US" sz="2600" baseline="-25000" dirty="0">
                <a:cs typeface="Arial" pitchFamily="34" charset="0"/>
              </a:rPr>
              <a:t>B</a:t>
            </a:r>
            <a:r>
              <a:rPr lang="en-US" sz="2600" dirty="0">
                <a:cs typeface="Arial" pitchFamily="34" charset="0"/>
              </a:rPr>
              <a:t>), then </a:t>
            </a:r>
            <a:r>
              <a:rPr lang="el-GR" sz="2600" dirty="0">
                <a:cs typeface="Arial" pitchFamily="34" charset="0"/>
              </a:rPr>
              <a:t>σ</a:t>
            </a:r>
            <a:r>
              <a:rPr lang="en-US" sz="2600" baseline="-25000" dirty="0">
                <a:cs typeface="Arial" pitchFamily="34" charset="0"/>
              </a:rPr>
              <a:t>P</a:t>
            </a:r>
            <a:r>
              <a:rPr lang="en-US" sz="2600" dirty="0">
                <a:cs typeface="Arial" pitchFamily="34" charset="0"/>
              </a:rPr>
              <a:t> = 0</a:t>
            </a:r>
            <a:endParaRPr lang="el-GR" sz="2600" dirty="0">
              <a:cs typeface="Arial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0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Portfolio risk and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37" y="1839913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Suppose we have </a:t>
            </a:r>
            <a:r>
              <a:rPr lang="en-GB" i="1" dirty="0"/>
              <a:t>N </a:t>
            </a:r>
            <a:r>
              <a:rPr lang="en-GB" dirty="0"/>
              <a:t>assets, and we invest a fraction </a:t>
            </a:r>
            <a:r>
              <a:rPr lang="en-GB" dirty="0">
                <a:latin typeface="Symbol" pitchFamily="18" charset="2"/>
              </a:rPr>
              <a:t>a</a:t>
            </a:r>
            <a:r>
              <a:rPr lang="en-GB" baseline="-25000" dirty="0"/>
              <a:t>1</a:t>
            </a:r>
            <a:r>
              <a:rPr lang="en-GB" dirty="0"/>
              <a:t> in asset 1, </a:t>
            </a:r>
            <a:r>
              <a:rPr lang="en-GB" dirty="0">
                <a:latin typeface="Symbol" pitchFamily="18" charset="2"/>
              </a:rPr>
              <a:t>a</a:t>
            </a:r>
            <a:r>
              <a:rPr lang="en-GB" baseline="-25000" dirty="0"/>
              <a:t>2</a:t>
            </a:r>
            <a:r>
              <a:rPr lang="en-GB" i="1" dirty="0"/>
              <a:t> </a:t>
            </a:r>
            <a:r>
              <a:rPr lang="en-GB" dirty="0"/>
              <a:t>in asset 2 </a:t>
            </a:r>
            <a:r>
              <a:rPr lang="en-GB" dirty="0" err="1"/>
              <a:t>etc</a:t>
            </a:r>
            <a:r>
              <a:rPr lang="en-GB" dirty="0"/>
              <a:t>, then</a:t>
            </a:r>
          </a:p>
          <a:p>
            <a:endParaRPr lang="en-GB" dirty="0"/>
          </a:p>
          <a:p>
            <a:r>
              <a:rPr lang="en-GB" dirty="0"/>
              <a:t>The mean return on the portfolio is the weighted average of the mean returns on each of the assets:</a:t>
            </a:r>
          </a:p>
          <a:p>
            <a:endParaRPr lang="en-GB" dirty="0"/>
          </a:p>
          <a:p>
            <a:r>
              <a:rPr lang="en-GB" dirty="0"/>
              <a:t>The variance of the portfolio is the weighted sum of the </a:t>
            </a:r>
            <a:r>
              <a:rPr lang="en-GB" dirty="0" err="1"/>
              <a:t>covariances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Object 4" descr="Portfolio risk and return with N assets" title="Portfolio risk and return with N asset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688267"/>
              </p:ext>
            </p:extLst>
          </p:nvPr>
        </p:nvGraphicFramePr>
        <p:xfrm>
          <a:off x="3809727" y="2117565"/>
          <a:ext cx="1433785" cy="781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" name="Equation" r:id="rId3" imgW="609480" imgH="431640" progId="Equation.DSMT4">
                  <p:embed/>
                </p:oleObj>
              </mc:Choice>
              <mc:Fallback>
                <p:oleObj name="Equation" r:id="rId3" imgW="609480" imgH="431640" progId="Equation.DSMT4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727" y="2117565"/>
                        <a:ext cx="1433785" cy="78199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 descr="Portfolio risk and return with N assets" title="Portfolio risk and return with N asset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333156"/>
              </p:ext>
            </p:extLst>
          </p:nvPr>
        </p:nvGraphicFramePr>
        <p:xfrm>
          <a:off x="5352778" y="3821107"/>
          <a:ext cx="1851188" cy="693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2" name="Equation" r:id="rId5" imgW="838080" imgH="431640" progId="Equation.DSMT4">
                  <p:embed/>
                </p:oleObj>
              </mc:Choice>
              <mc:Fallback>
                <p:oleObj name="Equation" r:id="rId5" imgW="838080" imgH="431640" progId="Equation.DSMT4">
                  <p:embed/>
                  <p:pic>
                    <p:nvPicPr>
                      <p:cNvPr id="1126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2778" y="3821107"/>
                        <a:ext cx="1851188" cy="6937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 descr="Portfolio risk and return with N assets" title="Portfolio risk and return with N asset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613379"/>
              </p:ext>
            </p:extLst>
          </p:nvPr>
        </p:nvGraphicFramePr>
        <p:xfrm>
          <a:off x="3312385" y="5267319"/>
          <a:ext cx="4840614" cy="7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" name="Equation" r:id="rId7" imgW="2438280" imgH="444240" progId="Equation.DSMT4">
                  <p:embed/>
                </p:oleObj>
              </mc:Choice>
              <mc:Fallback>
                <p:oleObj name="Equation" r:id="rId7" imgW="2438280" imgH="444240" progId="Equation.DSMT4">
                  <p:embed/>
                  <p:pic>
                    <p:nvPicPr>
                      <p:cNvPr id="1126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385" y="5267319"/>
                        <a:ext cx="4840614" cy="7171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344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Portfolio risk and return</a:t>
            </a:r>
          </a:p>
        </p:txBody>
      </p:sp>
      <p:sp>
        <p:nvSpPr>
          <p:cNvPr id="3" name="Content Placeholder 2" descr="variance-covariance matrix&#10;" title="variance-covariance matri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arrange the variances and </a:t>
            </a:r>
            <a:r>
              <a:rPr lang="en-GB" dirty="0" err="1"/>
              <a:t>covariances</a:t>
            </a:r>
            <a:r>
              <a:rPr lang="en-GB" dirty="0"/>
              <a:t> in a </a:t>
            </a:r>
            <a:r>
              <a:rPr lang="en-GB" i="1" dirty="0"/>
              <a:t>matrix</a:t>
            </a:r>
            <a:r>
              <a:rPr lang="en-GB" dirty="0"/>
              <a:t> – the </a:t>
            </a:r>
            <a:r>
              <a:rPr lang="en-GB" b="1" dirty="0"/>
              <a:t>variance-covariance matrix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4" name="Object 7" descr="variance-covariance matrix" title="variance-covariance matrix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786478"/>
              </p:ext>
            </p:extLst>
          </p:nvPr>
        </p:nvGraphicFramePr>
        <p:xfrm>
          <a:off x="4079875" y="3299035"/>
          <a:ext cx="3270933" cy="2101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Equation" r:id="rId3" imgW="1815840" imgH="1168200" progId="Equation.DSMT4">
                  <p:embed/>
                </p:oleObj>
              </mc:Choice>
              <mc:Fallback>
                <p:oleObj name="Equation" r:id="rId3" imgW="1815840" imgH="1168200" progId="Equation.DSMT4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3299035"/>
                        <a:ext cx="3270933" cy="21016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5150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Diversified share portfolio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Want to think about large, diversified portfolios, since this is what institutions typically hold</a:t>
            </a:r>
          </a:p>
          <a:p>
            <a:r>
              <a:rPr lang="en-GB" sz="2400" dirty="0"/>
              <a:t>But complicated and unhelpful to think of what happens with a general variance-covariance matrix (with N shares, the matrix has N(N+1)/2 separate entries – with 50 shares, that amounts to 1275 numbers!)</a:t>
            </a:r>
          </a:p>
          <a:p>
            <a:r>
              <a:rPr lang="en-GB" sz="2400" dirty="0"/>
              <a:t>So have simple model of the market which is symmetric</a:t>
            </a:r>
          </a:p>
          <a:p>
            <a:pPr lvl="1"/>
            <a:r>
              <a:rPr lang="en-GB" sz="2000" dirty="0"/>
              <a:t>every share has the same volatility, and every pair of shares has the same correlation</a:t>
            </a:r>
          </a:p>
          <a:p>
            <a:pPr lvl="1"/>
            <a:r>
              <a:rPr lang="en-GB" sz="2000" dirty="0"/>
              <a:t>equivalently, all the variances are the same, and all the </a:t>
            </a:r>
            <a:r>
              <a:rPr lang="en-GB" sz="2000" dirty="0" err="1"/>
              <a:t>covariances</a:t>
            </a:r>
            <a:r>
              <a:rPr lang="en-GB" sz="2000" dirty="0"/>
              <a:t> are the same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409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Diversified share portfolio" title="Diversified share portfoli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Diversified share portfolio</a:t>
            </a:r>
          </a:p>
        </p:txBody>
      </p:sp>
      <p:sp>
        <p:nvSpPr>
          <p:cNvPr id="3" name="Content Placeholder 2" descr="Portfolio Variance " title="Portfolio Variance 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257800"/>
          </a:xfrm>
        </p:spPr>
        <p:txBody>
          <a:bodyPr/>
          <a:lstStyle/>
          <a:p>
            <a:r>
              <a:rPr lang="en-GB" sz="2000" dirty="0"/>
              <a:t>If all equities have volatility (standard deviation of annual returns) of </a:t>
            </a:r>
            <a:r>
              <a:rPr lang="en-GB" sz="2000" dirty="0">
                <a:latin typeface="Symbol" pitchFamily="18" charset="2"/>
              </a:rPr>
              <a:t>s</a:t>
            </a:r>
            <a:r>
              <a:rPr lang="en-GB" sz="2000" dirty="0"/>
              <a:t> and a correlation with every other equity of </a:t>
            </a:r>
            <a:r>
              <a:rPr lang="en-GB" sz="2000" dirty="0">
                <a:latin typeface="Symbol" pitchFamily="18" charset="2"/>
              </a:rPr>
              <a:t>r</a:t>
            </a:r>
            <a:r>
              <a:rPr lang="en-GB" sz="2000" dirty="0"/>
              <a:t>,  an equally weighted portfolio of N shares has volatility</a:t>
            </a:r>
            <a:r>
              <a:rPr lang="en-GB" sz="2000" dirty="0" smtClean="0"/>
              <a:t>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sz="2000" dirty="0"/>
              <a:t>Portfolio Variance = (1/N)Avg. Variance+((N-1)/N)Avg. </a:t>
            </a:r>
            <a:r>
              <a:rPr lang="en-GB" sz="2000" dirty="0" smtClean="0"/>
              <a:t>Covariance = </a:t>
            </a:r>
            <a:endParaRPr lang="en-GB" sz="2000" dirty="0"/>
          </a:p>
          <a:p>
            <a:endParaRPr lang="en-GB" sz="2000" dirty="0"/>
          </a:p>
          <a:p>
            <a:endParaRPr lang="en-GB" dirty="0"/>
          </a:p>
        </p:txBody>
      </p:sp>
      <p:graphicFrame>
        <p:nvGraphicFramePr>
          <p:cNvPr id="4" name="Object 4" descr="Graph showing the portfolio volatility increases with the increase in the numbers of stocks in the portfolio. Portfolio volatility decreases marked to start with and then tappers off later.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684421"/>
              </p:ext>
            </p:extLst>
          </p:nvPr>
        </p:nvGraphicFramePr>
        <p:xfrm>
          <a:off x="985575" y="2434604"/>
          <a:ext cx="4732277" cy="2427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6" name="Equation" r:id="rId3" imgW="4800600" imgH="2412720" progId="Equation.DSMT4">
                  <p:embed/>
                </p:oleObj>
              </mc:Choice>
              <mc:Fallback>
                <p:oleObj name="Equation" r:id="rId3" imgW="4800600" imgH="2412720" progId="Equation.DSMT4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575" y="2434604"/>
                        <a:ext cx="4732277" cy="24275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 title="Diversified share portfoli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182580"/>
              </p:ext>
            </p:extLst>
          </p:nvPr>
        </p:nvGraphicFramePr>
        <p:xfrm>
          <a:off x="8603406" y="5313578"/>
          <a:ext cx="232901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7" name="Equation" r:id="rId5" imgW="1460160" imgH="406080" progId="Equation.3">
                  <p:embed/>
                </p:oleObj>
              </mc:Choice>
              <mc:Fallback>
                <p:oleObj name="Equation" r:id="rId5" imgW="1460160" imgH="40608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03406" y="5313578"/>
                        <a:ext cx="2329010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 descr="Graph showing the portfolio volatility increases with the increase in the numbers of stocks in the portfolio. Portfolio volatility decreases marked to start with and then tappers off later." title="Diversified share portfoli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713804"/>
              </p:ext>
            </p:extLst>
          </p:nvPr>
        </p:nvGraphicFramePr>
        <p:xfrm>
          <a:off x="6043613" y="2434604"/>
          <a:ext cx="5634036" cy="2540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" name="Worksheet" r:id="rId7" imgW="3724323" imgH="2466990" progId="Excel.Sheet.8">
                  <p:embed/>
                </p:oleObj>
              </mc:Choice>
              <mc:Fallback>
                <p:oleObj name="Worksheet" r:id="rId7" imgW="3724323" imgH="2466990" progId="Excel.Sheet.8">
                  <p:embed/>
                  <p:pic>
                    <p:nvPicPr>
                      <p:cNvPr id="1229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613" y="2434604"/>
                        <a:ext cx="5634036" cy="25402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8435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Multiple Assets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More realistic case: all the variances are </a:t>
            </a:r>
            <a:r>
              <a:rPr lang="en-GB" sz="2000" b="1" dirty="0"/>
              <a:t>not</a:t>
            </a:r>
            <a:r>
              <a:rPr lang="en-GB" sz="2000" dirty="0"/>
              <a:t> the same, and all the </a:t>
            </a:r>
            <a:r>
              <a:rPr lang="en-GB" sz="2000" dirty="0" err="1"/>
              <a:t>covariances</a:t>
            </a:r>
            <a:r>
              <a:rPr lang="en-GB" sz="2000" dirty="0"/>
              <a:t> are </a:t>
            </a:r>
            <a:r>
              <a:rPr lang="en-GB" sz="2000" b="1" dirty="0"/>
              <a:t>not </a:t>
            </a:r>
            <a:r>
              <a:rPr lang="en-GB" sz="2000" dirty="0"/>
              <a:t>the same</a:t>
            </a:r>
          </a:p>
          <a:p>
            <a:r>
              <a:rPr lang="en-GB" sz="2000" dirty="0"/>
              <a:t>Spreadsheet uses matrix functions – but could equally well write full equation</a:t>
            </a:r>
          </a:p>
          <a:p>
            <a:r>
              <a:rPr lang="en-GB" sz="2000" dirty="0"/>
              <a:t>Programme generates a large number of random portfolios to give idea of feasible set of possibilities</a:t>
            </a:r>
          </a:p>
          <a:p>
            <a:endParaRPr lang="en-GB" dirty="0"/>
          </a:p>
        </p:txBody>
      </p:sp>
      <p:graphicFrame>
        <p:nvGraphicFramePr>
          <p:cNvPr id="4" name="Object 5" descr="Please double click the embedded object to open the excel spreadsheet." title="Multiple Asset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01681"/>
              </p:ext>
            </p:extLst>
          </p:nvPr>
        </p:nvGraphicFramePr>
        <p:xfrm>
          <a:off x="2671763" y="2935106"/>
          <a:ext cx="8272462" cy="3157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Worksheet" r:id="rId3" imgW="6715235" imgH="3819420" progId="Excel.Sheet.8">
                  <p:embed/>
                </p:oleObj>
              </mc:Choice>
              <mc:Fallback>
                <p:oleObj name="Worksheet" r:id="rId3" imgW="6715235" imgH="3819420" progId="Excel.Sheet.8">
                  <p:embed/>
                  <p:pic>
                    <p:nvPicPr>
                      <p:cNvPr id="1433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2935106"/>
                        <a:ext cx="8272462" cy="3157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064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85320" y="1739017"/>
            <a:ext cx="5010680" cy="4524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smtClean="0"/>
              <a:t>There is a trade-off between risk and return</a:t>
            </a:r>
          </a:p>
          <a:p>
            <a:r>
              <a:rPr lang="en-GB" sz="2000" smtClean="0"/>
              <a:t>A portfolio that has the highest possible return for a given level of risk (or the lowest risk for a given return) is (mean-variance) efficient</a:t>
            </a:r>
          </a:p>
          <a:p>
            <a:r>
              <a:rPr lang="en-GB" sz="2000" smtClean="0"/>
              <a:t>One particular efficient portfolio is the minimum variance portfolio</a:t>
            </a:r>
          </a:p>
          <a:p>
            <a:r>
              <a:rPr lang="en-GB" sz="2000" smtClean="0"/>
              <a:t>The set of efficient portfolios forms a curve in risk-return space, called the mean-variance frontier</a:t>
            </a:r>
          </a:p>
          <a:p>
            <a:r>
              <a:rPr lang="en-GB" sz="2000" smtClean="0"/>
              <a:t>The efficient portfolios can be found in Excel using the Solver function</a:t>
            </a:r>
          </a:p>
          <a:p>
            <a:r>
              <a:rPr lang="en-GB" sz="2000" smtClean="0">
                <a:solidFill>
                  <a:srgbClr val="FF0000"/>
                </a:solidFill>
              </a:rPr>
              <a:t>Go to Excel!</a:t>
            </a:r>
            <a:r>
              <a:rPr lang="en-GB" sz="2000" smtClean="0"/>
              <a:t> </a:t>
            </a:r>
            <a:endParaRPr lang="en-GB" sz="2000" dirty="0" smtClean="0"/>
          </a:p>
        </p:txBody>
      </p:sp>
      <p:graphicFrame>
        <p:nvGraphicFramePr>
          <p:cNvPr id="5" name="Chart 4" descr="Efficient frontier" title="Efficient frontier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629316"/>
              </p:ext>
            </p:extLst>
          </p:nvPr>
        </p:nvGraphicFramePr>
        <p:xfrm>
          <a:off x="6333925" y="1739017"/>
          <a:ext cx="5019875" cy="4404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8707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fund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All efficient portfolios can be constructed by mixing just two efficient portfolios</a:t>
            </a:r>
          </a:p>
          <a:p>
            <a:r>
              <a:rPr lang="en-GB" sz="2000" dirty="0"/>
              <a:t>Assumptions:</a:t>
            </a:r>
          </a:p>
          <a:p>
            <a:pPr lvl="1"/>
            <a:r>
              <a:rPr lang="en-GB" sz="1800" dirty="0"/>
              <a:t>investors care about the expected return and the standard deviation of returns on their money</a:t>
            </a:r>
          </a:p>
          <a:p>
            <a:pPr lvl="1"/>
            <a:r>
              <a:rPr lang="en-GB" sz="1800" dirty="0"/>
              <a:t>they agree about the mean return on each of the assets, and the variance-covariance structure</a:t>
            </a:r>
          </a:p>
          <a:p>
            <a:pPr lvl="1"/>
            <a:r>
              <a:rPr lang="en-GB" sz="1800" dirty="0"/>
              <a:t>there are no transaction costs, taxes or restrictions on short positions</a:t>
            </a:r>
          </a:p>
          <a:p>
            <a:r>
              <a:rPr lang="en-GB" sz="2000" dirty="0"/>
              <a:t>Result:</a:t>
            </a:r>
          </a:p>
          <a:p>
            <a:pPr lvl="1"/>
            <a:r>
              <a:rPr lang="en-GB" sz="1800" dirty="0"/>
              <a:t>All efficient portfolios are composed of just two funds, with the balance between the two funds depending on the investor’s taste for risk</a:t>
            </a:r>
          </a:p>
          <a:p>
            <a:pPr lvl="1"/>
            <a:r>
              <a:rPr lang="en-GB" sz="1800" dirty="0"/>
              <a:t>The converse is also true: all portfolios composed of those two funds are efficient.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10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Risk and return</a:t>
            </a:r>
          </a:p>
          <a:p>
            <a:pPr lvl="1"/>
            <a:r>
              <a:rPr lang="en-GB" sz="1800" dirty="0"/>
              <a:t>use of standard deviation as measure of risk</a:t>
            </a:r>
          </a:p>
          <a:p>
            <a:r>
              <a:rPr lang="en-GB" sz="2000" dirty="0"/>
              <a:t>The mathematics of risk and return</a:t>
            </a:r>
          </a:p>
          <a:p>
            <a:pPr lvl="1"/>
            <a:r>
              <a:rPr lang="en-GB" sz="1800" dirty="0"/>
              <a:t>the formulae</a:t>
            </a:r>
          </a:p>
          <a:p>
            <a:pPr lvl="1"/>
            <a:r>
              <a:rPr lang="en-GB" sz="1800" dirty="0"/>
              <a:t>correlation and diversification</a:t>
            </a:r>
          </a:p>
          <a:p>
            <a:r>
              <a:rPr lang="en-GB" sz="2000" dirty="0" smtClean="0"/>
              <a:t>Risk-return </a:t>
            </a:r>
            <a:r>
              <a:rPr lang="en-GB" sz="2000" dirty="0"/>
              <a:t>space</a:t>
            </a:r>
          </a:p>
          <a:p>
            <a:pPr lvl="1"/>
            <a:r>
              <a:rPr lang="en-GB" sz="1800" dirty="0"/>
              <a:t>the feasible set</a:t>
            </a:r>
          </a:p>
          <a:p>
            <a:pPr lvl="1"/>
            <a:r>
              <a:rPr lang="en-GB" sz="1800" dirty="0"/>
              <a:t>the efficient frontier</a:t>
            </a:r>
          </a:p>
          <a:p>
            <a:pPr lvl="1"/>
            <a:r>
              <a:rPr lang="en-GB" sz="1800" dirty="0"/>
              <a:t>two fund separation</a:t>
            </a:r>
          </a:p>
          <a:p>
            <a:pPr lvl="1"/>
            <a:r>
              <a:rPr lang="en-GB" sz="1800" dirty="0"/>
              <a:t>borrowing/lending and single fund</a:t>
            </a:r>
          </a:p>
          <a:p>
            <a:pPr lvl="1"/>
            <a:r>
              <a:rPr lang="en-GB" sz="1800" dirty="0"/>
              <a:t>CAPM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148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One of the Assets is the Risk-Free Asset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/>
              <a:t>Definition</a:t>
            </a:r>
            <a:r>
              <a:rPr lang="en-US" dirty="0"/>
              <a:t> of a Risk-Free Asset: </a:t>
            </a:r>
            <a:r>
              <a:rPr lang="el-GR" dirty="0">
                <a:cs typeface="Arial" pitchFamily="34" charset="0"/>
              </a:rPr>
              <a:t>σ</a:t>
            </a:r>
            <a:r>
              <a:rPr lang="en-US" baseline="-25000" dirty="0">
                <a:cs typeface="Arial" pitchFamily="34" charset="0"/>
              </a:rPr>
              <a:t>F</a:t>
            </a:r>
            <a:r>
              <a:rPr lang="en-US" dirty="0">
                <a:cs typeface="Arial" pitchFamily="34" charset="0"/>
              </a:rPr>
              <a:t> = 0</a:t>
            </a:r>
          </a:p>
          <a:p>
            <a:pPr>
              <a:lnSpc>
                <a:spcPct val="80000"/>
              </a:lnSpc>
            </a:pPr>
            <a:endParaRPr lang="en-US" dirty="0"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cs typeface="Arial" pitchFamily="34" charset="0"/>
              </a:rPr>
              <a:t>This definition ensures that E[R</a:t>
            </a:r>
            <a:r>
              <a:rPr lang="en-US" baseline="-25000" dirty="0">
                <a:cs typeface="Arial" pitchFamily="34" charset="0"/>
              </a:rPr>
              <a:t>F</a:t>
            </a:r>
            <a:r>
              <a:rPr lang="en-US" dirty="0">
                <a:cs typeface="Arial" pitchFamily="34" charset="0"/>
              </a:rPr>
              <a:t>] = R</a:t>
            </a:r>
            <a:r>
              <a:rPr lang="en-US" baseline="-25000" dirty="0">
                <a:cs typeface="Arial" pitchFamily="34" charset="0"/>
              </a:rPr>
              <a:t>F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43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Portfolio: Expected Return and Standard Deviation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Denote C a portfolio that combines one risky asset and one risk-free asset; y = allocation to risky asset 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Expected Return</a:t>
            </a:r>
          </a:p>
          <a:p>
            <a:endParaRPr lang="en-US" dirty="0"/>
          </a:p>
          <a:p>
            <a:r>
              <a:rPr lang="en-US" dirty="0" smtClean="0"/>
              <a:t>Variance </a:t>
            </a:r>
            <a:r>
              <a:rPr lang="en-US" dirty="0"/>
              <a:t>and Standard Deviation</a:t>
            </a:r>
          </a:p>
          <a:p>
            <a:endParaRPr lang="en-GB" dirty="0"/>
          </a:p>
        </p:txBody>
      </p:sp>
      <p:graphicFrame>
        <p:nvGraphicFramePr>
          <p:cNvPr id="4" name="Object 4" descr="Expected Return of a portfolio that combines one risky asset and one risk-free asset&#10;" title="Expected Retur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308395"/>
              </p:ext>
            </p:extLst>
          </p:nvPr>
        </p:nvGraphicFramePr>
        <p:xfrm>
          <a:off x="4261643" y="3186113"/>
          <a:ext cx="4636993" cy="481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8" name="Equation" r:id="rId3" imgW="1879560" imgH="228600" progId="Equation.3">
                  <p:embed/>
                </p:oleObj>
              </mc:Choice>
              <mc:Fallback>
                <p:oleObj name="Equation" r:id="rId3" imgW="1879560" imgH="228600" progId="Equation.3">
                  <p:embed/>
                  <p:pic>
                    <p:nvPicPr>
                      <p:cNvPr id="378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1643" y="3186113"/>
                        <a:ext cx="4636993" cy="481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 descr="Standard deviation of a portfolio that combines one risky asset and one risk-free asset" title="Standard deviat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209269"/>
              </p:ext>
            </p:extLst>
          </p:nvPr>
        </p:nvGraphicFramePr>
        <p:xfrm>
          <a:off x="1126236" y="4911567"/>
          <a:ext cx="7772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9" name="Equation" r:id="rId5" imgW="3987720" imgH="253800" progId="Equation.3">
                  <p:embed/>
                </p:oleObj>
              </mc:Choice>
              <mc:Fallback>
                <p:oleObj name="Equation" r:id="rId5" imgW="3987720" imgH="253800" progId="Equation.3">
                  <p:embed/>
                  <p:pic>
                    <p:nvPicPr>
                      <p:cNvPr id="378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236" y="4911567"/>
                        <a:ext cx="77724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 descr="Standard deviation of a portfolio that combines one risky asset and one risk-free asset" title="Standard deviat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116436"/>
              </p:ext>
            </p:extLst>
          </p:nvPr>
        </p:nvGraphicFramePr>
        <p:xfrm>
          <a:off x="3738426" y="5498783"/>
          <a:ext cx="17081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0" name="Equation" r:id="rId7" imgW="876240" imgH="241200" progId="Equation.3">
                  <p:embed/>
                </p:oleObj>
              </mc:Choice>
              <mc:Fallback>
                <p:oleObj name="Equation" r:id="rId7" imgW="876240" imgH="241200" progId="Equation.3">
                  <p:embed/>
                  <p:pic>
                    <p:nvPicPr>
                      <p:cNvPr id="378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426" y="5498783"/>
                        <a:ext cx="170815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 descr="General equation of vairance of a portfolio with 2 risky assets." title="Standard deviat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696302"/>
              </p:ext>
            </p:extLst>
          </p:nvPr>
        </p:nvGraphicFramePr>
        <p:xfrm>
          <a:off x="9043348" y="4022836"/>
          <a:ext cx="2822707" cy="626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1" name="Equation" r:id="rId9" imgW="2171520" imgH="482400" progId="Equation.3">
                  <p:embed/>
                </p:oleObj>
              </mc:Choice>
              <mc:Fallback>
                <p:oleObj name="Equation" r:id="rId9" imgW="2171520" imgH="482400" progId="Equation.3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3348" y="4022836"/>
                        <a:ext cx="2822707" cy="6264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Callout 7" descr="General equation of vairance of a portfolio with 2 risky assets." title="Callout"/>
          <p:cNvSpPr/>
          <p:nvPr/>
        </p:nvSpPr>
        <p:spPr>
          <a:xfrm>
            <a:off x="8898636" y="3667670"/>
            <a:ext cx="3112132" cy="1336816"/>
          </a:xfrm>
          <a:prstGeom prst="wedgeEllipseCallout">
            <a:avLst>
              <a:gd name="adj1" fmla="val -70464"/>
              <a:gd name="adj2" fmla="val 421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84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Capital Allocation Lin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Allocation 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Recall the formula for E[R</a:t>
            </a:r>
            <a:r>
              <a:rPr lang="en-US" baseline="-25000" dirty="0"/>
              <a:t>C</a:t>
            </a:r>
            <a:r>
              <a:rPr lang="en-US" dirty="0"/>
              <a:t>] and </a:t>
            </a:r>
            <a:r>
              <a:rPr lang="el-GR" dirty="0">
                <a:cs typeface="Arial" pitchFamily="34" charset="0"/>
              </a:rPr>
              <a:t>σ</a:t>
            </a:r>
            <a:r>
              <a:rPr lang="en-US" baseline="-25000" dirty="0">
                <a:cs typeface="Arial" pitchFamily="34" charset="0"/>
              </a:rPr>
              <a:t>C</a:t>
            </a:r>
            <a:r>
              <a:rPr lang="en-US" dirty="0">
                <a:cs typeface="Arial" pitchFamily="34" charset="0"/>
              </a:rPr>
              <a:t> above</a:t>
            </a:r>
          </a:p>
          <a:p>
            <a:pPr>
              <a:buNone/>
            </a:pPr>
            <a:endParaRPr lang="en-US" dirty="0">
              <a:cs typeface="Arial" pitchFamily="34" charset="0"/>
            </a:endParaRPr>
          </a:p>
          <a:p>
            <a:r>
              <a:rPr lang="en-US" dirty="0">
                <a:cs typeface="Arial" pitchFamily="34" charset="0"/>
              </a:rPr>
              <a:t>With slight manipulation, we see that</a:t>
            </a:r>
          </a:p>
          <a:p>
            <a:pPr>
              <a:buNone/>
            </a:pPr>
            <a:endParaRPr lang="en-US" dirty="0">
              <a:cs typeface="Arial" pitchFamily="34" charset="0"/>
            </a:endParaRPr>
          </a:p>
          <a:p>
            <a:pPr>
              <a:buNone/>
            </a:pPr>
            <a:endParaRPr lang="en-US" dirty="0">
              <a:cs typeface="Arial" pitchFamily="34" charset="0"/>
            </a:endParaRPr>
          </a:p>
          <a:p>
            <a:pPr>
              <a:buNone/>
            </a:pPr>
            <a:endParaRPr lang="en-US" dirty="0">
              <a:cs typeface="Arial" pitchFamily="34" charset="0"/>
            </a:endParaRPr>
          </a:p>
          <a:p>
            <a:r>
              <a:rPr lang="en-US" dirty="0">
                <a:cs typeface="Arial" pitchFamily="34" charset="0"/>
              </a:rPr>
              <a:t>This equation relates E[R</a:t>
            </a:r>
            <a:r>
              <a:rPr lang="en-US" baseline="-25000" dirty="0">
                <a:cs typeface="Arial" pitchFamily="34" charset="0"/>
              </a:rPr>
              <a:t>C</a:t>
            </a:r>
            <a:r>
              <a:rPr lang="en-US" dirty="0">
                <a:cs typeface="Arial" pitchFamily="34" charset="0"/>
              </a:rPr>
              <a:t>] to </a:t>
            </a:r>
            <a:r>
              <a:rPr lang="el-GR" dirty="0">
                <a:cs typeface="Arial" pitchFamily="34" charset="0"/>
              </a:rPr>
              <a:t>σ</a:t>
            </a:r>
            <a:r>
              <a:rPr lang="en-US" baseline="-25000" dirty="0">
                <a:cs typeface="Arial" pitchFamily="34" charset="0"/>
              </a:rPr>
              <a:t>C</a:t>
            </a:r>
          </a:p>
          <a:p>
            <a:pPr>
              <a:buNone/>
            </a:pPr>
            <a:endParaRPr lang="en-US" baseline="-25000" dirty="0"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dirty="0"/>
              <a:t>The relationship between E[R</a:t>
            </a:r>
            <a:r>
              <a:rPr lang="en-US" baseline="-25000" dirty="0"/>
              <a:t>C</a:t>
            </a:r>
            <a:r>
              <a:rPr lang="en-US" dirty="0"/>
              <a:t>] and </a:t>
            </a:r>
            <a:r>
              <a:rPr lang="el-GR" dirty="0">
                <a:cs typeface="Arial" pitchFamily="34" charset="0"/>
              </a:rPr>
              <a:t>σ</a:t>
            </a:r>
            <a:r>
              <a:rPr lang="en-US" baseline="-25000" dirty="0">
                <a:cs typeface="Arial" pitchFamily="34" charset="0"/>
              </a:rPr>
              <a:t>C</a:t>
            </a:r>
            <a:r>
              <a:rPr lang="en-US" dirty="0">
                <a:cs typeface="Arial" pitchFamily="34" charset="0"/>
              </a:rPr>
              <a:t> is </a:t>
            </a:r>
            <a:r>
              <a:rPr lang="en-US" b="1" dirty="0">
                <a:cs typeface="Arial" pitchFamily="34" charset="0"/>
              </a:rPr>
              <a:t>linear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cs typeface="Arial" pitchFamily="34" charset="0"/>
              </a:rPr>
              <a:t>The line has the intercept equal to R</a:t>
            </a:r>
            <a:r>
              <a:rPr lang="en-US" baseline="-25000" dirty="0">
                <a:cs typeface="Arial" pitchFamily="34" charset="0"/>
              </a:rPr>
              <a:t>F</a:t>
            </a:r>
          </a:p>
          <a:p>
            <a:endParaRPr lang="en-GB" dirty="0"/>
          </a:p>
        </p:txBody>
      </p:sp>
      <p:graphicFrame>
        <p:nvGraphicFramePr>
          <p:cNvPr id="4" name="Object 8" descr="Capital Allocation Line quation" title="Capital Allocat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052460"/>
              </p:ext>
            </p:extLst>
          </p:nvPr>
        </p:nvGraphicFramePr>
        <p:xfrm>
          <a:off x="2409553" y="3113882"/>
          <a:ext cx="40386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3" imgW="1968480" imgH="431640" progId="Equation.3">
                  <p:embed/>
                </p:oleObj>
              </mc:Choice>
              <mc:Fallback>
                <p:oleObj name="Equation" r:id="rId3" imgW="1968480" imgH="431640" progId="Equation.3">
                  <p:embed/>
                  <p:pic>
                    <p:nvPicPr>
                      <p:cNvPr id="419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553" y="3113882"/>
                        <a:ext cx="403860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5921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Allocation 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risky asset (or risky portfolio) has its CAL. Its CAL represents the set of allocations between it and the risk-free asset.</a:t>
            </a:r>
          </a:p>
          <a:p>
            <a:endParaRPr lang="en-GB" dirty="0"/>
          </a:p>
        </p:txBody>
      </p:sp>
      <p:sp>
        <p:nvSpPr>
          <p:cNvPr id="4" name="Line 4" descr="Graph showing the Capital Allocation Line" title="Capital Allocation Line"/>
          <p:cNvSpPr>
            <a:spLocks noChangeShapeType="1"/>
          </p:cNvSpPr>
          <p:nvPr/>
        </p:nvSpPr>
        <p:spPr bwMode="auto">
          <a:xfrm>
            <a:off x="1581150" y="3190875"/>
            <a:ext cx="0" cy="2986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" name="Line 5" descr="Graph showing the Capital Allocation Line" title="Capital Allocation Line"/>
          <p:cNvSpPr>
            <a:spLocks noChangeShapeType="1"/>
          </p:cNvSpPr>
          <p:nvPr/>
        </p:nvSpPr>
        <p:spPr bwMode="auto">
          <a:xfrm>
            <a:off x="1581150" y="6176963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Text Box 6" descr="Graph showing the Capital Allocation Line" title="Capital Allocation Line"/>
          <p:cNvSpPr txBox="1">
            <a:spLocks noChangeArrowheads="1"/>
          </p:cNvSpPr>
          <p:nvPr/>
        </p:nvSpPr>
        <p:spPr bwMode="auto">
          <a:xfrm>
            <a:off x="8575675" y="6213476"/>
            <a:ext cx="325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l-GR">
                <a:latin typeface="Arial" pitchFamily="34" charset="0"/>
                <a:cs typeface="Arial" pitchFamily="34" charset="0"/>
              </a:rPr>
              <a:t>σ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52550" y="2671763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itchFamily="34" charset="0"/>
              </a:rPr>
              <a:t>E[R]</a:t>
            </a:r>
          </a:p>
        </p:txBody>
      </p:sp>
      <p:sp>
        <p:nvSpPr>
          <p:cNvPr id="8" name="Line 8" descr="Graph showing the Capital Allocation Line" title="Capital Allocation Line"/>
          <p:cNvSpPr>
            <a:spLocks noChangeShapeType="1"/>
          </p:cNvSpPr>
          <p:nvPr/>
        </p:nvSpPr>
        <p:spPr bwMode="auto">
          <a:xfrm flipV="1">
            <a:off x="1581150" y="2976563"/>
            <a:ext cx="472440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Oval 9" descr="Graph showing the Capital Allocation Line" title="Capital Allocation Line"/>
          <p:cNvSpPr>
            <a:spLocks noChangeArrowheads="1"/>
          </p:cNvSpPr>
          <p:nvPr/>
        </p:nvSpPr>
        <p:spPr bwMode="auto">
          <a:xfrm>
            <a:off x="4781550" y="38147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10" descr="Graph showing the Capital Allocation Line" title="Capital Allocation Line"/>
          <p:cNvSpPr>
            <a:spLocks noChangeArrowheads="1"/>
          </p:cNvSpPr>
          <p:nvPr/>
        </p:nvSpPr>
        <p:spPr bwMode="auto">
          <a:xfrm>
            <a:off x="3790950" y="43481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" name="Oval 11" descr="Graph showing the Capital Allocation Line" title="Capital Allocation Line"/>
          <p:cNvSpPr>
            <a:spLocks noChangeArrowheads="1"/>
          </p:cNvSpPr>
          <p:nvPr/>
        </p:nvSpPr>
        <p:spPr bwMode="auto">
          <a:xfrm>
            <a:off x="5679771" y="327531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Text Box 12" descr="Graph showing the Capital Allocation Line" title="Capital Allocation Line"/>
          <p:cNvSpPr txBox="1">
            <a:spLocks noChangeArrowheads="1"/>
          </p:cNvSpPr>
          <p:nvPr/>
        </p:nvSpPr>
        <p:spPr bwMode="auto">
          <a:xfrm>
            <a:off x="4248150" y="3357563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itchFamily="34" charset="0"/>
              </a:rPr>
              <a:t>RISKY</a:t>
            </a:r>
          </a:p>
        </p:txBody>
      </p:sp>
      <p:sp>
        <p:nvSpPr>
          <p:cNvPr id="13" name="Text Box 13" descr="Graph showing the Capital Allocation Line" title="Capital Allocation Line"/>
          <p:cNvSpPr txBox="1">
            <a:spLocks noChangeArrowheads="1"/>
          </p:cNvSpPr>
          <p:nvPr/>
        </p:nvSpPr>
        <p:spPr bwMode="auto">
          <a:xfrm>
            <a:off x="1412875" y="6137276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itchFamily="34" charset="0"/>
              </a:rPr>
              <a:t>0</a:t>
            </a:r>
          </a:p>
        </p:txBody>
      </p:sp>
      <p:sp>
        <p:nvSpPr>
          <p:cNvPr id="14" name="Line 14" descr="Graph showing the Capital Allocation Line" title="Capital Allocation Line"/>
          <p:cNvSpPr>
            <a:spLocks noChangeShapeType="1"/>
          </p:cNvSpPr>
          <p:nvPr/>
        </p:nvSpPr>
        <p:spPr bwMode="auto">
          <a:xfrm flipH="1">
            <a:off x="1581150" y="3814763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" name="Line 15" descr="Graph showing the Capital Allocation Line" title="Capital Allocation Line"/>
          <p:cNvSpPr>
            <a:spLocks noChangeShapeType="1"/>
          </p:cNvSpPr>
          <p:nvPr/>
        </p:nvSpPr>
        <p:spPr bwMode="auto">
          <a:xfrm>
            <a:off x="4857750" y="3814763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" name="Text Box 16" descr="Graph showing the Capital Allocation Line" title="Capital Allocation Line"/>
          <p:cNvSpPr txBox="1">
            <a:spLocks noChangeArrowheads="1"/>
          </p:cNvSpPr>
          <p:nvPr/>
        </p:nvSpPr>
        <p:spPr bwMode="auto">
          <a:xfrm>
            <a:off x="3546475" y="3851276"/>
            <a:ext cx="43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itchFamily="34" charset="0"/>
              </a:rPr>
              <a:t>C</a:t>
            </a:r>
            <a:r>
              <a:rPr lang="en-US" baseline="-25000">
                <a:latin typeface="Arial" pitchFamily="34" charset="0"/>
              </a:rPr>
              <a:t>1</a:t>
            </a:r>
          </a:p>
        </p:txBody>
      </p:sp>
      <p:sp>
        <p:nvSpPr>
          <p:cNvPr id="17" name="Text Box 17" descr="Graph showing the Capital Allocation Line" title="Capital Allocation Line"/>
          <p:cNvSpPr txBox="1">
            <a:spLocks noChangeArrowheads="1"/>
          </p:cNvSpPr>
          <p:nvPr/>
        </p:nvSpPr>
        <p:spPr bwMode="auto">
          <a:xfrm>
            <a:off x="5467350" y="2824163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itchFamily="34" charset="0"/>
              </a:rPr>
              <a:t>C</a:t>
            </a:r>
            <a:r>
              <a:rPr lang="en-US" baseline="-25000">
                <a:latin typeface="Arial" pitchFamily="34" charset="0"/>
              </a:rPr>
              <a:t>2</a:t>
            </a:r>
          </a:p>
        </p:txBody>
      </p:sp>
      <p:sp>
        <p:nvSpPr>
          <p:cNvPr id="18" name="Text Box 19" descr="Graph showing the Capital Allocation Line" title="Capital Allocation Line"/>
          <p:cNvSpPr txBox="1">
            <a:spLocks noChangeArrowheads="1"/>
          </p:cNvSpPr>
          <p:nvPr/>
        </p:nvSpPr>
        <p:spPr bwMode="auto">
          <a:xfrm>
            <a:off x="1489075" y="3394076"/>
            <a:ext cx="108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itchFamily="34" charset="0"/>
              </a:rPr>
              <a:t>E[R</a:t>
            </a:r>
            <a:r>
              <a:rPr lang="en-US" baseline="-25000">
                <a:latin typeface="Arial" pitchFamily="34" charset="0"/>
              </a:rPr>
              <a:t>RISKY</a:t>
            </a:r>
            <a:r>
              <a:rPr lang="en-US">
                <a:latin typeface="Arial" pitchFamily="34" charset="0"/>
              </a:rPr>
              <a:t>]</a:t>
            </a:r>
          </a:p>
        </p:txBody>
      </p:sp>
      <p:sp>
        <p:nvSpPr>
          <p:cNvPr id="19" name="Text Box 20" descr="Graph showing the Capital Allocation Line" title="Capital Allocation Line"/>
          <p:cNvSpPr txBox="1">
            <a:spLocks noChangeArrowheads="1"/>
          </p:cNvSpPr>
          <p:nvPr/>
        </p:nvSpPr>
        <p:spPr bwMode="auto">
          <a:xfrm>
            <a:off x="4689475" y="6213476"/>
            <a:ext cx="782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l-GR">
                <a:latin typeface="Arial" pitchFamily="34" charset="0"/>
                <a:cs typeface="Arial" pitchFamily="34" charset="0"/>
              </a:rPr>
              <a:t>σ</a:t>
            </a:r>
            <a:r>
              <a:rPr lang="en-US" baseline="-25000">
                <a:latin typeface="Arial" pitchFamily="34" charset="0"/>
                <a:cs typeface="Arial" pitchFamily="34" charset="0"/>
              </a:rPr>
              <a:t>RISKY</a:t>
            </a:r>
            <a:endParaRPr lang="el-GR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229350" y="3128963"/>
            <a:ext cx="32702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itchFamily="34" charset="0"/>
              </a:rPr>
              <a:t>CAL of the RISKY portfolio.</a:t>
            </a:r>
          </a:p>
          <a:p>
            <a:pPr eaLnBrk="1" hangingPunct="1"/>
            <a:r>
              <a:rPr lang="en-US">
                <a:latin typeface="Arial" pitchFamily="34" charset="0"/>
              </a:rPr>
              <a:t>Any portfolio C that consists of</a:t>
            </a:r>
          </a:p>
          <a:p>
            <a:pPr eaLnBrk="1" hangingPunct="1"/>
            <a:r>
              <a:rPr lang="en-US">
                <a:latin typeface="Arial" pitchFamily="34" charset="0"/>
              </a:rPr>
              <a:t>RISKY and the risk-free asset</a:t>
            </a:r>
          </a:p>
          <a:p>
            <a:pPr eaLnBrk="1" hangingPunct="1"/>
            <a:r>
              <a:rPr lang="en-US">
                <a:latin typeface="Arial" pitchFamily="34" charset="0"/>
              </a:rPr>
              <a:t>lies on the same CAL.</a:t>
            </a:r>
          </a:p>
        </p:txBody>
      </p:sp>
      <p:sp>
        <p:nvSpPr>
          <p:cNvPr id="21" name="Line 22" descr="Graph showing the Capital Allocation Line" title="Capital Allocation Line"/>
          <p:cNvSpPr>
            <a:spLocks noChangeShapeType="1"/>
          </p:cNvSpPr>
          <p:nvPr/>
        </p:nvSpPr>
        <p:spPr bwMode="auto">
          <a:xfrm>
            <a:off x="1581150" y="5643563"/>
            <a:ext cx="1752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Freeform 23" descr="Graph showing the Capital Allocation Line" title="Capital Allocation Line"/>
          <p:cNvSpPr>
            <a:spLocks/>
          </p:cNvSpPr>
          <p:nvPr/>
        </p:nvSpPr>
        <p:spPr bwMode="auto">
          <a:xfrm>
            <a:off x="2266950" y="5262563"/>
            <a:ext cx="177800" cy="381000"/>
          </a:xfrm>
          <a:custGeom>
            <a:avLst/>
            <a:gdLst>
              <a:gd name="T0" fmla="*/ 0 w 112"/>
              <a:gd name="T1" fmla="*/ 0 h 240"/>
              <a:gd name="T2" fmla="*/ 48 w 112"/>
              <a:gd name="T3" fmla="*/ 48 h 240"/>
              <a:gd name="T4" fmla="*/ 96 w 112"/>
              <a:gd name="T5" fmla="*/ 96 h 240"/>
              <a:gd name="T6" fmla="*/ 96 w 112"/>
              <a:gd name="T7" fmla="*/ 192 h 240"/>
              <a:gd name="T8" fmla="*/ 0 w 112"/>
              <a:gd name="T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240">
                <a:moveTo>
                  <a:pt x="0" y="0"/>
                </a:moveTo>
                <a:cubicBezTo>
                  <a:pt x="16" y="16"/>
                  <a:pt x="32" y="32"/>
                  <a:pt x="48" y="48"/>
                </a:cubicBezTo>
                <a:cubicBezTo>
                  <a:pt x="64" y="64"/>
                  <a:pt x="88" y="72"/>
                  <a:pt x="96" y="96"/>
                </a:cubicBezTo>
                <a:cubicBezTo>
                  <a:pt x="104" y="120"/>
                  <a:pt x="112" y="168"/>
                  <a:pt x="96" y="192"/>
                </a:cubicBezTo>
                <a:cubicBezTo>
                  <a:pt x="80" y="216"/>
                  <a:pt x="8" y="232"/>
                  <a:pt x="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" name="Text Box 24" descr="Graph showing the Capital Allocation Line" title="Capital Allocation Line"/>
          <p:cNvSpPr txBox="1">
            <a:spLocks noChangeArrowheads="1"/>
          </p:cNvSpPr>
          <p:nvPr/>
        </p:nvSpPr>
        <p:spPr bwMode="auto">
          <a:xfrm>
            <a:off x="2403475" y="5146676"/>
            <a:ext cx="200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</a:rPr>
              <a:t>S</a:t>
            </a:r>
            <a:r>
              <a:rPr lang="en-US" baseline="-25000" dirty="0">
                <a:latin typeface="Arial" pitchFamily="34" charset="0"/>
              </a:rPr>
              <a:t>C1</a:t>
            </a:r>
            <a:r>
              <a:rPr lang="en-US" dirty="0">
                <a:latin typeface="Arial" pitchFamily="34" charset="0"/>
              </a:rPr>
              <a:t> = S</a:t>
            </a:r>
            <a:r>
              <a:rPr lang="en-US" baseline="-25000" dirty="0">
                <a:latin typeface="Arial" pitchFamily="34" charset="0"/>
              </a:rPr>
              <a:t>C2</a:t>
            </a:r>
            <a:r>
              <a:rPr lang="en-US" dirty="0">
                <a:latin typeface="Arial" pitchFamily="34" charset="0"/>
              </a:rPr>
              <a:t> = S</a:t>
            </a:r>
            <a:r>
              <a:rPr lang="en-US" baseline="-25000" dirty="0">
                <a:latin typeface="Arial" pitchFamily="34" charset="0"/>
              </a:rPr>
              <a:t>RISKY</a:t>
            </a:r>
          </a:p>
        </p:txBody>
      </p:sp>
      <p:sp>
        <p:nvSpPr>
          <p:cNvPr id="24" name="Text Box 25" descr="Graph showing the Capital Allocation Line" title="Capital Allocation Line"/>
          <p:cNvSpPr txBox="1">
            <a:spLocks noChangeArrowheads="1"/>
          </p:cNvSpPr>
          <p:nvPr/>
        </p:nvSpPr>
        <p:spPr bwMode="auto">
          <a:xfrm>
            <a:off x="6229350" y="4424363"/>
            <a:ext cx="2820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itchFamily="34" charset="0"/>
              </a:rPr>
              <a:t>C</a:t>
            </a:r>
            <a:r>
              <a:rPr lang="en-US" baseline="-25000">
                <a:latin typeface="Arial" pitchFamily="34" charset="0"/>
              </a:rPr>
              <a:t>1</a:t>
            </a:r>
            <a:r>
              <a:rPr lang="en-US">
                <a:latin typeface="Arial" pitchFamily="34" charset="0"/>
              </a:rPr>
              <a:t>: 0 &lt; y &lt; 1; 0 &lt; (1-y) &lt; 1</a:t>
            </a:r>
          </a:p>
          <a:p>
            <a:pPr eaLnBrk="1" hangingPunct="1"/>
            <a:r>
              <a:rPr lang="en-US">
                <a:latin typeface="Arial" pitchFamily="34" charset="0"/>
              </a:rPr>
              <a:t>(long risky, long risk-free)</a:t>
            </a:r>
          </a:p>
        </p:txBody>
      </p:sp>
      <p:sp>
        <p:nvSpPr>
          <p:cNvPr id="25" name="Text Box 26" descr="Graph showing the Capital Allocation Line" title="Capital Allocation Line"/>
          <p:cNvSpPr txBox="1">
            <a:spLocks noChangeArrowheads="1"/>
          </p:cNvSpPr>
          <p:nvPr/>
        </p:nvSpPr>
        <p:spPr bwMode="auto">
          <a:xfrm>
            <a:off x="6289675" y="5146676"/>
            <a:ext cx="28257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itchFamily="34" charset="0"/>
              </a:rPr>
              <a:t>C</a:t>
            </a:r>
            <a:r>
              <a:rPr lang="en-US" baseline="-25000">
                <a:latin typeface="Arial" pitchFamily="34" charset="0"/>
              </a:rPr>
              <a:t>2</a:t>
            </a:r>
            <a:r>
              <a:rPr lang="en-US">
                <a:latin typeface="Arial" pitchFamily="34" charset="0"/>
              </a:rPr>
              <a:t>: y &gt; 1; (1-y) &lt; 0</a:t>
            </a:r>
          </a:p>
          <a:p>
            <a:pPr eaLnBrk="1" hangingPunct="1"/>
            <a:r>
              <a:rPr lang="en-US">
                <a:latin typeface="Arial" pitchFamily="34" charset="0"/>
              </a:rPr>
              <a:t>(long risky; short risk-free)</a:t>
            </a: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6" name="Oval 27" descr="Graph showing the Capital Allocation Line" title="Capital Allocation Line"/>
          <p:cNvSpPr>
            <a:spLocks noChangeArrowheads="1"/>
          </p:cNvSpPr>
          <p:nvPr/>
        </p:nvSpPr>
        <p:spPr bwMode="auto">
          <a:xfrm>
            <a:off x="1504950" y="55673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672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Sharpe Ratio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important criterion of portfolio performance!</a:t>
            </a:r>
          </a:p>
          <a:p>
            <a:endParaRPr lang="en-GB" dirty="0"/>
          </a:p>
        </p:txBody>
      </p:sp>
      <p:sp>
        <p:nvSpPr>
          <p:cNvPr id="4" name="Line 4" descr="Graph showing that the Capital Allocation Line with the greater slope would be preferred becasue the slope f the Capital Allocation Line is also its sharpe ratio." title="Sharpe Ratio"/>
          <p:cNvSpPr>
            <a:spLocks noChangeShapeType="1"/>
          </p:cNvSpPr>
          <p:nvPr/>
        </p:nvSpPr>
        <p:spPr bwMode="auto">
          <a:xfrm>
            <a:off x="1195387" y="2747963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" name="Line 5" descr="Graph showing that the Capital Allocation Line with the greater slope would be preferred becasue the slope f the Capital Allocation Line is also its sharpe ratio." title="Sharpe Ratio"/>
          <p:cNvSpPr>
            <a:spLocks noChangeShapeType="1"/>
          </p:cNvSpPr>
          <p:nvPr/>
        </p:nvSpPr>
        <p:spPr bwMode="auto">
          <a:xfrm>
            <a:off x="1195387" y="6176963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Text Box 8" descr="Graph showing that the Capital Allocation Line with the greater slope would be preferred becasue the slope f the Capital Allocation Line is also its sharpe ratio." title="Sharpe Ratio"/>
          <p:cNvSpPr txBox="1">
            <a:spLocks noChangeArrowheads="1"/>
          </p:cNvSpPr>
          <p:nvPr/>
        </p:nvSpPr>
        <p:spPr bwMode="auto">
          <a:xfrm>
            <a:off x="8113712" y="6137276"/>
            <a:ext cx="325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l-GR">
                <a:latin typeface="Arial" pitchFamily="34" charset="0"/>
                <a:cs typeface="Arial" pitchFamily="34" charset="0"/>
              </a:rPr>
              <a:t>σ</a:t>
            </a:r>
          </a:p>
        </p:txBody>
      </p:sp>
      <p:sp>
        <p:nvSpPr>
          <p:cNvPr id="7" name="Line 9" descr="Graph showing that the Capital Allocation Line with the greater slope would be preferred becasue the slope f the Capital Allocation Line is also its sharpe ratio." title="Sharpe Ratio"/>
          <p:cNvSpPr>
            <a:spLocks noChangeShapeType="1"/>
          </p:cNvSpPr>
          <p:nvPr/>
        </p:nvSpPr>
        <p:spPr bwMode="auto">
          <a:xfrm flipV="1">
            <a:off x="1195387" y="2519363"/>
            <a:ext cx="495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Line 10" descr="Graph showing that the Capital Allocation Line with the greater slope would be preferred becasue the slope f the Capital Allocation Line is also its sharpe ratio." title="Sharpe Ratio"/>
          <p:cNvSpPr>
            <a:spLocks noChangeShapeType="1"/>
          </p:cNvSpPr>
          <p:nvPr/>
        </p:nvSpPr>
        <p:spPr bwMode="auto">
          <a:xfrm flipV="1">
            <a:off x="1195387" y="3509963"/>
            <a:ext cx="5029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Oval 11" descr="Graph showing that the Capital Allocation Line with the greater slope would be preferred becasue the slope f the Capital Allocation Line is also its sharpe ratio." title="Sharpe Ratio"/>
          <p:cNvSpPr>
            <a:spLocks noChangeArrowheads="1"/>
          </p:cNvSpPr>
          <p:nvPr/>
        </p:nvSpPr>
        <p:spPr bwMode="auto">
          <a:xfrm>
            <a:off x="5462587" y="28241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12" descr="Graph showing that the Capital Allocation Line with the greater slope would be preferred becasue the slope f the Capital Allocation Line is also its sharpe ratio." title="Sharpe Ratio"/>
          <p:cNvSpPr>
            <a:spLocks noChangeArrowheads="1"/>
          </p:cNvSpPr>
          <p:nvPr/>
        </p:nvSpPr>
        <p:spPr bwMode="auto">
          <a:xfrm>
            <a:off x="3709987" y="43481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" name="Text Box 14" descr="Graph showing that the Capital Allocation Line with the greater slope would be preferred becasue the slope f the Capital Allocation Line is also its sharpe ratio." title="Sharpe Ratio"/>
          <p:cNvSpPr txBox="1">
            <a:spLocks noChangeArrowheads="1"/>
          </p:cNvSpPr>
          <p:nvPr/>
        </p:nvSpPr>
        <p:spPr bwMode="auto">
          <a:xfrm>
            <a:off x="5310187" y="2443163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itchFamily="34" charset="0"/>
              </a:rPr>
              <a:t>Z</a:t>
            </a:r>
          </a:p>
        </p:txBody>
      </p:sp>
      <p:sp>
        <p:nvSpPr>
          <p:cNvPr id="12" name="Text Box 15" descr="Graph showing that the Capital Allocation Line with the greater slope would be preferred becasue the slope f the Capital Allocation Line is also its sharpe ratio." title="Sharpe Ratio"/>
          <p:cNvSpPr txBox="1">
            <a:spLocks noChangeArrowheads="1"/>
          </p:cNvSpPr>
          <p:nvPr/>
        </p:nvSpPr>
        <p:spPr bwMode="auto">
          <a:xfrm>
            <a:off x="3633787" y="4043363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itchFamily="34" charset="0"/>
              </a:rPr>
              <a:t>W</a:t>
            </a:r>
          </a:p>
        </p:txBody>
      </p:sp>
      <p:sp>
        <p:nvSpPr>
          <p:cNvPr id="13" name="Text Box 16" descr="Graph showing that the Capital Allocation Line with the greater slope would be preferred becasue the slope f the Capital Allocation Line is also its sharpe ratio." title="Sharpe Ratio"/>
          <p:cNvSpPr txBox="1">
            <a:spLocks noChangeArrowheads="1"/>
          </p:cNvSpPr>
          <p:nvPr/>
        </p:nvSpPr>
        <p:spPr bwMode="auto">
          <a:xfrm>
            <a:off x="6056312" y="2479676"/>
            <a:ext cx="722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itchFamily="34" charset="0"/>
              </a:rPr>
              <a:t>CAL</a:t>
            </a:r>
            <a:r>
              <a:rPr lang="en-US" baseline="-25000">
                <a:latin typeface="Arial" pitchFamily="34" charset="0"/>
              </a:rPr>
              <a:t>Z</a:t>
            </a:r>
          </a:p>
        </p:txBody>
      </p:sp>
      <p:sp>
        <p:nvSpPr>
          <p:cNvPr id="14" name="Text Box 17" descr="Graph showing that the Capital Allocation Line with the greater slope would be preferred becasue the slope f the Capital Allocation Line is also its sharpe ratio." title="Sharpe Ratio"/>
          <p:cNvSpPr txBox="1">
            <a:spLocks noChangeArrowheads="1"/>
          </p:cNvSpPr>
          <p:nvPr/>
        </p:nvSpPr>
        <p:spPr bwMode="auto">
          <a:xfrm>
            <a:off x="6208712" y="3546476"/>
            <a:ext cx="77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itchFamily="34" charset="0"/>
              </a:rPr>
              <a:t>CAL</a:t>
            </a:r>
            <a:r>
              <a:rPr lang="en-US" baseline="-25000">
                <a:latin typeface="Arial" pitchFamily="34" charset="0"/>
              </a:rPr>
              <a:t>W</a:t>
            </a:r>
          </a:p>
        </p:txBody>
      </p:sp>
      <p:sp>
        <p:nvSpPr>
          <p:cNvPr id="15" name="Line 18" descr="Graph showing that the Capital Allocation Line with the greater slope would be preferred becasue the slope f the Capital Allocation Line is also its sharpe ratio." title="Sharpe Ratio"/>
          <p:cNvSpPr>
            <a:spLocks noChangeShapeType="1"/>
          </p:cNvSpPr>
          <p:nvPr/>
        </p:nvSpPr>
        <p:spPr bwMode="auto">
          <a:xfrm>
            <a:off x="1195387" y="5338763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" name="Oval 19" descr="Graph showing that the Capital Allocation Line with the greater slope would be preferred becasue the slope f the Capital Allocation Line is also its sharpe ratio." title="Sharpe Ratio"/>
          <p:cNvSpPr>
            <a:spLocks noChangeArrowheads="1"/>
          </p:cNvSpPr>
          <p:nvPr/>
        </p:nvSpPr>
        <p:spPr bwMode="auto">
          <a:xfrm>
            <a:off x="1195387" y="53387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Freeform 20" descr="Graph showing that the Capital Allocation Line with the greater slope would be preferred becasue the slope f the Capital Allocation Line is also its sharpe ratio." title="Sharpe Ratio"/>
          <p:cNvSpPr>
            <a:spLocks/>
          </p:cNvSpPr>
          <p:nvPr/>
        </p:nvSpPr>
        <p:spPr bwMode="auto">
          <a:xfrm>
            <a:off x="2338387" y="4881563"/>
            <a:ext cx="88900" cy="457200"/>
          </a:xfrm>
          <a:custGeom>
            <a:avLst/>
            <a:gdLst>
              <a:gd name="T0" fmla="*/ 0 w 56"/>
              <a:gd name="T1" fmla="*/ 0 h 288"/>
              <a:gd name="T2" fmla="*/ 48 w 56"/>
              <a:gd name="T3" fmla="*/ 48 h 288"/>
              <a:gd name="T4" fmla="*/ 48 w 56"/>
              <a:gd name="T5" fmla="*/ 192 h 288"/>
              <a:gd name="T6" fmla="*/ 0 w 56"/>
              <a:gd name="T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288">
                <a:moveTo>
                  <a:pt x="0" y="0"/>
                </a:moveTo>
                <a:cubicBezTo>
                  <a:pt x="20" y="8"/>
                  <a:pt x="40" y="16"/>
                  <a:pt x="48" y="48"/>
                </a:cubicBezTo>
                <a:cubicBezTo>
                  <a:pt x="56" y="80"/>
                  <a:pt x="56" y="152"/>
                  <a:pt x="48" y="192"/>
                </a:cubicBezTo>
                <a:cubicBezTo>
                  <a:pt x="40" y="232"/>
                  <a:pt x="8" y="272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" name="Text Box 21" descr="Graph showing that the Capital Allocation Line with the greater slope would be preferred becasue the slope f the Capital Allocation Line is also its sharpe ratio." title="Sharpe Ratio"/>
          <p:cNvSpPr txBox="1">
            <a:spLocks noChangeArrowheads="1"/>
          </p:cNvSpPr>
          <p:nvPr/>
        </p:nvSpPr>
        <p:spPr bwMode="auto">
          <a:xfrm>
            <a:off x="2474912" y="4841876"/>
            <a:ext cx="4810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itchFamily="34" charset="0"/>
              </a:rPr>
              <a:t>S</a:t>
            </a:r>
            <a:r>
              <a:rPr lang="en-US" baseline="-25000">
                <a:latin typeface="Arial" pitchFamily="34" charset="0"/>
              </a:rPr>
              <a:t>W</a:t>
            </a:r>
          </a:p>
        </p:txBody>
      </p:sp>
      <p:sp>
        <p:nvSpPr>
          <p:cNvPr id="19" name="Freeform 22" descr="Graph showing that the Capital Allocation Line with the greater slope would be preferred becasue the slope f the Capital Allocation Line is also its sharpe ratio." title="Sharpe Ratio"/>
          <p:cNvSpPr>
            <a:spLocks/>
          </p:cNvSpPr>
          <p:nvPr/>
        </p:nvSpPr>
        <p:spPr bwMode="auto">
          <a:xfrm>
            <a:off x="2947987" y="4348163"/>
            <a:ext cx="177800" cy="914400"/>
          </a:xfrm>
          <a:custGeom>
            <a:avLst/>
            <a:gdLst>
              <a:gd name="T0" fmla="*/ 0 w 112"/>
              <a:gd name="T1" fmla="*/ 0 h 576"/>
              <a:gd name="T2" fmla="*/ 96 w 112"/>
              <a:gd name="T3" fmla="*/ 240 h 576"/>
              <a:gd name="T4" fmla="*/ 96 w 112"/>
              <a:gd name="T5" fmla="*/ 384 h 576"/>
              <a:gd name="T6" fmla="*/ 48 w 112"/>
              <a:gd name="T7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576">
                <a:moveTo>
                  <a:pt x="0" y="0"/>
                </a:moveTo>
                <a:cubicBezTo>
                  <a:pt x="40" y="88"/>
                  <a:pt x="80" y="176"/>
                  <a:pt x="96" y="240"/>
                </a:cubicBezTo>
                <a:cubicBezTo>
                  <a:pt x="112" y="304"/>
                  <a:pt x="104" y="328"/>
                  <a:pt x="96" y="384"/>
                </a:cubicBezTo>
                <a:cubicBezTo>
                  <a:pt x="88" y="440"/>
                  <a:pt x="64" y="544"/>
                  <a:pt x="48" y="576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Text Box 23" descr="Graph showing that the Capital Allocation Line with the greater slope would be preferred becasue the slope f the Capital Allocation Line is also its sharpe ratio." title="Sharpe Ratio"/>
          <p:cNvSpPr txBox="1">
            <a:spLocks noChangeArrowheads="1"/>
          </p:cNvSpPr>
          <p:nvPr/>
        </p:nvSpPr>
        <p:spPr bwMode="auto">
          <a:xfrm>
            <a:off x="3176587" y="4881563"/>
            <a:ext cx="430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itchFamily="34" charset="0"/>
              </a:rPr>
              <a:t>S</a:t>
            </a:r>
            <a:r>
              <a:rPr lang="en-US" baseline="-25000">
                <a:latin typeface="Arial" pitchFamily="34" charset="0"/>
              </a:rPr>
              <a:t>Z</a:t>
            </a:r>
          </a:p>
        </p:txBody>
      </p:sp>
      <p:sp>
        <p:nvSpPr>
          <p:cNvPr id="21" name="Text Box 24" descr="Graph showing that the Capital Allocation Line with the greater slope would be preferred becasue the slope f the Capital Allocation Line is also its sharpe ratio." title="Sharpe Ratio"/>
          <p:cNvSpPr txBox="1">
            <a:spLocks noChangeArrowheads="1"/>
          </p:cNvSpPr>
          <p:nvPr/>
        </p:nvSpPr>
        <p:spPr bwMode="auto">
          <a:xfrm>
            <a:off x="5767387" y="4729163"/>
            <a:ext cx="2990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itchFamily="34" charset="0"/>
              </a:rPr>
              <a:t>S</a:t>
            </a:r>
            <a:r>
              <a:rPr lang="en-US" baseline="-25000">
                <a:latin typeface="Arial" pitchFamily="34" charset="0"/>
              </a:rPr>
              <a:t>Z</a:t>
            </a:r>
            <a:r>
              <a:rPr lang="en-US">
                <a:latin typeface="Arial" pitchFamily="34" charset="0"/>
              </a:rPr>
              <a:t> &gt; S</a:t>
            </a:r>
            <a:r>
              <a:rPr lang="en-US" baseline="-25000">
                <a:latin typeface="Arial" pitchFamily="34" charset="0"/>
              </a:rPr>
              <a:t>W</a:t>
            </a:r>
            <a:endParaRPr lang="en-US">
              <a:latin typeface="Arial" pitchFamily="34" charset="0"/>
            </a:endParaRPr>
          </a:p>
          <a:p>
            <a:pPr eaLnBrk="1" hangingPunct="1"/>
            <a:r>
              <a:rPr lang="en-US" b="1">
                <a:latin typeface="Arial" pitchFamily="34" charset="0"/>
              </a:rPr>
              <a:t>Any</a:t>
            </a:r>
            <a:r>
              <a:rPr lang="en-US">
                <a:latin typeface="Arial" pitchFamily="34" charset="0"/>
              </a:rPr>
              <a:t> investor prefers Z to W</a:t>
            </a:r>
          </a:p>
        </p:txBody>
      </p:sp>
    </p:spTree>
    <p:extLst>
      <p:ext uri="{BB962C8B-B14F-4D97-AF65-F5344CB8AC3E}">
        <p14:creationId xmlns:p14="http://schemas.microsoft.com/office/powerpoint/2010/main" val="1758539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Portfolio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obtain a better portfolio than Z?</a:t>
            </a:r>
          </a:p>
          <a:p>
            <a:endParaRPr lang="en-GB" dirty="0"/>
          </a:p>
        </p:txBody>
      </p:sp>
      <p:sp>
        <p:nvSpPr>
          <p:cNvPr id="4" name="Line 4" descr="Graph showing that the tangency portfolio would have the Capital Allocation Line with the highest sharpe ratio or slope." title="Optimal Portfolio"/>
          <p:cNvSpPr>
            <a:spLocks noChangeShapeType="1"/>
          </p:cNvSpPr>
          <p:nvPr/>
        </p:nvSpPr>
        <p:spPr bwMode="auto">
          <a:xfrm>
            <a:off x="1681162" y="2676525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" name="Line 5" descr="Graph showing that the tangency portfolio would have the Capital Allocation Line with the highest sharpe ratio or slope." title="Optimal Portfolio"/>
          <p:cNvSpPr>
            <a:spLocks noChangeShapeType="1"/>
          </p:cNvSpPr>
          <p:nvPr/>
        </p:nvSpPr>
        <p:spPr bwMode="auto">
          <a:xfrm>
            <a:off x="1681162" y="6105525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Text Box 6" descr="Graph showing that the tangency portfolio would have the Capital Allocation Line with the highest sharpe ratio or slope." title="Optimal Portfolio"/>
          <p:cNvSpPr txBox="1">
            <a:spLocks noChangeArrowheads="1"/>
          </p:cNvSpPr>
          <p:nvPr/>
        </p:nvSpPr>
        <p:spPr bwMode="auto">
          <a:xfrm>
            <a:off x="1589087" y="2255838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itchFamily="34" charset="0"/>
              </a:rPr>
              <a:t>E[R]</a:t>
            </a:r>
          </a:p>
        </p:txBody>
      </p:sp>
      <p:sp>
        <p:nvSpPr>
          <p:cNvPr id="7" name="Text Box 7" descr="Graph showing that the tangency portfolio would have the Capital Allocation Line with the highest sharpe ratio or slope." title="Optimal Portfolio"/>
          <p:cNvSpPr txBox="1">
            <a:spLocks noChangeArrowheads="1"/>
          </p:cNvSpPr>
          <p:nvPr/>
        </p:nvSpPr>
        <p:spPr bwMode="auto">
          <a:xfrm>
            <a:off x="8599487" y="6065838"/>
            <a:ext cx="325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l-GR" dirty="0">
                <a:latin typeface="Arial" pitchFamily="34" charset="0"/>
                <a:cs typeface="Arial" pitchFamily="34" charset="0"/>
              </a:rPr>
              <a:t>σ</a:t>
            </a:r>
          </a:p>
        </p:txBody>
      </p:sp>
      <p:sp>
        <p:nvSpPr>
          <p:cNvPr id="8" name="Line 8" descr="Graph showing that the tangency portfolio would have the Capital Allocation Line with the highest sharpe ratio or slope." title="Optimal Portfolio"/>
          <p:cNvSpPr>
            <a:spLocks noChangeShapeType="1"/>
          </p:cNvSpPr>
          <p:nvPr/>
        </p:nvSpPr>
        <p:spPr bwMode="auto">
          <a:xfrm flipV="1">
            <a:off x="1681162" y="2593181"/>
            <a:ext cx="4114800" cy="26741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Oval 10" descr="Graph showing that the tangency portfolio would have the Capital Allocation Line with the highest sharpe ratio or slope." title="Optimal Portfolio"/>
          <p:cNvSpPr>
            <a:spLocks noChangeArrowheads="1"/>
          </p:cNvSpPr>
          <p:nvPr/>
        </p:nvSpPr>
        <p:spPr bwMode="auto">
          <a:xfrm>
            <a:off x="5757862" y="2555081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Text Box 12" descr="Graph showing that the tangency portfolio would have the Capital Allocation Line with the highest sharpe ratio or slope." title="Optimal Portfolio"/>
          <p:cNvSpPr txBox="1">
            <a:spLocks noChangeArrowheads="1"/>
          </p:cNvSpPr>
          <p:nvPr/>
        </p:nvSpPr>
        <p:spPr bwMode="auto">
          <a:xfrm>
            <a:off x="1284287" y="4922838"/>
            <a:ext cx="442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</a:rPr>
              <a:t>R</a:t>
            </a:r>
            <a:r>
              <a:rPr lang="en-US" baseline="-25000" dirty="0">
                <a:latin typeface="Arial" pitchFamily="34" charset="0"/>
              </a:rPr>
              <a:t>F</a:t>
            </a:r>
          </a:p>
        </p:txBody>
      </p:sp>
      <p:sp>
        <p:nvSpPr>
          <p:cNvPr id="11" name="Text Box 13" descr="Graph showing that the tangency portfolio would have the Capital Allocation Line with the highest sharpe ratio or slope." title="Optimal Portfolio"/>
          <p:cNvSpPr txBox="1">
            <a:spLocks noChangeArrowheads="1"/>
          </p:cNvSpPr>
          <p:nvPr/>
        </p:nvSpPr>
        <p:spPr bwMode="auto">
          <a:xfrm>
            <a:off x="5795962" y="23717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itchFamily="34" charset="0"/>
              </a:rPr>
              <a:t>Z</a:t>
            </a:r>
          </a:p>
        </p:txBody>
      </p:sp>
      <p:sp>
        <p:nvSpPr>
          <p:cNvPr id="12" name="Text Box 14" descr="Graph showing that the tangency portfolio would have the Capital Allocation Line with the highest sharpe ratio or slope." title="Optimal Portfolio"/>
          <p:cNvSpPr txBox="1">
            <a:spLocks noChangeArrowheads="1"/>
          </p:cNvSpPr>
          <p:nvPr/>
        </p:nvSpPr>
        <p:spPr bwMode="auto">
          <a:xfrm>
            <a:off x="4119562" y="3971925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</a:rPr>
              <a:t>W</a:t>
            </a:r>
          </a:p>
        </p:txBody>
      </p:sp>
      <p:sp>
        <p:nvSpPr>
          <p:cNvPr id="13" name="Text Box 15" descr="Graph showing that the tangency portfolio would have the Capital Allocation Line with the highest sharpe ratio or slope." title="Optimal Portfolio"/>
          <p:cNvSpPr txBox="1">
            <a:spLocks noChangeArrowheads="1"/>
          </p:cNvSpPr>
          <p:nvPr/>
        </p:nvSpPr>
        <p:spPr bwMode="auto">
          <a:xfrm>
            <a:off x="6542087" y="2408238"/>
            <a:ext cx="722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</a:rPr>
              <a:t>CAL</a:t>
            </a:r>
            <a:r>
              <a:rPr lang="en-US" baseline="-25000" dirty="0">
                <a:latin typeface="Arial" pitchFamily="34" charset="0"/>
              </a:rPr>
              <a:t>Z</a:t>
            </a:r>
          </a:p>
        </p:txBody>
      </p:sp>
      <p:sp>
        <p:nvSpPr>
          <p:cNvPr id="14" name="Line 17" descr="Graph showing that the tangency portfolio would have the Capital Allocation Line with the highest sharpe ratio or slope." title="Optimal Portfolio"/>
          <p:cNvSpPr>
            <a:spLocks noChangeShapeType="1"/>
          </p:cNvSpPr>
          <p:nvPr/>
        </p:nvSpPr>
        <p:spPr bwMode="auto">
          <a:xfrm>
            <a:off x="1681162" y="5267325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" name="Oval 18" descr="Graph showing that the tangency portfolio would have the Capital Allocation Line with the highest sharpe ratio or slope." title="Optimal Portfolio"/>
          <p:cNvSpPr>
            <a:spLocks noChangeArrowheads="1"/>
          </p:cNvSpPr>
          <p:nvPr/>
        </p:nvSpPr>
        <p:spPr bwMode="auto">
          <a:xfrm>
            <a:off x="1681162" y="52673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Freeform 21" descr="Graph showing that the tangency portfolio would have the Capital Allocation Line with the highest sharpe ratio or slope." title="Optimal Portfolio"/>
          <p:cNvSpPr>
            <a:spLocks/>
          </p:cNvSpPr>
          <p:nvPr/>
        </p:nvSpPr>
        <p:spPr bwMode="auto">
          <a:xfrm>
            <a:off x="3094037" y="4338638"/>
            <a:ext cx="177800" cy="914400"/>
          </a:xfrm>
          <a:custGeom>
            <a:avLst/>
            <a:gdLst>
              <a:gd name="T0" fmla="*/ 0 w 112"/>
              <a:gd name="T1" fmla="*/ 0 h 576"/>
              <a:gd name="T2" fmla="*/ 96 w 112"/>
              <a:gd name="T3" fmla="*/ 240 h 576"/>
              <a:gd name="T4" fmla="*/ 96 w 112"/>
              <a:gd name="T5" fmla="*/ 384 h 576"/>
              <a:gd name="T6" fmla="*/ 48 w 112"/>
              <a:gd name="T7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576">
                <a:moveTo>
                  <a:pt x="0" y="0"/>
                </a:moveTo>
                <a:cubicBezTo>
                  <a:pt x="40" y="88"/>
                  <a:pt x="80" y="176"/>
                  <a:pt x="96" y="240"/>
                </a:cubicBezTo>
                <a:cubicBezTo>
                  <a:pt x="112" y="304"/>
                  <a:pt x="104" y="328"/>
                  <a:pt x="96" y="384"/>
                </a:cubicBezTo>
                <a:cubicBezTo>
                  <a:pt x="88" y="440"/>
                  <a:pt x="64" y="544"/>
                  <a:pt x="48" y="576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Text Box 22" descr="Graph showing that the tangency portfolio would have the Capital Allocation Line with the highest sharpe ratio or slope." title="Optimal Portfolio"/>
          <p:cNvSpPr txBox="1">
            <a:spLocks noChangeArrowheads="1"/>
          </p:cNvSpPr>
          <p:nvPr/>
        </p:nvSpPr>
        <p:spPr bwMode="auto">
          <a:xfrm>
            <a:off x="3308349" y="4626768"/>
            <a:ext cx="430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</a:rPr>
              <a:t>S</a:t>
            </a:r>
            <a:r>
              <a:rPr lang="en-US" baseline="-25000" dirty="0">
                <a:latin typeface="Arial" pitchFamily="34" charset="0"/>
              </a:rPr>
              <a:t>Z</a:t>
            </a:r>
          </a:p>
        </p:txBody>
      </p:sp>
      <p:sp>
        <p:nvSpPr>
          <p:cNvPr id="18" name="Freeform 29" descr="Graph showing that the tangency portfolio would have the Capital Allocation Line with the highest sharpe ratio or slope." title="Optimal Portfolio"/>
          <p:cNvSpPr>
            <a:spLocks/>
          </p:cNvSpPr>
          <p:nvPr/>
        </p:nvSpPr>
        <p:spPr bwMode="auto">
          <a:xfrm rot="21208311">
            <a:off x="2837100" y="2641887"/>
            <a:ext cx="3683000" cy="2057400"/>
          </a:xfrm>
          <a:custGeom>
            <a:avLst/>
            <a:gdLst>
              <a:gd name="T0" fmla="*/ 2320 w 2320"/>
              <a:gd name="T1" fmla="*/ 0 h 1296"/>
              <a:gd name="T2" fmla="*/ 976 w 2320"/>
              <a:gd name="T3" fmla="*/ 240 h 1296"/>
              <a:gd name="T4" fmla="*/ 16 w 2320"/>
              <a:gd name="T5" fmla="*/ 624 h 1296"/>
              <a:gd name="T6" fmla="*/ 880 w 2320"/>
              <a:gd name="T7" fmla="*/ 1008 h 1296"/>
              <a:gd name="T8" fmla="*/ 2128 w 2320"/>
              <a:gd name="T9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0" h="1296">
                <a:moveTo>
                  <a:pt x="2320" y="0"/>
                </a:moveTo>
                <a:cubicBezTo>
                  <a:pt x="1840" y="68"/>
                  <a:pt x="1360" y="136"/>
                  <a:pt x="976" y="240"/>
                </a:cubicBezTo>
                <a:cubicBezTo>
                  <a:pt x="592" y="344"/>
                  <a:pt x="32" y="496"/>
                  <a:pt x="16" y="624"/>
                </a:cubicBezTo>
                <a:cubicBezTo>
                  <a:pt x="0" y="752"/>
                  <a:pt x="528" y="896"/>
                  <a:pt x="880" y="1008"/>
                </a:cubicBezTo>
                <a:cubicBezTo>
                  <a:pt x="1232" y="1120"/>
                  <a:pt x="1920" y="1248"/>
                  <a:pt x="2128" y="1296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" name="Line 30" descr="Graph showing that the tangency portfolio would have the Capital Allocation Line with the highest sharpe ratio or slope." title="Optimal Portfolio"/>
          <p:cNvSpPr>
            <a:spLocks noChangeShapeType="1"/>
          </p:cNvSpPr>
          <p:nvPr/>
        </p:nvSpPr>
        <p:spPr bwMode="auto">
          <a:xfrm flipV="1">
            <a:off x="1681162" y="2790825"/>
            <a:ext cx="1981200" cy="247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Text Box 31" descr="Graph showing that the tangency portfolio would have the Capital Allocation Line with the highest sharpe ratio or slope." title="Optimal Portfolio"/>
          <p:cNvSpPr txBox="1">
            <a:spLocks noChangeArrowheads="1"/>
          </p:cNvSpPr>
          <p:nvPr/>
        </p:nvSpPr>
        <p:spPr bwMode="auto">
          <a:xfrm>
            <a:off x="2732087" y="3246438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itchFamily="34" charset="0"/>
              </a:rPr>
              <a:t>O</a:t>
            </a:r>
          </a:p>
        </p:txBody>
      </p:sp>
      <p:sp>
        <p:nvSpPr>
          <p:cNvPr id="21" name="Oval 32" descr="Graph showing that the tangency portfolio would have the Capital Allocation Line with the highest sharpe ratio or slope." title="Optimal Portfolio"/>
          <p:cNvSpPr>
            <a:spLocks noChangeArrowheads="1"/>
          </p:cNvSpPr>
          <p:nvPr/>
        </p:nvSpPr>
        <p:spPr bwMode="auto">
          <a:xfrm>
            <a:off x="2900362" y="36671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" name="Text Box 33" descr="Graph showing that the tangency portfolio would have the Capital Allocation Line with the highest sharpe ratio or slope." title="Optimal Portfolio"/>
          <p:cNvSpPr txBox="1">
            <a:spLocks noChangeArrowheads="1"/>
          </p:cNvSpPr>
          <p:nvPr/>
        </p:nvSpPr>
        <p:spPr bwMode="auto">
          <a:xfrm>
            <a:off x="5262562" y="5419725"/>
            <a:ext cx="3841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</a:rPr>
              <a:t>Portfolio opportunity set for W and Z</a:t>
            </a:r>
          </a:p>
        </p:txBody>
      </p:sp>
      <p:sp>
        <p:nvSpPr>
          <p:cNvPr id="23" name="Line 34" descr="Graph showing that the tangency portfolio would have the Capital Allocation Line with the highest sharpe ratio or slope." title="Optimal Portfolio"/>
          <p:cNvSpPr>
            <a:spLocks noChangeShapeType="1"/>
          </p:cNvSpPr>
          <p:nvPr/>
        </p:nvSpPr>
        <p:spPr bwMode="auto">
          <a:xfrm flipH="1" flipV="1">
            <a:off x="5262562" y="4391025"/>
            <a:ext cx="68580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" name="Freeform 21" descr="Graph showing that the tangency portfolio would have the Capital Allocation Line with the highest sharpe ratio or slope." title="Optimal Portfolio"/>
          <p:cNvSpPr>
            <a:spLocks/>
          </p:cNvSpPr>
          <p:nvPr/>
        </p:nvSpPr>
        <p:spPr bwMode="auto">
          <a:xfrm>
            <a:off x="2403202" y="4352925"/>
            <a:ext cx="177800" cy="914400"/>
          </a:xfrm>
          <a:custGeom>
            <a:avLst/>
            <a:gdLst>
              <a:gd name="T0" fmla="*/ 0 w 112"/>
              <a:gd name="T1" fmla="*/ 0 h 576"/>
              <a:gd name="T2" fmla="*/ 96 w 112"/>
              <a:gd name="T3" fmla="*/ 240 h 576"/>
              <a:gd name="T4" fmla="*/ 96 w 112"/>
              <a:gd name="T5" fmla="*/ 384 h 576"/>
              <a:gd name="T6" fmla="*/ 48 w 112"/>
              <a:gd name="T7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576">
                <a:moveTo>
                  <a:pt x="0" y="0"/>
                </a:moveTo>
                <a:cubicBezTo>
                  <a:pt x="40" y="88"/>
                  <a:pt x="80" y="176"/>
                  <a:pt x="96" y="240"/>
                </a:cubicBezTo>
                <a:cubicBezTo>
                  <a:pt x="112" y="304"/>
                  <a:pt x="104" y="328"/>
                  <a:pt x="96" y="384"/>
                </a:cubicBezTo>
                <a:cubicBezTo>
                  <a:pt x="88" y="440"/>
                  <a:pt x="64" y="544"/>
                  <a:pt x="48" y="576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" name="Text Box 22" descr="Graph showing that the tangency portfolio would have the Capital Allocation Line with the highest sharpe ratio or slope." title="Optimal Portfolio"/>
          <p:cNvSpPr txBox="1">
            <a:spLocks noChangeArrowheads="1"/>
          </p:cNvSpPr>
          <p:nvPr/>
        </p:nvSpPr>
        <p:spPr bwMode="auto">
          <a:xfrm>
            <a:off x="2683672" y="4093368"/>
            <a:ext cx="4587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S</a:t>
            </a:r>
            <a:r>
              <a:rPr lang="en-US" baseline="-25000" dirty="0" smtClean="0">
                <a:latin typeface="Arial" pitchFamily="34" charset="0"/>
              </a:rPr>
              <a:t>O</a:t>
            </a:r>
            <a:endParaRPr lang="en-US" baseline="-25000" dirty="0">
              <a:latin typeface="Arial" pitchFamily="34" charset="0"/>
            </a:endParaRPr>
          </a:p>
        </p:txBody>
      </p:sp>
      <p:sp>
        <p:nvSpPr>
          <p:cNvPr id="26" name="Oval 32" descr="Graph showing that the tangency portfolio would have the Capital Allocation Line with the highest sharpe ratio or slope." title="Optimal Portfolio"/>
          <p:cNvSpPr>
            <a:spLocks noChangeArrowheads="1"/>
          </p:cNvSpPr>
          <p:nvPr/>
        </p:nvSpPr>
        <p:spPr bwMode="auto">
          <a:xfrm flipH="1">
            <a:off x="4261490" y="4228192"/>
            <a:ext cx="45719" cy="9968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69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10" grpId="0"/>
      <p:bldP spid="11" grpId="0"/>
      <p:bldP spid="12" grpId="0"/>
      <p:bldP spid="13" grpId="0"/>
      <p:bldP spid="14" grpId="0" animBg="1"/>
      <p:bldP spid="16" grpId="0" animBg="1"/>
      <p:bldP spid="17" grpId="0"/>
      <p:bldP spid="18" grpId="0" animBg="1"/>
      <p:bldP spid="19" grpId="0" animBg="1"/>
      <p:bldP spid="20" grpId="0"/>
      <p:bldP spid="21" grpId="0" animBg="1"/>
      <p:bldP spid="22" grpId="0"/>
      <p:bldP spid="23" grpId="0" animBg="1"/>
      <p:bldP spid="24" grpId="0" animBg="1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Portfolio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allocate my money between W and Z to achieve the best reward-to-variability trade-off?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Can we solve for the optimal allocation mathematically?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This is a calculus problem</a:t>
            </a:r>
          </a:p>
          <a:p>
            <a:r>
              <a:rPr lang="en-US" dirty="0"/>
              <a:t>Excel Solver will easily find </a:t>
            </a:r>
            <a:r>
              <a:rPr lang="el-GR" dirty="0">
                <a:cs typeface="Arial" pitchFamily="34" charset="0"/>
              </a:rPr>
              <a:t>ω</a:t>
            </a:r>
            <a:r>
              <a:rPr lang="en-US" dirty="0">
                <a:cs typeface="Arial" pitchFamily="34" charset="0"/>
              </a:rPr>
              <a:t>* for you </a:t>
            </a:r>
          </a:p>
          <a:p>
            <a:r>
              <a:rPr lang="en-GB" sz="3600" dirty="0">
                <a:solidFill>
                  <a:srgbClr val="FF0000"/>
                </a:solidFill>
              </a:rPr>
              <a:t>Go to Excel!</a:t>
            </a:r>
            <a:r>
              <a:rPr lang="en-GB" sz="36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21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Fund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With unlimited borrowing/lending at the risk-free rate of interest, and all the previous assumptions, all investors should invest in just one risky fund</a:t>
            </a:r>
          </a:p>
          <a:p>
            <a:endParaRPr lang="en-GB" dirty="0"/>
          </a:p>
          <a:p>
            <a:r>
              <a:rPr lang="en-GB" dirty="0"/>
              <a:t>People who are risk averse should keep most of their money in the risk-free asset (e.g. T-bills), and only put a little in the fund</a:t>
            </a:r>
          </a:p>
          <a:p>
            <a:endParaRPr lang="en-GB" dirty="0"/>
          </a:p>
          <a:p>
            <a:r>
              <a:rPr lang="en-GB" dirty="0"/>
              <a:t>People who are happy to take a lot of risk should borrow money and put more than 100% of their wealth into the fund</a:t>
            </a:r>
          </a:p>
          <a:p>
            <a:endParaRPr lang="en-GB" dirty="0"/>
          </a:p>
          <a:p>
            <a:r>
              <a:rPr lang="en-GB" dirty="0"/>
              <a:t>No reason for cautious people to buy cautious stocks – they should just put less money into stocks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173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Fund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you need is: O and </a:t>
            </a:r>
            <a:r>
              <a:rPr lang="en-US" dirty="0" err="1"/>
              <a:t>Rf</a:t>
            </a:r>
            <a:endParaRPr lang="en-US" dirty="0"/>
          </a:p>
          <a:p>
            <a:endParaRPr lang="en-GB" dirty="0"/>
          </a:p>
        </p:txBody>
      </p:sp>
      <p:sp>
        <p:nvSpPr>
          <p:cNvPr id="4" name="Line 4" descr="One fund theorem" title="One fund theorem"/>
          <p:cNvSpPr>
            <a:spLocks noChangeShapeType="1"/>
          </p:cNvSpPr>
          <p:nvPr/>
        </p:nvSpPr>
        <p:spPr bwMode="auto">
          <a:xfrm>
            <a:off x="1438275" y="2662237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" name="Line 5" descr="One fund theorem" title="One fund theorem"/>
          <p:cNvSpPr>
            <a:spLocks noChangeShapeType="1"/>
          </p:cNvSpPr>
          <p:nvPr/>
        </p:nvSpPr>
        <p:spPr bwMode="auto">
          <a:xfrm>
            <a:off x="1438275" y="6091237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Text Box 6" descr="One fund theorem" title="One fund theorem"/>
          <p:cNvSpPr txBox="1">
            <a:spLocks noChangeArrowheads="1"/>
          </p:cNvSpPr>
          <p:nvPr/>
        </p:nvSpPr>
        <p:spPr bwMode="auto">
          <a:xfrm>
            <a:off x="1346200" y="2241550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itchFamily="34" charset="0"/>
              </a:rPr>
              <a:t>E[R]</a:t>
            </a:r>
          </a:p>
        </p:txBody>
      </p:sp>
      <p:sp>
        <p:nvSpPr>
          <p:cNvPr id="7" name="Text Box 7" descr="One fund theorem" title="One fund theorem"/>
          <p:cNvSpPr txBox="1">
            <a:spLocks noChangeArrowheads="1"/>
          </p:cNvSpPr>
          <p:nvPr/>
        </p:nvSpPr>
        <p:spPr bwMode="auto">
          <a:xfrm>
            <a:off x="8356600" y="6051550"/>
            <a:ext cx="325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l-GR">
                <a:latin typeface="Arial" pitchFamily="34" charset="0"/>
                <a:cs typeface="Arial" pitchFamily="34" charset="0"/>
              </a:rPr>
              <a:t>σ</a:t>
            </a:r>
          </a:p>
        </p:txBody>
      </p:sp>
      <p:sp>
        <p:nvSpPr>
          <p:cNvPr id="8" name="Oval 10" descr="One fund theorem" title="One fund theorem"/>
          <p:cNvSpPr>
            <a:spLocks noChangeArrowheads="1"/>
          </p:cNvSpPr>
          <p:nvPr/>
        </p:nvSpPr>
        <p:spPr bwMode="auto">
          <a:xfrm>
            <a:off x="5514975" y="254079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Text Box 12" descr="One fund theorem" title="One fund theorem"/>
          <p:cNvSpPr txBox="1">
            <a:spLocks noChangeArrowheads="1"/>
          </p:cNvSpPr>
          <p:nvPr/>
        </p:nvSpPr>
        <p:spPr bwMode="auto">
          <a:xfrm>
            <a:off x="1041400" y="4908550"/>
            <a:ext cx="442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itchFamily="34" charset="0"/>
              </a:rPr>
              <a:t>R</a:t>
            </a:r>
            <a:r>
              <a:rPr lang="en-US" baseline="-25000">
                <a:latin typeface="Arial" pitchFamily="34" charset="0"/>
              </a:rPr>
              <a:t>F</a:t>
            </a:r>
          </a:p>
        </p:txBody>
      </p:sp>
      <p:sp>
        <p:nvSpPr>
          <p:cNvPr id="10" name="Text Box 13" descr="One fund theorem" title="One fund theorem"/>
          <p:cNvSpPr txBox="1">
            <a:spLocks noChangeArrowheads="1"/>
          </p:cNvSpPr>
          <p:nvPr/>
        </p:nvSpPr>
        <p:spPr bwMode="auto">
          <a:xfrm>
            <a:off x="5553075" y="2357437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itchFamily="34" charset="0"/>
              </a:rPr>
              <a:t>Z</a:t>
            </a:r>
          </a:p>
        </p:txBody>
      </p:sp>
      <p:sp>
        <p:nvSpPr>
          <p:cNvPr id="11" name="Text Box 14" descr="One fund theorem" title="One fund theorem"/>
          <p:cNvSpPr txBox="1">
            <a:spLocks noChangeArrowheads="1"/>
          </p:cNvSpPr>
          <p:nvPr/>
        </p:nvSpPr>
        <p:spPr bwMode="auto">
          <a:xfrm>
            <a:off x="3876675" y="3957637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</a:rPr>
              <a:t>W</a:t>
            </a:r>
          </a:p>
        </p:txBody>
      </p:sp>
      <p:sp>
        <p:nvSpPr>
          <p:cNvPr id="12" name="Line 17" descr="One fund theorem" title="One fund theorem"/>
          <p:cNvSpPr>
            <a:spLocks noChangeShapeType="1"/>
          </p:cNvSpPr>
          <p:nvPr/>
        </p:nvSpPr>
        <p:spPr bwMode="auto">
          <a:xfrm>
            <a:off x="1438275" y="5253037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" name="Oval 18" descr="One fund theorem" title="One fund theorem"/>
          <p:cNvSpPr>
            <a:spLocks noChangeArrowheads="1"/>
          </p:cNvSpPr>
          <p:nvPr/>
        </p:nvSpPr>
        <p:spPr bwMode="auto">
          <a:xfrm>
            <a:off x="1438275" y="5253037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Freeform 29" descr="One fund theorem" title="One fund theorem"/>
          <p:cNvSpPr>
            <a:spLocks/>
          </p:cNvSpPr>
          <p:nvPr/>
        </p:nvSpPr>
        <p:spPr bwMode="auto">
          <a:xfrm rot="21208311">
            <a:off x="2594213" y="2627599"/>
            <a:ext cx="3683000" cy="2057400"/>
          </a:xfrm>
          <a:custGeom>
            <a:avLst/>
            <a:gdLst>
              <a:gd name="T0" fmla="*/ 2320 w 2320"/>
              <a:gd name="T1" fmla="*/ 0 h 1296"/>
              <a:gd name="T2" fmla="*/ 976 w 2320"/>
              <a:gd name="T3" fmla="*/ 240 h 1296"/>
              <a:gd name="T4" fmla="*/ 16 w 2320"/>
              <a:gd name="T5" fmla="*/ 624 h 1296"/>
              <a:gd name="T6" fmla="*/ 880 w 2320"/>
              <a:gd name="T7" fmla="*/ 1008 h 1296"/>
              <a:gd name="T8" fmla="*/ 2128 w 2320"/>
              <a:gd name="T9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0" h="1296">
                <a:moveTo>
                  <a:pt x="2320" y="0"/>
                </a:moveTo>
                <a:cubicBezTo>
                  <a:pt x="1840" y="68"/>
                  <a:pt x="1360" y="136"/>
                  <a:pt x="976" y="240"/>
                </a:cubicBezTo>
                <a:cubicBezTo>
                  <a:pt x="592" y="344"/>
                  <a:pt x="32" y="496"/>
                  <a:pt x="16" y="624"/>
                </a:cubicBezTo>
                <a:cubicBezTo>
                  <a:pt x="0" y="752"/>
                  <a:pt x="528" y="896"/>
                  <a:pt x="880" y="1008"/>
                </a:cubicBezTo>
                <a:cubicBezTo>
                  <a:pt x="1232" y="1120"/>
                  <a:pt x="1920" y="1248"/>
                  <a:pt x="2128" y="1296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" name="Line 30" descr="One fund theorem" title="One fund theorem"/>
          <p:cNvSpPr>
            <a:spLocks noChangeShapeType="1"/>
          </p:cNvSpPr>
          <p:nvPr/>
        </p:nvSpPr>
        <p:spPr bwMode="auto">
          <a:xfrm flipV="1">
            <a:off x="1438275" y="2776537"/>
            <a:ext cx="1981200" cy="247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" name="Text Box 31" descr="One fund theorem" title="One fund theorem"/>
          <p:cNvSpPr txBox="1">
            <a:spLocks noChangeArrowheads="1"/>
          </p:cNvSpPr>
          <p:nvPr/>
        </p:nvSpPr>
        <p:spPr bwMode="auto">
          <a:xfrm>
            <a:off x="2489200" y="3232150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itchFamily="34" charset="0"/>
              </a:rPr>
              <a:t>O</a:t>
            </a:r>
          </a:p>
        </p:txBody>
      </p:sp>
      <p:sp>
        <p:nvSpPr>
          <p:cNvPr id="17" name="Oval 32" descr="One fund theorem" title="One fund theorem"/>
          <p:cNvSpPr>
            <a:spLocks noChangeArrowheads="1"/>
          </p:cNvSpPr>
          <p:nvPr/>
        </p:nvSpPr>
        <p:spPr bwMode="auto">
          <a:xfrm>
            <a:off x="2657475" y="3652837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" name="Text Box 33" descr="One fund theorem" title="One fund theorem"/>
          <p:cNvSpPr txBox="1">
            <a:spLocks noChangeArrowheads="1"/>
          </p:cNvSpPr>
          <p:nvPr/>
        </p:nvSpPr>
        <p:spPr bwMode="auto">
          <a:xfrm>
            <a:off x="5019675" y="5405437"/>
            <a:ext cx="3841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itchFamily="34" charset="0"/>
              </a:rPr>
              <a:t>Portfolio opportunity set for W and Z</a:t>
            </a:r>
          </a:p>
        </p:txBody>
      </p:sp>
      <p:sp>
        <p:nvSpPr>
          <p:cNvPr id="19" name="Line 34" descr="One fund theorem" title="One fund theorem"/>
          <p:cNvSpPr>
            <a:spLocks noChangeShapeType="1"/>
          </p:cNvSpPr>
          <p:nvPr/>
        </p:nvSpPr>
        <p:spPr bwMode="auto">
          <a:xfrm flipH="1" flipV="1">
            <a:off x="5019675" y="4376737"/>
            <a:ext cx="68580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Text Box 35"/>
          <p:cNvSpPr txBox="1">
            <a:spLocks noChangeArrowheads="1"/>
          </p:cNvSpPr>
          <p:nvPr/>
        </p:nvSpPr>
        <p:spPr bwMode="auto">
          <a:xfrm>
            <a:off x="6719989" y="4033837"/>
            <a:ext cx="2736647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</a:rPr>
              <a:t>O is the optimal portfolio</a:t>
            </a:r>
            <a:r>
              <a:rPr lang="en-US" dirty="0" smtClean="0">
                <a:latin typeface="Arial" pitchFamily="34" charset="0"/>
              </a:rPr>
              <a:t>.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1" name="Oval 32" descr="One fund theorem" title="One fund theorem"/>
          <p:cNvSpPr>
            <a:spLocks noChangeArrowheads="1"/>
          </p:cNvSpPr>
          <p:nvPr/>
        </p:nvSpPr>
        <p:spPr bwMode="auto">
          <a:xfrm flipH="1">
            <a:off x="4018603" y="4213904"/>
            <a:ext cx="45719" cy="9968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78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Fund Theorem &amp; CAPM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Fund Theorem: Everyone will purchase a single fund of risky assets and may borrow or lend at the risk-free rate </a:t>
            </a:r>
          </a:p>
          <a:p>
            <a:r>
              <a:rPr lang="en-GB" dirty="0"/>
              <a:t>Everyone will use the same fund (because everyone has the same mean, </a:t>
            </a:r>
            <a:r>
              <a:rPr lang="en-GB" dirty="0" err="1"/>
              <a:t>var</a:t>
            </a:r>
            <a:r>
              <a:rPr lang="en-GB" dirty="0"/>
              <a:t>, and </a:t>
            </a:r>
            <a:r>
              <a:rPr lang="en-GB" dirty="0" err="1"/>
              <a:t>covar</a:t>
            </a:r>
            <a:r>
              <a:rPr lang="en-GB" dirty="0"/>
              <a:t>) </a:t>
            </a:r>
          </a:p>
          <a:p>
            <a:r>
              <a:rPr lang="en-GB" dirty="0"/>
              <a:t>If everyone uses the same fund, what fund must it be? What does this fund look like?</a:t>
            </a:r>
          </a:p>
          <a:p>
            <a:r>
              <a:rPr lang="en-GB" dirty="0"/>
              <a:t>Enter CAPM!</a:t>
            </a:r>
          </a:p>
          <a:p>
            <a:r>
              <a:rPr lang="en-GB" dirty="0"/>
              <a:t>The fund must equal the market portfolio – the total of every asset in the market (</a:t>
            </a:r>
            <a:r>
              <a:rPr lang="en-GB" b="1" dirty="0"/>
              <a:t>value-weighted mix of all the assets in the world</a:t>
            </a:r>
            <a:r>
              <a:rPr lang="en-GB" dirty="0"/>
              <a:t> 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520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Standard deviation as measure of risk</a:t>
            </a:r>
          </a:p>
          <a:p>
            <a:pPr lvl="1"/>
            <a:r>
              <a:rPr lang="en-GB" sz="2000" dirty="0"/>
              <a:t>compute returns, </a:t>
            </a:r>
            <a:r>
              <a:rPr lang="en-GB" sz="2000" i="1" dirty="0" err="1"/>
              <a:t>r</a:t>
            </a:r>
            <a:r>
              <a:rPr lang="en-GB" sz="2000" i="1" baseline="-25000" dirty="0" err="1"/>
              <a:t>t</a:t>
            </a:r>
            <a:r>
              <a:rPr lang="en-GB" sz="2000" dirty="0"/>
              <a:t> ; mean return is:</a:t>
            </a:r>
          </a:p>
          <a:p>
            <a:pPr lvl="1">
              <a:buNone/>
            </a:pPr>
            <a:endParaRPr lang="en-GB" sz="2000" dirty="0"/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standard deviation is traditional statistical measure of variability or unpredictability:</a:t>
            </a:r>
          </a:p>
          <a:p>
            <a:pPr>
              <a:buNone/>
            </a:pP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Why use standard deviation?</a:t>
            </a:r>
          </a:p>
          <a:p>
            <a:pPr lvl="1"/>
            <a:r>
              <a:rPr lang="en-GB" sz="2000" dirty="0"/>
              <a:t>familiar, straightforward</a:t>
            </a:r>
          </a:p>
          <a:p>
            <a:pPr lvl="1"/>
            <a:r>
              <a:rPr lang="en-GB" sz="2000" dirty="0"/>
              <a:t>economic reasons (later)</a:t>
            </a:r>
          </a:p>
          <a:p>
            <a:pPr lvl="1"/>
            <a:r>
              <a:rPr lang="en-GB" sz="2000" dirty="0"/>
              <a:t>convenient - can compute risk of portfolio from risk and correlations of components (not true for e.g. VAR)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graphicFrame>
        <p:nvGraphicFramePr>
          <p:cNvPr id="4" name="Object 10" descr="Mean Returns" title="Mean Return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514517"/>
              </p:ext>
            </p:extLst>
          </p:nvPr>
        </p:nvGraphicFramePr>
        <p:xfrm>
          <a:off x="4246034" y="2504032"/>
          <a:ext cx="1150937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Equation" r:id="rId3" imgW="736560" imgH="431640" progId="Equation.DSMT4">
                  <p:embed/>
                </p:oleObj>
              </mc:Choice>
              <mc:Fallback>
                <p:oleObj name="Equation" r:id="rId3" imgW="736560" imgH="431640" progId="Equation.DSMT4">
                  <p:embed/>
                  <p:pic>
                    <p:nvPicPr>
                      <p:cNvPr id="10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034" y="2504032"/>
                        <a:ext cx="1150937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 descr="Standard Deviation of Returns" title="Standard Deviation of Return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906483"/>
              </p:ext>
            </p:extLst>
          </p:nvPr>
        </p:nvGraphicFramePr>
        <p:xfrm>
          <a:off x="3934883" y="3599747"/>
          <a:ext cx="17732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Equation" r:id="rId5" imgW="1485720" imgH="482400" progId="Equation.DSMT4">
                  <p:embed/>
                </p:oleObj>
              </mc:Choice>
              <mc:Fallback>
                <p:oleObj name="Equation" r:id="rId5" imgW="1485720" imgH="482400" progId="Equation.DSMT4">
                  <p:embed/>
                  <p:pic>
                    <p:nvPicPr>
                      <p:cNvPr id="10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4883" y="3599747"/>
                        <a:ext cx="1773238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5916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If everyone should be holding the market (plus cash, or borrowing), then no one holds </a:t>
            </a:r>
            <a:r>
              <a:rPr lang="en-GB" sz="2000" i="1" dirty="0"/>
              <a:t>or wants to hold </a:t>
            </a:r>
            <a:r>
              <a:rPr lang="en-GB" sz="2000" dirty="0"/>
              <a:t>idiosyncratic risk</a:t>
            </a:r>
          </a:p>
          <a:p>
            <a:r>
              <a:rPr lang="en-GB" sz="2000" dirty="0"/>
              <a:t>it follows that you only get rewarded for holding market risk but not for holding idiosyncratic risk:</a:t>
            </a:r>
          </a:p>
          <a:p>
            <a:pPr lvl="1"/>
            <a:r>
              <a:rPr lang="en-GB" sz="1800" dirty="0"/>
              <a:t>you get </a:t>
            </a:r>
            <a:r>
              <a:rPr lang="en-GB" sz="1800" i="1" dirty="0" err="1"/>
              <a:t>r</a:t>
            </a:r>
            <a:r>
              <a:rPr lang="en-GB" sz="1800" i="1" baseline="-25000" dirty="0" err="1"/>
              <a:t>f</a:t>
            </a:r>
            <a:r>
              <a:rPr lang="en-GB" sz="1800" dirty="0"/>
              <a:t> interest for lending money without risk</a:t>
            </a:r>
          </a:p>
          <a:p>
            <a:pPr lvl="1"/>
            <a:r>
              <a:rPr lang="en-GB" sz="1800" dirty="0"/>
              <a:t>you get E[</a:t>
            </a:r>
            <a:r>
              <a:rPr lang="en-GB" sz="1800" i="1" dirty="0" err="1"/>
              <a:t>r</a:t>
            </a:r>
            <a:r>
              <a:rPr lang="en-GB" sz="1800" i="1" baseline="-25000" dirty="0" err="1"/>
              <a:t>M</a:t>
            </a:r>
            <a:r>
              <a:rPr lang="en-GB" sz="1800" dirty="0"/>
              <a:t>] for holding the market</a:t>
            </a:r>
          </a:p>
          <a:p>
            <a:pPr lvl="1"/>
            <a:r>
              <a:rPr lang="en-GB" sz="1800" dirty="0"/>
              <a:t>which means you get a </a:t>
            </a:r>
            <a:r>
              <a:rPr lang="en-GB" sz="1800" i="1" dirty="0"/>
              <a:t>premium</a:t>
            </a:r>
            <a:r>
              <a:rPr lang="en-GB" sz="1800" dirty="0"/>
              <a:t> of E[</a:t>
            </a:r>
            <a:r>
              <a:rPr lang="en-GB" sz="1800" i="1" dirty="0" err="1"/>
              <a:t>r</a:t>
            </a:r>
            <a:r>
              <a:rPr lang="en-GB" sz="1800" i="1" baseline="-25000" dirty="0" err="1"/>
              <a:t>M</a:t>
            </a:r>
            <a:r>
              <a:rPr lang="en-GB" sz="1800" dirty="0"/>
              <a:t>] - </a:t>
            </a:r>
            <a:r>
              <a:rPr lang="en-GB" sz="1800" i="1" dirty="0" err="1"/>
              <a:t>r</a:t>
            </a:r>
            <a:r>
              <a:rPr lang="en-GB" sz="1800" i="1" baseline="-25000" dirty="0" err="1"/>
              <a:t>f</a:t>
            </a:r>
            <a:r>
              <a:rPr lang="en-GB" sz="1800" dirty="0"/>
              <a:t> for taking the risk of the market</a:t>
            </a:r>
          </a:p>
          <a:p>
            <a:pPr lvl="1"/>
            <a:r>
              <a:rPr lang="en-GB" sz="1800" dirty="0"/>
              <a:t>which means you should get a premium of </a:t>
            </a:r>
            <a:r>
              <a:rPr lang="en-GB" sz="1800" dirty="0">
                <a:latin typeface="Symbol" pitchFamily="18" charset="2"/>
              </a:rPr>
              <a:t>b</a:t>
            </a:r>
            <a:r>
              <a:rPr lang="en-GB" sz="1800" dirty="0"/>
              <a:t>(E[</a:t>
            </a:r>
            <a:r>
              <a:rPr lang="en-GB" sz="1800" i="1" dirty="0" err="1"/>
              <a:t>r</a:t>
            </a:r>
            <a:r>
              <a:rPr lang="en-GB" sz="1800" i="1" baseline="-25000" dirty="0" err="1"/>
              <a:t>M</a:t>
            </a:r>
            <a:r>
              <a:rPr lang="en-GB" sz="1800" dirty="0"/>
              <a:t>] - </a:t>
            </a:r>
            <a:r>
              <a:rPr lang="en-GB" sz="1800" i="1" dirty="0" err="1"/>
              <a:t>r</a:t>
            </a:r>
            <a:r>
              <a:rPr lang="en-GB" sz="1800" i="1" baseline="-25000" dirty="0" err="1"/>
              <a:t>f</a:t>
            </a:r>
            <a:r>
              <a:rPr lang="en-GB" sz="1800" dirty="0"/>
              <a:t>) for taking the market risk of a share with a beta of </a:t>
            </a:r>
            <a:r>
              <a:rPr lang="en-GB" sz="1800" dirty="0">
                <a:latin typeface="Symbol" pitchFamily="18" charset="2"/>
              </a:rPr>
              <a:t>b</a:t>
            </a:r>
          </a:p>
          <a:p>
            <a:pPr lvl="1"/>
            <a:r>
              <a:rPr lang="en-GB" sz="1800" dirty="0"/>
              <a:t>which means you should expect a return of </a:t>
            </a:r>
          </a:p>
          <a:p>
            <a:pPr lvl="1" algn="ctr">
              <a:buFontTx/>
              <a:buNone/>
            </a:pPr>
            <a:r>
              <a:rPr lang="en-GB" sz="1800" dirty="0"/>
              <a:t>E[</a:t>
            </a:r>
            <a:r>
              <a:rPr lang="en-GB" sz="1800" i="1" dirty="0" err="1"/>
              <a:t>r</a:t>
            </a:r>
            <a:r>
              <a:rPr lang="en-GB" sz="1800" i="1" baseline="-25000" dirty="0" err="1"/>
              <a:t>Y</a:t>
            </a:r>
            <a:r>
              <a:rPr lang="en-GB" sz="1800" dirty="0"/>
              <a:t>] = </a:t>
            </a:r>
            <a:r>
              <a:rPr lang="en-GB" sz="1800" i="1" dirty="0" err="1"/>
              <a:t>r</a:t>
            </a:r>
            <a:r>
              <a:rPr lang="en-GB" sz="1800" i="1" baseline="-25000" dirty="0" err="1"/>
              <a:t>f</a:t>
            </a:r>
            <a:r>
              <a:rPr lang="en-GB" sz="1800" dirty="0"/>
              <a:t> + </a:t>
            </a:r>
            <a:r>
              <a:rPr lang="en-GB" sz="1800" dirty="0">
                <a:latin typeface="Symbol" pitchFamily="18" charset="2"/>
              </a:rPr>
              <a:t>b</a:t>
            </a:r>
            <a:r>
              <a:rPr lang="en-GB" sz="1800" dirty="0"/>
              <a:t>(E[</a:t>
            </a:r>
            <a:r>
              <a:rPr lang="en-GB" sz="1800" i="1" dirty="0" err="1"/>
              <a:t>r</a:t>
            </a:r>
            <a:r>
              <a:rPr lang="en-GB" sz="1800" i="1" baseline="-25000" dirty="0" err="1"/>
              <a:t>M</a:t>
            </a:r>
            <a:r>
              <a:rPr lang="en-GB" sz="1800" dirty="0"/>
              <a:t>] - </a:t>
            </a:r>
            <a:r>
              <a:rPr lang="en-GB" sz="1800" i="1" dirty="0" err="1"/>
              <a:t>r</a:t>
            </a:r>
            <a:r>
              <a:rPr lang="en-GB" sz="1800" i="1" baseline="-25000" dirty="0" err="1"/>
              <a:t>f</a:t>
            </a:r>
            <a:r>
              <a:rPr lang="en-GB" sz="1800" dirty="0"/>
              <a:t>) </a:t>
            </a:r>
          </a:p>
          <a:p>
            <a:pPr lvl="1">
              <a:buFontTx/>
              <a:buNone/>
            </a:pPr>
            <a:r>
              <a:rPr lang="en-GB" sz="1800" dirty="0"/>
              <a:t>	for holding share </a:t>
            </a:r>
            <a:r>
              <a:rPr lang="en-GB" sz="1800" i="1" dirty="0"/>
              <a:t>Y</a:t>
            </a:r>
          </a:p>
          <a:p>
            <a:pPr lvl="1">
              <a:buFontTx/>
              <a:buNone/>
            </a:pPr>
            <a:r>
              <a:rPr lang="en-GB" sz="1800" i="1" dirty="0"/>
              <a:t>			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303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Systematic vs. Nonsystematic Risk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Nonsystematic</a:t>
            </a:r>
            <a:r>
              <a:rPr lang="en-US" dirty="0"/>
              <a:t> (idiosyncratic, firm-specific, unique, diversifiable) risk is the risk that </a:t>
            </a:r>
            <a:r>
              <a:rPr lang="en-US" u="sng" dirty="0"/>
              <a:t>can</a:t>
            </a:r>
            <a:r>
              <a:rPr lang="en-US" dirty="0"/>
              <a:t> be eliminated through diversification</a:t>
            </a:r>
          </a:p>
          <a:p>
            <a:pPr>
              <a:buNone/>
            </a:pPr>
            <a:endParaRPr lang="en-US" b="1" dirty="0"/>
          </a:p>
          <a:p>
            <a:r>
              <a:rPr lang="en-US" b="1" dirty="0"/>
              <a:t>Systematic</a:t>
            </a:r>
            <a:r>
              <a:rPr lang="en-US" dirty="0"/>
              <a:t> (non-diversifiable, market) risk is the risk that </a:t>
            </a:r>
            <a:r>
              <a:rPr lang="en-US" u="sng" dirty="0"/>
              <a:t>cannot</a:t>
            </a:r>
            <a:r>
              <a:rPr lang="en-US" dirty="0"/>
              <a:t> be eliminated through diversification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Total risk</a:t>
            </a:r>
            <a:r>
              <a:rPr lang="en-US" dirty="0"/>
              <a:t> includes both systematic and unsystematic risk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1436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 risk and idiosyncratic risk 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993743" y="1790522"/>
                <a:ext cx="6085668" cy="42888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600" dirty="0" smtClean="0"/>
                  <a:t>Can run a regression of the return on any share </a:t>
                </a:r>
                <a:r>
                  <a:rPr lang="en-GB" sz="1600" i="1" dirty="0" smtClean="0"/>
                  <a:t>Y</a:t>
                </a:r>
                <a:r>
                  <a:rPr lang="en-GB" sz="1600" dirty="0" smtClean="0"/>
                  <a:t> on the return on the market, </a:t>
                </a:r>
                <a:r>
                  <a:rPr lang="en-GB" sz="1600" dirty="0" err="1" smtClean="0"/>
                  <a:t>eg</a:t>
                </a:r>
                <a:r>
                  <a:rPr lang="en-GB" sz="1600" dirty="0" smtClean="0"/>
                  <a:t> for Barclays:</a:t>
                </a:r>
              </a:p>
              <a:p>
                <a:pPr algn="ctr">
                  <a:buFontTx/>
                  <a:buNone/>
                </a:pPr>
                <a:r>
                  <a:rPr lang="en-GB" sz="1600" i="1" dirty="0" err="1" smtClean="0"/>
                  <a:t>r</a:t>
                </a:r>
                <a:r>
                  <a:rPr lang="en-GB" sz="1600" i="1" baseline="-25000" dirty="0" err="1" smtClean="0"/>
                  <a:t>Y</a:t>
                </a:r>
                <a:r>
                  <a:rPr lang="en-GB" sz="1600" i="1" dirty="0" smtClean="0"/>
                  <a:t> = </a:t>
                </a:r>
                <a:r>
                  <a:rPr lang="en-GB" sz="1600" i="1" dirty="0" smtClean="0">
                    <a:latin typeface="Symbol" pitchFamily="18" charset="2"/>
                  </a:rPr>
                  <a:t>a</a:t>
                </a:r>
                <a:r>
                  <a:rPr lang="en-GB" sz="1600" i="1" dirty="0" smtClean="0"/>
                  <a:t> + </a:t>
                </a:r>
                <a:r>
                  <a:rPr lang="en-GB" sz="1600" i="1" dirty="0" smtClean="0">
                    <a:latin typeface="Symbol" pitchFamily="18" charset="2"/>
                  </a:rPr>
                  <a:t>b</a:t>
                </a:r>
                <a:r>
                  <a:rPr lang="en-GB" sz="1600" i="1" dirty="0" smtClean="0"/>
                  <a:t> </a:t>
                </a:r>
                <a:r>
                  <a:rPr lang="en-GB" sz="1600" i="1" dirty="0" err="1" smtClean="0"/>
                  <a:t>r</a:t>
                </a:r>
                <a:r>
                  <a:rPr lang="en-GB" sz="1600" i="1" baseline="-25000" dirty="0" err="1" smtClean="0"/>
                  <a:t>m</a:t>
                </a:r>
                <a:r>
                  <a:rPr lang="en-GB" sz="1600" i="1" dirty="0" smtClean="0"/>
                  <a:t> + </a:t>
                </a:r>
                <a:r>
                  <a:rPr lang="en-GB" sz="1600" i="1" dirty="0" smtClean="0">
                    <a:latin typeface="Symbol" pitchFamily="18" charset="2"/>
                  </a:rPr>
                  <a:t>e</a:t>
                </a:r>
                <a:r>
                  <a:rPr lang="en-GB" sz="1600" dirty="0" smtClean="0"/>
                  <a:t> </a:t>
                </a:r>
                <a:endParaRPr lang="en-GB" sz="1600" dirty="0"/>
              </a:p>
              <a:p>
                <a:pPr marL="0" indent="0" algn="ctr"/>
                <a:r>
                  <a:rPr lang="en-GB" sz="2000" dirty="0" smtClean="0"/>
                  <a:t>beta </a:t>
                </a:r>
                <a:r>
                  <a:rPr lang="en-GB" sz="2000" dirty="0"/>
                  <a:t>of 1.3 mean that the shares on average go up 1.3 times the market;</a:t>
                </a:r>
              </a:p>
              <a:p>
                <a:r>
                  <a:rPr lang="en-GB" sz="2000" dirty="0" smtClean="0"/>
                  <a:t>this element of returns is “systematic” or “market”</a:t>
                </a:r>
              </a:p>
              <a:p>
                <a:r>
                  <a:rPr lang="en-GB" sz="2000" dirty="0" smtClean="0"/>
                  <a:t>the negative alpha suggests historic under-performance</a:t>
                </a:r>
              </a:p>
              <a:p>
                <a:r>
                  <a:rPr lang="en-GB" sz="2000" dirty="0" smtClean="0"/>
                  <a:t>the epsilon term is uncorrelated with the market – “idiosyncratic” or “non-systematic” </a:t>
                </a:r>
                <a:endParaRPr lang="en-GB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sz="2000" i="1" dirty="0">
                            <a:latin typeface="Symbol" pitchFamily="18" charset="2"/>
                          </a:rPr>
                          <m:t>b</m:t>
                        </m:r>
                      </m:e>
                      <m:sub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GB" sz="2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𝐶𝑜𝑣</m:t>
                        </m:r>
                        <m:d>
                          <m:dPr>
                            <m:ctrlPr>
                              <a:rPr lang="en-GB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20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GB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20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GB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20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GB" sz="2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GB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GB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GB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GB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GB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endParaRPr lang="en-GB" sz="2000" dirty="0" smtClean="0"/>
              </a:p>
            </p:txBody>
          </p:sp>
        </mc:Choice>
        <mc:Fallback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43" y="1790522"/>
                <a:ext cx="6085668" cy="4288837"/>
              </a:xfrm>
              <a:prstGeom prst="rect">
                <a:avLst/>
              </a:prstGeom>
              <a:blipFill>
                <a:blip r:embed="rId3"/>
                <a:stretch>
                  <a:fillRect l="-902" t="-996" r="-7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6" descr="Scatter plot showing the regression of the return on any share Y on the return on the market" title="regression of the return on any share Y on the return on the market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47909303"/>
              </p:ext>
            </p:extLst>
          </p:nvPr>
        </p:nvGraphicFramePr>
        <p:xfrm>
          <a:off x="6862762" y="1600200"/>
          <a:ext cx="4110038" cy="4829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Worksheet" r:id="rId4" imgW="4515002" imgH="5305349" progId="Excel.Sheet.8">
                  <p:embed/>
                </p:oleObj>
              </mc:Choice>
              <mc:Fallback>
                <p:oleObj name="Worksheet" r:id="rId4" imgW="4515002" imgH="5305349" progId="Excel.Sheet.8">
                  <p:embed/>
                  <p:pic>
                    <p:nvPicPr>
                      <p:cNvPr id="184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762" y="1600200"/>
                        <a:ext cx="4110038" cy="4829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5281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 risk and idiosyncratic risk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Take variance of both sides:</a:t>
            </a:r>
          </a:p>
          <a:p>
            <a:pPr algn="ctr">
              <a:buFontTx/>
              <a:buNone/>
            </a:pPr>
            <a:r>
              <a:rPr lang="en-GB" sz="2000" dirty="0" err="1"/>
              <a:t>Var</a:t>
            </a:r>
            <a:r>
              <a:rPr lang="en-GB" sz="2000" dirty="0"/>
              <a:t>[</a:t>
            </a:r>
            <a:r>
              <a:rPr lang="en-GB" sz="2000" i="1" dirty="0" err="1"/>
              <a:t>r</a:t>
            </a:r>
            <a:r>
              <a:rPr lang="en-GB" sz="2000" i="1" baseline="-25000" dirty="0" err="1"/>
              <a:t>Y</a:t>
            </a:r>
            <a:r>
              <a:rPr lang="en-GB" sz="2000" dirty="0"/>
              <a:t>] </a:t>
            </a:r>
            <a:r>
              <a:rPr lang="en-GB" sz="2000" i="1" dirty="0"/>
              <a:t>= </a:t>
            </a:r>
            <a:r>
              <a:rPr lang="en-GB" sz="2000" dirty="0" err="1"/>
              <a:t>Var</a:t>
            </a:r>
            <a:r>
              <a:rPr lang="en-GB" sz="2000" dirty="0"/>
              <a:t>[</a:t>
            </a:r>
            <a:r>
              <a:rPr lang="en-GB" sz="2000" i="1" dirty="0">
                <a:latin typeface="Symbol" pitchFamily="18" charset="2"/>
              </a:rPr>
              <a:t>a</a:t>
            </a:r>
            <a:r>
              <a:rPr lang="en-GB" sz="2000" dirty="0">
                <a:latin typeface="Symbol" pitchFamily="18" charset="2"/>
              </a:rPr>
              <a:t>]</a:t>
            </a:r>
            <a:r>
              <a:rPr lang="en-GB" sz="2000" i="1" dirty="0"/>
              <a:t> + </a:t>
            </a:r>
            <a:r>
              <a:rPr lang="en-GB" sz="2000" dirty="0" err="1"/>
              <a:t>Var</a:t>
            </a:r>
            <a:r>
              <a:rPr lang="en-GB" sz="2000" dirty="0"/>
              <a:t>[</a:t>
            </a:r>
            <a:r>
              <a:rPr lang="en-GB" sz="2000" i="1" dirty="0">
                <a:latin typeface="Symbol" pitchFamily="18" charset="2"/>
              </a:rPr>
              <a:t>b</a:t>
            </a:r>
            <a:r>
              <a:rPr lang="en-GB" sz="2000" i="1" dirty="0"/>
              <a:t> </a:t>
            </a:r>
            <a:r>
              <a:rPr lang="en-GB" sz="2000" i="1" dirty="0" err="1"/>
              <a:t>r</a:t>
            </a:r>
            <a:r>
              <a:rPr lang="en-GB" sz="2000" i="1" baseline="-25000" dirty="0" err="1"/>
              <a:t>m</a:t>
            </a:r>
            <a:r>
              <a:rPr lang="en-GB" sz="2000" dirty="0"/>
              <a:t>] </a:t>
            </a:r>
            <a:r>
              <a:rPr lang="en-GB" sz="2000" i="1" dirty="0"/>
              <a:t>+ </a:t>
            </a:r>
            <a:r>
              <a:rPr lang="en-GB" sz="2000" dirty="0" err="1"/>
              <a:t>Var</a:t>
            </a:r>
            <a:r>
              <a:rPr lang="en-GB" sz="2000" dirty="0"/>
              <a:t>[</a:t>
            </a:r>
            <a:r>
              <a:rPr lang="en-GB" sz="2000" i="1" dirty="0">
                <a:latin typeface="Symbol" pitchFamily="18" charset="2"/>
              </a:rPr>
              <a:t>e</a:t>
            </a:r>
            <a:r>
              <a:rPr lang="en-GB" sz="2000" dirty="0"/>
              <a:t> ]</a:t>
            </a:r>
          </a:p>
          <a:p>
            <a:pPr algn="ctr">
              <a:buFontTx/>
              <a:buNone/>
            </a:pPr>
            <a:r>
              <a:rPr lang="en-GB" sz="2000" dirty="0">
                <a:latin typeface="Symbol" pitchFamily="18" charset="2"/>
              </a:rPr>
              <a:t>s</a:t>
            </a:r>
            <a:r>
              <a:rPr lang="en-GB" sz="2000" baseline="-25000" dirty="0">
                <a:latin typeface="Arial Unicode MS" pitchFamily="34" charset="-128"/>
              </a:rPr>
              <a:t>Y</a:t>
            </a:r>
            <a:r>
              <a:rPr lang="en-GB" sz="2000" baseline="30000" dirty="0"/>
              <a:t>2</a:t>
            </a:r>
            <a:r>
              <a:rPr lang="en-GB" sz="2000" dirty="0"/>
              <a:t>  = </a:t>
            </a:r>
            <a:r>
              <a:rPr lang="en-GB" sz="2000" i="1" dirty="0">
                <a:latin typeface="Symbol" pitchFamily="18" charset="2"/>
              </a:rPr>
              <a:t>b</a:t>
            </a:r>
            <a:r>
              <a:rPr lang="en-GB" sz="2000" baseline="30000" dirty="0"/>
              <a:t>2</a:t>
            </a:r>
            <a:r>
              <a:rPr lang="en-GB" sz="2000" dirty="0"/>
              <a:t> </a:t>
            </a:r>
            <a:r>
              <a:rPr lang="en-GB" sz="2000" dirty="0">
                <a:latin typeface="Symbol" pitchFamily="18" charset="2"/>
              </a:rPr>
              <a:t>s</a:t>
            </a:r>
            <a:r>
              <a:rPr lang="en-GB" sz="2000" baseline="-25000" dirty="0"/>
              <a:t>m</a:t>
            </a:r>
            <a:r>
              <a:rPr lang="en-GB" sz="2000" baseline="30000" dirty="0"/>
              <a:t>2</a:t>
            </a:r>
            <a:r>
              <a:rPr lang="en-GB" sz="2000" dirty="0"/>
              <a:t>  </a:t>
            </a:r>
            <a:r>
              <a:rPr lang="en-GB" sz="2000" i="1" dirty="0"/>
              <a:t>+ </a:t>
            </a:r>
            <a:r>
              <a:rPr lang="en-GB" sz="2000" i="1" dirty="0">
                <a:latin typeface="Symbol" pitchFamily="18" charset="2"/>
              </a:rPr>
              <a:t>s</a:t>
            </a:r>
            <a:r>
              <a:rPr lang="en-GB" sz="2000" i="1" baseline="-25000" dirty="0">
                <a:latin typeface="Symbol" pitchFamily="18" charset="2"/>
              </a:rPr>
              <a:t>e</a:t>
            </a:r>
            <a:r>
              <a:rPr lang="en-GB" sz="2000" i="1" dirty="0">
                <a:latin typeface="Symbol" pitchFamily="18" charset="2"/>
              </a:rPr>
              <a:t> </a:t>
            </a:r>
            <a:r>
              <a:rPr lang="en-GB" sz="2000" baseline="30000" dirty="0">
                <a:latin typeface="Arial Unicode MS" pitchFamily="34" charset="-128"/>
              </a:rPr>
              <a:t>2</a:t>
            </a:r>
            <a:endParaRPr lang="en-GB" sz="2000" dirty="0"/>
          </a:p>
          <a:p>
            <a:pPr lvl="1"/>
            <a:r>
              <a:rPr lang="en-GB" sz="1800" dirty="0"/>
              <a:t>so in the case of Barclays share volatility is 2.53% weekly, market volatility is 1.10% and beta is 1.30</a:t>
            </a:r>
          </a:p>
          <a:p>
            <a:pPr lvl="1" algn="ctr">
              <a:buFontTx/>
              <a:buNone/>
            </a:pPr>
            <a:r>
              <a:rPr lang="en-GB" sz="1800" dirty="0"/>
              <a:t>2.53</a:t>
            </a:r>
            <a:r>
              <a:rPr lang="en-GB" sz="1800" baseline="30000" dirty="0"/>
              <a:t>2</a:t>
            </a:r>
            <a:r>
              <a:rPr lang="en-GB" sz="1800" dirty="0"/>
              <a:t> = 1.30</a:t>
            </a:r>
            <a:r>
              <a:rPr lang="en-GB" sz="1800" baseline="30000" dirty="0"/>
              <a:t>2</a:t>
            </a:r>
            <a:r>
              <a:rPr lang="en-GB" sz="1800" dirty="0"/>
              <a:t> x 1.10</a:t>
            </a:r>
            <a:r>
              <a:rPr lang="en-GB" sz="1800" baseline="30000" dirty="0"/>
              <a:t>2</a:t>
            </a:r>
            <a:r>
              <a:rPr lang="en-GB" sz="1800" dirty="0"/>
              <a:t> + </a:t>
            </a:r>
            <a:r>
              <a:rPr lang="en-GB" sz="1800" i="1" dirty="0">
                <a:latin typeface="Symbol" pitchFamily="18" charset="2"/>
              </a:rPr>
              <a:t>s</a:t>
            </a:r>
            <a:r>
              <a:rPr lang="en-GB" sz="1800" i="1" baseline="-25000" dirty="0">
                <a:latin typeface="Symbol" pitchFamily="18" charset="2"/>
              </a:rPr>
              <a:t>e</a:t>
            </a:r>
            <a:r>
              <a:rPr lang="en-GB" sz="1800" i="1" dirty="0">
                <a:latin typeface="Symbol" pitchFamily="18" charset="2"/>
              </a:rPr>
              <a:t> </a:t>
            </a:r>
            <a:r>
              <a:rPr lang="en-GB" sz="1800" baseline="30000" dirty="0">
                <a:latin typeface="Arial Unicode MS" pitchFamily="34" charset="-128"/>
              </a:rPr>
              <a:t>2</a:t>
            </a:r>
            <a:endParaRPr lang="en-GB" sz="1800" dirty="0"/>
          </a:p>
          <a:p>
            <a:pPr lvl="1"/>
            <a:r>
              <a:rPr lang="en-GB" sz="1800" dirty="0"/>
              <a:t>giving  </a:t>
            </a:r>
            <a:r>
              <a:rPr lang="en-GB" sz="1800" i="1" dirty="0">
                <a:latin typeface="Symbol" pitchFamily="18" charset="2"/>
              </a:rPr>
              <a:t>s</a:t>
            </a:r>
            <a:r>
              <a:rPr lang="en-GB" sz="1800" i="1" baseline="-25000" dirty="0">
                <a:latin typeface="Symbol" pitchFamily="18" charset="2"/>
              </a:rPr>
              <a:t>e</a:t>
            </a:r>
            <a:r>
              <a:rPr lang="en-GB" sz="1800" i="1" dirty="0">
                <a:latin typeface="Symbol" pitchFamily="18" charset="2"/>
              </a:rPr>
              <a:t> </a:t>
            </a:r>
            <a:r>
              <a:rPr lang="en-GB" sz="1800" dirty="0">
                <a:latin typeface="Arial Unicode MS" pitchFamily="34" charset="-128"/>
              </a:rPr>
              <a:t>= 2.09%</a:t>
            </a:r>
          </a:p>
          <a:p>
            <a:pPr lvl="1"/>
            <a:r>
              <a:rPr lang="en-GB" sz="1800" dirty="0">
                <a:latin typeface="Arial Unicode MS" pitchFamily="34" charset="-128"/>
              </a:rPr>
              <a:t>or in other words, the proportion of the variance in Barclays returns that is explained by market returns is {(1.30 x 1.10)/2.53}</a:t>
            </a:r>
            <a:r>
              <a:rPr lang="en-GB" sz="1800" baseline="30000" dirty="0">
                <a:latin typeface="Arial Unicode MS" pitchFamily="34" charset="-128"/>
              </a:rPr>
              <a:t>2</a:t>
            </a:r>
            <a:r>
              <a:rPr lang="en-GB" sz="1800" dirty="0">
                <a:latin typeface="Arial Unicode MS" pitchFamily="34" charset="-128"/>
              </a:rPr>
              <a:t> = 32% </a:t>
            </a:r>
          </a:p>
          <a:p>
            <a:pPr lvl="1"/>
            <a:r>
              <a:rPr lang="en-GB" sz="1800" dirty="0">
                <a:latin typeface="Arial Unicode MS" pitchFamily="34" charset="-128"/>
              </a:rPr>
              <a:t>this is of course the </a:t>
            </a:r>
            <a:r>
              <a:rPr lang="en-GB" sz="1800" i="1" dirty="0">
                <a:latin typeface="Arial Unicode MS" pitchFamily="34" charset="-128"/>
              </a:rPr>
              <a:t>R</a:t>
            </a:r>
            <a:r>
              <a:rPr lang="en-GB" sz="1800" i="1" baseline="30000" dirty="0">
                <a:latin typeface="Arial Unicode MS" pitchFamily="34" charset="-128"/>
              </a:rPr>
              <a:t>2</a:t>
            </a:r>
            <a:r>
              <a:rPr lang="en-GB" sz="1800" dirty="0">
                <a:latin typeface="Arial Unicode MS" pitchFamily="34" charset="-128"/>
              </a:rPr>
              <a:t> of the regression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810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CAPM says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Investors demand a premium (that is a higher expected return) for taking risk</a:t>
            </a:r>
          </a:p>
          <a:p>
            <a:pPr lvl="1"/>
            <a:r>
              <a:rPr lang="en-GB" sz="1800" dirty="0"/>
              <a:t>but not all sorts of risk attract a higher return</a:t>
            </a:r>
          </a:p>
          <a:p>
            <a:pPr lvl="1"/>
            <a:r>
              <a:rPr lang="en-GB" sz="1800" dirty="0"/>
              <a:t>market risk – that is risks that are correlated with the risk of the market portfolio (as measured by beta) does attract a higher return</a:t>
            </a:r>
          </a:p>
          <a:p>
            <a:pPr lvl="1"/>
            <a:r>
              <a:rPr lang="en-GB" sz="1800" dirty="0"/>
              <a:t>other risks, notably idiosyncratic risk, does not attract a premium</a:t>
            </a:r>
          </a:p>
          <a:p>
            <a:r>
              <a:rPr lang="en-GB" sz="2000" dirty="0"/>
              <a:t>Next week will look at empirical evidence, and alternative models</a:t>
            </a:r>
          </a:p>
          <a:p>
            <a:pPr lvl="1"/>
            <a:r>
              <a:rPr lang="en-GB" sz="1800" dirty="0"/>
              <a:t>evidence ambivalent, many other models</a:t>
            </a:r>
          </a:p>
          <a:p>
            <a:r>
              <a:rPr lang="en-GB" sz="2000" dirty="0"/>
              <a:t>Key insights</a:t>
            </a:r>
          </a:p>
          <a:p>
            <a:pPr lvl="1"/>
            <a:r>
              <a:rPr lang="en-GB" sz="1800" dirty="0"/>
              <a:t>difference between systematic or market risk, and unique or idiosyncratic risk</a:t>
            </a:r>
          </a:p>
          <a:p>
            <a:pPr lvl="1"/>
            <a:r>
              <a:rPr lang="en-GB" sz="1800" dirty="0"/>
              <a:t>latter can be avoided by diversification, and attracts no premium</a:t>
            </a:r>
          </a:p>
          <a:p>
            <a:pPr lvl="1"/>
            <a:r>
              <a:rPr lang="en-GB" sz="1800" dirty="0"/>
              <a:t>systematic risk does attract a premium, and if CAPM is right, it can be measured by covariance with the market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329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Market Line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1690688"/>
            <a:ext cx="4591050" cy="425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smtClean="0"/>
              <a:t>CAPM says that all securities (and all portfolios) lie on the Security Market Line</a:t>
            </a:r>
          </a:p>
          <a:p>
            <a:r>
              <a:rPr lang="en-GB" sz="2000" smtClean="0"/>
              <a:t>If a share lies above the SML you can add it to the market portfolio and increase expected return without increasing risk</a:t>
            </a:r>
          </a:p>
          <a:p>
            <a:r>
              <a:rPr lang="en-GB" sz="2000" smtClean="0"/>
              <a:t>If it lies below, you can short sell it, and improve the market portfolio</a:t>
            </a:r>
            <a:endParaRPr lang="en-GB" sz="2000" dirty="0" smtClean="0"/>
          </a:p>
        </p:txBody>
      </p:sp>
      <p:graphicFrame>
        <p:nvGraphicFramePr>
          <p:cNvPr id="5" name="Object 11" descr="Graph showing the Security Market Line, with the intercept indicating the retrurns on a risk-free security and the market portfolio at Beta = 1." title="Security Market Line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28596501"/>
              </p:ext>
            </p:extLst>
          </p:nvPr>
        </p:nvGraphicFramePr>
        <p:xfrm>
          <a:off x="6252618" y="1761947"/>
          <a:ext cx="5101182" cy="4437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Worksheet" r:id="rId3" imgW="4648200" imgH="4362602" progId="Excel.Sheet.8">
                  <p:embed/>
                </p:oleObj>
              </mc:Choice>
              <mc:Fallback>
                <p:oleObj name="Worksheet" r:id="rId3" imgW="4648200" imgH="4362602" progId="Excel.Sheet.8">
                  <p:embed/>
                  <p:pic>
                    <p:nvPicPr>
                      <p:cNvPr id="2048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2618" y="1761947"/>
                        <a:ext cx="5101182" cy="4437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6368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Key ideas:</a:t>
            </a:r>
          </a:p>
          <a:p>
            <a:pPr lvl="1"/>
            <a:r>
              <a:rPr lang="en-GB" sz="1800" dirty="0"/>
              <a:t>Using standard deviation and mean of returns as measure of risk and reward</a:t>
            </a:r>
          </a:p>
          <a:p>
            <a:pPr lvl="1"/>
            <a:r>
              <a:rPr lang="en-GB" sz="1800" dirty="0"/>
              <a:t>Computing the mean and SD of portfolio from the mean, SD and correlation structure of components</a:t>
            </a:r>
          </a:p>
          <a:p>
            <a:pPr lvl="1"/>
            <a:r>
              <a:rPr lang="en-GB" sz="1800" dirty="0"/>
              <a:t>Benefits of diversification across assets</a:t>
            </a:r>
          </a:p>
          <a:p>
            <a:pPr lvl="1"/>
            <a:r>
              <a:rPr lang="en-GB" sz="1800" dirty="0"/>
              <a:t>Feasible set of portfolios</a:t>
            </a:r>
          </a:p>
          <a:p>
            <a:pPr lvl="1"/>
            <a:r>
              <a:rPr lang="en-GB" sz="1800" dirty="0"/>
              <a:t>The efficient frontier</a:t>
            </a:r>
          </a:p>
          <a:p>
            <a:pPr lvl="1"/>
            <a:r>
              <a:rPr lang="en-GB" sz="1800" dirty="0"/>
              <a:t>Two fund separation theorem</a:t>
            </a:r>
          </a:p>
          <a:p>
            <a:pPr lvl="1"/>
            <a:r>
              <a:rPr lang="en-GB" sz="1800" dirty="0"/>
              <a:t>With borrowing/lending, one fund</a:t>
            </a:r>
          </a:p>
          <a:p>
            <a:pPr lvl="1"/>
            <a:r>
              <a:rPr lang="en-GB" sz="1800" dirty="0"/>
              <a:t>CAPM</a:t>
            </a:r>
          </a:p>
          <a:p>
            <a:pPr lvl="1"/>
            <a:r>
              <a:rPr lang="en-GB" sz="1800" dirty="0"/>
              <a:t>Beta</a:t>
            </a:r>
          </a:p>
          <a:p>
            <a:pPr lvl="1"/>
            <a:r>
              <a:rPr lang="en-GB" sz="1800" dirty="0"/>
              <a:t>Systematic and idiosyncratic risk</a:t>
            </a:r>
          </a:p>
          <a:p>
            <a:r>
              <a:rPr lang="en-GB" sz="2000" dirty="0"/>
              <a:t>Reading</a:t>
            </a:r>
          </a:p>
          <a:p>
            <a:pPr lvl="1"/>
            <a:r>
              <a:rPr lang="en-GB" sz="1800" dirty="0"/>
              <a:t>BKM, particularly </a:t>
            </a:r>
            <a:r>
              <a:rPr lang="en-GB" sz="1800" dirty="0" err="1"/>
              <a:t>Chs</a:t>
            </a:r>
            <a:r>
              <a:rPr lang="en-GB" sz="1800" dirty="0"/>
              <a:t> 7 and 9.1-9.3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59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A share that has a mean daily return of </a:t>
            </a:r>
            <a:r>
              <a:rPr lang="en-GB" sz="2000" i="1" dirty="0">
                <a:latin typeface="Symbol" pitchFamily="18" charset="2"/>
              </a:rPr>
              <a:t>m</a:t>
            </a:r>
            <a:r>
              <a:rPr lang="en-GB" sz="2000" dirty="0"/>
              <a:t> has a mean annual return of </a:t>
            </a:r>
            <a:br>
              <a:rPr lang="en-GB" sz="2000" dirty="0"/>
            </a:br>
            <a:r>
              <a:rPr lang="en-GB" sz="2000" dirty="0"/>
              <a:t>(1+</a:t>
            </a:r>
            <a:r>
              <a:rPr lang="en-GB" sz="2000" i="1" dirty="0">
                <a:latin typeface="Symbol" pitchFamily="18" charset="2"/>
              </a:rPr>
              <a:t>m</a:t>
            </a:r>
            <a:r>
              <a:rPr lang="en-GB" sz="2000" dirty="0"/>
              <a:t>)</a:t>
            </a:r>
            <a:r>
              <a:rPr lang="en-GB" sz="2000" baseline="30000" dirty="0"/>
              <a:t>252</a:t>
            </a:r>
            <a:r>
              <a:rPr lang="en-GB" sz="2000" dirty="0"/>
              <a:t>-1 (assuming 252 trading days to the year), so a mean daily return of 0.1% becomes 28.6% annually</a:t>
            </a:r>
          </a:p>
          <a:p>
            <a:pPr lvl="1"/>
            <a:r>
              <a:rPr lang="en-GB" sz="1800" dirty="0"/>
              <a:t>to calculate mean return over some period, only need to know price at beginning and end of period</a:t>
            </a:r>
          </a:p>
          <a:p>
            <a:r>
              <a:rPr lang="en-GB" sz="2000" dirty="0"/>
              <a:t>But volatility compounding is more complicated</a:t>
            </a:r>
          </a:p>
          <a:p>
            <a:pPr lvl="1"/>
            <a:r>
              <a:rPr lang="en-GB" sz="1800" dirty="0"/>
              <a:t>daily volatility (standard deviation) of </a:t>
            </a:r>
            <a:r>
              <a:rPr lang="en-GB" sz="1800" i="1" dirty="0"/>
              <a:t>s</a:t>
            </a:r>
            <a:r>
              <a:rPr lang="en-GB" sz="1800" dirty="0"/>
              <a:t> is a daily variance of </a:t>
            </a:r>
            <a:r>
              <a:rPr lang="en-GB" sz="1800" i="1" dirty="0"/>
              <a:t>s</a:t>
            </a:r>
            <a:r>
              <a:rPr lang="en-GB" sz="1800" baseline="30000" dirty="0"/>
              <a:t>2</a:t>
            </a:r>
          </a:p>
          <a:p>
            <a:pPr lvl="1"/>
            <a:r>
              <a:rPr lang="en-GB" sz="1800" dirty="0"/>
              <a:t>if returns are independent, then variances sum, and annual variance is 252</a:t>
            </a:r>
            <a:r>
              <a:rPr lang="en-GB" sz="1800" i="1" dirty="0"/>
              <a:t>s</a:t>
            </a:r>
            <a:r>
              <a:rPr lang="en-GB" sz="1800" baseline="30000" dirty="0"/>
              <a:t>2</a:t>
            </a:r>
          </a:p>
          <a:p>
            <a:pPr lvl="1"/>
            <a:r>
              <a:rPr lang="en-GB" sz="1800" dirty="0"/>
              <a:t>so annual volatility is </a:t>
            </a:r>
            <a:r>
              <a:rPr lang="en-GB" sz="1800" i="1" dirty="0"/>
              <a:t>s</a:t>
            </a:r>
            <a:r>
              <a:rPr lang="en-GB" sz="1800" dirty="0"/>
              <a:t> x </a:t>
            </a:r>
            <a:r>
              <a:rPr lang="en-GB" sz="1800" dirty="0">
                <a:sym typeface="Symbol" pitchFamily="18" charset="2"/>
              </a:rPr>
              <a:t>252</a:t>
            </a:r>
          </a:p>
          <a:p>
            <a:pPr lvl="1"/>
            <a:r>
              <a:rPr lang="en-GB" sz="1800" dirty="0">
                <a:sym typeface="Symbol" pitchFamily="18" charset="2"/>
              </a:rPr>
              <a:t>daily volatility of 2% is 31.7% annually</a:t>
            </a:r>
          </a:p>
          <a:p>
            <a:pPr lvl="1"/>
            <a:r>
              <a:rPr lang="en-GB" sz="1800" dirty="0">
                <a:sym typeface="Symbol" pitchFamily="18" charset="2"/>
              </a:rPr>
              <a:t>but if momentum, or excess volatility  annualised volatility of daily and weekly returns may differ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20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Covariance and Correlation</a:t>
            </a:r>
          </a:p>
        </p:txBody>
      </p:sp>
      <p:sp>
        <p:nvSpPr>
          <p:cNvPr id="3" name="Content Placeholder 2" descr="covariance of R’s return with S " title="covariance of R’s return with S 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Given one stock </a:t>
            </a:r>
            <a:r>
              <a:rPr lang="en-GB" sz="2400" i="1" dirty="0"/>
              <a:t>R</a:t>
            </a:r>
            <a:r>
              <a:rPr lang="en-GB" sz="2400" dirty="0"/>
              <a:t> which has return </a:t>
            </a:r>
            <a:r>
              <a:rPr lang="en-GB" sz="2400" i="1" dirty="0" err="1"/>
              <a:t>r</a:t>
            </a:r>
            <a:r>
              <a:rPr lang="en-GB" sz="2400" i="1" baseline="-25000" dirty="0" err="1"/>
              <a:t>t</a:t>
            </a:r>
            <a:r>
              <a:rPr lang="en-GB" sz="2400" dirty="0"/>
              <a:t> and another </a:t>
            </a:r>
            <a:r>
              <a:rPr lang="en-GB" sz="2400" i="1" dirty="0"/>
              <a:t>S</a:t>
            </a:r>
            <a:r>
              <a:rPr lang="en-GB" sz="2400" dirty="0"/>
              <a:t> which has return </a:t>
            </a:r>
            <a:r>
              <a:rPr lang="en-GB" sz="2400" i="1" dirty="0" err="1"/>
              <a:t>s</a:t>
            </a:r>
            <a:r>
              <a:rPr lang="en-GB" sz="2400" i="1" baseline="-25000" dirty="0" err="1"/>
              <a:t>t</a:t>
            </a:r>
            <a:r>
              <a:rPr lang="en-GB" sz="2400" dirty="0"/>
              <a:t>, recall that the </a:t>
            </a:r>
            <a:r>
              <a:rPr lang="en-GB" sz="2400" i="1" dirty="0"/>
              <a:t>variance</a:t>
            </a:r>
            <a:r>
              <a:rPr lang="en-GB" sz="2400" dirty="0"/>
              <a:t> of </a:t>
            </a:r>
            <a:r>
              <a:rPr lang="en-GB" sz="2400" i="1" dirty="0"/>
              <a:t>R</a:t>
            </a:r>
            <a:r>
              <a:rPr lang="en-GB" sz="2400" dirty="0"/>
              <a:t>’s return is:</a:t>
            </a:r>
          </a:p>
          <a:p>
            <a:pPr lvl="1"/>
            <a:endParaRPr lang="en-GB" sz="2000" dirty="0"/>
          </a:p>
          <a:p>
            <a:endParaRPr lang="en-GB" sz="2400" dirty="0"/>
          </a:p>
          <a:p>
            <a:r>
              <a:rPr lang="en-GB" sz="2400" dirty="0"/>
              <a:t>The </a:t>
            </a:r>
            <a:r>
              <a:rPr lang="en-GB" sz="2400" i="1" dirty="0"/>
              <a:t>covariance </a:t>
            </a:r>
            <a:r>
              <a:rPr lang="en-GB" sz="2400" dirty="0"/>
              <a:t>of </a:t>
            </a:r>
            <a:r>
              <a:rPr lang="en-GB" sz="2400" i="1" dirty="0"/>
              <a:t>R</a:t>
            </a:r>
            <a:r>
              <a:rPr lang="en-GB" sz="2400" dirty="0"/>
              <a:t>’s return with </a:t>
            </a:r>
            <a:r>
              <a:rPr lang="en-GB" sz="2400" i="1" dirty="0"/>
              <a:t>S</a:t>
            </a:r>
            <a:r>
              <a:rPr lang="en-GB" sz="2400" dirty="0"/>
              <a:t> is:</a:t>
            </a:r>
          </a:p>
          <a:p>
            <a:pPr lvl="1"/>
            <a:endParaRPr lang="en-GB" sz="2000" dirty="0"/>
          </a:p>
          <a:p>
            <a:endParaRPr lang="en-GB" sz="2400" dirty="0"/>
          </a:p>
          <a:p>
            <a:r>
              <a:rPr lang="en-GB" sz="2400" dirty="0"/>
              <a:t>The </a:t>
            </a:r>
            <a:r>
              <a:rPr lang="en-GB" sz="2400" i="1" dirty="0"/>
              <a:t>correlation </a:t>
            </a:r>
            <a:r>
              <a:rPr lang="en-GB" sz="2400" dirty="0"/>
              <a:t>of </a:t>
            </a:r>
            <a:r>
              <a:rPr lang="en-GB" sz="2400" i="1" dirty="0"/>
              <a:t>R</a:t>
            </a:r>
            <a:r>
              <a:rPr lang="en-GB" sz="2400" dirty="0"/>
              <a:t>’s return with </a:t>
            </a:r>
            <a:r>
              <a:rPr lang="en-GB" sz="2400" i="1" dirty="0"/>
              <a:t>S</a:t>
            </a:r>
            <a:r>
              <a:rPr lang="en-GB" sz="2400" dirty="0"/>
              <a:t> is:</a:t>
            </a:r>
          </a:p>
          <a:p>
            <a:pPr>
              <a:buNone/>
            </a:pPr>
            <a:endParaRPr lang="en-GB" sz="2400" dirty="0"/>
          </a:p>
          <a:p>
            <a:pPr lvl="1"/>
            <a:r>
              <a:rPr lang="en-GB" sz="2000" dirty="0"/>
              <a:t>Correlations are dimensionless, and lie between –1 and +1</a:t>
            </a:r>
          </a:p>
          <a:p>
            <a:endParaRPr lang="en-GB" dirty="0"/>
          </a:p>
        </p:txBody>
      </p:sp>
      <p:graphicFrame>
        <p:nvGraphicFramePr>
          <p:cNvPr id="4" name="Object 8" descr="Variance of Returns" title="Variance of Return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07201"/>
              </p:ext>
            </p:extLst>
          </p:nvPr>
        </p:nvGraphicFramePr>
        <p:xfrm>
          <a:off x="3142790" y="2626900"/>
          <a:ext cx="295321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" name="Equation" r:id="rId3" imgW="1981080" imgH="431640" progId="Equation.DSMT4">
                  <p:embed/>
                </p:oleObj>
              </mc:Choice>
              <mc:Fallback>
                <p:oleObj name="Equation" r:id="rId3" imgW="1981080" imgH="431640" progId="Equation.DSMT4">
                  <p:embed/>
                  <p:pic>
                    <p:nvPicPr>
                      <p:cNvPr id="614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790" y="2626900"/>
                        <a:ext cx="2953210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 descr="Covariance of R’s return with S'" title=" Covarianc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053792"/>
              </p:ext>
            </p:extLst>
          </p:nvPr>
        </p:nvGraphicFramePr>
        <p:xfrm>
          <a:off x="2963780" y="3822192"/>
          <a:ext cx="371509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" name="Equation" r:id="rId5" imgW="2628720" imgH="431640" progId="Equation.DSMT4">
                  <p:embed/>
                </p:oleObj>
              </mc:Choice>
              <mc:Fallback>
                <p:oleObj name="Equation" r:id="rId5" imgW="2628720" imgH="431640" progId="Equation.DSMT4">
                  <p:embed/>
                  <p:pic>
                    <p:nvPicPr>
                      <p:cNvPr id="614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780" y="3822192"/>
                        <a:ext cx="3715090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 descr="Correlation of R's return with S'" title="Correlat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216066"/>
              </p:ext>
            </p:extLst>
          </p:nvPr>
        </p:nvGraphicFramePr>
        <p:xfrm>
          <a:off x="6318559" y="4574902"/>
          <a:ext cx="1657051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Equation" r:id="rId7" imgW="723600" imgH="431640" progId="Equation.DSMT4">
                  <p:embed/>
                </p:oleObj>
              </mc:Choice>
              <mc:Fallback>
                <p:oleObj name="Equation" r:id="rId7" imgW="723600" imgH="431640" progId="Equation.DSMT4">
                  <p:embed/>
                  <p:pic>
                    <p:nvPicPr>
                      <p:cNvPr id="614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559" y="4574902"/>
                        <a:ext cx="1657051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636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correlations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 descr="4 correlation graphs, with return on stock S as the x aizs and R' returns on the y axis&#10;Graph 1= correlation is 0.80, so scatter dots are closely clustered around the 45 degree trend line.&#10;Graph 2= correlation is 0.50, so scatter dots are not as  closely clustered around the 45 degree trend line.&#10;Graph 3= correlation is 0.20, so scatter dots are not clustered around the 45 degree trend line.&#10;Graph 4= correlation is 0.00, so scatter dots are all over the place." title="Correlation Graph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960783"/>
              </p:ext>
            </p:extLst>
          </p:nvPr>
        </p:nvGraphicFramePr>
        <p:xfrm>
          <a:off x="3054939" y="1611896"/>
          <a:ext cx="4938032" cy="477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Worksheet" r:id="rId3" imgW="8544035" imgH="8267670" progId="Excel.Sheet.8">
                  <p:embed/>
                </p:oleObj>
              </mc:Choice>
              <mc:Fallback>
                <p:oleObj name="Worksheet" r:id="rId3" imgW="8544035" imgH="8267670" progId="Excel.Sheet.8">
                  <p:embed/>
                  <p:pic>
                    <p:nvPicPr>
                      <p:cNvPr id="71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939" y="1611896"/>
                        <a:ext cx="4938032" cy="477879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807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Portfolio risk and return (</a:t>
            </a:r>
            <a:r>
              <a:rPr lang="en-GB" i="1" dirty="0"/>
              <a:t>N</a:t>
            </a:r>
            <a:r>
              <a:rPr lang="en-GB" dirty="0"/>
              <a:t> =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7694"/>
            <a:ext cx="10515600" cy="4351338"/>
          </a:xfrm>
        </p:spPr>
        <p:txBody>
          <a:bodyPr/>
          <a:lstStyle/>
          <a:p>
            <a:r>
              <a:rPr lang="en-GB" dirty="0"/>
              <a:t>Suppose we have 2 assets, and we invest a fraction </a:t>
            </a:r>
            <a:r>
              <a:rPr lang="en-GB" dirty="0">
                <a:latin typeface="Symbol" pitchFamily="18" charset="2"/>
              </a:rPr>
              <a:t>a</a:t>
            </a:r>
            <a:r>
              <a:rPr lang="en-GB" baseline="-25000" dirty="0"/>
              <a:t>1</a:t>
            </a:r>
            <a:r>
              <a:rPr lang="en-GB" dirty="0"/>
              <a:t> in asset 1, and </a:t>
            </a:r>
            <a:r>
              <a:rPr lang="en-GB" dirty="0">
                <a:latin typeface="Symbol" pitchFamily="18" charset="2"/>
              </a:rPr>
              <a:t>a</a:t>
            </a:r>
            <a:r>
              <a:rPr lang="en-GB" baseline="-25000" dirty="0"/>
              <a:t>2</a:t>
            </a:r>
            <a:r>
              <a:rPr lang="en-GB" dirty="0"/>
              <a:t> in asset 2, then</a:t>
            </a:r>
          </a:p>
          <a:p>
            <a:endParaRPr lang="en-GB" dirty="0"/>
          </a:p>
          <a:p>
            <a:r>
              <a:rPr lang="en-GB" dirty="0"/>
              <a:t>The mean return on the portfolio is the weighted average of the mean returns on each of the assets:</a:t>
            </a:r>
          </a:p>
          <a:p>
            <a:endParaRPr lang="en-GB" dirty="0"/>
          </a:p>
          <a:p>
            <a:r>
              <a:rPr lang="en-GB" dirty="0"/>
              <a:t>The variance of the portfolio is the weighted sum of the </a:t>
            </a:r>
            <a:r>
              <a:rPr lang="en-GB" dirty="0" err="1"/>
              <a:t>covariances</a:t>
            </a:r>
            <a:r>
              <a:rPr lang="en-GB" dirty="0"/>
              <a:t>:</a:t>
            </a:r>
          </a:p>
          <a:p>
            <a:endParaRPr lang="en-GB" dirty="0"/>
          </a:p>
        </p:txBody>
      </p:sp>
      <p:graphicFrame>
        <p:nvGraphicFramePr>
          <p:cNvPr id="4" name="Object 4" descr="Portfolio risk and return" title="Portfolio risk and retur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531040"/>
              </p:ext>
            </p:extLst>
          </p:nvPr>
        </p:nvGraphicFramePr>
        <p:xfrm>
          <a:off x="4236174" y="2596550"/>
          <a:ext cx="1493113" cy="443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" name="Equation" r:id="rId3" imgW="723600" imgH="215640" progId="Equation.3">
                  <p:embed/>
                </p:oleObj>
              </mc:Choice>
              <mc:Fallback>
                <p:oleObj name="Equation" r:id="rId3" imgW="723600" imgH="215640" progId="Equation.3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6174" y="2596550"/>
                        <a:ext cx="1493113" cy="4434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 descr="Portfolio risk and return" title="Portfolio risk and retur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258231"/>
              </p:ext>
            </p:extLst>
          </p:nvPr>
        </p:nvGraphicFramePr>
        <p:xfrm>
          <a:off x="3049721" y="4043363"/>
          <a:ext cx="3682876" cy="462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" name="Equation" r:id="rId5" imgW="1117440" imgH="215640" progId="Equation.DSMT4">
                  <p:embed/>
                </p:oleObj>
              </mc:Choice>
              <mc:Fallback>
                <p:oleObj name="Equation" r:id="rId5" imgW="1117440" imgH="215640" progId="Equation.DSMT4">
                  <p:embed/>
                  <p:pic>
                    <p:nvPicPr>
                      <p:cNvPr id="81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721" y="4043363"/>
                        <a:ext cx="3682876" cy="4625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 descr="Portfolio risk and return" title="Portfolio risk and retur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40266"/>
              </p:ext>
            </p:extLst>
          </p:nvPr>
        </p:nvGraphicFramePr>
        <p:xfrm>
          <a:off x="1616684" y="5091736"/>
          <a:ext cx="5760639" cy="860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" name="Equation" r:id="rId7" imgW="2171520" imgH="482400" progId="Equation.3">
                  <p:embed/>
                </p:oleObj>
              </mc:Choice>
              <mc:Fallback>
                <p:oleObj name="Equation" r:id="rId7" imgW="2171520" imgH="482400" progId="Equation.3">
                  <p:embed/>
                  <p:pic>
                    <p:nvPicPr>
                      <p:cNvPr id="819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684" y="5091736"/>
                        <a:ext cx="5760639" cy="8608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2777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Excel Spreadsheet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6250" lvl="1">
              <a:spcBef>
                <a:spcPct val="50000"/>
              </a:spcBef>
              <a:buFontTx/>
              <a:buChar char="•"/>
            </a:pPr>
            <a:endParaRPr lang="en-GB" sz="2000" dirty="0">
              <a:latin typeface="Arial" charset="0"/>
            </a:endParaRPr>
          </a:p>
          <a:p>
            <a:pPr marL="476250" lvl="1">
              <a:spcBef>
                <a:spcPct val="50000"/>
              </a:spcBef>
              <a:buFontTx/>
              <a:buChar char="•"/>
            </a:pPr>
            <a:endParaRPr lang="en-GB" sz="2000" dirty="0">
              <a:latin typeface="Arial" charset="0"/>
            </a:endParaRPr>
          </a:p>
          <a:p>
            <a:pPr marL="476250" lvl="1">
              <a:spcBef>
                <a:spcPct val="50000"/>
              </a:spcBef>
              <a:buFontTx/>
              <a:buChar char="•"/>
            </a:pPr>
            <a:endParaRPr lang="en-GB" sz="2000" dirty="0">
              <a:latin typeface="Arial" charset="0"/>
            </a:endParaRPr>
          </a:p>
          <a:p>
            <a:pPr marL="476250" lvl="1">
              <a:spcBef>
                <a:spcPct val="50000"/>
              </a:spcBef>
              <a:buFontTx/>
              <a:buChar char="•"/>
            </a:pPr>
            <a:endParaRPr lang="en-GB" sz="2000" dirty="0">
              <a:latin typeface="Arial" charset="0"/>
            </a:endParaRPr>
          </a:p>
          <a:p>
            <a:pPr marL="476250" lvl="1">
              <a:spcBef>
                <a:spcPct val="50000"/>
              </a:spcBef>
              <a:buFontTx/>
              <a:buChar char="•"/>
            </a:pPr>
            <a:endParaRPr lang="en-GB" sz="2000" dirty="0" smtClean="0">
              <a:latin typeface="Arial" charset="0"/>
            </a:endParaRPr>
          </a:p>
          <a:p>
            <a:pPr marL="476250" lvl="1">
              <a:spcBef>
                <a:spcPct val="50000"/>
              </a:spcBef>
              <a:buFontTx/>
              <a:buChar char="•"/>
            </a:pPr>
            <a:r>
              <a:rPr lang="en-GB" sz="2000" dirty="0" smtClean="0">
                <a:latin typeface="Arial" charset="0"/>
              </a:rPr>
              <a:t>Mean </a:t>
            </a:r>
            <a:r>
              <a:rPr lang="en-GB" sz="2000" dirty="0">
                <a:latin typeface="Arial" charset="0"/>
              </a:rPr>
              <a:t>is 0.2x10% + 0.8x15% = 14%</a:t>
            </a:r>
          </a:p>
          <a:p>
            <a:pPr marL="476250" lvl="1">
              <a:spcBef>
                <a:spcPct val="50000"/>
              </a:spcBef>
              <a:buFontTx/>
              <a:buChar char="•"/>
            </a:pPr>
            <a:r>
              <a:rPr lang="en-GB" sz="2000" dirty="0">
                <a:latin typeface="Arial" charset="0"/>
              </a:rPr>
              <a:t>Variance = 0.2</a:t>
            </a:r>
            <a:r>
              <a:rPr lang="en-GB" sz="2000" baseline="30000" dirty="0">
                <a:latin typeface="Arial" charset="0"/>
              </a:rPr>
              <a:t>2</a:t>
            </a:r>
            <a:r>
              <a:rPr lang="en-GB" sz="2000" dirty="0">
                <a:latin typeface="Arial" charset="0"/>
              </a:rPr>
              <a:t>x20%</a:t>
            </a:r>
            <a:r>
              <a:rPr lang="en-GB" sz="2000" baseline="30000" dirty="0">
                <a:latin typeface="Arial" charset="0"/>
              </a:rPr>
              <a:t>2</a:t>
            </a:r>
            <a:r>
              <a:rPr lang="en-GB" sz="2000" dirty="0">
                <a:latin typeface="Arial" charset="0"/>
              </a:rPr>
              <a:t> + 2x0.3x0.2x0.8x20%x23% + 0.8</a:t>
            </a:r>
            <a:r>
              <a:rPr lang="en-GB" sz="2000" baseline="30000" dirty="0">
                <a:latin typeface="Arial" charset="0"/>
              </a:rPr>
              <a:t>2</a:t>
            </a:r>
            <a:r>
              <a:rPr lang="en-GB" sz="2000" dirty="0">
                <a:latin typeface="Arial" charset="0"/>
              </a:rPr>
              <a:t>x23%</a:t>
            </a:r>
            <a:r>
              <a:rPr lang="en-GB" sz="2000" baseline="30000" dirty="0">
                <a:latin typeface="Arial" charset="0"/>
              </a:rPr>
              <a:t>2 =</a:t>
            </a:r>
            <a:r>
              <a:rPr lang="en-GB" sz="2000" dirty="0">
                <a:latin typeface="Arial" charset="0"/>
              </a:rPr>
              <a:t> 0.039872</a:t>
            </a:r>
          </a:p>
          <a:p>
            <a:pPr marL="476250" lvl="1">
              <a:spcBef>
                <a:spcPct val="50000"/>
              </a:spcBef>
              <a:buFontTx/>
              <a:buChar char="•"/>
            </a:pPr>
            <a:r>
              <a:rPr lang="en-GB" sz="2000" dirty="0" err="1">
                <a:latin typeface="Arial" charset="0"/>
              </a:rPr>
              <a:t>StdDev</a:t>
            </a:r>
            <a:r>
              <a:rPr lang="en-GB" sz="2000" dirty="0">
                <a:latin typeface="Arial" charset="0"/>
              </a:rPr>
              <a:t> = </a:t>
            </a:r>
            <a:r>
              <a:rPr lang="en-GB" sz="2000" dirty="0">
                <a:latin typeface="Arial" charset="0"/>
                <a:sym typeface="Symbol" pitchFamily="18" charset="2"/>
              </a:rPr>
              <a:t></a:t>
            </a:r>
            <a:r>
              <a:rPr lang="en-GB" sz="2000" dirty="0">
                <a:latin typeface="Arial" charset="0"/>
              </a:rPr>
              <a:t>0.039872 = 19.97%</a:t>
            </a:r>
            <a:endParaRPr lang="en-GB" sz="2000" dirty="0">
              <a:latin typeface="Arial" charset="0"/>
              <a:sym typeface="Symbol" pitchFamily="18" charset="2"/>
            </a:endParaRPr>
          </a:p>
          <a:p>
            <a:pPr marL="476250" lvl="1">
              <a:spcBef>
                <a:spcPct val="50000"/>
              </a:spcBef>
              <a:buFontTx/>
              <a:buChar char="•"/>
            </a:pPr>
            <a:r>
              <a:rPr lang="en-GB" sz="2000" dirty="0" smtClean="0">
                <a:latin typeface="Arial" charset="0"/>
              </a:rPr>
              <a:t>Embedded Excel Spreadsheet</a:t>
            </a:r>
          </a:p>
          <a:p>
            <a:pPr marL="476250" lvl="1">
              <a:spcBef>
                <a:spcPct val="50000"/>
              </a:spcBef>
              <a:buFontTx/>
              <a:buChar char="•"/>
            </a:pPr>
            <a:r>
              <a:rPr lang="en-GB" sz="2000" dirty="0" smtClean="0">
                <a:latin typeface="Arial" charset="0"/>
              </a:rPr>
              <a:t>Blue </a:t>
            </a:r>
            <a:r>
              <a:rPr lang="en-GB" sz="2000" dirty="0">
                <a:latin typeface="Arial" charset="0"/>
              </a:rPr>
              <a:t>is used for inputs, black for numbers calculated by </a:t>
            </a:r>
            <a:r>
              <a:rPr lang="en-GB" sz="2000" dirty="0" smtClean="0">
                <a:latin typeface="Arial" charset="0"/>
              </a:rPr>
              <a:t>program</a:t>
            </a:r>
            <a:endParaRPr lang="en-GB" sz="2400" dirty="0"/>
          </a:p>
          <a:p>
            <a:endParaRPr lang="en-GB" dirty="0"/>
          </a:p>
        </p:txBody>
      </p:sp>
      <p:graphicFrame>
        <p:nvGraphicFramePr>
          <p:cNvPr id="4" name="Object 4" descr="Please double click on the embeded spreadsheet to open the spreadsheet in excel." title="Portfolio Risk and Return Spreadsheet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949372"/>
              </p:ext>
            </p:extLst>
          </p:nvPr>
        </p:nvGraphicFramePr>
        <p:xfrm>
          <a:off x="2919413" y="1825625"/>
          <a:ext cx="5572125" cy="202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Worksheet" r:id="rId3" imgW="3962597" imgH="1854025" progId="Excel.Sheet.8">
                  <p:embed/>
                </p:oleObj>
              </mc:Choice>
              <mc:Fallback>
                <p:oleObj name="Worksheet" r:id="rId3" imgW="3962597" imgH="1854025" progId="Excel.Sheet.8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1825625"/>
                        <a:ext cx="5572125" cy="202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519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 and standard deviation of portfolios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Object 3" descr="Please double click on the embeded spreadsheet to open the spreadsheet in excel." title="Mean and standard deviation of portfolio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143006"/>
              </p:ext>
            </p:extLst>
          </p:nvPr>
        </p:nvGraphicFramePr>
        <p:xfrm>
          <a:off x="1119188" y="1697038"/>
          <a:ext cx="5059892" cy="447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Worksheet" r:id="rId3" imgW="2438490" imgH="4600530" progId="Excel.Sheet.8">
                  <p:embed/>
                </p:oleObj>
              </mc:Choice>
              <mc:Fallback>
                <p:oleObj name="Worksheet" r:id="rId3" imgW="2438490" imgH="4600530" progId="Excel.Sheet.8">
                  <p:embed/>
                  <p:pic>
                    <p:nvPicPr>
                      <p:cNvPr id="1024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1697038"/>
                        <a:ext cx="5059892" cy="447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79080" y="2188636"/>
            <a:ext cx="5350933" cy="30008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76250" lvl="1" indent="-285750" algn="l">
              <a:spcBef>
                <a:spcPct val="50000"/>
              </a:spcBef>
              <a:buFontTx/>
              <a:buChar char="•"/>
            </a:pPr>
            <a:r>
              <a:rPr lang="en-GB" dirty="0">
                <a:latin typeface="Calibri"/>
              </a:rPr>
              <a:t>Mean is a</a:t>
            </a:r>
            <a:r>
              <a:rPr lang="en-GB" i="1" dirty="0">
                <a:latin typeface="Calibri"/>
              </a:rPr>
              <a:t> linear</a:t>
            </a:r>
            <a:r>
              <a:rPr lang="en-GB" dirty="0">
                <a:latin typeface="Calibri"/>
              </a:rPr>
              <a:t> function of the composition of the portfolio</a:t>
            </a:r>
          </a:p>
          <a:p>
            <a:pPr marL="476250" lvl="1" indent="-285750" algn="l">
              <a:spcBef>
                <a:spcPct val="50000"/>
              </a:spcBef>
              <a:buFontTx/>
              <a:buChar char="•"/>
            </a:pPr>
            <a:r>
              <a:rPr lang="en-GB" dirty="0">
                <a:latin typeface="Calibri"/>
              </a:rPr>
              <a:t>Standard deviation is a </a:t>
            </a:r>
            <a:r>
              <a:rPr lang="en-GB" i="1" dirty="0">
                <a:latin typeface="Calibri"/>
              </a:rPr>
              <a:t>convex</a:t>
            </a:r>
            <a:r>
              <a:rPr lang="en-GB" dirty="0">
                <a:latin typeface="Calibri"/>
              </a:rPr>
              <a:t> function</a:t>
            </a:r>
          </a:p>
          <a:p>
            <a:pPr lvl="2" algn="l">
              <a:spcBef>
                <a:spcPct val="50000"/>
              </a:spcBef>
              <a:buFont typeface="Wingdings" pitchFamily="2" charset="2"/>
              <a:buChar char="Ø"/>
            </a:pPr>
            <a:r>
              <a:rPr lang="en-GB" dirty="0">
                <a:latin typeface="Calibri"/>
              </a:rPr>
              <a:t> the riskiness of a portfolio is less than the average of its components</a:t>
            </a:r>
          </a:p>
          <a:p>
            <a:pPr lvl="2" algn="l">
              <a:spcBef>
                <a:spcPct val="50000"/>
              </a:spcBef>
              <a:buFont typeface="Wingdings" pitchFamily="2" charset="2"/>
              <a:buChar char="Ø"/>
            </a:pPr>
            <a:r>
              <a:rPr lang="en-GB" dirty="0">
                <a:latin typeface="Calibri"/>
              </a:rPr>
              <a:t>this is diversification 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GB" dirty="0">
                <a:solidFill>
                  <a:srgbClr val="FF0000"/>
                </a:solidFill>
              </a:rPr>
              <a:t>Go to Excel!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endParaRPr lang="en-GB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73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2146</Words>
  <Application>Microsoft Office PowerPoint</Application>
  <PresentationFormat>Widescreen</PresentationFormat>
  <Paragraphs>310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Arial Unicode MS</vt:lpstr>
      <vt:lpstr>Calibri</vt:lpstr>
      <vt:lpstr>Cambria Math</vt:lpstr>
      <vt:lpstr>Symbol</vt:lpstr>
      <vt:lpstr>Times New Roman</vt:lpstr>
      <vt:lpstr>Wingdings</vt:lpstr>
      <vt:lpstr>Office Theme</vt:lpstr>
      <vt:lpstr>Equation</vt:lpstr>
      <vt:lpstr>Worksheet</vt:lpstr>
      <vt:lpstr>INVESTMENTS</vt:lpstr>
      <vt:lpstr>Outline</vt:lpstr>
      <vt:lpstr>Risk</vt:lpstr>
      <vt:lpstr>Compounding</vt:lpstr>
      <vt:lpstr>Covariance and Correlation</vt:lpstr>
      <vt:lpstr>What do correlations look like?</vt:lpstr>
      <vt:lpstr>Portfolio risk and return (N = 2)</vt:lpstr>
      <vt:lpstr>Excel Spreadsheet</vt:lpstr>
      <vt:lpstr>Mean and standard deviation of portfolios</vt:lpstr>
      <vt:lpstr>Risk-return diagrams</vt:lpstr>
      <vt:lpstr>Diversification Effect</vt:lpstr>
      <vt:lpstr>Correlation and Diversification</vt:lpstr>
      <vt:lpstr>Portfolio risk and return</vt:lpstr>
      <vt:lpstr>Portfolio risk and return</vt:lpstr>
      <vt:lpstr>Diversified share portfolio</vt:lpstr>
      <vt:lpstr>Diversified share portfolio</vt:lpstr>
      <vt:lpstr>Multiple Assets</vt:lpstr>
      <vt:lpstr>Efficiency</vt:lpstr>
      <vt:lpstr>Two fund separation</vt:lpstr>
      <vt:lpstr>When One of the Assets is the Risk-Free Asset</vt:lpstr>
      <vt:lpstr>Portfolio: Expected Return and Standard Deviation</vt:lpstr>
      <vt:lpstr>Capital Allocation Line</vt:lpstr>
      <vt:lpstr>Capital Allocation Line</vt:lpstr>
      <vt:lpstr>Sharpe Ratio</vt:lpstr>
      <vt:lpstr>Optimal Portfolio</vt:lpstr>
      <vt:lpstr>Optimal Portfolio</vt:lpstr>
      <vt:lpstr>One Fund Theorem</vt:lpstr>
      <vt:lpstr>One Fund Theorem</vt:lpstr>
      <vt:lpstr>One Fund Theorem &amp; CAPM</vt:lpstr>
      <vt:lpstr>CAPM</vt:lpstr>
      <vt:lpstr>Systematic vs. Nonsystematic Risk</vt:lpstr>
      <vt:lpstr>Market risk and idiosyncratic risk I</vt:lpstr>
      <vt:lpstr>Market risk and idiosyncratic risk II</vt:lpstr>
      <vt:lpstr>What the CAPM says</vt:lpstr>
      <vt:lpstr>Security Market Line</vt:lpstr>
      <vt:lpstr>Conclusion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Raman, Vikas</dc:creator>
  <cp:lastModifiedBy>Vikas Raman</cp:lastModifiedBy>
  <cp:revision>74</cp:revision>
  <dcterms:created xsi:type="dcterms:W3CDTF">2019-01-10T12:43:19Z</dcterms:created>
  <dcterms:modified xsi:type="dcterms:W3CDTF">2020-01-15T07:11:00Z</dcterms:modified>
</cp:coreProperties>
</file>