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57" r:id="rId3"/>
    <p:sldId id="294" r:id="rId4"/>
    <p:sldId id="295" r:id="rId5"/>
    <p:sldId id="296" r:id="rId6"/>
    <p:sldId id="297" r:id="rId7"/>
    <p:sldId id="298"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3" r:id="rId21"/>
    <p:sldId id="315" r:id="rId22"/>
    <p:sldId id="312" r:id="rId23"/>
    <p:sldId id="316" r:id="rId24"/>
    <p:sldId id="317" r:id="rId25"/>
    <p:sldId id="318" r:id="rId26"/>
    <p:sldId id="319" r:id="rId27"/>
    <p:sldId id="320" r:id="rId28"/>
    <p:sldId id="321" r:id="rId29"/>
    <p:sldId id="29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62" y="48"/>
      </p:cViewPr>
      <p:guideLst/>
    </p:cSldViewPr>
  </p:slideViewPr>
  <p:notesTextViewPr>
    <p:cViewPr>
      <p:scale>
        <a:sx n="1" d="1"/>
        <a:sy n="1" d="1"/>
      </p:scale>
      <p:origin x="0" y="0"/>
    </p:cViewPr>
  </p:notesTextViewPr>
  <p:notesViewPr>
    <p:cSldViewPr snapToGrid="0">
      <p:cViewPr varScale="1">
        <p:scale>
          <a:sx n="33" d="100"/>
          <a:sy n="33" d="100"/>
        </p:scale>
        <p:origin x="2121" y="15"/>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AFINAN\Local%20Settings\Temporary%20Internet%20Files\Content.IE5\Q54HEM7M\table%5b1%5d.csv"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AFINAN\Local%20Settings\Temporary%20Internet%20Files\Content.IE5\Q54HEM7M\table%5b1%5d.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BP's beta against the FTSE-100</a:t>
            </a:r>
          </a:p>
          <a:p>
            <a:pPr>
              <a:defRPr/>
            </a:pPr>
            <a:r>
              <a:rPr lang="en-US" sz="1400"/>
              <a:t>based on daily returns over 250 days</a:t>
            </a:r>
          </a:p>
        </c:rich>
      </c:tx>
      <c:layout>
        <c:manualLayout>
          <c:xMode val="edge"/>
          <c:yMode val="edge"/>
          <c:x val="0.12753532589110544"/>
          <c:y val="3.0234735823003813E-2"/>
        </c:manualLayout>
      </c:layout>
      <c:overlay val="0"/>
    </c:title>
    <c:autoTitleDeleted val="0"/>
    <c:plotArea>
      <c:layout>
        <c:manualLayout>
          <c:layoutTarget val="inner"/>
          <c:xMode val="edge"/>
          <c:yMode val="edge"/>
          <c:x val="0.15318285214348215"/>
          <c:y val="0.26466462525517642"/>
          <c:w val="0.8190393700787405"/>
          <c:h val="0.57570173519976675"/>
        </c:manualLayout>
      </c:layout>
      <c:lineChart>
        <c:grouping val="standard"/>
        <c:varyColors val="0"/>
        <c:ser>
          <c:idx val="0"/>
          <c:order val="0"/>
          <c:spPr>
            <a:ln w="50800">
              <a:solidFill>
                <a:srgbClr val="FF0000"/>
              </a:solidFill>
            </a:ln>
          </c:spPr>
          <c:marker>
            <c:symbol val="none"/>
          </c:marker>
          <c:cat>
            <c:numRef>
              <c:f>Daily!$H$10:$H$67</c:f>
              <c:numCache>
                <c:formatCode>dd/mm/yyyy</c:formatCode>
                <c:ptCount val="58"/>
                <c:pt idx="0">
                  <c:v>40464</c:v>
                </c:pt>
                <c:pt idx="1">
                  <c:v>40422</c:v>
                </c:pt>
                <c:pt idx="2">
                  <c:v>40379</c:v>
                </c:pt>
                <c:pt idx="3">
                  <c:v>40337</c:v>
                </c:pt>
                <c:pt idx="4">
                  <c:v>40291</c:v>
                </c:pt>
                <c:pt idx="5">
                  <c:v>40247</c:v>
                </c:pt>
                <c:pt idx="6">
                  <c:v>40205</c:v>
                </c:pt>
                <c:pt idx="7">
                  <c:v>40158</c:v>
                </c:pt>
                <c:pt idx="8">
                  <c:v>40116</c:v>
                </c:pt>
                <c:pt idx="9">
                  <c:v>40074</c:v>
                </c:pt>
                <c:pt idx="10">
                  <c:v>40031</c:v>
                </c:pt>
                <c:pt idx="11">
                  <c:v>39989</c:v>
                </c:pt>
                <c:pt idx="12">
                  <c:v>39946</c:v>
                </c:pt>
                <c:pt idx="13">
                  <c:v>39899</c:v>
                </c:pt>
                <c:pt idx="14">
                  <c:v>39857</c:v>
                </c:pt>
                <c:pt idx="15">
                  <c:v>39815</c:v>
                </c:pt>
                <c:pt idx="16">
                  <c:v>39770</c:v>
                </c:pt>
                <c:pt idx="17">
                  <c:v>39728</c:v>
                </c:pt>
                <c:pt idx="18">
                  <c:v>39686</c:v>
                </c:pt>
                <c:pt idx="19">
                  <c:v>39643</c:v>
                </c:pt>
                <c:pt idx="20">
                  <c:v>39598</c:v>
                </c:pt>
                <c:pt idx="21">
                  <c:v>39554</c:v>
                </c:pt>
                <c:pt idx="22">
                  <c:v>39510</c:v>
                </c:pt>
                <c:pt idx="23">
                  <c:v>39465</c:v>
                </c:pt>
                <c:pt idx="24">
                  <c:v>39420</c:v>
                </c:pt>
                <c:pt idx="25">
                  <c:v>39378</c:v>
                </c:pt>
                <c:pt idx="26">
                  <c:v>39336</c:v>
                </c:pt>
                <c:pt idx="27">
                  <c:v>39293</c:v>
                </c:pt>
                <c:pt idx="28">
                  <c:v>39251</c:v>
                </c:pt>
                <c:pt idx="29">
                  <c:v>39205</c:v>
                </c:pt>
                <c:pt idx="30">
                  <c:v>39161</c:v>
                </c:pt>
                <c:pt idx="31">
                  <c:v>39119</c:v>
                </c:pt>
                <c:pt idx="32">
                  <c:v>39072</c:v>
                </c:pt>
                <c:pt idx="33">
                  <c:v>39030</c:v>
                </c:pt>
                <c:pt idx="34">
                  <c:v>38988</c:v>
                </c:pt>
                <c:pt idx="35">
                  <c:v>38945</c:v>
                </c:pt>
                <c:pt idx="36">
                  <c:v>38903</c:v>
                </c:pt>
                <c:pt idx="37">
                  <c:v>38860</c:v>
                </c:pt>
                <c:pt idx="38">
                  <c:v>38813</c:v>
                </c:pt>
                <c:pt idx="39">
                  <c:v>38771</c:v>
                </c:pt>
                <c:pt idx="40">
                  <c:v>38729</c:v>
                </c:pt>
                <c:pt idx="41">
                  <c:v>38684</c:v>
                </c:pt>
                <c:pt idx="42">
                  <c:v>38642</c:v>
                </c:pt>
                <c:pt idx="43">
                  <c:v>38600</c:v>
                </c:pt>
                <c:pt idx="44">
                  <c:v>38555</c:v>
                </c:pt>
                <c:pt idx="45">
                  <c:v>38513</c:v>
                </c:pt>
                <c:pt idx="46">
                  <c:v>38469</c:v>
                </c:pt>
                <c:pt idx="47">
                  <c:v>38425</c:v>
                </c:pt>
                <c:pt idx="48">
                  <c:v>38383</c:v>
                </c:pt>
                <c:pt idx="49">
                  <c:v>38336</c:v>
                </c:pt>
                <c:pt idx="50">
                  <c:v>38294</c:v>
                </c:pt>
                <c:pt idx="51">
                  <c:v>38252</c:v>
                </c:pt>
                <c:pt idx="52">
                  <c:v>38209</c:v>
                </c:pt>
                <c:pt idx="53">
                  <c:v>38167</c:v>
                </c:pt>
                <c:pt idx="54">
                  <c:v>38124</c:v>
                </c:pt>
                <c:pt idx="55">
                  <c:v>38077</c:v>
                </c:pt>
                <c:pt idx="56">
                  <c:v>38035</c:v>
                </c:pt>
                <c:pt idx="57">
                  <c:v>37993</c:v>
                </c:pt>
              </c:numCache>
            </c:numRef>
          </c:cat>
          <c:val>
            <c:numRef>
              <c:f>Daily!$I$10:$I$67</c:f>
              <c:numCache>
                <c:formatCode>General</c:formatCode>
                <c:ptCount val="58"/>
                <c:pt idx="0">
                  <c:v>0.78048398863547452</c:v>
                </c:pt>
                <c:pt idx="1">
                  <c:v>0.79126725520787067</c:v>
                </c:pt>
                <c:pt idx="2">
                  <c:v>0.79418127608771771</c:v>
                </c:pt>
                <c:pt idx="3">
                  <c:v>0.8650402011777294</c:v>
                </c:pt>
                <c:pt idx="4">
                  <c:v>0.89727656960129132</c:v>
                </c:pt>
                <c:pt idx="5">
                  <c:v>0.85355851732387822</c:v>
                </c:pt>
                <c:pt idx="6">
                  <c:v>0.87692733856045468</c:v>
                </c:pt>
                <c:pt idx="7">
                  <c:v>0.91191865476602452</c:v>
                </c:pt>
                <c:pt idx="8">
                  <c:v>0.99992683648211633</c:v>
                </c:pt>
                <c:pt idx="9">
                  <c:v>1.0792423867784506</c:v>
                </c:pt>
                <c:pt idx="10">
                  <c:v>1.0346470658484641</c:v>
                </c:pt>
                <c:pt idx="11">
                  <c:v>1.0124588979153464</c:v>
                </c:pt>
                <c:pt idx="12">
                  <c:v>1.0092402517202097</c:v>
                </c:pt>
                <c:pt idx="13">
                  <c:v>1.0287203746964182</c:v>
                </c:pt>
                <c:pt idx="14">
                  <c:v>1.0310253530264077</c:v>
                </c:pt>
                <c:pt idx="15">
                  <c:v>1.0330731890372169</c:v>
                </c:pt>
                <c:pt idx="16">
                  <c:v>0.99137317071198428</c:v>
                </c:pt>
                <c:pt idx="17">
                  <c:v>0.80701187923103124</c:v>
                </c:pt>
                <c:pt idx="18">
                  <c:v>0.80177961370963724</c:v>
                </c:pt>
                <c:pt idx="19">
                  <c:v>0.83963023556852467</c:v>
                </c:pt>
                <c:pt idx="20">
                  <c:v>0.84965152018763612</c:v>
                </c:pt>
                <c:pt idx="21">
                  <c:v>0.84742369556530894</c:v>
                </c:pt>
                <c:pt idx="22">
                  <c:v>0.86480346445510081</c:v>
                </c:pt>
                <c:pt idx="23">
                  <c:v>0.82983299162606217</c:v>
                </c:pt>
                <c:pt idx="24">
                  <c:v>0.78636565353738164</c:v>
                </c:pt>
                <c:pt idx="25">
                  <c:v>0.84666671064390164</c:v>
                </c:pt>
                <c:pt idx="26">
                  <c:v>0.87052597656170805</c:v>
                </c:pt>
                <c:pt idx="27">
                  <c:v>0.90237010732031386</c:v>
                </c:pt>
                <c:pt idx="28">
                  <c:v>0.9063977006391829</c:v>
                </c:pt>
                <c:pt idx="29">
                  <c:v>0.97850675998100056</c:v>
                </c:pt>
                <c:pt idx="30">
                  <c:v>0.99717552086696748</c:v>
                </c:pt>
                <c:pt idx="31">
                  <c:v>1.0130418882424015</c:v>
                </c:pt>
                <c:pt idx="32">
                  <c:v>1.0237098038977133</c:v>
                </c:pt>
                <c:pt idx="33">
                  <c:v>1.0374093672138378</c:v>
                </c:pt>
                <c:pt idx="34">
                  <c:v>1.0819601828675867</c:v>
                </c:pt>
                <c:pt idx="35">
                  <c:v>1.1136911176166944</c:v>
                </c:pt>
                <c:pt idx="36">
                  <c:v>1.2219392596582181</c:v>
                </c:pt>
                <c:pt idx="37">
                  <c:v>1.3426800817089237</c:v>
                </c:pt>
                <c:pt idx="38">
                  <c:v>1.3791292058575966</c:v>
                </c:pt>
                <c:pt idx="39">
                  <c:v>1.3957047780946727</c:v>
                </c:pt>
                <c:pt idx="40">
                  <c:v>1.4185572860376681</c:v>
                </c:pt>
                <c:pt idx="41">
                  <c:v>1.3367092161151484</c:v>
                </c:pt>
                <c:pt idx="42">
                  <c:v>1.2293817268705507</c:v>
                </c:pt>
                <c:pt idx="43">
                  <c:v>1.1452749719373181</c:v>
                </c:pt>
                <c:pt idx="44">
                  <c:v>1.1325657934937039</c:v>
                </c:pt>
                <c:pt idx="45">
                  <c:v>1.0317699020422215</c:v>
                </c:pt>
                <c:pt idx="46">
                  <c:v>0.92178592416297667</c:v>
                </c:pt>
                <c:pt idx="47">
                  <c:v>0.89421920332679061</c:v>
                </c:pt>
                <c:pt idx="48">
                  <c:v>0.83484709024881498</c:v>
                </c:pt>
                <c:pt idx="49">
                  <c:v>0.87717097563839475</c:v>
                </c:pt>
                <c:pt idx="50">
                  <c:v>0.91515595838352581</c:v>
                </c:pt>
                <c:pt idx="51">
                  <c:v>0.90656456765623439</c:v>
                </c:pt>
                <c:pt idx="52">
                  <c:v>0.92093353339211281</c:v>
                </c:pt>
                <c:pt idx="53">
                  <c:v>0.91941389345590308</c:v>
                </c:pt>
                <c:pt idx="54">
                  <c:v>0.92879606937679815</c:v>
                </c:pt>
                <c:pt idx="55">
                  <c:v>0.92624778273087793</c:v>
                </c:pt>
                <c:pt idx="56">
                  <c:v>0.92553885986529161</c:v>
                </c:pt>
                <c:pt idx="57">
                  <c:v>0.94699350192311971</c:v>
                </c:pt>
              </c:numCache>
            </c:numRef>
          </c:val>
          <c:smooth val="0"/>
          <c:extLst>
            <c:ext xmlns:c16="http://schemas.microsoft.com/office/drawing/2014/chart" uri="{C3380CC4-5D6E-409C-BE32-E72D297353CC}">
              <c16:uniqueId val="{00000000-47D2-4365-AE52-EE53B2B03B05}"/>
            </c:ext>
          </c:extLst>
        </c:ser>
        <c:ser>
          <c:idx val="1"/>
          <c:order val="1"/>
          <c:spPr>
            <a:ln w="12700">
              <a:solidFill>
                <a:srgbClr val="FF0000"/>
              </a:solidFill>
            </a:ln>
          </c:spPr>
          <c:marker>
            <c:symbol val="none"/>
          </c:marker>
          <c:cat>
            <c:numRef>
              <c:f>Daily!$H$10:$H$67</c:f>
              <c:numCache>
                <c:formatCode>dd/mm/yyyy</c:formatCode>
                <c:ptCount val="58"/>
                <c:pt idx="0">
                  <c:v>40464</c:v>
                </c:pt>
                <c:pt idx="1">
                  <c:v>40422</c:v>
                </c:pt>
                <c:pt idx="2">
                  <c:v>40379</c:v>
                </c:pt>
                <c:pt idx="3">
                  <c:v>40337</c:v>
                </c:pt>
                <c:pt idx="4">
                  <c:v>40291</c:v>
                </c:pt>
                <c:pt idx="5">
                  <c:v>40247</c:v>
                </c:pt>
                <c:pt idx="6">
                  <c:v>40205</c:v>
                </c:pt>
                <c:pt idx="7">
                  <c:v>40158</c:v>
                </c:pt>
                <c:pt idx="8">
                  <c:v>40116</c:v>
                </c:pt>
                <c:pt idx="9">
                  <c:v>40074</c:v>
                </c:pt>
                <c:pt idx="10">
                  <c:v>40031</c:v>
                </c:pt>
                <c:pt idx="11">
                  <c:v>39989</c:v>
                </c:pt>
                <c:pt idx="12">
                  <c:v>39946</c:v>
                </c:pt>
                <c:pt idx="13">
                  <c:v>39899</c:v>
                </c:pt>
                <c:pt idx="14">
                  <c:v>39857</c:v>
                </c:pt>
                <c:pt idx="15">
                  <c:v>39815</c:v>
                </c:pt>
                <c:pt idx="16">
                  <c:v>39770</c:v>
                </c:pt>
                <c:pt idx="17">
                  <c:v>39728</c:v>
                </c:pt>
                <c:pt idx="18">
                  <c:v>39686</c:v>
                </c:pt>
                <c:pt idx="19">
                  <c:v>39643</c:v>
                </c:pt>
                <c:pt idx="20">
                  <c:v>39598</c:v>
                </c:pt>
                <c:pt idx="21">
                  <c:v>39554</c:v>
                </c:pt>
                <c:pt idx="22">
                  <c:v>39510</c:v>
                </c:pt>
                <c:pt idx="23">
                  <c:v>39465</c:v>
                </c:pt>
                <c:pt idx="24">
                  <c:v>39420</c:v>
                </c:pt>
                <c:pt idx="25">
                  <c:v>39378</c:v>
                </c:pt>
                <c:pt idx="26">
                  <c:v>39336</c:v>
                </c:pt>
                <c:pt idx="27">
                  <c:v>39293</c:v>
                </c:pt>
                <c:pt idx="28">
                  <c:v>39251</c:v>
                </c:pt>
                <c:pt idx="29">
                  <c:v>39205</c:v>
                </c:pt>
                <c:pt idx="30">
                  <c:v>39161</c:v>
                </c:pt>
                <c:pt idx="31">
                  <c:v>39119</c:v>
                </c:pt>
                <c:pt idx="32">
                  <c:v>39072</c:v>
                </c:pt>
                <c:pt idx="33">
                  <c:v>39030</c:v>
                </c:pt>
                <c:pt idx="34">
                  <c:v>38988</c:v>
                </c:pt>
                <c:pt idx="35">
                  <c:v>38945</c:v>
                </c:pt>
                <c:pt idx="36">
                  <c:v>38903</c:v>
                </c:pt>
                <c:pt idx="37">
                  <c:v>38860</c:v>
                </c:pt>
                <c:pt idx="38">
                  <c:v>38813</c:v>
                </c:pt>
                <c:pt idx="39">
                  <c:v>38771</c:v>
                </c:pt>
                <c:pt idx="40">
                  <c:v>38729</c:v>
                </c:pt>
                <c:pt idx="41">
                  <c:v>38684</c:v>
                </c:pt>
                <c:pt idx="42">
                  <c:v>38642</c:v>
                </c:pt>
                <c:pt idx="43">
                  <c:v>38600</c:v>
                </c:pt>
                <c:pt idx="44">
                  <c:v>38555</c:v>
                </c:pt>
                <c:pt idx="45">
                  <c:v>38513</c:v>
                </c:pt>
                <c:pt idx="46">
                  <c:v>38469</c:v>
                </c:pt>
                <c:pt idx="47">
                  <c:v>38425</c:v>
                </c:pt>
                <c:pt idx="48">
                  <c:v>38383</c:v>
                </c:pt>
                <c:pt idx="49">
                  <c:v>38336</c:v>
                </c:pt>
                <c:pt idx="50">
                  <c:v>38294</c:v>
                </c:pt>
                <c:pt idx="51">
                  <c:v>38252</c:v>
                </c:pt>
                <c:pt idx="52">
                  <c:v>38209</c:v>
                </c:pt>
                <c:pt idx="53">
                  <c:v>38167</c:v>
                </c:pt>
                <c:pt idx="54">
                  <c:v>38124</c:v>
                </c:pt>
                <c:pt idx="55">
                  <c:v>38077</c:v>
                </c:pt>
                <c:pt idx="56">
                  <c:v>38035</c:v>
                </c:pt>
                <c:pt idx="57">
                  <c:v>37993</c:v>
                </c:pt>
              </c:numCache>
            </c:numRef>
          </c:cat>
          <c:val>
            <c:numRef>
              <c:f>Daily!$J$10:$J$67</c:f>
              <c:numCache>
                <c:formatCode>General</c:formatCode>
                <c:ptCount val="58"/>
                <c:pt idx="0">
                  <c:v>1.0191290103585613</c:v>
                </c:pt>
                <c:pt idx="1">
                  <c:v>1.0202036177002638</c:v>
                </c:pt>
                <c:pt idx="2">
                  <c:v>1.0230664360506858</c:v>
                </c:pt>
                <c:pt idx="3">
                  <c:v>1.0311083471661473</c:v>
                </c:pt>
                <c:pt idx="4">
                  <c:v>1.0117737564937659</c:v>
                </c:pt>
                <c:pt idx="5">
                  <c:v>0.95764178235648234</c:v>
                </c:pt>
                <c:pt idx="6">
                  <c:v>0.97431951470807865</c:v>
                </c:pt>
                <c:pt idx="7">
                  <c:v>1.0125023719378676</c:v>
                </c:pt>
                <c:pt idx="8">
                  <c:v>1.0935904968736239</c:v>
                </c:pt>
                <c:pt idx="9">
                  <c:v>1.1583598740332799</c:v>
                </c:pt>
                <c:pt idx="10">
                  <c:v>1.1120925498224092</c:v>
                </c:pt>
                <c:pt idx="11">
                  <c:v>1.0931627433069808</c:v>
                </c:pt>
                <c:pt idx="12">
                  <c:v>1.0917880834127225</c:v>
                </c:pt>
                <c:pt idx="13">
                  <c:v>1.1126498549789963</c:v>
                </c:pt>
                <c:pt idx="14">
                  <c:v>1.1143492378851658</c:v>
                </c:pt>
                <c:pt idx="15">
                  <c:v>1.1143333214371018</c:v>
                </c:pt>
                <c:pt idx="16">
                  <c:v>1.0735488604809555</c:v>
                </c:pt>
                <c:pt idx="17">
                  <c:v>0.9027715340260698</c:v>
                </c:pt>
                <c:pt idx="18">
                  <c:v>0.9112810644083047</c:v>
                </c:pt>
                <c:pt idx="19">
                  <c:v>0.93664020846768115</c:v>
                </c:pt>
                <c:pt idx="20">
                  <c:v>0.94373640752512733</c:v>
                </c:pt>
                <c:pt idx="21">
                  <c:v>0.93567411289277969</c:v>
                </c:pt>
                <c:pt idx="22">
                  <c:v>0.95611213870799738</c:v>
                </c:pt>
                <c:pt idx="23">
                  <c:v>0.93219776084730543</c:v>
                </c:pt>
                <c:pt idx="24">
                  <c:v>0.89347376052512251</c:v>
                </c:pt>
                <c:pt idx="25">
                  <c:v>0.95561297194253059</c:v>
                </c:pt>
                <c:pt idx="26">
                  <c:v>0.97696298730390851</c:v>
                </c:pt>
                <c:pt idx="27">
                  <c:v>1.0479075179108799</c:v>
                </c:pt>
                <c:pt idx="28">
                  <c:v>1.0602935796975921</c:v>
                </c:pt>
                <c:pt idx="29">
                  <c:v>1.106416152477864</c:v>
                </c:pt>
                <c:pt idx="30">
                  <c:v>1.1227624103249958</c:v>
                </c:pt>
                <c:pt idx="31">
                  <c:v>1.1469867159341918</c:v>
                </c:pt>
                <c:pt idx="32">
                  <c:v>1.162891247690587</c:v>
                </c:pt>
                <c:pt idx="33">
                  <c:v>1.1810007436505461</c:v>
                </c:pt>
                <c:pt idx="34">
                  <c:v>1.22729546199335</c:v>
                </c:pt>
                <c:pt idx="35">
                  <c:v>1.2597815881287189</c:v>
                </c:pt>
                <c:pt idx="36">
                  <c:v>1.3729259382322478</c:v>
                </c:pt>
                <c:pt idx="37">
                  <c:v>1.5172809505132703</c:v>
                </c:pt>
                <c:pt idx="38">
                  <c:v>1.5754800268250215</c:v>
                </c:pt>
                <c:pt idx="39">
                  <c:v>1.6022658027364303</c:v>
                </c:pt>
                <c:pt idx="40">
                  <c:v>1.6259618608464494</c:v>
                </c:pt>
                <c:pt idx="41">
                  <c:v>1.5491976218782126</c:v>
                </c:pt>
                <c:pt idx="42">
                  <c:v>1.449718839135226</c:v>
                </c:pt>
                <c:pt idx="43">
                  <c:v>1.362734651071754</c:v>
                </c:pt>
                <c:pt idx="44">
                  <c:v>1.3352720083985521</c:v>
                </c:pt>
                <c:pt idx="45">
                  <c:v>1.2221393188748495</c:v>
                </c:pt>
                <c:pt idx="46">
                  <c:v>1.1117813859549597</c:v>
                </c:pt>
                <c:pt idx="47">
                  <c:v>1.083093708119069</c:v>
                </c:pt>
                <c:pt idx="48">
                  <c:v>1.0166878185725581</c:v>
                </c:pt>
                <c:pt idx="49">
                  <c:v>1.0655906176355885</c:v>
                </c:pt>
                <c:pt idx="50">
                  <c:v>1.0945537477692042</c:v>
                </c:pt>
                <c:pt idx="51">
                  <c:v>1.0759047604505561</c:v>
                </c:pt>
                <c:pt idx="52">
                  <c:v>1.089212246916436</c:v>
                </c:pt>
                <c:pt idx="53">
                  <c:v>1.0844909715769766</c:v>
                </c:pt>
                <c:pt idx="54">
                  <c:v>1.0783769760321946</c:v>
                </c:pt>
                <c:pt idx="55">
                  <c:v>1.0573820467075252</c:v>
                </c:pt>
                <c:pt idx="56">
                  <c:v>1.031008905595336</c:v>
                </c:pt>
                <c:pt idx="57">
                  <c:v>1.0500249019079182</c:v>
                </c:pt>
              </c:numCache>
            </c:numRef>
          </c:val>
          <c:smooth val="0"/>
          <c:extLst>
            <c:ext xmlns:c16="http://schemas.microsoft.com/office/drawing/2014/chart" uri="{C3380CC4-5D6E-409C-BE32-E72D297353CC}">
              <c16:uniqueId val="{00000001-47D2-4365-AE52-EE53B2B03B05}"/>
            </c:ext>
          </c:extLst>
        </c:ser>
        <c:ser>
          <c:idx val="2"/>
          <c:order val="2"/>
          <c:spPr>
            <a:ln w="15875">
              <a:solidFill>
                <a:srgbClr val="FF0000"/>
              </a:solidFill>
            </a:ln>
          </c:spPr>
          <c:marker>
            <c:symbol val="none"/>
          </c:marker>
          <c:cat>
            <c:numRef>
              <c:f>Daily!$H$10:$H$67</c:f>
              <c:numCache>
                <c:formatCode>dd/mm/yyyy</c:formatCode>
                <c:ptCount val="58"/>
                <c:pt idx="0">
                  <c:v>40464</c:v>
                </c:pt>
                <c:pt idx="1">
                  <c:v>40422</c:v>
                </c:pt>
                <c:pt idx="2">
                  <c:v>40379</c:v>
                </c:pt>
                <c:pt idx="3">
                  <c:v>40337</c:v>
                </c:pt>
                <c:pt idx="4">
                  <c:v>40291</c:v>
                </c:pt>
                <c:pt idx="5">
                  <c:v>40247</c:v>
                </c:pt>
                <c:pt idx="6">
                  <c:v>40205</c:v>
                </c:pt>
                <c:pt idx="7">
                  <c:v>40158</c:v>
                </c:pt>
                <c:pt idx="8">
                  <c:v>40116</c:v>
                </c:pt>
                <c:pt idx="9">
                  <c:v>40074</c:v>
                </c:pt>
                <c:pt idx="10">
                  <c:v>40031</c:v>
                </c:pt>
                <c:pt idx="11">
                  <c:v>39989</c:v>
                </c:pt>
                <c:pt idx="12">
                  <c:v>39946</c:v>
                </c:pt>
                <c:pt idx="13">
                  <c:v>39899</c:v>
                </c:pt>
                <c:pt idx="14">
                  <c:v>39857</c:v>
                </c:pt>
                <c:pt idx="15">
                  <c:v>39815</c:v>
                </c:pt>
                <c:pt idx="16">
                  <c:v>39770</c:v>
                </c:pt>
                <c:pt idx="17">
                  <c:v>39728</c:v>
                </c:pt>
                <c:pt idx="18">
                  <c:v>39686</c:v>
                </c:pt>
                <c:pt idx="19">
                  <c:v>39643</c:v>
                </c:pt>
                <c:pt idx="20">
                  <c:v>39598</c:v>
                </c:pt>
                <c:pt idx="21">
                  <c:v>39554</c:v>
                </c:pt>
                <c:pt idx="22">
                  <c:v>39510</c:v>
                </c:pt>
                <c:pt idx="23">
                  <c:v>39465</c:v>
                </c:pt>
                <c:pt idx="24">
                  <c:v>39420</c:v>
                </c:pt>
                <c:pt idx="25">
                  <c:v>39378</c:v>
                </c:pt>
                <c:pt idx="26">
                  <c:v>39336</c:v>
                </c:pt>
                <c:pt idx="27">
                  <c:v>39293</c:v>
                </c:pt>
                <c:pt idx="28">
                  <c:v>39251</c:v>
                </c:pt>
                <c:pt idx="29">
                  <c:v>39205</c:v>
                </c:pt>
                <c:pt idx="30">
                  <c:v>39161</c:v>
                </c:pt>
                <c:pt idx="31">
                  <c:v>39119</c:v>
                </c:pt>
                <c:pt idx="32">
                  <c:v>39072</c:v>
                </c:pt>
                <c:pt idx="33">
                  <c:v>39030</c:v>
                </c:pt>
                <c:pt idx="34">
                  <c:v>38988</c:v>
                </c:pt>
                <c:pt idx="35">
                  <c:v>38945</c:v>
                </c:pt>
                <c:pt idx="36">
                  <c:v>38903</c:v>
                </c:pt>
                <c:pt idx="37">
                  <c:v>38860</c:v>
                </c:pt>
                <c:pt idx="38">
                  <c:v>38813</c:v>
                </c:pt>
                <c:pt idx="39">
                  <c:v>38771</c:v>
                </c:pt>
                <c:pt idx="40">
                  <c:v>38729</c:v>
                </c:pt>
                <c:pt idx="41">
                  <c:v>38684</c:v>
                </c:pt>
                <c:pt idx="42">
                  <c:v>38642</c:v>
                </c:pt>
                <c:pt idx="43">
                  <c:v>38600</c:v>
                </c:pt>
                <c:pt idx="44">
                  <c:v>38555</c:v>
                </c:pt>
                <c:pt idx="45">
                  <c:v>38513</c:v>
                </c:pt>
                <c:pt idx="46">
                  <c:v>38469</c:v>
                </c:pt>
                <c:pt idx="47">
                  <c:v>38425</c:v>
                </c:pt>
                <c:pt idx="48">
                  <c:v>38383</c:v>
                </c:pt>
                <c:pt idx="49">
                  <c:v>38336</c:v>
                </c:pt>
                <c:pt idx="50">
                  <c:v>38294</c:v>
                </c:pt>
                <c:pt idx="51">
                  <c:v>38252</c:v>
                </c:pt>
                <c:pt idx="52">
                  <c:v>38209</c:v>
                </c:pt>
                <c:pt idx="53">
                  <c:v>38167</c:v>
                </c:pt>
                <c:pt idx="54">
                  <c:v>38124</c:v>
                </c:pt>
                <c:pt idx="55">
                  <c:v>38077</c:v>
                </c:pt>
                <c:pt idx="56">
                  <c:v>38035</c:v>
                </c:pt>
                <c:pt idx="57">
                  <c:v>37993</c:v>
                </c:pt>
              </c:numCache>
            </c:numRef>
          </c:cat>
          <c:val>
            <c:numRef>
              <c:f>Daily!$K$10:$K$67</c:f>
              <c:numCache>
                <c:formatCode>General</c:formatCode>
                <c:ptCount val="58"/>
                <c:pt idx="0">
                  <c:v>0.54183896691238698</c:v>
                </c:pt>
                <c:pt idx="1">
                  <c:v>0.5623308927154772</c:v>
                </c:pt>
                <c:pt idx="2">
                  <c:v>0.56529611612474961</c:v>
                </c:pt>
                <c:pt idx="3">
                  <c:v>0.69897205518931005</c:v>
                </c:pt>
                <c:pt idx="4">
                  <c:v>0.78277938270881753</c:v>
                </c:pt>
                <c:pt idx="5">
                  <c:v>0.74947525229127421</c:v>
                </c:pt>
                <c:pt idx="6">
                  <c:v>0.77953516241282983</c:v>
                </c:pt>
                <c:pt idx="7">
                  <c:v>0.8113349375941834</c:v>
                </c:pt>
                <c:pt idx="8">
                  <c:v>0.90626317609060758</c:v>
                </c:pt>
                <c:pt idx="9">
                  <c:v>1.000124899523622</c:v>
                </c:pt>
                <c:pt idx="10">
                  <c:v>0.95720158187451876</c:v>
                </c:pt>
                <c:pt idx="11">
                  <c:v>0.9317550525237126</c:v>
                </c:pt>
                <c:pt idx="12">
                  <c:v>0.92669242002769692</c:v>
                </c:pt>
                <c:pt idx="13">
                  <c:v>0.9447908944138409</c:v>
                </c:pt>
                <c:pt idx="14">
                  <c:v>0.94770146816765044</c:v>
                </c:pt>
                <c:pt idx="15">
                  <c:v>0.95181305663733262</c:v>
                </c:pt>
                <c:pt idx="16">
                  <c:v>0.90919748094301422</c:v>
                </c:pt>
                <c:pt idx="17">
                  <c:v>0.71125222443599267</c:v>
                </c:pt>
                <c:pt idx="18">
                  <c:v>0.69227816301096901</c:v>
                </c:pt>
                <c:pt idx="19">
                  <c:v>0.74262026266936776</c:v>
                </c:pt>
                <c:pt idx="20">
                  <c:v>0.75556663285014525</c:v>
                </c:pt>
                <c:pt idx="21">
                  <c:v>0.75917327823783864</c:v>
                </c:pt>
                <c:pt idx="22">
                  <c:v>0.77349479020220269</c:v>
                </c:pt>
                <c:pt idx="23">
                  <c:v>0.72746822240481901</c:v>
                </c:pt>
                <c:pt idx="24">
                  <c:v>0.67925754654964032</c:v>
                </c:pt>
                <c:pt idx="25">
                  <c:v>0.73772044934527292</c:v>
                </c:pt>
                <c:pt idx="26">
                  <c:v>0.76408896581950669</c:v>
                </c:pt>
                <c:pt idx="27">
                  <c:v>0.75683269672974773</c:v>
                </c:pt>
                <c:pt idx="28">
                  <c:v>0.75250182158077328</c:v>
                </c:pt>
                <c:pt idx="29">
                  <c:v>0.85059736748413761</c:v>
                </c:pt>
                <c:pt idx="30">
                  <c:v>0.87158863140894061</c:v>
                </c:pt>
                <c:pt idx="31">
                  <c:v>0.87909706055061265</c:v>
                </c:pt>
                <c:pt idx="32">
                  <c:v>0.88452836010483848</c:v>
                </c:pt>
                <c:pt idx="33">
                  <c:v>0.89381799077712942</c:v>
                </c:pt>
                <c:pt idx="34">
                  <c:v>0.93662490374182561</c:v>
                </c:pt>
                <c:pt idx="35">
                  <c:v>0.96760064710467175</c:v>
                </c:pt>
                <c:pt idx="36">
                  <c:v>1.0709525810841904</c:v>
                </c:pt>
                <c:pt idx="37">
                  <c:v>1.1680792129045758</c:v>
                </c:pt>
                <c:pt idx="38">
                  <c:v>1.1827783848901741</c:v>
                </c:pt>
                <c:pt idx="39">
                  <c:v>1.1891437534529166</c:v>
                </c:pt>
                <c:pt idx="40">
                  <c:v>1.211152711228888</c:v>
                </c:pt>
                <c:pt idx="41">
                  <c:v>1.1242208103520859</c:v>
                </c:pt>
                <c:pt idx="42">
                  <c:v>1.0090446146058758</c:v>
                </c:pt>
                <c:pt idx="43">
                  <c:v>0.92781529280288166</c:v>
                </c:pt>
                <c:pt idx="44">
                  <c:v>0.92985957858885493</c:v>
                </c:pt>
                <c:pt idx="45">
                  <c:v>0.84140048520959454</c:v>
                </c:pt>
                <c:pt idx="46">
                  <c:v>0.73179046237099343</c:v>
                </c:pt>
                <c:pt idx="47">
                  <c:v>0.7053446985345122</c:v>
                </c:pt>
                <c:pt idx="48">
                  <c:v>0.65300636192507067</c:v>
                </c:pt>
                <c:pt idx="49">
                  <c:v>0.68875133364119967</c:v>
                </c:pt>
                <c:pt idx="50">
                  <c:v>0.73575816899784641</c:v>
                </c:pt>
                <c:pt idx="51">
                  <c:v>0.73722437486191339</c:v>
                </c:pt>
                <c:pt idx="52">
                  <c:v>0.75265481986779081</c:v>
                </c:pt>
                <c:pt idx="53">
                  <c:v>0.75433681533483044</c:v>
                </c:pt>
                <c:pt idx="54">
                  <c:v>0.77921516272140168</c:v>
                </c:pt>
                <c:pt idx="55">
                  <c:v>0.79511351875423086</c:v>
                </c:pt>
                <c:pt idx="56">
                  <c:v>0.82006881413524779</c:v>
                </c:pt>
                <c:pt idx="57">
                  <c:v>0.84396210193832077</c:v>
                </c:pt>
              </c:numCache>
            </c:numRef>
          </c:val>
          <c:smooth val="0"/>
          <c:extLst>
            <c:ext xmlns:c16="http://schemas.microsoft.com/office/drawing/2014/chart" uri="{C3380CC4-5D6E-409C-BE32-E72D297353CC}">
              <c16:uniqueId val="{00000002-47D2-4365-AE52-EE53B2B03B05}"/>
            </c:ext>
          </c:extLst>
        </c:ser>
        <c:dLbls>
          <c:showLegendKey val="0"/>
          <c:showVal val="0"/>
          <c:showCatName val="0"/>
          <c:showSerName val="0"/>
          <c:showPercent val="0"/>
          <c:showBubbleSize val="0"/>
        </c:dLbls>
        <c:smooth val="0"/>
        <c:axId val="192172800"/>
        <c:axId val="192174336"/>
      </c:lineChart>
      <c:dateAx>
        <c:axId val="192172800"/>
        <c:scaling>
          <c:orientation val="minMax"/>
        </c:scaling>
        <c:delete val="0"/>
        <c:axPos val="b"/>
        <c:numFmt formatCode="yyyy" sourceLinked="0"/>
        <c:majorTickMark val="none"/>
        <c:minorTickMark val="none"/>
        <c:tickLblPos val="nextTo"/>
        <c:crossAx val="192174336"/>
        <c:crosses val="autoZero"/>
        <c:auto val="1"/>
        <c:lblOffset val="100"/>
        <c:baseTimeUnit val="months"/>
        <c:majorUnit val="1"/>
        <c:majorTimeUnit val="years"/>
      </c:dateAx>
      <c:valAx>
        <c:axId val="192174336"/>
        <c:scaling>
          <c:orientation val="minMax"/>
          <c:max val="1.8"/>
          <c:min val="0.4"/>
        </c:scaling>
        <c:delete val="0"/>
        <c:axPos val="l"/>
        <c:majorGridlines/>
        <c:title>
          <c:tx>
            <c:rich>
              <a:bodyPr/>
              <a:lstStyle/>
              <a:p>
                <a:pPr>
                  <a:defRPr/>
                </a:pPr>
                <a:r>
                  <a:rPr lang="en-US"/>
                  <a:t>Beta (+/- 2 sdevs)</a:t>
                </a:r>
              </a:p>
            </c:rich>
          </c:tx>
          <c:layout/>
          <c:overlay val="0"/>
        </c:title>
        <c:numFmt formatCode="General" sourceLinked="1"/>
        <c:majorTickMark val="none"/>
        <c:minorTickMark val="none"/>
        <c:tickLblPos val="nextTo"/>
        <c:crossAx val="19217280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BP's beta against the FTSE-100</a:t>
            </a:r>
          </a:p>
          <a:p>
            <a:pPr>
              <a:defRPr/>
            </a:pPr>
            <a:r>
              <a:rPr lang="en-US" sz="1400"/>
              <a:t>based on weekly returns over 250 days</a:t>
            </a:r>
          </a:p>
        </c:rich>
      </c:tx>
      <c:layout>
        <c:manualLayout>
          <c:xMode val="edge"/>
          <c:yMode val="edge"/>
          <c:x val="0.18279855643044629"/>
          <c:y val="2.7777777777777811E-2"/>
        </c:manualLayout>
      </c:layout>
      <c:overlay val="0"/>
    </c:title>
    <c:autoTitleDeleted val="0"/>
    <c:plotArea>
      <c:layout/>
      <c:lineChart>
        <c:grouping val="standard"/>
        <c:varyColors val="0"/>
        <c:ser>
          <c:idx val="1"/>
          <c:order val="0"/>
          <c:spPr>
            <a:ln w="12700">
              <a:solidFill>
                <a:srgbClr val="FF0000"/>
              </a:solidFill>
            </a:ln>
          </c:spPr>
          <c:marker>
            <c:symbol val="none"/>
          </c:marker>
          <c:cat>
            <c:numRef>
              <c:f>Weekly!$I$10:$I$67</c:f>
              <c:numCache>
                <c:formatCode>dd/mm/yyyy</c:formatCode>
                <c:ptCount val="58"/>
                <c:pt idx="0">
                  <c:v>40464</c:v>
                </c:pt>
                <c:pt idx="1">
                  <c:v>40422</c:v>
                </c:pt>
                <c:pt idx="2">
                  <c:v>40379</c:v>
                </c:pt>
                <c:pt idx="3">
                  <c:v>40337</c:v>
                </c:pt>
                <c:pt idx="4">
                  <c:v>40291</c:v>
                </c:pt>
                <c:pt idx="5">
                  <c:v>40247</c:v>
                </c:pt>
                <c:pt idx="6">
                  <c:v>40205</c:v>
                </c:pt>
                <c:pt idx="7">
                  <c:v>40158</c:v>
                </c:pt>
                <c:pt idx="8">
                  <c:v>40116</c:v>
                </c:pt>
                <c:pt idx="9">
                  <c:v>40074</c:v>
                </c:pt>
                <c:pt idx="10">
                  <c:v>40031</c:v>
                </c:pt>
                <c:pt idx="11">
                  <c:v>39989</c:v>
                </c:pt>
                <c:pt idx="12">
                  <c:v>39946</c:v>
                </c:pt>
                <c:pt idx="13">
                  <c:v>39899</c:v>
                </c:pt>
                <c:pt idx="14">
                  <c:v>39857</c:v>
                </c:pt>
                <c:pt idx="15">
                  <c:v>39815</c:v>
                </c:pt>
                <c:pt idx="16">
                  <c:v>39770</c:v>
                </c:pt>
                <c:pt idx="17">
                  <c:v>39728</c:v>
                </c:pt>
                <c:pt idx="18">
                  <c:v>39686</c:v>
                </c:pt>
                <c:pt idx="19">
                  <c:v>39643</c:v>
                </c:pt>
                <c:pt idx="20">
                  <c:v>39598</c:v>
                </c:pt>
                <c:pt idx="21">
                  <c:v>39554</c:v>
                </c:pt>
                <c:pt idx="22">
                  <c:v>39510</c:v>
                </c:pt>
                <c:pt idx="23">
                  <c:v>39465</c:v>
                </c:pt>
                <c:pt idx="24">
                  <c:v>39420</c:v>
                </c:pt>
                <c:pt idx="25">
                  <c:v>39378</c:v>
                </c:pt>
                <c:pt idx="26">
                  <c:v>39336</c:v>
                </c:pt>
                <c:pt idx="27">
                  <c:v>39293</c:v>
                </c:pt>
                <c:pt idx="28">
                  <c:v>39251</c:v>
                </c:pt>
                <c:pt idx="29">
                  <c:v>39205</c:v>
                </c:pt>
                <c:pt idx="30">
                  <c:v>39161</c:v>
                </c:pt>
                <c:pt idx="31">
                  <c:v>39119</c:v>
                </c:pt>
                <c:pt idx="32">
                  <c:v>39072</c:v>
                </c:pt>
                <c:pt idx="33">
                  <c:v>39030</c:v>
                </c:pt>
                <c:pt idx="34">
                  <c:v>38988</c:v>
                </c:pt>
                <c:pt idx="35">
                  <c:v>38945</c:v>
                </c:pt>
                <c:pt idx="36">
                  <c:v>38903</c:v>
                </c:pt>
                <c:pt idx="37">
                  <c:v>38860</c:v>
                </c:pt>
                <c:pt idx="38">
                  <c:v>38813</c:v>
                </c:pt>
                <c:pt idx="39">
                  <c:v>38771</c:v>
                </c:pt>
                <c:pt idx="40">
                  <c:v>38729</c:v>
                </c:pt>
                <c:pt idx="41">
                  <c:v>38684</c:v>
                </c:pt>
                <c:pt idx="42">
                  <c:v>38642</c:v>
                </c:pt>
                <c:pt idx="43">
                  <c:v>38600</c:v>
                </c:pt>
                <c:pt idx="44">
                  <c:v>38555</c:v>
                </c:pt>
                <c:pt idx="45">
                  <c:v>38513</c:v>
                </c:pt>
                <c:pt idx="46">
                  <c:v>38469</c:v>
                </c:pt>
                <c:pt idx="47">
                  <c:v>38425</c:v>
                </c:pt>
                <c:pt idx="48">
                  <c:v>38383</c:v>
                </c:pt>
                <c:pt idx="49">
                  <c:v>38336</c:v>
                </c:pt>
                <c:pt idx="50">
                  <c:v>38294</c:v>
                </c:pt>
                <c:pt idx="51">
                  <c:v>38252</c:v>
                </c:pt>
                <c:pt idx="52">
                  <c:v>38209</c:v>
                </c:pt>
                <c:pt idx="53">
                  <c:v>38167</c:v>
                </c:pt>
                <c:pt idx="54">
                  <c:v>38124</c:v>
                </c:pt>
                <c:pt idx="55">
                  <c:v>38077</c:v>
                </c:pt>
                <c:pt idx="56">
                  <c:v>38035</c:v>
                </c:pt>
                <c:pt idx="57">
                  <c:v>37993</c:v>
                </c:pt>
              </c:numCache>
            </c:numRef>
          </c:cat>
          <c:val>
            <c:numRef>
              <c:f>Weekly!$K$10:$K$67</c:f>
              <c:numCache>
                <c:formatCode>General</c:formatCode>
                <c:ptCount val="58"/>
                <c:pt idx="0">
                  <c:v>1.7188225198770779</c:v>
                </c:pt>
                <c:pt idx="1">
                  <c:v>1.6292136477398358</c:v>
                </c:pt>
                <c:pt idx="2">
                  <c:v>1.6170684525228096</c:v>
                </c:pt>
                <c:pt idx="3">
                  <c:v>1.31965783835276</c:v>
                </c:pt>
                <c:pt idx="4">
                  <c:v>0.928018764786813</c:v>
                </c:pt>
                <c:pt idx="5">
                  <c:v>0.96438935051285091</c:v>
                </c:pt>
                <c:pt idx="6">
                  <c:v>1.0757164900440193</c:v>
                </c:pt>
                <c:pt idx="7">
                  <c:v>1.1198722505232364</c:v>
                </c:pt>
                <c:pt idx="8">
                  <c:v>1.0613373708104168</c:v>
                </c:pt>
                <c:pt idx="9">
                  <c:v>0.97254560150196379</c:v>
                </c:pt>
                <c:pt idx="10">
                  <c:v>0.96746751134702591</c:v>
                </c:pt>
                <c:pt idx="11">
                  <c:v>0.96182767814469494</c:v>
                </c:pt>
                <c:pt idx="12">
                  <c:v>0.97025616715935359</c:v>
                </c:pt>
                <c:pt idx="13">
                  <c:v>0.99996833875919899</c:v>
                </c:pt>
                <c:pt idx="14">
                  <c:v>0.90705641040164131</c:v>
                </c:pt>
                <c:pt idx="15">
                  <c:v>0.91317167938759858</c:v>
                </c:pt>
                <c:pt idx="16">
                  <c:v>0.8917836580161661</c:v>
                </c:pt>
                <c:pt idx="17">
                  <c:v>1.0179215559015871</c:v>
                </c:pt>
                <c:pt idx="18">
                  <c:v>1.0363992238669351</c:v>
                </c:pt>
                <c:pt idx="19">
                  <c:v>1.0926266456619522</c:v>
                </c:pt>
                <c:pt idx="20">
                  <c:v>1.042139282012027</c:v>
                </c:pt>
                <c:pt idx="21">
                  <c:v>1.0211966743432617</c:v>
                </c:pt>
                <c:pt idx="22">
                  <c:v>1.1280059965717271</c:v>
                </c:pt>
                <c:pt idx="23">
                  <c:v>1.2212028444414302</c:v>
                </c:pt>
                <c:pt idx="24">
                  <c:v>1.2341431376782634</c:v>
                </c:pt>
                <c:pt idx="25">
                  <c:v>1.2696361645950143</c:v>
                </c:pt>
                <c:pt idx="26">
                  <c:v>1.2393705102743555</c:v>
                </c:pt>
                <c:pt idx="27">
                  <c:v>1.3348672462796445</c:v>
                </c:pt>
                <c:pt idx="28">
                  <c:v>1.6273515369838873</c:v>
                </c:pt>
                <c:pt idx="29">
                  <c:v>1.456001568423098</c:v>
                </c:pt>
                <c:pt idx="30">
                  <c:v>1.4058162962884795</c:v>
                </c:pt>
                <c:pt idx="31">
                  <c:v>1.4873555497218343</c:v>
                </c:pt>
                <c:pt idx="32">
                  <c:v>1.4379094040180378</c:v>
                </c:pt>
                <c:pt idx="33">
                  <c:v>1.525203839320979</c:v>
                </c:pt>
                <c:pt idx="34">
                  <c:v>1.473412762789704</c:v>
                </c:pt>
                <c:pt idx="35">
                  <c:v>1.56410026414067</c:v>
                </c:pt>
                <c:pt idx="36">
                  <c:v>1.600922882572509</c:v>
                </c:pt>
                <c:pt idx="37">
                  <c:v>1.7805515531864</c:v>
                </c:pt>
                <c:pt idx="38">
                  <c:v>1.9442847547805648</c:v>
                </c:pt>
                <c:pt idx="39">
                  <c:v>1.947194211024377</c:v>
                </c:pt>
                <c:pt idx="40">
                  <c:v>1.8601815539638438</c:v>
                </c:pt>
                <c:pt idx="41">
                  <c:v>1.870045849827304</c:v>
                </c:pt>
                <c:pt idx="42">
                  <c:v>1.8181949334096656</c:v>
                </c:pt>
                <c:pt idx="43">
                  <c:v>1.7938984641908808</c:v>
                </c:pt>
                <c:pt idx="44">
                  <c:v>1.8195482542086194</c:v>
                </c:pt>
                <c:pt idx="45">
                  <c:v>1.5154289788726654</c:v>
                </c:pt>
                <c:pt idx="46">
                  <c:v>1.4682916919005669</c:v>
                </c:pt>
                <c:pt idx="47">
                  <c:v>1.4943142134668279</c:v>
                </c:pt>
                <c:pt idx="48">
                  <c:v>1.5557334926561219</c:v>
                </c:pt>
                <c:pt idx="49">
                  <c:v>1.6405509092922677</c:v>
                </c:pt>
                <c:pt idx="50">
                  <c:v>1.6636571995300224</c:v>
                </c:pt>
                <c:pt idx="51">
                  <c:v>1.6001325249544709</c:v>
                </c:pt>
                <c:pt idx="52">
                  <c:v>1.5638831675333869</c:v>
                </c:pt>
                <c:pt idx="53">
                  <c:v>1.5273434896191362</c:v>
                </c:pt>
                <c:pt idx="54">
                  <c:v>1.532137283327736</c:v>
                </c:pt>
                <c:pt idx="55">
                  <c:v>1.5243510232569306</c:v>
                </c:pt>
                <c:pt idx="56">
                  <c:v>1.2002130649079656</c:v>
                </c:pt>
                <c:pt idx="57">
                  <c:v>1.2682252372430078</c:v>
                </c:pt>
              </c:numCache>
            </c:numRef>
          </c:val>
          <c:smooth val="0"/>
          <c:extLst>
            <c:ext xmlns:c16="http://schemas.microsoft.com/office/drawing/2014/chart" uri="{C3380CC4-5D6E-409C-BE32-E72D297353CC}">
              <c16:uniqueId val="{00000000-9C09-4058-83BE-34494B854572}"/>
            </c:ext>
          </c:extLst>
        </c:ser>
        <c:ser>
          <c:idx val="2"/>
          <c:order val="1"/>
          <c:spPr>
            <a:ln w="15875">
              <a:solidFill>
                <a:srgbClr val="FF0000"/>
              </a:solidFill>
            </a:ln>
          </c:spPr>
          <c:marker>
            <c:symbol val="none"/>
          </c:marker>
          <c:cat>
            <c:numRef>
              <c:f>Weekly!$I$10:$I$67</c:f>
              <c:numCache>
                <c:formatCode>dd/mm/yyyy</c:formatCode>
                <c:ptCount val="58"/>
                <c:pt idx="0">
                  <c:v>40464</c:v>
                </c:pt>
                <c:pt idx="1">
                  <c:v>40422</c:v>
                </c:pt>
                <c:pt idx="2">
                  <c:v>40379</c:v>
                </c:pt>
                <c:pt idx="3">
                  <c:v>40337</c:v>
                </c:pt>
                <c:pt idx="4">
                  <c:v>40291</c:v>
                </c:pt>
                <c:pt idx="5">
                  <c:v>40247</c:v>
                </c:pt>
                <c:pt idx="6">
                  <c:v>40205</c:v>
                </c:pt>
                <c:pt idx="7">
                  <c:v>40158</c:v>
                </c:pt>
                <c:pt idx="8">
                  <c:v>40116</c:v>
                </c:pt>
                <c:pt idx="9">
                  <c:v>40074</c:v>
                </c:pt>
                <c:pt idx="10">
                  <c:v>40031</c:v>
                </c:pt>
                <c:pt idx="11">
                  <c:v>39989</c:v>
                </c:pt>
                <c:pt idx="12">
                  <c:v>39946</c:v>
                </c:pt>
                <c:pt idx="13">
                  <c:v>39899</c:v>
                </c:pt>
                <c:pt idx="14">
                  <c:v>39857</c:v>
                </c:pt>
                <c:pt idx="15">
                  <c:v>39815</c:v>
                </c:pt>
                <c:pt idx="16">
                  <c:v>39770</c:v>
                </c:pt>
                <c:pt idx="17">
                  <c:v>39728</c:v>
                </c:pt>
                <c:pt idx="18">
                  <c:v>39686</c:v>
                </c:pt>
                <c:pt idx="19">
                  <c:v>39643</c:v>
                </c:pt>
                <c:pt idx="20">
                  <c:v>39598</c:v>
                </c:pt>
                <c:pt idx="21">
                  <c:v>39554</c:v>
                </c:pt>
                <c:pt idx="22">
                  <c:v>39510</c:v>
                </c:pt>
                <c:pt idx="23">
                  <c:v>39465</c:v>
                </c:pt>
                <c:pt idx="24">
                  <c:v>39420</c:v>
                </c:pt>
                <c:pt idx="25">
                  <c:v>39378</c:v>
                </c:pt>
                <c:pt idx="26">
                  <c:v>39336</c:v>
                </c:pt>
                <c:pt idx="27">
                  <c:v>39293</c:v>
                </c:pt>
                <c:pt idx="28">
                  <c:v>39251</c:v>
                </c:pt>
                <c:pt idx="29">
                  <c:v>39205</c:v>
                </c:pt>
                <c:pt idx="30">
                  <c:v>39161</c:v>
                </c:pt>
                <c:pt idx="31">
                  <c:v>39119</c:v>
                </c:pt>
                <c:pt idx="32">
                  <c:v>39072</c:v>
                </c:pt>
                <c:pt idx="33">
                  <c:v>39030</c:v>
                </c:pt>
                <c:pt idx="34">
                  <c:v>38988</c:v>
                </c:pt>
                <c:pt idx="35">
                  <c:v>38945</c:v>
                </c:pt>
                <c:pt idx="36">
                  <c:v>38903</c:v>
                </c:pt>
                <c:pt idx="37">
                  <c:v>38860</c:v>
                </c:pt>
                <c:pt idx="38">
                  <c:v>38813</c:v>
                </c:pt>
                <c:pt idx="39">
                  <c:v>38771</c:v>
                </c:pt>
                <c:pt idx="40">
                  <c:v>38729</c:v>
                </c:pt>
                <c:pt idx="41">
                  <c:v>38684</c:v>
                </c:pt>
                <c:pt idx="42">
                  <c:v>38642</c:v>
                </c:pt>
                <c:pt idx="43">
                  <c:v>38600</c:v>
                </c:pt>
                <c:pt idx="44">
                  <c:v>38555</c:v>
                </c:pt>
                <c:pt idx="45">
                  <c:v>38513</c:v>
                </c:pt>
                <c:pt idx="46">
                  <c:v>38469</c:v>
                </c:pt>
                <c:pt idx="47">
                  <c:v>38425</c:v>
                </c:pt>
                <c:pt idx="48">
                  <c:v>38383</c:v>
                </c:pt>
                <c:pt idx="49">
                  <c:v>38336</c:v>
                </c:pt>
                <c:pt idx="50">
                  <c:v>38294</c:v>
                </c:pt>
                <c:pt idx="51">
                  <c:v>38252</c:v>
                </c:pt>
                <c:pt idx="52">
                  <c:v>38209</c:v>
                </c:pt>
                <c:pt idx="53">
                  <c:v>38167</c:v>
                </c:pt>
                <c:pt idx="54">
                  <c:v>38124</c:v>
                </c:pt>
                <c:pt idx="55">
                  <c:v>38077</c:v>
                </c:pt>
                <c:pt idx="56">
                  <c:v>38035</c:v>
                </c:pt>
                <c:pt idx="57">
                  <c:v>37993</c:v>
                </c:pt>
              </c:numCache>
            </c:numRef>
          </c:cat>
          <c:val>
            <c:numRef>
              <c:f>Weekly!$L$10:$L$67</c:f>
              <c:numCache>
                <c:formatCode>General</c:formatCode>
                <c:ptCount val="58"/>
                <c:pt idx="0">
                  <c:v>0.6042258703161556</c:v>
                </c:pt>
                <c:pt idx="1">
                  <c:v>0.57841782428642552</c:v>
                </c:pt>
                <c:pt idx="2">
                  <c:v>0.49359664913464157</c:v>
                </c:pt>
                <c:pt idx="3">
                  <c:v>0.60966783361664934</c:v>
                </c:pt>
                <c:pt idx="4">
                  <c:v>0.4507640343150815</c:v>
                </c:pt>
                <c:pt idx="5">
                  <c:v>0.40533243181939632</c:v>
                </c:pt>
                <c:pt idx="6">
                  <c:v>0.62088056773266886</c:v>
                </c:pt>
                <c:pt idx="7">
                  <c:v>0.67942038787072567</c:v>
                </c:pt>
                <c:pt idx="8">
                  <c:v>0.64572218949678761</c:v>
                </c:pt>
                <c:pt idx="9">
                  <c:v>0.62331964516880711</c:v>
                </c:pt>
                <c:pt idx="10">
                  <c:v>0.62683180082568579</c:v>
                </c:pt>
                <c:pt idx="11">
                  <c:v>0.6095539218226752</c:v>
                </c:pt>
                <c:pt idx="12">
                  <c:v>0.60638178193304326</c:v>
                </c:pt>
                <c:pt idx="13">
                  <c:v>0.66497632173492127</c:v>
                </c:pt>
                <c:pt idx="14">
                  <c:v>0.56404993955793581</c:v>
                </c:pt>
                <c:pt idx="15">
                  <c:v>0.5497047975574062</c:v>
                </c:pt>
                <c:pt idx="16">
                  <c:v>0.53180713477516151</c:v>
                </c:pt>
                <c:pt idx="17">
                  <c:v>0.46258365633740645</c:v>
                </c:pt>
                <c:pt idx="18">
                  <c:v>0.4137271860322998</c:v>
                </c:pt>
                <c:pt idx="19">
                  <c:v>0.49140510499793738</c:v>
                </c:pt>
                <c:pt idx="20">
                  <c:v>0.4427579635516608</c:v>
                </c:pt>
                <c:pt idx="21">
                  <c:v>0.45468618463136951</c:v>
                </c:pt>
                <c:pt idx="22">
                  <c:v>0.49104667130539742</c:v>
                </c:pt>
                <c:pt idx="23">
                  <c:v>0.55095887433531743</c:v>
                </c:pt>
                <c:pt idx="24">
                  <c:v>0.44593474516792742</c:v>
                </c:pt>
                <c:pt idx="25">
                  <c:v>0.4869576714565032</c:v>
                </c:pt>
                <c:pt idx="26">
                  <c:v>0.56613713165580071</c:v>
                </c:pt>
                <c:pt idx="27">
                  <c:v>0.59059519517442749</c:v>
                </c:pt>
                <c:pt idx="28">
                  <c:v>0.7083578338007378</c:v>
                </c:pt>
                <c:pt idx="29">
                  <c:v>0.74850287740157484</c:v>
                </c:pt>
                <c:pt idx="30">
                  <c:v>0.71089406744473194</c:v>
                </c:pt>
                <c:pt idx="31">
                  <c:v>0.81749138096265128</c:v>
                </c:pt>
                <c:pt idx="32">
                  <c:v>0.7533685621613625</c:v>
                </c:pt>
                <c:pt idx="33">
                  <c:v>0.7352031159589395</c:v>
                </c:pt>
                <c:pt idx="34">
                  <c:v>0.76663951490056992</c:v>
                </c:pt>
                <c:pt idx="35">
                  <c:v>0.86560276073526599</c:v>
                </c:pt>
                <c:pt idx="36">
                  <c:v>0.87649010770315161</c:v>
                </c:pt>
                <c:pt idx="37">
                  <c:v>0.88425790974295304</c:v>
                </c:pt>
                <c:pt idx="38">
                  <c:v>0.99940438976161194</c:v>
                </c:pt>
                <c:pt idx="39">
                  <c:v>0.9703037230602285</c:v>
                </c:pt>
                <c:pt idx="40">
                  <c:v>0.95066860331461445</c:v>
                </c:pt>
                <c:pt idx="41">
                  <c:v>0.98873421196887268</c:v>
                </c:pt>
                <c:pt idx="42">
                  <c:v>0.89771015469656235</c:v>
                </c:pt>
                <c:pt idx="43">
                  <c:v>0.88116475006585449</c:v>
                </c:pt>
                <c:pt idx="44">
                  <c:v>0.88748166241879001</c:v>
                </c:pt>
                <c:pt idx="45">
                  <c:v>0.7582920090619758</c:v>
                </c:pt>
                <c:pt idx="46">
                  <c:v>0.66061137066653375</c:v>
                </c:pt>
                <c:pt idx="47">
                  <c:v>0.74119989866979907</c:v>
                </c:pt>
                <c:pt idx="48">
                  <c:v>0.72685705415439616</c:v>
                </c:pt>
                <c:pt idx="49">
                  <c:v>0.80593907746082671</c:v>
                </c:pt>
                <c:pt idx="50">
                  <c:v>0.82263016272583789</c:v>
                </c:pt>
                <c:pt idx="51">
                  <c:v>0.78778328174163781</c:v>
                </c:pt>
                <c:pt idx="52">
                  <c:v>0.78510764937800293</c:v>
                </c:pt>
                <c:pt idx="53">
                  <c:v>0.77080785508444338</c:v>
                </c:pt>
                <c:pt idx="54">
                  <c:v>0.80804159086069083</c:v>
                </c:pt>
                <c:pt idx="55">
                  <c:v>0.80974359989917477</c:v>
                </c:pt>
                <c:pt idx="56">
                  <c:v>0.67245182825031236</c:v>
                </c:pt>
                <c:pt idx="57">
                  <c:v>0.7594061484549629</c:v>
                </c:pt>
              </c:numCache>
            </c:numRef>
          </c:val>
          <c:smooth val="0"/>
          <c:extLst>
            <c:ext xmlns:c16="http://schemas.microsoft.com/office/drawing/2014/chart" uri="{C3380CC4-5D6E-409C-BE32-E72D297353CC}">
              <c16:uniqueId val="{00000001-9C09-4058-83BE-34494B854572}"/>
            </c:ext>
          </c:extLst>
        </c:ser>
        <c:ser>
          <c:idx val="3"/>
          <c:order val="2"/>
          <c:spPr>
            <a:ln>
              <a:solidFill>
                <a:srgbClr val="FF0000"/>
              </a:solidFill>
            </a:ln>
          </c:spPr>
          <c:marker>
            <c:symbol val="none"/>
          </c:marker>
          <c:cat>
            <c:numRef>
              <c:f>Weekly!$I$10:$I$67</c:f>
              <c:numCache>
                <c:formatCode>dd/mm/yyyy</c:formatCode>
                <c:ptCount val="58"/>
                <c:pt idx="0">
                  <c:v>40464</c:v>
                </c:pt>
                <c:pt idx="1">
                  <c:v>40422</c:v>
                </c:pt>
                <c:pt idx="2">
                  <c:v>40379</c:v>
                </c:pt>
                <c:pt idx="3">
                  <c:v>40337</c:v>
                </c:pt>
                <c:pt idx="4">
                  <c:v>40291</c:v>
                </c:pt>
                <c:pt idx="5">
                  <c:v>40247</c:v>
                </c:pt>
                <c:pt idx="6">
                  <c:v>40205</c:v>
                </c:pt>
                <c:pt idx="7">
                  <c:v>40158</c:v>
                </c:pt>
                <c:pt idx="8">
                  <c:v>40116</c:v>
                </c:pt>
                <c:pt idx="9">
                  <c:v>40074</c:v>
                </c:pt>
                <c:pt idx="10">
                  <c:v>40031</c:v>
                </c:pt>
                <c:pt idx="11">
                  <c:v>39989</c:v>
                </c:pt>
                <c:pt idx="12">
                  <c:v>39946</c:v>
                </c:pt>
                <c:pt idx="13">
                  <c:v>39899</c:v>
                </c:pt>
                <c:pt idx="14">
                  <c:v>39857</c:v>
                </c:pt>
                <c:pt idx="15">
                  <c:v>39815</c:v>
                </c:pt>
                <c:pt idx="16">
                  <c:v>39770</c:v>
                </c:pt>
                <c:pt idx="17">
                  <c:v>39728</c:v>
                </c:pt>
                <c:pt idx="18">
                  <c:v>39686</c:v>
                </c:pt>
                <c:pt idx="19">
                  <c:v>39643</c:v>
                </c:pt>
                <c:pt idx="20">
                  <c:v>39598</c:v>
                </c:pt>
                <c:pt idx="21">
                  <c:v>39554</c:v>
                </c:pt>
                <c:pt idx="22">
                  <c:v>39510</c:v>
                </c:pt>
                <c:pt idx="23">
                  <c:v>39465</c:v>
                </c:pt>
                <c:pt idx="24">
                  <c:v>39420</c:v>
                </c:pt>
                <c:pt idx="25">
                  <c:v>39378</c:v>
                </c:pt>
                <c:pt idx="26">
                  <c:v>39336</c:v>
                </c:pt>
                <c:pt idx="27">
                  <c:v>39293</c:v>
                </c:pt>
                <c:pt idx="28">
                  <c:v>39251</c:v>
                </c:pt>
                <c:pt idx="29">
                  <c:v>39205</c:v>
                </c:pt>
                <c:pt idx="30">
                  <c:v>39161</c:v>
                </c:pt>
                <c:pt idx="31">
                  <c:v>39119</c:v>
                </c:pt>
                <c:pt idx="32">
                  <c:v>39072</c:v>
                </c:pt>
                <c:pt idx="33">
                  <c:v>39030</c:v>
                </c:pt>
                <c:pt idx="34">
                  <c:v>38988</c:v>
                </c:pt>
                <c:pt idx="35">
                  <c:v>38945</c:v>
                </c:pt>
                <c:pt idx="36">
                  <c:v>38903</c:v>
                </c:pt>
                <c:pt idx="37">
                  <c:v>38860</c:v>
                </c:pt>
                <c:pt idx="38">
                  <c:v>38813</c:v>
                </c:pt>
                <c:pt idx="39">
                  <c:v>38771</c:v>
                </c:pt>
                <c:pt idx="40">
                  <c:v>38729</c:v>
                </c:pt>
                <c:pt idx="41">
                  <c:v>38684</c:v>
                </c:pt>
                <c:pt idx="42">
                  <c:v>38642</c:v>
                </c:pt>
                <c:pt idx="43">
                  <c:v>38600</c:v>
                </c:pt>
                <c:pt idx="44">
                  <c:v>38555</c:v>
                </c:pt>
                <c:pt idx="45">
                  <c:v>38513</c:v>
                </c:pt>
                <c:pt idx="46">
                  <c:v>38469</c:v>
                </c:pt>
                <c:pt idx="47">
                  <c:v>38425</c:v>
                </c:pt>
                <c:pt idx="48">
                  <c:v>38383</c:v>
                </c:pt>
                <c:pt idx="49">
                  <c:v>38336</c:v>
                </c:pt>
                <c:pt idx="50">
                  <c:v>38294</c:v>
                </c:pt>
                <c:pt idx="51">
                  <c:v>38252</c:v>
                </c:pt>
                <c:pt idx="52">
                  <c:v>38209</c:v>
                </c:pt>
                <c:pt idx="53">
                  <c:v>38167</c:v>
                </c:pt>
                <c:pt idx="54">
                  <c:v>38124</c:v>
                </c:pt>
                <c:pt idx="55">
                  <c:v>38077</c:v>
                </c:pt>
                <c:pt idx="56">
                  <c:v>38035</c:v>
                </c:pt>
                <c:pt idx="57">
                  <c:v>37993</c:v>
                </c:pt>
              </c:numCache>
            </c:numRef>
          </c:cat>
          <c:val>
            <c:numRef>
              <c:f>Weekly!$J$10:$J$67</c:f>
              <c:numCache>
                <c:formatCode>General</c:formatCode>
                <c:ptCount val="58"/>
                <c:pt idx="0">
                  <c:v>1.161524195096616</c:v>
                </c:pt>
                <c:pt idx="1">
                  <c:v>1.1038157360131309</c:v>
                </c:pt>
                <c:pt idx="2">
                  <c:v>1.0553325508287261</c:v>
                </c:pt>
                <c:pt idx="3">
                  <c:v>0.96466283598470415</c:v>
                </c:pt>
                <c:pt idx="4">
                  <c:v>0.68939139955094741</c:v>
                </c:pt>
                <c:pt idx="5">
                  <c:v>0.6848608911661237</c:v>
                </c:pt>
                <c:pt idx="6">
                  <c:v>0.84829852888834467</c:v>
                </c:pt>
                <c:pt idx="7">
                  <c:v>0.89964631919698101</c:v>
                </c:pt>
                <c:pt idx="8">
                  <c:v>0.85352978015360259</c:v>
                </c:pt>
                <c:pt idx="9">
                  <c:v>0.79793262333538562</c:v>
                </c:pt>
                <c:pt idx="10">
                  <c:v>0.79714965608635613</c:v>
                </c:pt>
                <c:pt idx="11">
                  <c:v>0.78569079998368541</c:v>
                </c:pt>
                <c:pt idx="12">
                  <c:v>0.7883189745461987</c:v>
                </c:pt>
                <c:pt idx="13">
                  <c:v>0.8324723302470598</c:v>
                </c:pt>
                <c:pt idx="14">
                  <c:v>0.73555317497978867</c:v>
                </c:pt>
                <c:pt idx="15">
                  <c:v>0.73143823847250233</c:v>
                </c:pt>
                <c:pt idx="16">
                  <c:v>0.71179539639566414</c:v>
                </c:pt>
                <c:pt idx="17">
                  <c:v>0.74025260611949772</c:v>
                </c:pt>
                <c:pt idx="18">
                  <c:v>0.7250632049496174</c:v>
                </c:pt>
                <c:pt idx="19">
                  <c:v>0.79201587532994511</c:v>
                </c:pt>
                <c:pt idx="20">
                  <c:v>0.74244862278184454</c:v>
                </c:pt>
                <c:pt idx="21">
                  <c:v>0.737941429487316</c:v>
                </c:pt>
                <c:pt idx="22">
                  <c:v>0.80952633393856144</c:v>
                </c:pt>
                <c:pt idx="23">
                  <c:v>0.886080859388374</c:v>
                </c:pt>
                <c:pt idx="24">
                  <c:v>0.84003894142309543</c:v>
                </c:pt>
                <c:pt idx="25">
                  <c:v>0.8782969180257586</c:v>
                </c:pt>
                <c:pt idx="26">
                  <c:v>0.90275382096507861</c:v>
                </c:pt>
                <c:pt idx="27">
                  <c:v>0.96273122072703643</c:v>
                </c:pt>
                <c:pt idx="28">
                  <c:v>1.1678546853923115</c:v>
                </c:pt>
                <c:pt idx="29">
                  <c:v>1.1022522229123368</c:v>
                </c:pt>
                <c:pt idx="30">
                  <c:v>1.0583551818666075</c:v>
                </c:pt>
                <c:pt idx="31">
                  <c:v>1.1524234653422425</c:v>
                </c:pt>
                <c:pt idx="32">
                  <c:v>1.0956389830897002</c:v>
                </c:pt>
                <c:pt idx="33">
                  <c:v>1.1302034776399594</c:v>
                </c:pt>
                <c:pt idx="34">
                  <c:v>1.1200261388451365</c:v>
                </c:pt>
                <c:pt idx="35">
                  <c:v>1.2148515124379673</c:v>
                </c:pt>
                <c:pt idx="36">
                  <c:v>1.2387064951378295</c:v>
                </c:pt>
                <c:pt idx="37">
                  <c:v>1.332404731464677</c:v>
                </c:pt>
                <c:pt idx="38">
                  <c:v>1.4718445722710878</c:v>
                </c:pt>
                <c:pt idx="39">
                  <c:v>1.4587489670423031</c:v>
                </c:pt>
                <c:pt idx="40">
                  <c:v>1.4054250786392279</c:v>
                </c:pt>
                <c:pt idx="41">
                  <c:v>1.4293900308980876</c:v>
                </c:pt>
                <c:pt idx="42">
                  <c:v>1.3579525440531146</c:v>
                </c:pt>
                <c:pt idx="43">
                  <c:v>1.3375316071283669</c:v>
                </c:pt>
                <c:pt idx="44">
                  <c:v>1.3535149583137045</c:v>
                </c:pt>
                <c:pt idx="45">
                  <c:v>1.1368604939673206</c:v>
                </c:pt>
                <c:pt idx="46">
                  <c:v>1.064451531283551</c:v>
                </c:pt>
                <c:pt idx="47">
                  <c:v>1.1177570560683137</c:v>
                </c:pt>
                <c:pt idx="48">
                  <c:v>1.1412952734052593</c:v>
                </c:pt>
                <c:pt idx="49">
                  <c:v>1.2232449933765464</c:v>
                </c:pt>
                <c:pt idx="50">
                  <c:v>1.2431436811279291</c:v>
                </c:pt>
                <c:pt idx="51">
                  <c:v>1.193957903348055</c:v>
                </c:pt>
                <c:pt idx="52">
                  <c:v>1.1744954084556949</c:v>
                </c:pt>
                <c:pt idx="53">
                  <c:v>1.1490756723517901</c:v>
                </c:pt>
                <c:pt idx="54">
                  <c:v>1.1700894370942139</c:v>
                </c:pt>
                <c:pt idx="55">
                  <c:v>1.1670473115780529</c:v>
                </c:pt>
                <c:pt idx="56">
                  <c:v>0.93633244657913861</c:v>
                </c:pt>
                <c:pt idx="57">
                  <c:v>1.013815692848985</c:v>
                </c:pt>
              </c:numCache>
            </c:numRef>
          </c:val>
          <c:smooth val="0"/>
          <c:extLst>
            <c:ext xmlns:c16="http://schemas.microsoft.com/office/drawing/2014/chart" uri="{C3380CC4-5D6E-409C-BE32-E72D297353CC}">
              <c16:uniqueId val="{00000002-9C09-4058-83BE-34494B854572}"/>
            </c:ext>
          </c:extLst>
        </c:ser>
        <c:dLbls>
          <c:showLegendKey val="0"/>
          <c:showVal val="0"/>
          <c:showCatName val="0"/>
          <c:showSerName val="0"/>
          <c:showPercent val="0"/>
          <c:showBubbleSize val="0"/>
        </c:dLbls>
        <c:smooth val="0"/>
        <c:axId val="192210048"/>
        <c:axId val="192211584"/>
      </c:lineChart>
      <c:dateAx>
        <c:axId val="192210048"/>
        <c:scaling>
          <c:orientation val="minMax"/>
        </c:scaling>
        <c:delete val="0"/>
        <c:axPos val="b"/>
        <c:numFmt formatCode="yyyy" sourceLinked="0"/>
        <c:majorTickMark val="none"/>
        <c:minorTickMark val="none"/>
        <c:tickLblPos val="nextTo"/>
        <c:crossAx val="192211584"/>
        <c:crosses val="autoZero"/>
        <c:auto val="1"/>
        <c:lblOffset val="100"/>
        <c:baseTimeUnit val="months"/>
        <c:majorUnit val="1"/>
        <c:majorTimeUnit val="years"/>
      </c:dateAx>
      <c:valAx>
        <c:axId val="192211584"/>
        <c:scaling>
          <c:orientation val="minMax"/>
          <c:max val="1.8"/>
          <c:min val="0.4"/>
        </c:scaling>
        <c:delete val="0"/>
        <c:axPos val="l"/>
        <c:majorGridlines/>
        <c:title>
          <c:tx>
            <c:rich>
              <a:bodyPr/>
              <a:lstStyle/>
              <a:p>
                <a:pPr>
                  <a:defRPr/>
                </a:pPr>
                <a:r>
                  <a:rPr lang="en-US"/>
                  <a:t>Beta (+/- 2 sdevs)</a:t>
                </a:r>
              </a:p>
            </c:rich>
          </c:tx>
          <c:layout/>
          <c:overlay val="0"/>
        </c:title>
        <c:numFmt formatCode="General" sourceLinked="1"/>
        <c:majorTickMark val="none"/>
        <c:minorTickMark val="none"/>
        <c:tickLblPos val="nextTo"/>
        <c:crossAx val="192210048"/>
        <c:crosses val="autoZero"/>
        <c:crossBetween val="between"/>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5E418B-2787-4617-B304-ABB1685A9D08}" type="datetimeFigureOut">
              <a:rPr lang="en-GB" smtClean="0"/>
              <a:t>22/01/2020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21389E-E0D2-42EF-A199-FFBE08D629B1}" type="slidenum">
              <a:rPr lang="en-GB" smtClean="0"/>
              <a:t>‹#›</a:t>
            </a:fld>
            <a:endParaRPr lang="en-GB"/>
          </a:p>
        </p:txBody>
      </p:sp>
    </p:spTree>
    <p:extLst>
      <p:ext uri="{BB962C8B-B14F-4D97-AF65-F5344CB8AC3E}">
        <p14:creationId xmlns:p14="http://schemas.microsoft.com/office/powerpoint/2010/main" val="35917861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DEB11-2AE7-4BEB-A3F2-F48D7D06B755}" type="datetimeFigureOut">
              <a:rPr lang="en-GB" smtClean="0"/>
              <a:t>22/01/2020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0F09C-13DF-4F2D-A3E4-9EC7EC10FCD1}" type="slidenum">
              <a:rPr lang="en-GB" smtClean="0"/>
              <a:t>‹#›</a:t>
            </a:fld>
            <a:endParaRPr lang="en-GB"/>
          </a:p>
        </p:txBody>
      </p:sp>
    </p:spTree>
    <p:extLst>
      <p:ext uri="{BB962C8B-B14F-4D97-AF65-F5344CB8AC3E}">
        <p14:creationId xmlns:p14="http://schemas.microsoft.com/office/powerpoint/2010/main" val="918725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213" y="735013"/>
            <a:ext cx="6505575" cy="3660775"/>
          </a:xfrm>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1676524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213" y="735013"/>
            <a:ext cx="6505575" cy="3660775"/>
          </a:xfrm>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4145911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213" y="735013"/>
            <a:ext cx="6505575" cy="3660775"/>
          </a:xfrm>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522249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213" y="735013"/>
            <a:ext cx="6505575" cy="3660775"/>
          </a:xfrm>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744881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213" y="735013"/>
            <a:ext cx="6505575" cy="3660775"/>
          </a:xfrm>
        </p:spPr>
      </p:sp>
      <p:sp>
        <p:nvSpPr>
          <p:cNvPr id="3" name="Notes Placeholder 2"/>
          <p:cNvSpPr>
            <a:spLocks noGrp="1"/>
          </p:cNvSpPr>
          <p:nvPr>
            <p:ph type="body" idx="1"/>
          </p:nvPr>
        </p:nvSpPr>
        <p:spPr/>
        <p:txBody>
          <a:bodyPr>
            <a:normAutofit/>
          </a:bodyPr>
          <a:lstStyle/>
          <a:p>
            <a:r>
              <a:rPr lang="en-GB" dirty="0" smtClean="0"/>
              <a:t>Add FOUR’s graphs</a:t>
            </a:r>
            <a:endParaRPr lang="en-GB" dirty="0"/>
          </a:p>
        </p:txBody>
      </p:sp>
    </p:spTree>
    <p:extLst>
      <p:ext uri="{BB962C8B-B14F-4D97-AF65-F5344CB8AC3E}">
        <p14:creationId xmlns:p14="http://schemas.microsoft.com/office/powerpoint/2010/main" val="2682455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213" y="735013"/>
            <a:ext cx="6505575" cy="3660775"/>
          </a:xfrm>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1961142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213" y="735013"/>
            <a:ext cx="6505575" cy="3660775"/>
          </a:xfrm>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1833929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213" y="735013"/>
            <a:ext cx="6505575" cy="3660775"/>
          </a:xfrm>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163586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5088" y="515938"/>
            <a:ext cx="4564062" cy="2568575"/>
          </a:xfrm>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2012501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05088" y="515938"/>
            <a:ext cx="4564062" cy="2568575"/>
          </a:xfrm>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3120027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213" y="735013"/>
            <a:ext cx="6505575" cy="3660775"/>
          </a:xfrm>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2045960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3830"/>
            <a:ext cx="2971800" cy="488712"/>
          </a:xfrm>
          <a:prstGeom prst="rect">
            <a:avLst/>
          </a:prstGeom>
          <a:ln/>
        </p:spPr>
        <p:txBody>
          <a:bodyPr/>
          <a:lstStyle/>
          <a:p>
            <a:fld id="{D56C2756-16B2-447F-B16A-FA543F9E8A61}" type="slidenum">
              <a:rPr lang="en-US"/>
              <a:pPr/>
              <a:t>5</a:t>
            </a:fld>
            <a:endParaRPr lang="en-US"/>
          </a:p>
        </p:txBody>
      </p:sp>
      <p:sp>
        <p:nvSpPr>
          <p:cNvPr id="95234" name="Rectangle 2"/>
          <p:cNvSpPr>
            <a:spLocks noGrp="1" noRot="1" noChangeAspect="1" noChangeArrowheads="1" noTextEdit="1"/>
          </p:cNvSpPr>
          <p:nvPr>
            <p:ph type="sldImg"/>
          </p:nvPr>
        </p:nvSpPr>
        <p:spPr>
          <a:xfrm>
            <a:off x="176213" y="735013"/>
            <a:ext cx="6505575" cy="3660775"/>
          </a:xfrm>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93190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213" y="735013"/>
            <a:ext cx="6505575" cy="3660775"/>
          </a:xfrm>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3100487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213" y="735013"/>
            <a:ext cx="6505575" cy="3660775"/>
          </a:xfrm>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316110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3830"/>
            <a:ext cx="2971800" cy="488712"/>
          </a:xfrm>
          <a:prstGeom prst="rect">
            <a:avLst/>
          </a:prstGeom>
          <a:ln/>
        </p:spPr>
        <p:txBody>
          <a:bodyPr/>
          <a:lstStyle/>
          <a:p>
            <a:fld id="{D6BF4569-222A-442C-BD71-E70E65ED4DBF}" type="slidenum">
              <a:rPr lang="en-US"/>
              <a:pPr/>
              <a:t>6</a:t>
            </a:fld>
            <a:endParaRPr lang="en-US"/>
          </a:p>
        </p:txBody>
      </p:sp>
      <p:sp>
        <p:nvSpPr>
          <p:cNvPr id="94210" name="Rectangle 2"/>
          <p:cNvSpPr>
            <a:spLocks noGrp="1" noRot="1" noChangeAspect="1" noChangeArrowheads="1" noTextEdit="1"/>
          </p:cNvSpPr>
          <p:nvPr>
            <p:ph type="sldImg"/>
          </p:nvPr>
        </p:nvSpPr>
        <p:spPr>
          <a:xfrm>
            <a:off x="176213" y="735013"/>
            <a:ext cx="6505575" cy="3660775"/>
          </a:xfrm>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4534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176213" y="735013"/>
            <a:ext cx="6505575" cy="3660775"/>
          </a:xfrm>
          <a:ln/>
        </p:spPr>
      </p:sp>
      <p:sp>
        <p:nvSpPr>
          <p:cNvPr id="1484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26176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213" y="735013"/>
            <a:ext cx="6505575" cy="3660775"/>
          </a:xfrm>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1601459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213" y="735013"/>
            <a:ext cx="6505575" cy="3660775"/>
          </a:xfrm>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1345192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213" y="735013"/>
            <a:ext cx="6505575" cy="3660775"/>
          </a:xfrm>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3569624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213" y="735013"/>
            <a:ext cx="6505575" cy="3660775"/>
          </a:xfrm>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3591648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213" y="735013"/>
            <a:ext cx="6505575" cy="3660775"/>
          </a:xfrm>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2836093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838200" y="1822117"/>
            <a:ext cx="10515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7044DFF0-FD8E-40BE-ADAD-F6B99A812934}" type="datetimeFigureOut">
              <a:rPr lang="en-GB" smtClean="0"/>
              <a:t>22/01/2020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0C0B4D-214A-4B60-89BD-E45933EA9432}" type="slidenum">
              <a:rPr lang="en-GB" smtClean="0"/>
              <a:t>‹#›</a:t>
            </a:fld>
            <a:endParaRPr lang="en-GB"/>
          </a:p>
        </p:txBody>
      </p:sp>
      <p:cxnSp>
        <p:nvCxnSpPr>
          <p:cNvPr id="8" name="Straight Connector 7"/>
          <p:cNvCxnSpPr/>
          <p:nvPr/>
        </p:nvCxnSpPr>
        <p:spPr>
          <a:xfrm>
            <a:off x="838200" y="1690688"/>
            <a:ext cx="10515600" cy="1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38200" y="6175209"/>
            <a:ext cx="10515600" cy="17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37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Content Placeholder 2"/>
          <p:cNvSpPr>
            <a:spLocks noGrp="1"/>
          </p:cNvSpPr>
          <p:nvPr>
            <p:ph idx="1"/>
          </p:nvPr>
        </p:nvSpPr>
        <p:spPr>
          <a:xfrm>
            <a:off x="838200" y="1825625"/>
            <a:ext cx="10515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 name="Title 1"/>
          <p:cNvSpPr>
            <a:spLocks noGrp="1"/>
          </p:cNvSpPr>
          <p:nvPr>
            <p:ph type="title"/>
          </p:nvPr>
        </p:nvSpPr>
        <p:spPr>
          <a:xfrm>
            <a:off x="838200" y="365125"/>
            <a:ext cx="10515600" cy="1325563"/>
          </a:xfrm>
        </p:spPr>
        <p:txBody>
          <a:bodyPr/>
          <a:lstStyle>
            <a:lvl1pPr>
              <a:defRPr>
                <a:solidFill>
                  <a:srgbClr val="0070C0"/>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563956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Content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7644" y="226987"/>
            <a:ext cx="10671763" cy="735013"/>
          </a:xfrm>
        </p:spPr>
        <p:txBody>
          <a:bodyPr>
            <a:noAutofit/>
          </a:bodyPr>
          <a:lstStyle>
            <a:lvl1pPr algn="l" rtl="0" eaLnBrk="1" fontAlgn="base" hangingPunct="1">
              <a:spcBef>
                <a:spcPct val="0"/>
              </a:spcBef>
              <a:spcAft>
                <a:spcPct val="0"/>
              </a:spcAft>
              <a:defRPr lang="en-US" sz="4200" b="1" kern="1200" dirty="0">
                <a:solidFill>
                  <a:srgbClr val="0039A6"/>
                </a:solidFill>
                <a:latin typeface="Times New Roman" panose="02020603050405020304" pitchFamily="18" charset="0"/>
                <a:ea typeface="ＭＳ Ｐゴシック" pitchFamily="-112" charset="-128"/>
                <a:cs typeface="Times New Roman" panose="02020603050405020304" pitchFamily="18" charset="0"/>
              </a:defRPr>
            </a:lvl1pPr>
          </a:lstStyle>
          <a:p>
            <a:r>
              <a:rPr lang="en-GB" dirty="0" smtClean="0"/>
              <a:t>Click to add title</a:t>
            </a:r>
            <a:endParaRPr lang="en-US" dirty="0"/>
          </a:p>
        </p:txBody>
      </p:sp>
      <p:sp>
        <p:nvSpPr>
          <p:cNvPr id="3" name="Subtitle 2"/>
          <p:cNvSpPr>
            <a:spLocks noGrp="1"/>
          </p:cNvSpPr>
          <p:nvPr>
            <p:ph type="subTitle" idx="1" hasCustomPrompt="1"/>
          </p:nvPr>
        </p:nvSpPr>
        <p:spPr>
          <a:xfrm>
            <a:off x="767643" y="1233311"/>
            <a:ext cx="10671764" cy="4288837"/>
          </a:xfrm>
          <a:prstGeom prst="rect">
            <a:avLst/>
          </a:prstGeom>
        </p:spPr>
        <p:txBody>
          <a:bodyPr>
            <a:normAutofit/>
          </a:bodyPr>
          <a:lstStyle>
            <a:lvl1pPr marL="342900" indent="-342900" algn="l">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1pPr>
            <a:lvl2pPr marL="914400" indent="-457200" algn="l">
              <a:buFont typeface="Arial" panose="020B0604020202020204" pitchFamily="34" charset="0"/>
              <a:buChar char="•"/>
              <a:defRPr lang="en-GB" sz="2000" b="0" kern="1200" dirty="0" smtClean="0">
                <a:solidFill>
                  <a:schemeClr val="tx1"/>
                </a:solidFill>
                <a:latin typeface="Times New Roman" panose="02020603050405020304" pitchFamily="18" charset="0"/>
                <a:ea typeface="+mn-ea"/>
                <a:cs typeface="Times New Roman" panose="02020603050405020304" pitchFamily="18" charset="0"/>
              </a:defRPr>
            </a:lvl2pPr>
            <a:lvl3pPr marL="1257300" indent="-342900" algn="l">
              <a:buFont typeface="Arial" panose="020B0604020202020204" pitchFamily="34" charset="0"/>
              <a:buChar char="•"/>
              <a:defRPr lang="en-GB" sz="2400" b="0" kern="1200" dirty="0" smtClean="0">
                <a:solidFill>
                  <a:schemeClr val="tx1"/>
                </a:solidFill>
                <a:latin typeface="Times New Roman" panose="02020603050405020304" pitchFamily="18" charset="0"/>
                <a:ea typeface="+mn-ea"/>
                <a:cs typeface="Times New Roman" panose="02020603050405020304" pitchFamily="18" charset="0"/>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text</a:t>
            </a:r>
          </a:p>
          <a:p>
            <a:pPr lvl="1"/>
            <a:endParaRPr lang="en-GB" sz="2200" dirty="0" smtClean="0">
              <a:latin typeface="Times New Roman" panose="02020603050405020304" pitchFamily="18" charset="0"/>
              <a:cs typeface="Times New Roman" panose="02020603050405020304" pitchFamily="18" charset="0"/>
            </a:endParaRPr>
          </a:p>
          <a:p>
            <a:pPr lvl="2"/>
            <a:endParaRPr lang="en-GB" sz="2200" dirty="0" smtClean="0">
              <a:latin typeface="Times New Roman" panose="02020603050405020304" pitchFamily="18" charset="0"/>
              <a:cs typeface="Times New Roman" panose="02020603050405020304" pitchFamily="18" charset="0"/>
            </a:endParaRPr>
          </a:p>
          <a:p>
            <a:pPr lvl="2"/>
            <a:endParaRPr lang="en-US" dirty="0"/>
          </a:p>
        </p:txBody>
      </p:sp>
      <p:sp>
        <p:nvSpPr>
          <p:cNvPr id="11" name="TextBox 10"/>
          <p:cNvSpPr txBox="1"/>
          <p:nvPr userDrawn="1"/>
        </p:nvSpPr>
        <p:spPr>
          <a:xfrm>
            <a:off x="1535290" y="592667"/>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2077121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0" lang="en-US" sz="4400" b="0" i="0" u="none" strike="noStrike" kern="1200" cap="none" spc="0" normalizeH="0" baseline="0" noProof="0" dirty="0" smtClean="0">
                <a:ln>
                  <a:noFill/>
                </a:ln>
                <a:solidFill>
                  <a:prstClr val="black"/>
                </a:solidFill>
                <a:effectLst/>
                <a:uLnTx/>
                <a:uFillTx/>
                <a:latin typeface="Times New Roman" panose="02020603050405020304" pitchFamily="18" charset="0"/>
                <a:ea typeface="+mj-ea"/>
                <a:cs typeface="Times New Roman" panose="02020603050405020304" pitchFamily="18" charset="0"/>
              </a:rPr>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4DFF0-FD8E-40BE-ADAD-F6B99A812934}" type="datetimeFigureOut">
              <a:rPr lang="en-GB" smtClean="0"/>
              <a:t>22/01/2020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C0B4D-214A-4B60-89BD-E45933EA9432}" type="slidenum">
              <a:rPr lang="en-GB" smtClean="0"/>
              <a:t>‹#›</a:t>
            </a:fld>
            <a:endParaRPr lang="en-GB"/>
          </a:p>
        </p:txBody>
      </p:sp>
    </p:spTree>
    <p:extLst>
      <p:ext uri="{BB962C8B-B14F-4D97-AF65-F5344CB8AC3E}">
        <p14:creationId xmlns:p14="http://schemas.microsoft.com/office/powerpoint/2010/main" val="349789027"/>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package" Target="../embeddings/Microsoft_Excel_Worksheet.xlsx"/></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7.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elmarmertens.com/lecturenotes/financenotes"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54209"/>
            <a:ext cx="9144000" cy="962267"/>
          </a:xfrm>
        </p:spPr>
        <p:txBody>
          <a:bodyPr/>
          <a:lstStyle/>
          <a:p>
            <a:r>
              <a:rPr lang="en-US" dirty="0" smtClean="0">
                <a:solidFill>
                  <a:srgbClr val="0070C0"/>
                </a:solidFill>
              </a:rPr>
              <a:t>			INVESTMENTS</a:t>
            </a:r>
            <a:endParaRPr lang="en-GB" dirty="0">
              <a:solidFill>
                <a:srgbClr val="0070C0"/>
              </a:solidFill>
            </a:endParaRPr>
          </a:p>
        </p:txBody>
      </p:sp>
      <p:sp>
        <p:nvSpPr>
          <p:cNvPr id="3" name="Subtitle 2"/>
          <p:cNvSpPr>
            <a:spLocks noGrp="1"/>
          </p:cNvSpPr>
          <p:nvPr>
            <p:ph type="subTitle" idx="4294967295"/>
          </p:nvPr>
        </p:nvSpPr>
        <p:spPr>
          <a:xfrm>
            <a:off x="1582057" y="3210151"/>
            <a:ext cx="9144000" cy="2486705"/>
          </a:xfrm>
        </p:spPr>
        <p:txBody>
          <a:bodyPr>
            <a:normAutofit/>
          </a:bodyPr>
          <a:lstStyle/>
          <a:p>
            <a:pPr marL="0" indent="0">
              <a:buNone/>
            </a:pPr>
            <a:r>
              <a:rPr lang="en-GB" dirty="0" smtClean="0"/>
              <a:t>		      Week 3: Asset Pricing Models 1</a:t>
            </a:r>
            <a:endParaRPr lang="en-GB" dirty="0"/>
          </a:p>
          <a:p>
            <a:endParaRPr lang="en-GB" dirty="0"/>
          </a:p>
          <a:p>
            <a:endParaRPr lang="en-US" dirty="0" smtClean="0"/>
          </a:p>
          <a:p>
            <a:pPr marL="0" indent="0">
              <a:buNone/>
            </a:pPr>
            <a:r>
              <a:rPr lang="en-US" sz="3600" dirty="0" smtClean="0"/>
              <a:t>			      Vikas Raman</a:t>
            </a:r>
            <a:endParaRPr lang="en-GB" sz="3600" dirty="0" smtClean="0"/>
          </a:p>
          <a:p>
            <a:endParaRPr lang="en-GB" dirty="0"/>
          </a:p>
        </p:txBody>
      </p:sp>
    </p:spTree>
    <p:extLst>
      <p:ext uri="{BB962C8B-B14F-4D97-AF65-F5344CB8AC3E}">
        <p14:creationId xmlns:p14="http://schemas.microsoft.com/office/powerpoint/2010/main" val="3323670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normAutofit/>
          </a:bodyPr>
          <a:lstStyle/>
          <a:p>
            <a:r>
              <a:rPr lang="en-GB" sz="3600" dirty="0"/>
              <a:t>Market Risk Premium – estimates from fundamentals</a:t>
            </a:r>
          </a:p>
        </p:txBody>
      </p:sp>
      <p:sp>
        <p:nvSpPr>
          <p:cNvPr id="122883" name="Rectangle 3"/>
          <p:cNvSpPr>
            <a:spLocks noGrp="1" noChangeArrowheads="1"/>
          </p:cNvSpPr>
          <p:nvPr>
            <p:ph idx="1"/>
          </p:nvPr>
        </p:nvSpPr>
        <p:spPr/>
        <p:txBody>
          <a:bodyPr>
            <a:normAutofit/>
          </a:bodyPr>
          <a:lstStyle/>
          <a:p>
            <a:pPr>
              <a:lnSpc>
                <a:spcPct val="90000"/>
              </a:lnSpc>
            </a:pPr>
            <a:r>
              <a:rPr lang="en-GB" sz="2000" dirty="0"/>
              <a:t>Implied MRP</a:t>
            </a:r>
          </a:p>
          <a:p>
            <a:pPr lvl="1">
              <a:lnSpc>
                <a:spcPct val="90000"/>
              </a:lnSpc>
            </a:pPr>
            <a:r>
              <a:rPr lang="en-GB" sz="1800" dirty="0"/>
              <a:t>Value of equity = Expected Earnings Next Period/Required Return on Equity</a:t>
            </a:r>
          </a:p>
          <a:p>
            <a:pPr lvl="1">
              <a:lnSpc>
                <a:spcPct val="90000"/>
              </a:lnSpc>
            </a:pPr>
            <a:r>
              <a:rPr lang="en-GB" sz="1800" dirty="0"/>
              <a:t>MRP = Required Return on Equity – Interest Rate</a:t>
            </a:r>
          </a:p>
          <a:p>
            <a:pPr lvl="1">
              <a:lnSpc>
                <a:spcPct val="90000"/>
              </a:lnSpc>
            </a:pPr>
            <a:endParaRPr lang="en-GB" sz="1800" dirty="0"/>
          </a:p>
          <a:p>
            <a:pPr>
              <a:lnSpc>
                <a:spcPct val="90000"/>
              </a:lnSpc>
              <a:buNone/>
            </a:pPr>
            <a:r>
              <a:rPr lang="en-GB" sz="2000" dirty="0"/>
              <a:t>Example:</a:t>
            </a:r>
          </a:p>
          <a:p>
            <a:pPr>
              <a:lnSpc>
                <a:spcPct val="90000"/>
              </a:lnSpc>
              <a:buNone/>
            </a:pPr>
            <a:r>
              <a:rPr lang="en-GB" sz="2000" dirty="0"/>
              <a:t>	If S&amp;P 500 Index is at 9000 and the expected earnings next period (value weighted average of all companies that constitute the index) is 900, then required rate of return on the US market (proxied by S&amp;P 500) is 10%.</a:t>
            </a:r>
          </a:p>
          <a:p>
            <a:pPr>
              <a:lnSpc>
                <a:spcPct val="90000"/>
              </a:lnSpc>
              <a:buNone/>
            </a:pPr>
            <a:r>
              <a:rPr lang="en-GB" sz="2000" dirty="0"/>
              <a:t>	If the risk-free rate is 6%, then MRP = 10% - 6% = 4%</a:t>
            </a:r>
          </a:p>
        </p:txBody>
      </p:sp>
    </p:spTree>
    <p:extLst>
      <p:ext uri="{BB962C8B-B14F-4D97-AF65-F5344CB8AC3E}">
        <p14:creationId xmlns:p14="http://schemas.microsoft.com/office/powerpoint/2010/main" val="1735640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normAutofit/>
          </a:bodyPr>
          <a:lstStyle/>
          <a:p>
            <a:r>
              <a:rPr lang="en-GB" sz="3600" dirty="0"/>
              <a:t>Market Risk Premium – estimates from fundamentals</a:t>
            </a:r>
          </a:p>
        </p:txBody>
      </p:sp>
      <p:sp>
        <p:nvSpPr>
          <p:cNvPr id="122883" name="Rectangle 3"/>
          <p:cNvSpPr>
            <a:spLocks noGrp="1" noChangeArrowheads="1"/>
          </p:cNvSpPr>
          <p:nvPr>
            <p:ph idx="1"/>
          </p:nvPr>
        </p:nvSpPr>
        <p:spPr/>
        <p:txBody>
          <a:bodyPr>
            <a:normAutofit/>
          </a:bodyPr>
          <a:lstStyle/>
          <a:p>
            <a:pPr>
              <a:lnSpc>
                <a:spcPct val="90000"/>
              </a:lnSpc>
            </a:pPr>
            <a:r>
              <a:rPr lang="en-GB" sz="2000" dirty="0"/>
              <a:t>From economics of risk aversion</a:t>
            </a:r>
          </a:p>
          <a:p>
            <a:pPr>
              <a:lnSpc>
                <a:spcPct val="90000"/>
              </a:lnSpc>
            </a:pPr>
            <a:r>
              <a:rPr lang="en-GB" sz="2000" dirty="0"/>
              <a:t>The market risk premium exists to compensate people for the risk of the market</a:t>
            </a:r>
          </a:p>
          <a:p>
            <a:pPr lvl="1">
              <a:lnSpc>
                <a:spcPct val="90000"/>
              </a:lnSpc>
            </a:pPr>
            <a:r>
              <a:rPr lang="en-GB" sz="1800" dirty="0"/>
              <a:t>so the more risk there is </a:t>
            </a:r>
            <a:r>
              <a:rPr lang="en-GB" sz="1800" i="1" dirty="0"/>
              <a:t>in the economy</a:t>
            </a:r>
            <a:r>
              <a:rPr lang="en-GB" sz="1800" dirty="0"/>
              <a:t>, and the more people dislike risk, the higher the equity risk premium should be per unit of equity risk</a:t>
            </a:r>
          </a:p>
          <a:p>
            <a:pPr lvl="1">
              <a:lnSpc>
                <a:spcPct val="90000"/>
              </a:lnSpc>
            </a:pPr>
            <a:r>
              <a:rPr lang="en-GB" sz="1800" dirty="0"/>
              <a:t>risk aversion is measured by the </a:t>
            </a:r>
            <a:r>
              <a:rPr lang="en-GB" sz="1800" i="1" dirty="0"/>
              <a:t>risk aversion coefficient</a:t>
            </a:r>
            <a:r>
              <a:rPr lang="en-GB" sz="1800" dirty="0"/>
              <a:t>; 0 is indifference to risk, and the higher the number the more risk averse people are</a:t>
            </a:r>
          </a:p>
          <a:p>
            <a:pPr lvl="1">
              <a:lnSpc>
                <a:spcPct val="90000"/>
              </a:lnSpc>
            </a:pPr>
            <a:r>
              <a:rPr lang="en-GB" sz="1800" dirty="0"/>
              <a:t>experiments suggest that typical risk aversion is about 3 – implies that someone with wealth of 100 would be indifferent if offered a gamble which could equally send them to 90 or 114 (see next slide)</a:t>
            </a:r>
          </a:p>
          <a:p>
            <a:pPr lvl="1">
              <a:lnSpc>
                <a:spcPct val="90000"/>
              </a:lnSpc>
            </a:pPr>
            <a:r>
              <a:rPr lang="en-GB" sz="1800" dirty="0"/>
              <a:t>looking at consumption per head suggests that people do not face much risk in aggregate – consumption growth varies by about 1% per annum</a:t>
            </a:r>
          </a:p>
          <a:p>
            <a:pPr lvl="1">
              <a:lnSpc>
                <a:spcPct val="90000"/>
              </a:lnSpc>
            </a:pPr>
            <a:r>
              <a:rPr lang="en-GB" sz="1800" dirty="0" err="1"/>
              <a:t>Mehra</a:t>
            </a:r>
            <a:r>
              <a:rPr lang="en-GB" sz="1800" dirty="0"/>
              <a:t> and Prescott (1985) show in a simple model that the equity risk premium should equal market volatility (say 16%) x risk aversion coefficient (3) x volatility of consumption (1%) = 0.5% per annum – </a:t>
            </a:r>
            <a:r>
              <a:rPr lang="en-GB" sz="1800" b="1" i="1" dirty="0"/>
              <a:t>the Equity Premium Puzzle</a:t>
            </a:r>
            <a:endParaRPr lang="en-GB" sz="1800" dirty="0"/>
          </a:p>
          <a:p>
            <a:pPr>
              <a:lnSpc>
                <a:spcPct val="90000"/>
              </a:lnSpc>
            </a:pPr>
            <a:endParaRPr lang="en-GB" sz="2000" dirty="0"/>
          </a:p>
        </p:txBody>
      </p:sp>
    </p:spTree>
    <p:extLst>
      <p:ext uri="{BB962C8B-B14F-4D97-AF65-F5344CB8AC3E}">
        <p14:creationId xmlns:p14="http://schemas.microsoft.com/office/powerpoint/2010/main" val="3733244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Aversion (Optional)</a:t>
            </a:r>
            <a:endParaRPr lang="en-GB" dirty="0"/>
          </a:p>
        </p:txBody>
      </p:sp>
      <p:sp>
        <p:nvSpPr>
          <p:cNvPr id="3" name="Content Placeholder 2"/>
          <p:cNvSpPr>
            <a:spLocks noGrp="1"/>
          </p:cNvSpPr>
          <p:nvPr>
            <p:ph idx="1"/>
          </p:nvPr>
        </p:nvSpPr>
        <p:spPr>
          <a:xfrm>
            <a:off x="838200" y="1822117"/>
            <a:ext cx="6921843" cy="4351338"/>
          </a:xfrm>
        </p:spPr>
        <p:txBody>
          <a:bodyPr>
            <a:normAutofit/>
          </a:bodyPr>
          <a:lstStyle/>
          <a:p>
            <a:r>
              <a:rPr lang="en-GB" dirty="0"/>
              <a:t>Economists assume people maximise the expected utility of wealth, where utility increases with wealth, but at a decreasing rate</a:t>
            </a:r>
          </a:p>
          <a:p>
            <a:r>
              <a:rPr lang="en-GB" dirty="0"/>
              <a:t>A standard utility function is </a:t>
            </a:r>
            <a:r>
              <a:rPr lang="en-GB" i="1" dirty="0"/>
              <a:t>power utility</a:t>
            </a:r>
            <a:r>
              <a:rPr lang="en-GB" dirty="0"/>
              <a:t>, U(</a:t>
            </a:r>
            <a:r>
              <a:rPr lang="en-GB" i="1" dirty="0"/>
              <a:t>W</a:t>
            </a:r>
            <a:r>
              <a:rPr lang="en-GB" dirty="0"/>
              <a:t>) = </a:t>
            </a:r>
            <a:r>
              <a:rPr lang="en-GB" i="1" dirty="0"/>
              <a:t>W</a:t>
            </a:r>
            <a:r>
              <a:rPr lang="en-GB" i="1" baseline="30000" dirty="0"/>
              <a:t>1-g</a:t>
            </a:r>
            <a:r>
              <a:rPr lang="en-GB" dirty="0"/>
              <a:t> /(1-</a:t>
            </a:r>
            <a:r>
              <a:rPr lang="en-GB" i="1" dirty="0"/>
              <a:t>g</a:t>
            </a:r>
            <a:r>
              <a:rPr lang="en-GB" dirty="0"/>
              <a:t>) where </a:t>
            </a:r>
            <a:r>
              <a:rPr lang="en-GB" i="1" dirty="0"/>
              <a:t>g</a:t>
            </a:r>
            <a:r>
              <a:rPr lang="en-GB" dirty="0"/>
              <a:t> is the risk aversion coefficient</a:t>
            </a:r>
          </a:p>
          <a:p>
            <a:r>
              <a:rPr lang="en-GB" dirty="0"/>
              <a:t>With </a:t>
            </a:r>
            <a:r>
              <a:rPr lang="en-GB" i="1" dirty="0"/>
              <a:t>g</a:t>
            </a:r>
            <a:r>
              <a:rPr lang="en-GB" dirty="0"/>
              <a:t> = 3, U(90) = -90</a:t>
            </a:r>
            <a:r>
              <a:rPr lang="en-GB" baseline="30000" dirty="0"/>
              <a:t>-2</a:t>
            </a:r>
            <a:r>
              <a:rPr lang="en-GB" dirty="0"/>
              <a:t>/2= -6.2E-5; U(100) = -5.0E-5; U(114) = -3.8E-5</a:t>
            </a:r>
          </a:p>
          <a:p>
            <a:r>
              <a:rPr lang="en-GB" dirty="0"/>
              <a:t>so 50% 90 + 50% 114 has same utility as 100</a:t>
            </a:r>
          </a:p>
        </p:txBody>
      </p:sp>
      <p:graphicFrame>
        <p:nvGraphicFramePr>
          <p:cNvPr id="276482" name="Object 2" descr="Utility graph" title="Risk Aversion"/>
          <p:cNvGraphicFramePr>
            <a:graphicFrameLocks noChangeAspect="1"/>
          </p:cNvGraphicFramePr>
          <p:nvPr>
            <p:extLst>
              <p:ext uri="{D42A27DB-BD31-4B8C-83A1-F6EECF244321}">
                <p14:modId xmlns:p14="http://schemas.microsoft.com/office/powerpoint/2010/main" val="4094802359"/>
              </p:ext>
            </p:extLst>
          </p:nvPr>
        </p:nvGraphicFramePr>
        <p:xfrm>
          <a:off x="7927634" y="2243126"/>
          <a:ext cx="3667125" cy="3219450"/>
        </p:xfrm>
        <a:graphic>
          <a:graphicData uri="http://schemas.openxmlformats.org/presentationml/2006/ole">
            <mc:AlternateContent xmlns:mc="http://schemas.openxmlformats.org/markup-compatibility/2006">
              <mc:Choice xmlns:v="urn:schemas-microsoft-com:vml" Requires="v">
                <p:oleObj spid="_x0000_s20512" name="Worksheet" r:id="rId4" imgW="3667125" imgH="3219450" progId="Excel.Sheet.12">
                  <p:embed/>
                </p:oleObj>
              </mc:Choice>
              <mc:Fallback>
                <p:oleObj name="Worksheet" r:id="rId4" imgW="3667125" imgH="3219450" progId="Excel.Sheet.12">
                  <p:embed/>
                  <p:pic>
                    <p:nvPicPr>
                      <p:cNvPr id="27648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7634" y="2243126"/>
                        <a:ext cx="3667125"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26004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2" descr="Graph of equity premium across disfferent countries." title="Equity Premium"/>
          <p:cNvPicPr>
            <a:picLocks noChangeAspect="1" noChangeArrowheads="1"/>
          </p:cNvPicPr>
          <p:nvPr/>
        </p:nvPicPr>
        <p:blipFill>
          <a:blip r:embed="rId3" cstate="print"/>
          <a:srcRect/>
          <a:stretch>
            <a:fillRect/>
          </a:stretch>
        </p:blipFill>
        <p:spPr bwMode="auto">
          <a:xfrm>
            <a:off x="1879600" y="1735913"/>
            <a:ext cx="8432800" cy="2548843"/>
          </a:xfrm>
          <a:prstGeom prst="rect">
            <a:avLst/>
          </a:prstGeom>
          <a:noFill/>
          <a:ln w="12700">
            <a:noFill/>
            <a:miter lim="800000"/>
            <a:headEnd/>
            <a:tailEnd/>
          </a:ln>
          <a:effectLst/>
        </p:spPr>
      </p:pic>
      <p:sp>
        <p:nvSpPr>
          <p:cNvPr id="140292" name="Text Box 4"/>
          <p:cNvSpPr txBox="1">
            <a:spLocks noChangeArrowheads="1"/>
          </p:cNvSpPr>
          <p:nvPr/>
        </p:nvSpPr>
        <p:spPr bwMode="auto">
          <a:xfrm>
            <a:off x="6383867" y="5535217"/>
            <a:ext cx="3251200" cy="400110"/>
          </a:xfrm>
          <a:prstGeom prst="rect">
            <a:avLst/>
          </a:prstGeom>
          <a:noFill/>
          <a:ln w="12700">
            <a:noFill/>
            <a:miter lim="800000"/>
            <a:headEnd/>
            <a:tailEnd/>
          </a:ln>
          <a:effectLst/>
        </p:spPr>
        <p:txBody>
          <a:bodyPr>
            <a:spAutoFit/>
          </a:bodyPr>
          <a:lstStyle/>
          <a:p>
            <a:pPr>
              <a:spcBef>
                <a:spcPct val="50000"/>
              </a:spcBef>
            </a:pPr>
            <a:r>
              <a:rPr lang="en-GB" sz="1000"/>
              <a:t>Source: Barclays Equity Gilt Study 2004</a:t>
            </a:r>
          </a:p>
          <a:p>
            <a:pPr>
              <a:lnSpc>
                <a:spcPct val="50000"/>
              </a:lnSpc>
              <a:spcBef>
                <a:spcPct val="50000"/>
              </a:spcBef>
            </a:pPr>
            <a:r>
              <a:rPr lang="en-GB" sz="1000"/>
              <a:t>(figures for UK).</a:t>
            </a:r>
          </a:p>
        </p:txBody>
      </p:sp>
      <p:pic>
        <p:nvPicPr>
          <p:cNvPr id="140295" name="Picture 7" descr="Information on UK investment returns from different asset classes over the 2008, 10 years, 2 years, 50 years, and 109 years.&#10;" title="Uk Investment Returns"/>
          <p:cNvPicPr>
            <a:picLocks noChangeAspect="1" noChangeArrowheads="1"/>
          </p:cNvPicPr>
          <p:nvPr/>
        </p:nvPicPr>
        <p:blipFill>
          <a:blip r:embed="rId4" cstate="print"/>
          <a:srcRect/>
          <a:stretch>
            <a:fillRect/>
          </a:stretch>
        </p:blipFill>
        <p:spPr bwMode="auto">
          <a:xfrm>
            <a:off x="1524000" y="4284757"/>
            <a:ext cx="9144000" cy="1782412"/>
          </a:xfrm>
          <a:prstGeom prst="rect">
            <a:avLst/>
          </a:prstGeom>
          <a:noFill/>
          <a:ln w="12700" cap="flat" cmpd="sng">
            <a:noFill/>
            <a:prstDash val="solid"/>
            <a:miter lim="800000"/>
            <a:headEnd/>
            <a:tailEnd/>
          </a:ln>
        </p:spPr>
      </p:pic>
      <p:sp>
        <p:nvSpPr>
          <p:cNvPr id="2" name="Title 1"/>
          <p:cNvSpPr>
            <a:spLocks noGrp="1"/>
          </p:cNvSpPr>
          <p:nvPr>
            <p:ph type="title"/>
          </p:nvPr>
        </p:nvSpPr>
        <p:spPr>
          <a:xfrm>
            <a:off x="910281" y="301694"/>
            <a:ext cx="10515600" cy="1325563"/>
          </a:xfrm>
        </p:spPr>
        <p:txBody>
          <a:bodyPr>
            <a:normAutofit/>
          </a:bodyPr>
          <a:lstStyle/>
          <a:p>
            <a:r>
              <a:rPr lang="en-GB" dirty="0" smtClean="0"/>
              <a:t>Some Data…</a:t>
            </a:r>
            <a:endParaRPr lang="en-GB" dirty="0"/>
          </a:p>
        </p:txBody>
      </p:sp>
    </p:spTree>
    <p:extLst>
      <p:ext uri="{BB962C8B-B14F-4D97-AF65-F5344CB8AC3E}">
        <p14:creationId xmlns:p14="http://schemas.microsoft.com/office/powerpoint/2010/main" val="2040914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a:bodyPr>
          <a:lstStyle/>
          <a:p>
            <a:r>
              <a:rPr lang="en-GB"/>
              <a:t>The Market Risk Premium - Empirical</a:t>
            </a:r>
          </a:p>
        </p:txBody>
      </p:sp>
      <p:sp>
        <p:nvSpPr>
          <p:cNvPr id="139267" name="Rectangle 3"/>
          <p:cNvSpPr>
            <a:spLocks noGrp="1" noChangeArrowheads="1"/>
          </p:cNvSpPr>
          <p:nvPr>
            <p:ph idx="1"/>
          </p:nvPr>
        </p:nvSpPr>
        <p:spPr/>
        <p:txBody>
          <a:bodyPr>
            <a:normAutofit/>
          </a:bodyPr>
          <a:lstStyle/>
          <a:p>
            <a:r>
              <a:rPr lang="en-GB" dirty="0"/>
              <a:t>Issues with historical premium.:</a:t>
            </a:r>
          </a:p>
          <a:p>
            <a:pPr lvl="1"/>
            <a:r>
              <a:rPr lang="en-GB" dirty="0"/>
              <a:t>need very long run (standard error is </a:t>
            </a:r>
            <a:r>
              <a:rPr lang="en-GB" dirty="0">
                <a:sym typeface="Symbol" pitchFamily="18" charset="2"/>
              </a:rPr>
              <a:t></a:t>
            </a:r>
            <a:r>
              <a:rPr lang="en-GB" baseline="-25000" dirty="0">
                <a:sym typeface="Symbol" pitchFamily="18" charset="2"/>
              </a:rPr>
              <a:t>M </a:t>
            </a:r>
            <a:r>
              <a:rPr lang="en-GB" dirty="0">
                <a:sym typeface="Symbol" pitchFamily="18" charset="2"/>
              </a:rPr>
              <a:t>/</a:t>
            </a:r>
            <a:r>
              <a:rPr lang="en-GB" i="1" dirty="0">
                <a:sym typeface="Symbol" pitchFamily="18" charset="2"/>
              </a:rPr>
              <a:t>T</a:t>
            </a:r>
            <a:r>
              <a:rPr lang="en-GB" dirty="0">
                <a:sym typeface="Symbol" pitchFamily="18" charset="2"/>
              </a:rPr>
              <a:t>; with market volatility of say 16%, need 250 years to be 95% confident of being 2%/yr);</a:t>
            </a:r>
          </a:p>
          <a:p>
            <a:pPr lvl="1"/>
            <a:r>
              <a:rPr lang="en-GB" dirty="0">
                <a:sym typeface="Symbol" pitchFamily="18" charset="2"/>
              </a:rPr>
              <a:t>quality of data, tax issues</a:t>
            </a:r>
          </a:p>
          <a:p>
            <a:pPr lvl="1"/>
            <a:r>
              <a:rPr lang="en-GB" dirty="0">
                <a:sym typeface="Symbol" pitchFamily="18" charset="2"/>
              </a:rPr>
              <a:t>time-varying? (development of much more sophisticated financial markets, changing levels of risk);</a:t>
            </a:r>
          </a:p>
          <a:p>
            <a:pPr lvl="1"/>
            <a:r>
              <a:rPr lang="en-GB" dirty="0">
                <a:sym typeface="Symbol" pitchFamily="18" charset="2"/>
              </a:rPr>
              <a:t>survivorship bias</a:t>
            </a:r>
          </a:p>
          <a:p>
            <a:pPr lvl="2"/>
            <a:r>
              <a:rPr lang="en-GB" sz="2000" dirty="0">
                <a:sym typeface="Symbol" pitchFamily="18" charset="2"/>
              </a:rPr>
              <a:t>tend to focus on US</a:t>
            </a:r>
          </a:p>
          <a:p>
            <a:pPr lvl="2"/>
            <a:r>
              <a:rPr lang="en-GB" sz="2000" dirty="0">
                <a:sym typeface="Symbol" pitchFamily="18" charset="2"/>
              </a:rPr>
              <a:t>what about markets that disappeared?</a:t>
            </a:r>
          </a:p>
          <a:p>
            <a:pPr lvl="2"/>
            <a:r>
              <a:rPr lang="en-GB" sz="2000" dirty="0">
                <a:sym typeface="Symbol" pitchFamily="18" charset="2"/>
              </a:rPr>
              <a:t>what about disappeared asset classes?</a:t>
            </a:r>
          </a:p>
          <a:p>
            <a:pPr lvl="2"/>
            <a:r>
              <a:rPr lang="en-GB" sz="2000" dirty="0">
                <a:sym typeface="Symbol" pitchFamily="18" charset="2"/>
              </a:rPr>
              <a:t>is current state of world as good as might have been expected at the outset?</a:t>
            </a:r>
          </a:p>
          <a:p>
            <a:pPr lvl="2"/>
            <a:endParaRPr lang="en-GB" dirty="0">
              <a:sym typeface="Symbol" pitchFamily="18" charset="2"/>
            </a:endParaRPr>
          </a:p>
        </p:txBody>
      </p:sp>
    </p:spTree>
    <p:extLst>
      <p:ext uri="{BB962C8B-B14F-4D97-AF65-F5344CB8AC3E}">
        <p14:creationId xmlns:p14="http://schemas.microsoft.com/office/powerpoint/2010/main" val="258435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Estimating Beta</a:t>
            </a:r>
          </a:p>
        </p:txBody>
      </p:sp>
      <p:sp>
        <p:nvSpPr>
          <p:cNvPr id="120835" name="Rectangle 3"/>
          <p:cNvSpPr>
            <a:spLocks noGrp="1" noChangeArrowheads="1"/>
          </p:cNvSpPr>
          <p:nvPr>
            <p:ph idx="1"/>
          </p:nvPr>
        </p:nvSpPr>
        <p:spPr/>
        <p:txBody>
          <a:bodyPr>
            <a:normAutofit/>
          </a:bodyPr>
          <a:lstStyle/>
          <a:p>
            <a:r>
              <a:rPr lang="en-GB" sz="2000" dirty="0"/>
              <a:t>Estimate historical beta using regression:</a:t>
            </a:r>
          </a:p>
          <a:p>
            <a:pPr lvl="1"/>
            <a:r>
              <a:rPr lang="en-GB" sz="1800" dirty="0"/>
              <a:t>regress </a:t>
            </a:r>
            <a:r>
              <a:rPr lang="en-GB" sz="1800" i="1" dirty="0" err="1"/>
              <a:t>r</a:t>
            </a:r>
            <a:r>
              <a:rPr lang="en-GB" sz="1800" i="1" baseline="-25000" dirty="0" err="1"/>
              <a:t>i,t</a:t>
            </a:r>
            <a:r>
              <a:rPr lang="en-GB" sz="1800" i="1" dirty="0" err="1"/>
              <a:t>-r</a:t>
            </a:r>
            <a:r>
              <a:rPr lang="en-GB" sz="1800" i="1" baseline="-25000" dirty="0" err="1"/>
              <a:t>F,t</a:t>
            </a:r>
            <a:r>
              <a:rPr lang="en-GB" sz="1800" dirty="0"/>
              <a:t> on </a:t>
            </a:r>
            <a:r>
              <a:rPr lang="en-GB" sz="1800" i="1" dirty="0" err="1"/>
              <a:t>r</a:t>
            </a:r>
            <a:r>
              <a:rPr lang="en-GB" sz="1800" i="1" baseline="-25000" dirty="0" err="1"/>
              <a:t>M,t</a:t>
            </a:r>
            <a:r>
              <a:rPr lang="en-GB" sz="1800" i="1" dirty="0" err="1"/>
              <a:t>-r</a:t>
            </a:r>
            <a:r>
              <a:rPr lang="en-GB" sz="1800" i="1" baseline="-25000" dirty="0" err="1"/>
              <a:t>F,t</a:t>
            </a:r>
            <a:r>
              <a:rPr lang="en-GB" sz="1800" dirty="0"/>
              <a:t> (but in practice can do with returns rather than excess returns, unless interest rates are very volatile)</a:t>
            </a:r>
          </a:p>
          <a:p>
            <a:pPr lvl="1"/>
            <a:r>
              <a:rPr lang="en-GB" sz="1800" dirty="0"/>
              <a:t>use shorter return intervals to get more data, but problems with thin trading, bid-ask bounce, stale prices if too frequent</a:t>
            </a:r>
          </a:p>
          <a:p>
            <a:pPr lvl="1"/>
            <a:r>
              <a:rPr lang="en-GB" sz="1800" dirty="0"/>
              <a:t>use long data run to get more data, but problems with stability if too long</a:t>
            </a:r>
          </a:p>
          <a:p>
            <a:r>
              <a:rPr lang="en-GB" sz="2000" dirty="0"/>
              <a:t>For individual share, may use monthly returns over 60 months, or weekly returns over 1 year</a:t>
            </a:r>
          </a:p>
          <a:p>
            <a:pPr lvl="1"/>
            <a:r>
              <a:rPr lang="en-GB" sz="1800" dirty="0"/>
              <a:t>but assumes reasonably liquid market</a:t>
            </a:r>
            <a:endParaRPr lang="en-GB" dirty="0"/>
          </a:p>
          <a:p>
            <a:r>
              <a:rPr lang="en-GB" sz="2000" dirty="0"/>
              <a:t>For portfolio, can use much more frequent data, shorter runs because idiosyncratic risk of portfolio much smaller than of individual share</a:t>
            </a:r>
          </a:p>
        </p:txBody>
      </p:sp>
    </p:spTree>
    <p:extLst>
      <p:ext uri="{BB962C8B-B14F-4D97-AF65-F5344CB8AC3E}">
        <p14:creationId xmlns:p14="http://schemas.microsoft.com/office/powerpoint/2010/main" val="3140424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Estimating Beta in Practice</a:t>
            </a:r>
            <a:endParaRPr lang="en-US"/>
          </a:p>
        </p:txBody>
      </p:sp>
      <p:sp>
        <p:nvSpPr>
          <p:cNvPr id="146435" name="Rectangle 3"/>
          <p:cNvSpPr>
            <a:spLocks noGrp="1" noChangeArrowheads="1"/>
          </p:cNvSpPr>
          <p:nvPr>
            <p:ph idx="1"/>
          </p:nvPr>
        </p:nvSpPr>
        <p:spPr>
          <a:xfrm>
            <a:off x="838200" y="1822117"/>
            <a:ext cx="10515600" cy="1625418"/>
          </a:xfrm>
        </p:spPr>
        <p:txBody>
          <a:bodyPr>
            <a:normAutofit lnSpcReduction="10000"/>
          </a:bodyPr>
          <a:lstStyle/>
          <a:p>
            <a:r>
              <a:rPr lang="en-GB" dirty="0"/>
              <a:t>Take BP shares, and estimate beta regressing returns against FTSE</a:t>
            </a:r>
          </a:p>
          <a:p>
            <a:pPr lvl="1"/>
            <a:r>
              <a:rPr lang="en-GB" dirty="0"/>
              <a:t>estimates depend on whether using daily or weekly returns</a:t>
            </a:r>
          </a:p>
          <a:p>
            <a:pPr lvl="1"/>
            <a:r>
              <a:rPr lang="en-GB" dirty="0"/>
              <a:t>is it really varying?</a:t>
            </a:r>
          </a:p>
          <a:p>
            <a:pPr lvl="1"/>
            <a:r>
              <a:rPr lang="en-GB" dirty="0"/>
              <a:t>estimate 5% confidence intervals using </a:t>
            </a:r>
            <a:r>
              <a:rPr lang="en-GB" dirty="0">
                <a:sym typeface="Symbol" pitchFamily="18" charset="2"/>
              </a:rPr>
              <a:t> 2 stand errors</a:t>
            </a:r>
            <a:r>
              <a:rPr lang="en-GB" dirty="0"/>
              <a:t>  </a:t>
            </a:r>
            <a:endParaRPr lang="en-US" dirty="0"/>
          </a:p>
        </p:txBody>
      </p:sp>
      <p:graphicFrame>
        <p:nvGraphicFramePr>
          <p:cNvPr id="7" name="Chart 6" descr="Graph of BP's beta estimated using daily returns from 2004 to 2010" title="BP's Beta using daily reutrns"/>
          <p:cNvGraphicFramePr/>
          <p:nvPr>
            <p:extLst>
              <p:ext uri="{D42A27DB-BD31-4B8C-83A1-F6EECF244321}">
                <p14:modId xmlns:p14="http://schemas.microsoft.com/office/powerpoint/2010/main" val="1432711912"/>
              </p:ext>
            </p:extLst>
          </p:nvPr>
        </p:nvGraphicFramePr>
        <p:xfrm>
          <a:off x="998837" y="3578964"/>
          <a:ext cx="4079789" cy="26189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descr="Graph of BP's beta estimated using weekly returns from 2004 to 2010" title="BP's Beta using Weekly returns"/>
          <p:cNvGraphicFramePr/>
          <p:nvPr>
            <p:extLst>
              <p:ext uri="{D42A27DB-BD31-4B8C-83A1-F6EECF244321}">
                <p14:modId xmlns:p14="http://schemas.microsoft.com/office/powerpoint/2010/main" val="3225431441"/>
              </p:ext>
            </p:extLst>
          </p:nvPr>
        </p:nvGraphicFramePr>
        <p:xfrm>
          <a:off x="6598361" y="3578964"/>
          <a:ext cx="4164373" cy="261895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313278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a:t>What the CAPM says</a:t>
            </a:r>
          </a:p>
        </p:txBody>
      </p:sp>
      <p:sp>
        <p:nvSpPr>
          <p:cNvPr id="124931" name="Rectangle 3"/>
          <p:cNvSpPr>
            <a:spLocks noGrp="1" noChangeArrowheads="1"/>
          </p:cNvSpPr>
          <p:nvPr>
            <p:ph idx="1"/>
          </p:nvPr>
        </p:nvSpPr>
        <p:spPr/>
        <p:txBody>
          <a:bodyPr>
            <a:normAutofit/>
          </a:bodyPr>
          <a:lstStyle/>
          <a:p>
            <a:pPr>
              <a:lnSpc>
                <a:spcPct val="90000"/>
              </a:lnSpc>
            </a:pPr>
            <a:r>
              <a:rPr lang="en-GB" dirty="0"/>
              <a:t>The only empirical prediction of the CAPM is that the market portfolio is </a:t>
            </a:r>
            <a:r>
              <a:rPr lang="en-GB" i="1" dirty="0"/>
              <a:t>ex ante</a:t>
            </a:r>
            <a:r>
              <a:rPr lang="en-GB" dirty="0"/>
              <a:t> efficient</a:t>
            </a:r>
          </a:p>
          <a:p>
            <a:pPr lvl="1">
              <a:lnSpc>
                <a:spcPct val="90000"/>
              </a:lnSpc>
            </a:pPr>
            <a:r>
              <a:rPr lang="en-GB" dirty="0"/>
              <a:t>cannot construct a portfolio </a:t>
            </a:r>
            <a:r>
              <a:rPr lang="en-GB" i="1" dirty="0"/>
              <a:t>today</a:t>
            </a:r>
            <a:r>
              <a:rPr lang="en-GB" dirty="0"/>
              <a:t> that can be expected to have a higher return, lower volatility </a:t>
            </a:r>
            <a:r>
              <a:rPr lang="en-GB" i="1" dirty="0"/>
              <a:t>in future</a:t>
            </a:r>
            <a:r>
              <a:rPr lang="en-GB" dirty="0"/>
              <a:t> than the market portfolio  </a:t>
            </a:r>
          </a:p>
        </p:txBody>
      </p:sp>
    </p:spTree>
    <p:extLst>
      <p:ext uri="{BB962C8B-B14F-4D97-AF65-F5344CB8AC3E}">
        <p14:creationId xmlns:p14="http://schemas.microsoft.com/office/powerpoint/2010/main" val="27753037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GB" i="1"/>
              <a:t>Ex ante</a:t>
            </a:r>
            <a:r>
              <a:rPr lang="en-GB"/>
              <a:t> and </a:t>
            </a:r>
            <a:r>
              <a:rPr lang="en-GB" i="1"/>
              <a:t>ex post</a:t>
            </a:r>
          </a:p>
        </p:txBody>
      </p:sp>
      <p:sp>
        <p:nvSpPr>
          <p:cNvPr id="136195" name="Rectangle 3"/>
          <p:cNvSpPr>
            <a:spLocks noGrp="1" noChangeArrowheads="1"/>
          </p:cNvSpPr>
          <p:nvPr>
            <p:ph idx="1"/>
          </p:nvPr>
        </p:nvSpPr>
        <p:spPr/>
        <p:txBody>
          <a:bodyPr>
            <a:normAutofit/>
          </a:bodyPr>
          <a:lstStyle/>
          <a:p>
            <a:r>
              <a:rPr lang="en-GB" sz="2000" dirty="0"/>
              <a:t>Given returns on securities over a period, can compute actual means and standard deviations</a:t>
            </a:r>
          </a:p>
          <a:p>
            <a:pPr lvl="1"/>
            <a:r>
              <a:rPr lang="en-GB" sz="2000" dirty="0"/>
              <a:t>can identify portfolios that would have given maximum return for minimum risk</a:t>
            </a:r>
          </a:p>
          <a:p>
            <a:pPr lvl="1"/>
            <a:r>
              <a:rPr lang="en-GB" sz="2000" dirty="0"/>
              <a:t>these are the </a:t>
            </a:r>
            <a:r>
              <a:rPr lang="en-GB" sz="2000" i="1" dirty="0"/>
              <a:t>ex post </a:t>
            </a:r>
            <a:r>
              <a:rPr lang="en-GB" sz="2000" dirty="0"/>
              <a:t>efficient portfolios (</a:t>
            </a:r>
            <a:r>
              <a:rPr lang="en-GB" sz="2000" i="1" dirty="0"/>
              <a:t>ex post</a:t>
            </a:r>
            <a:r>
              <a:rPr lang="en-GB" sz="2000" dirty="0"/>
              <a:t> because the portfolio can only be identified afterwards)</a:t>
            </a:r>
          </a:p>
          <a:p>
            <a:pPr lvl="1"/>
            <a:r>
              <a:rPr lang="en-GB" sz="2000" dirty="0"/>
              <a:t>heavily weighted towards stocks that happen to have done well</a:t>
            </a:r>
          </a:p>
          <a:p>
            <a:r>
              <a:rPr lang="en-GB" sz="2000" dirty="0"/>
              <a:t>CAPM is about constructing portfolios that are </a:t>
            </a:r>
            <a:r>
              <a:rPr lang="en-GB" sz="2000" i="1" dirty="0"/>
              <a:t>expected</a:t>
            </a:r>
            <a:r>
              <a:rPr lang="en-GB" sz="2000" dirty="0"/>
              <a:t> to have maximum return for given risk</a:t>
            </a:r>
          </a:p>
          <a:p>
            <a:pPr lvl="1"/>
            <a:r>
              <a:rPr lang="en-GB" sz="2000" dirty="0"/>
              <a:t>CAPM asserts only that the market portfolio is efficient </a:t>
            </a:r>
            <a:r>
              <a:rPr lang="en-GB" sz="2000" i="1" dirty="0"/>
              <a:t>ex ante</a:t>
            </a:r>
            <a:r>
              <a:rPr lang="en-GB" sz="2000" dirty="0"/>
              <a:t> (that is, using information you can use to construct a portfolio in advance)</a:t>
            </a:r>
          </a:p>
          <a:p>
            <a:pPr lvl="1"/>
            <a:r>
              <a:rPr lang="en-GB" sz="2000" dirty="0"/>
              <a:t>market portfolio is unlikely to be efficient </a:t>
            </a:r>
            <a:r>
              <a:rPr lang="en-GB" sz="2000" i="1" dirty="0"/>
              <a:t>ex post</a:t>
            </a:r>
            <a:endParaRPr lang="en-GB" sz="2000" dirty="0"/>
          </a:p>
          <a:p>
            <a:pPr lvl="1"/>
            <a:r>
              <a:rPr lang="en-GB" sz="2000" dirty="0"/>
              <a:t>CAPM says that no method of constructing a portfolio that does not involve foresight on average produces higher return for less risk than the market portfolio</a:t>
            </a:r>
          </a:p>
        </p:txBody>
      </p:sp>
    </p:spTree>
    <p:extLst>
      <p:ext uri="{BB962C8B-B14F-4D97-AF65-F5344CB8AC3E}">
        <p14:creationId xmlns:p14="http://schemas.microsoft.com/office/powerpoint/2010/main" val="548544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GB" dirty="0"/>
              <a:t>The Roll </a:t>
            </a:r>
            <a:r>
              <a:rPr lang="en-GB" dirty="0" smtClean="0"/>
              <a:t>Critique (</a:t>
            </a:r>
            <a:r>
              <a:rPr lang="en-GB" i="1" dirty="0" smtClean="0"/>
              <a:t>Roll 1977</a:t>
            </a:r>
            <a:r>
              <a:rPr lang="en-GB" dirty="0" smtClean="0"/>
              <a:t>)</a:t>
            </a:r>
            <a:endParaRPr lang="en-GB" dirty="0"/>
          </a:p>
        </p:txBody>
      </p:sp>
      <p:sp>
        <p:nvSpPr>
          <p:cNvPr id="114691" name="Rectangle 3"/>
          <p:cNvSpPr>
            <a:spLocks noGrp="1" noChangeArrowheads="1"/>
          </p:cNvSpPr>
          <p:nvPr>
            <p:ph idx="1"/>
          </p:nvPr>
        </p:nvSpPr>
        <p:spPr/>
        <p:txBody>
          <a:bodyPr>
            <a:normAutofit/>
          </a:bodyPr>
          <a:lstStyle/>
          <a:p>
            <a:r>
              <a:rPr lang="en-GB" sz="2000" dirty="0"/>
              <a:t>The </a:t>
            </a:r>
            <a:r>
              <a:rPr lang="en-GB" sz="2000" i="1" dirty="0"/>
              <a:t>only</a:t>
            </a:r>
            <a:r>
              <a:rPr lang="en-GB" sz="2000" dirty="0"/>
              <a:t> economic content to the CAPM is the assertion that the market portfolio is </a:t>
            </a:r>
            <a:r>
              <a:rPr lang="en-GB" sz="2000" i="1" dirty="0"/>
              <a:t>ex ante</a:t>
            </a:r>
            <a:r>
              <a:rPr lang="en-GB" sz="2000" dirty="0"/>
              <a:t> efficient</a:t>
            </a:r>
          </a:p>
          <a:p>
            <a:r>
              <a:rPr lang="en-GB" sz="2000" dirty="0"/>
              <a:t>But the market portfolio is unobservable in practice – it consists of all investor wealth</a:t>
            </a:r>
          </a:p>
          <a:p>
            <a:r>
              <a:rPr lang="en-GB" sz="2000" dirty="0"/>
              <a:t>To test the CAPM need a proxy – say some index</a:t>
            </a:r>
          </a:p>
          <a:p>
            <a:pPr lvl="1"/>
            <a:r>
              <a:rPr lang="en-GB" sz="1800" dirty="0"/>
              <a:t>tests may support the CAPM because the proxy is efficient even if the market portfolio is not</a:t>
            </a:r>
          </a:p>
          <a:p>
            <a:pPr lvl="1"/>
            <a:r>
              <a:rPr lang="en-GB" sz="1800" dirty="0"/>
              <a:t>tests may reject the CAPM because the proxy is not efficient even if the market portfolio is</a:t>
            </a:r>
          </a:p>
          <a:p>
            <a:r>
              <a:rPr lang="en-GB" sz="2000" dirty="0"/>
              <a:t>The critique does not say the CAPM is wrong or meaningless</a:t>
            </a:r>
          </a:p>
          <a:p>
            <a:pPr lvl="1"/>
            <a:r>
              <a:rPr lang="en-GB" sz="1800" dirty="0"/>
              <a:t>but to use and test the CAPM need to commit to some proxy for the market</a:t>
            </a:r>
          </a:p>
          <a:p>
            <a:pPr lvl="1"/>
            <a:r>
              <a:rPr lang="en-GB" sz="1800" dirty="0"/>
              <a:t>generally use the market-weighted domestic equity index (though could consider other possibilities)      </a:t>
            </a:r>
          </a:p>
        </p:txBody>
      </p:sp>
    </p:spTree>
    <p:extLst>
      <p:ext uri="{BB962C8B-B14F-4D97-AF65-F5344CB8AC3E}">
        <p14:creationId xmlns:p14="http://schemas.microsoft.com/office/powerpoint/2010/main" val="4148339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Outline</a:t>
            </a:r>
          </a:p>
        </p:txBody>
      </p:sp>
      <p:sp>
        <p:nvSpPr>
          <p:cNvPr id="3" name="Content Placeholder 2"/>
          <p:cNvSpPr>
            <a:spLocks noGrp="1"/>
          </p:cNvSpPr>
          <p:nvPr>
            <p:ph idx="1"/>
          </p:nvPr>
        </p:nvSpPr>
        <p:spPr/>
        <p:txBody>
          <a:bodyPr/>
          <a:lstStyle/>
          <a:p>
            <a:r>
              <a:rPr lang="en-GB" dirty="0" smtClean="0"/>
              <a:t>CAPM</a:t>
            </a:r>
            <a:endParaRPr lang="en-GB" dirty="0"/>
          </a:p>
          <a:p>
            <a:r>
              <a:rPr lang="en-GB" dirty="0"/>
              <a:t>Using the CAPM</a:t>
            </a:r>
          </a:p>
          <a:p>
            <a:pPr lvl="1"/>
            <a:r>
              <a:rPr lang="en-GB" dirty="0"/>
              <a:t>estimating beta and the market risk premium</a:t>
            </a:r>
          </a:p>
          <a:p>
            <a:r>
              <a:rPr lang="en-GB" dirty="0"/>
              <a:t>Testing the CAPM</a:t>
            </a:r>
          </a:p>
          <a:p>
            <a:pPr lvl="1"/>
            <a:r>
              <a:rPr lang="en-GB" dirty="0"/>
              <a:t>Roll’s critique</a:t>
            </a:r>
          </a:p>
          <a:p>
            <a:pPr lvl="1"/>
            <a:r>
              <a:rPr lang="en-GB" dirty="0" smtClean="0"/>
              <a:t>Results</a:t>
            </a:r>
          </a:p>
          <a:p>
            <a:pPr lvl="1"/>
            <a:r>
              <a:rPr lang="en-GB" dirty="0" smtClean="0"/>
              <a:t>Explanations</a:t>
            </a:r>
            <a:endParaRPr lang="en-GB" dirty="0"/>
          </a:p>
          <a:p>
            <a:endParaRPr lang="en-GB" dirty="0"/>
          </a:p>
        </p:txBody>
      </p:sp>
    </p:spTree>
    <p:extLst>
      <p:ext uri="{BB962C8B-B14F-4D97-AF65-F5344CB8AC3E}">
        <p14:creationId xmlns:p14="http://schemas.microsoft.com/office/powerpoint/2010/main" val="500148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846438" y="550078"/>
            <a:ext cx="10515600" cy="1325563"/>
          </a:xfrm>
        </p:spPr>
        <p:txBody>
          <a:bodyPr/>
          <a:lstStyle/>
          <a:p>
            <a:r>
              <a:rPr lang="en-GB" dirty="0" smtClean="0"/>
              <a:t>The </a:t>
            </a:r>
            <a:r>
              <a:rPr lang="en-GB" dirty="0" err="1" smtClean="0"/>
              <a:t>Fama-MacBeth</a:t>
            </a:r>
            <a:r>
              <a:rPr lang="en-GB" dirty="0" smtClean="0"/>
              <a:t> Procedure</a:t>
            </a:r>
            <a:endParaRPr lang="en-GB" dirty="0"/>
          </a:p>
        </p:txBody>
      </p:sp>
      <p:sp>
        <p:nvSpPr>
          <p:cNvPr id="115715" name="Rectangle 3"/>
          <p:cNvSpPr>
            <a:spLocks noGrp="1" noChangeArrowheads="1"/>
          </p:cNvSpPr>
          <p:nvPr>
            <p:ph idx="1"/>
          </p:nvPr>
        </p:nvSpPr>
        <p:spPr>
          <a:xfrm>
            <a:off x="838200" y="1808193"/>
            <a:ext cx="10414685" cy="4713389"/>
          </a:xfrm>
        </p:spPr>
        <p:txBody>
          <a:bodyPr>
            <a:normAutofit/>
          </a:bodyPr>
          <a:lstStyle/>
          <a:p>
            <a:pPr>
              <a:lnSpc>
                <a:spcPct val="80000"/>
              </a:lnSpc>
            </a:pPr>
            <a:r>
              <a:rPr lang="en-GB" sz="2000" dirty="0"/>
              <a:t>Two stage approach</a:t>
            </a:r>
            <a:r>
              <a:rPr lang="en-GB" sz="2000" dirty="0" smtClean="0"/>
              <a:t>:</a:t>
            </a:r>
          </a:p>
          <a:p>
            <a:pPr marL="457200" lvl="1" indent="0">
              <a:lnSpc>
                <a:spcPct val="80000"/>
              </a:lnSpc>
              <a:buNone/>
            </a:pPr>
            <a:endParaRPr lang="en-GB" sz="2000" dirty="0"/>
          </a:p>
          <a:p>
            <a:pPr marL="914400" lvl="1" indent="-457200">
              <a:lnSpc>
                <a:spcPct val="80000"/>
              </a:lnSpc>
              <a:buFont typeface="+mj-lt"/>
              <a:buAutoNum type="arabicPeriod"/>
            </a:pPr>
            <a:r>
              <a:rPr lang="en-GB" sz="2000" dirty="0" smtClean="0"/>
              <a:t>Time </a:t>
            </a:r>
            <a:r>
              <a:rPr lang="en-GB" sz="2000" dirty="0"/>
              <a:t>series regression of return on stock or market return to estimate stock </a:t>
            </a:r>
            <a:r>
              <a:rPr lang="en-GB" sz="2000" dirty="0">
                <a:latin typeface="Symbol" pitchFamily="18" charset="2"/>
              </a:rPr>
              <a:t>b</a:t>
            </a:r>
            <a:r>
              <a:rPr lang="en-GB" sz="2000" dirty="0"/>
              <a:t>:</a:t>
            </a:r>
          </a:p>
          <a:p>
            <a:pPr marL="800100" lvl="1" indent="-342900">
              <a:lnSpc>
                <a:spcPct val="80000"/>
              </a:lnSpc>
              <a:buFontTx/>
              <a:buAutoNum type="arabicPeriod"/>
            </a:pPr>
            <a:endParaRPr lang="en-GB" sz="1800" dirty="0"/>
          </a:p>
          <a:p>
            <a:pPr marL="800100" lvl="1" indent="-342900">
              <a:lnSpc>
                <a:spcPct val="80000"/>
              </a:lnSpc>
              <a:buFontTx/>
              <a:buAutoNum type="arabicPeriod"/>
            </a:pPr>
            <a:endParaRPr lang="en-GB" sz="1800" dirty="0"/>
          </a:p>
          <a:p>
            <a:pPr marL="457200" lvl="1" indent="0">
              <a:lnSpc>
                <a:spcPct val="80000"/>
              </a:lnSpc>
              <a:buNone/>
            </a:pPr>
            <a:endParaRPr lang="en-GB" sz="2000" dirty="0" smtClean="0"/>
          </a:p>
          <a:p>
            <a:pPr marL="457200" lvl="1" indent="0">
              <a:lnSpc>
                <a:spcPct val="80000"/>
              </a:lnSpc>
              <a:buNone/>
            </a:pPr>
            <a:r>
              <a:rPr lang="en-GB" sz="2000" dirty="0" smtClean="0"/>
              <a:t>2.	Form </a:t>
            </a:r>
            <a:r>
              <a:rPr lang="en-GB" sz="2000" dirty="0"/>
              <a:t>portfolios of stocks with similar betas (indexed by </a:t>
            </a:r>
            <a:r>
              <a:rPr lang="en-GB" sz="2000" i="1" dirty="0"/>
              <a:t>j</a:t>
            </a:r>
            <a:r>
              <a:rPr lang="en-GB" sz="2000" dirty="0"/>
              <a:t>) and run cross-sectional </a:t>
            </a:r>
            <a:r>
              <a:rPr lang="en-GB" sz="2000" dirty="0" smtClean="0"/>
              <a:t>	regression </a:t>
            </a:r>
            <a:r>
              <a:rPr lang="en-GB" sz="2000" dirty="0"/>
              <a:t>of return on portfolio beta and other possible characteristics:</a:t>
            </a:r>
          </a:p>
          <a:p>
            <a:pPr marL="800100" lvl="1" indent="-342900">
              <a:lnSpc>
                <a:spcPct val="80000"/>
              </a:lnSpc>
              <a:buNone/>
            </a:pPr>
            <a:endParaRPr lang="en-GB" sz="1800" dirty="0"/>
          </a:p>
          <a:p>
            <a:pPr marL="800100" lvl="1" indent="-342900">
              <a:lnSpc>
                <a:spcPct val="80000"/>
              </a:lnSpc>
              <a:buNone/>
            </a:pPr>
            <a:r>
              <a:rPr lang="en-GB" sz="1800" dirty="0"/>
              <a:t>	</a:t>
            </a:r>
            <a:endParaRPr lang="en-GB" sz="1800" dirty="0" smtClean="0"/>
          </a:p>
          <a:p>
            <a:pPr marL="800100" lvl="1" indent="-342900">
              <a:lnSpc>
                <a:spcPct val="80000"/>
              </a:lnSpc>
              <a:buNone/>
            </a:pPr>
            <a:endParaRPr lang="en-GB" sz="1800" dirty="0"/>
          </a:p>
          <a:p>
            <a:pPr marL="800100" lvl="1" indent="-342900">
              <a:lnSpc>
                <a:spcPct val="80000"/>
              </a:lnSpc>
              <a:buNone/>
            </a:pPr>
            <a:r>
              <a:rPr lang="en-GB" sz="1800" dirty="0" smtClean="0"/>
              <a:t>	</a:t>
            </a:r>
          </a:p>
          <a:p>
            <a:pPr marL="800100" lvl="1" indent="-342900">
              <a:lnSpc>
                <a:spcPct val="80000"/>
              </a:lnSpc>
              <a:buNone/>
            </a:pPr>
            <a:r>
              <a:rPr lang="en-GB" sz="1800" dirty="0"/>
              <a:t>	</a:t>
            </a:r>
            <a:r>
              <a:rPr lang="en-GB" sz="1800" dirty="0" smtClean="0"/>
              <a:t>	If </a:t>
            </a:r>
            <a:r>
              <a:rPr lang="en-GB" sz="1800" dirty="0"/>
              <a:t>CAPM holds:</a:t>
            </a:r>
          </a:p>
          <a:p>
            <a:pPr>
              <a:lnSpc>
                <a:spcPct val="80000"/>
              </a:lnSpc>
              <a:buFontTx/>
              <a:buNone/>
            </a:pPr>
            <a:r>
              <a:rPr lang="en-GB" sz="1800" dirty="0"/>
              <a:t>		</a:t>
            </a:r>
            <a:r>
              <a:rPr lang="en-GB" sz="2400" dirty="0"/>
              <a:t>E[</a:t>
            </a:r>
            <a:r>
              <a:rPr lang="en-GB" sz="2400" dirty="0">
                <a:latin typeface="Symbol" pitchFamily="18" charset="2"/>
              </a:rPr>
              <a:t>g</a:t>
            </a:r>
            <a:r>
              <a:rPr lang="en-GB" sz="2400" baseline="-25000" dirty="0"/>
              <a:t>0,t</a:t>
            </a:r>
            <a:r>
              <a:rPr lang="en-GB" sz="2400" dirty="0"/>
              <a:t>- </a:t>
            </a:r>
            <a:r>
              <a:rPr lang="en-GB" sz="2400" i="1" dirty="0" err="1"/>
              <a:t>R</a:t>
            </a:r>
            <a:r>
              <a:rPr lang="en-GB" sz="2400" i="1" baseline="-25000" dirty="0" err="1"/>
              <a:t>F,t</a:t>
            </a:r>
            <a:r>
              <a:rPr lang="en-GB" sz="2400" dirty="0"/>
              <a:t>] = 0, E[</a:t>
            </a:r>
            <a:r>
              <a:rPr lang="en-GB" sz="2400" dirty="0">
                <a:latin typeface="Symbol" pitchFamily="18" charset="2"/>
              </a:rPr>
              <a:t>g</a:t>
            </a:r>
            <a:r>
              <a:rPr lang="en-GB" sz="2400" baseline="-25000" dirty="0"/>
              <a:t>1,t</a:t>
            </a:r>
            <a:r>
              <a:rPr lang="en-GB" sz="2400" dirty="0"/>
              <a:t>] = E[</a:t>
            </a:r>
            <a:r>
              <a:rPr lang="en-GB" sz="2400" i="1" dirty="0" err="1"/>
              <a:t>R</a:t>
            </a:r>
            <a:r>
              <a:rPr lang="en-GB" sz="2400" i="1" baseline="-25000" dirty="0" err="1"/>
              <a:t>M,t</a:t>
            </a:r>
            <a:r>
              <a:rPr lang="en-GB" sz="2400" dirty="0"/>
              <a:t> –</a:t>
            </a:r>
            <a:r>
              <a:rPr lang="en-GB" sz="2400" i="1" dirty="0" err="1"/>
              <a:t>R</a:t>
            </a:r>
            <a:r>
              <a:rPr lang="en-GB" sz="2400" i="1" baseline="-25000" dirty="0" err="1"/>
              <a:t>F,t</a:t>
            </a:r>
            <a:r>
              <a:rPr lang="en-GB" sz="2400" dirty="0"/>
              <a:t>], E[</a:t>
            </a:r>
            <a:r>
              <a:rPr lang="en-GB" sz="2400" dirty="0">
                <a:latin typeface="Symbol" pitchFamily="18" charset="2"/>
              </a:rPr>
              <a:t>g</a:t>
            </a:r>
            <a:r>
              <a:rPr lang="en-GB" sz="2400" baseline="-25000" dirty="0"/>
              <a:t>2,t</a:t>
            </a:r>
            <a:r>
              <a:rPr lang="en-GB" sz="2400" dirty="0"/>
              <a:t>] = 0</a:t>
            </a:r>
          </a:p>
          <a:p>
            <a:pPr>
              <a:lnSpc>
                <a:spcPct val="80000"/>
              </a:lnSpc>
              <a:buFontTx/>
              <a:buNone/>
            </a:pPr>
            <a:endParaRPr lang="en-GB" sz="1600" dirty="0"/>
          </a:p>
          <a:p>
            <a:pPr>
              <a:lnSpc>
                <a:spcPct val="80000"/>
              </a:lnSpc>
              <a:buFontTx/>
              <a:buNone/>
            </a:pPr>
            <a:endParaRPr lang="en-GB" sz="1600" dirty="0"/>
          </a:p>
          <a:p>
            <a:pPr>
              <a:lnSpc>
                <a:spcPct val="80000"/>
              </a:lnSpc>
            </a:pPr>
            <a:endParaRPr lang="en-GB" sz="1600" dirty="0"/>
          </a:p>
        </p:txBody>
      </p:sp>
      <p:graphicFrame>
        <p:nvGraphicFramePr>
          <p:cNvPr id="115716" name="Object 4" descr="2nd stage equation&#10;" title="Fama MacBeth Procedure"/>
          <p:cNvGraphicFramePr>
            <a:graphicFrameLocks noChangeAspect="1"/>
          </p:cNvGraphicFramePr>
          <p:nvPr>
            <p:extLst>
              <p:ext uri="{D42A27DB-BD31-4B8C-83A1-F6EECF244321}">
                <p14:modId xmlns:p14="http://schemas.microsoft.com/office/powerpoint/2010/main" val="1385658344"/>
              </p:ext>
            </p:extLst>
          </p:nvPr>
        </p:nvGraphicFramePr>
        <p:xfrm>
          <a:off x="3954163" y="4267979"/>
          <a:ext cx="4300151" cy="511450"/>
        </p:xfrm>
        <a:graphic>
          <a:graphicData uri="http://schemas.openxmlformats.org/presentationml/2006/ole">
            <mc:AlternateContent xmlns:mc="http://schemas.openxmlformats.org/markup-compatibility/2006">
              <mc:Choice xmlns:v="urn:schemas-microsoft-com:vml" Requires="v">
                <p:oleObj spid="_x0000_s21564" name="Equation" r:id="rId4" imgW="2222280" imgH="241200" progId="Equation.DSMT4">
                  <p:embed/>
                </p:oleObj>
              </mc:Choice>
              <mc:Fallback>
                <p:oleObj name="Equation" r:id="rId4" imgW="2222280" imgH="241200" progId="Equation.DSMT4">
                  <p:embed/>
                  <p:pic>
                    <p:nvPicPr>
                      <p:cNvPr id="11571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4163" y="4267979"/>
                        <a:ext cx="4300151" cy="511450"/>
                      </a:xfrm>
                      <a:prstGeom prst="rect">
                        <a:avLst/>
                      </a:prstGeom>
                      <a:noFill/>
                      <a:extLst/>
                    </p:spPr>
                  </p:pic>
                </p:oleObj>
              </mc:Fallback>
            </mc:AlternateContent>
          </a:graphicData>
        </a:graphic>
      </p:graphicFrame>
      <p:graphicFrame>
        <p:nvGraphicFramePr>
          <p:cNvPr id="115717" name="Object 5" descr="1st stage equation" title="Fama MacBeth Procedure"/>
          <p:cNvGraphicFramePr>
            <a:graphicFrameLocks noChangeAspect="1"/>
          </p:cNvGraphicFramePr>
          <p:nvPr>
            <p:extLst>
              <p:ext uri="{D42A27DB-BD31-4B8C-83A1-F6EECF244321}">
                <p14:modId xmlns:p14="http://schemas.microsoft.com/office/powerpoint/2010/main" val="1372236909"/>
              </p:ext>
            </p:extLst>
          </p:nvPr>
        </p:nvGraphicFramePr>
        <p:xfrm>
          <a:off x="4040712" y="2942466"/>
          <a:ext cx="4110576" cy="517426"/>
        </p:xfrm>
        <a:graphic>
          <a:graphicData uri="http://schemas.openxmlformats.org/presentationml/2006/ole">
            <mc:AlternateContent xmlns:mc="http://schemas.openxmlformats.org/markup-compatibility/2006">
              <mc:Choice xmlns:v="urn:schemas-microsoft-com:vml" Requires="v">
                <p:oleObj spid="_x0000_s21565" name="Equation" r:id="rId6" imgW="2311200" imgH="279360" progId="Equation.DSMT4">
                  <p:embed/>
                </p:oleObj>
              </mc:Choice>
              <mc:Fallback>
                <p:oleObj name="Equation" r:id="rId6" imgW="2311200" imgH="279360" progId="Equation.DSMT4">
                  <p:embed/>
                  <p:pic>
                    <p:nvPicPr>
                      <p:cNvPr id="11571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0712" y="2942466"/>
                        <a:ext cx="4110576" cy="517426"/>
                      </a:xfrm>
                      <a:prstGeom prst="rect">
                        <a:avLst/>
                      </a:prstGeom>
                      <a:noFill/>
                      <a:extLst/>
                    </p:spPr>
                  </p:pic>
                </p:oleObj>
              </mc:Fallback>
            </mc:AlternateContent>
          </a:graphicData>
        </a:graphic>
      </p:graphicFrame>
    </p:spTree>
    <p:extLst>
      <p:ext uri="{BB962C8B-B14F-4D97-AF65-F5344CB8AC3E}">
        <p14:creationId xmlns:p14="http://schemas.microsoft.com/office/powerpoint/2010/main" val="41731158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22" name="Picture 2" descr="Graph depicting CAPM's emperical performance" title="How Does the CAPM Perform Empirical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605" y="1715519"/>
            <a:ext cx="9428206" cy="2865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838200" y="4581474"/>
            <a:ext cx="11353800" cy="1692771"/>
          </a:xfrm>
          <a:prstGeom prst="rect">
            <a:avLst/>
          </a:prstGeom>
          <a:noFill/>
        </p:spPr>
        <p:txBody>
          <a:bodyPr wrap="square" rtlCol="0">
            <a:spAutoFit/>
          </a:bodyPr>
          <a:lstStyle/>
          <a:p>
            <a:r>
              <a:rPr lang="en-GB" sz="1600" dirty="0"/>
              <a:t>			</a:t>
            </a:r>
            <a:r>
              <a:rPr lang="en-GB" sz="1600" dirty="0" smtClean="0"/>
              <a:t>		Source</a:t>
            </a:r>
            <a:r>
              <a:rPr lang="en-GB" sz="1600" dirty="0"/>
              <a:t>: </a:t>
            </a:r>
            <a:r>
              <a:rPr lang="en-GB" sz="1600" dirty="0" err="1"/>
              <a:t>Fama</a:t>
            </a:r>
            <a:r>
              <a:rPr lang="en-GB" sz="1600" dirty="0"/>
              <a:t> and French, 2004</a:t>
            </a:r>
          </a:p>
          <a:p>
            <a:endParaRPr lang="en-GB" sz="1600" dirty="0"/>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Early tests (Black, Jensen, Scholes, 1972, Fama and </a:t>
            </a:r>
            <a:r>
              <a:rPr lang="en-GB" dirty="0" err="1">
                <a:latin typeface="Times New Roman" panose="02020603050405020304" pitchFamily="18" charset="0"/>
                <a:cs typeface="Times New Roman" panose="02020603050405020304" pitchFamily="18" charset="0"/>
              </a:rPr>
              <a:t>MacBeth</a:t>
            </a:r>
            <a:r>
              <a:rPr lang="en-GB" dirty="0">
                <a:latin typeface="Times New Roman" panose="02020603050405020304" pitchFamily="18" charset="0"/>
                <a:cs typeface="Times New Roman" panose="02020603050405020304" pitchFamily="18" charset="0"/>
              </a:rPr>
              <a:t>, 1973) showed beta was priced, that idiosyncratic risk was not priced, but that the expected return on a zero beta portfolio is significantly greater that </a:t>
            </a:r>
            <a:r>
              <a:rPr lang="en-GB" i="1" dirty="0" err="1">
                <a:latin typeface="Times New Roman" panose="02020603050405020304" pitchFamily="18" charset="0"/>
                <a:cs typeface="Times New Roman" panose="02020603050405020304" pitchFamily="18" charset="0"/>
              </a:rPr>
              <a:t>r</a:t>
            </a:r>
            <a:r>
              <a:rPr lang="en-GB" i="1" baseline="-25000" dirty="0" err="1">
                <a:latin typeface="Times New Roman" panose="02020603050405020304" pitchFamily="18" charset="0"/>
                <a:cs typeface="Times New Roman" panose="02020603050405020304" pitchFamily="18" charset="0"/>
              </a:rPr>
              <a:t>F</a:t>
            </a:r>
            <a:r>
              <a:rPr lang="en-GB" dirty="0" err="1">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But </a:t>
            </a:r>
            <a:r>
              <a:rPr lang="en-GB" u="sng" dirty="0">
                <a:latin typeface="Times New Roman" panose="02020603050405020304" pitchFamily="18" charset="0"/>
                <a:cs typeface="Times New Roman" panose="02020603050405020304" pitchFamily="18" charset="0"/>
              </a:rPr>
              <a:t>recent</a:t>
            </a:r>
            <a:r>
              <a:rPr lang="en-GB" dirty="0">
                <a:latin typeface="Times New Roman" panose="02020603050405020304" pitchFamily="18" charset="0"/>
                <a:cs typeface="Times New Roman" panose="02020603050405020304" pitchFamily="18" charset="0"/>
              </a:rPr>
              <a:t> evidence finds a very flat relationship between Beta and </a:t>
            </a:r>
            <a:r>
              <a:rPr lang="en-GB" dirty="0" smtClean="0">
                <a:latin typeface="Times New Roman" panose="02020603050405020304" pitchFamily="18" charset="0"/>
                <a:cs typeface="Times New Roman" panose="02020603050405020304" pitchFamily="18" charset="0"/>
              </a:rPr>
              <a:t>returns - </a:t>
            </a:r>
            <a:r>
              <a:rPr lang="en-US" altLang="en-US" dirty="0" smtClean="0">
                <a:latin typeface="Times New Roman" panose="02020603050405020304" pitchFamily="18" charset="0"/>
                <a:cs typeface="Times New Roman" panose="02020603050405020304" pitchFamily="18" charset="0"/>
              </a:rPr>
              <a:t>not </a:t>
            </a:r>
            <a:r>
              <a:rPr lang="en-US" altLang="en-US" dirty="0">
                <a:latin typeface="Times New Roman" panose="02020603050405020304" pitchFamily="18" charset="0"/>
                <a:cs typeface="Times New Roman" panose="02020603050405020304" pitchFamily="18" charset="0"/>
              </a:rPr>
              <a:t>as strong as the theory suggests. </a:t>
            </a:r>
            <a:endParaRPr lang="en-GB" dirty="0">
              <a:latin typeface="Times New Roman" panose="02020603050405020304" pitchFamily="18" charset="0"/>
              <a:cs typeface="Times New Roman" panose="02020603050405020304" pitchFamily="18" charset="0"/>
            </a:endParaRPr>
          </a:p>
        </p:txBody>
      </p:sp>
      <p:sp>
        <p:nvSpPr>
          <p:cNvPr id="4" name="Rectangle 2"/>
          <p:cNvSpPr>
            <a:spLocks noGrp="1" noChangeArrowheads="1"/>
          </p:cNvSpPr>
          <p:nvPr>
            <p:ph type="title"/>
          </p:nvPr>
        </p:nvSpPr>
        <p:spPr>
          <a:xfrm>
            <a:off x="950440" y="389956"/>
            <a:ext cx="10515600" cy="1325563"/>
          </a:xfrm>
        </p:spPr>
        <p:txBody>
          <a:bodyPr>
            <a:normAutofit/>
          </a:bodyPr>
          <a:lstStyle/>
          <a:p>
            <a:r>
              <a:rPr lang="en-US" altLang="en-US" dirty="0" smtClean="0"/>
              <a:t>How Does the CAPM Perform Empirically?</a:t>
            </a:r>
          </a:p>
        </p:txBody>
      </p:sp>
    </p:spTree>
    <p:extLst>
      <p:ext uri="{BB962C8B-B14F-4D97-AF65-F5344CB8AC3E}">
        <p14:creationId xmlns:p14="http://schemas.microsoft.com/office/powerpoint/2010/main" val="2506412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GB" sz="3600"/>
              <a:t>Why not just test the CAPM on individual shares?</a:t>
            </a:r>
            <a:endParaRPr lang="en-US" sz="3600"/>
          </a:p>
        </p:txBody>
      </p:sp>
      <p:sp>
        <p:nvSpPr>
          <p:cNvPr id="155651" name="Rectangle 3"/>
          <p:cNvSpPr>
            <a:spLocks noGrp="1" noChangeArrowheads="1"/>
          </p:cNvSpPr>
          <p:nvPr>
            <p:ph idx="1"/>
          </p:nvPr>
        </p:nvSpPr>
        <p:spPr/>
        <p:txBody>
          <a:bodyPr/>
          <a:lstStyle/>
          <a:p>
            <a:r>
              <a:rPr lang="en-GB" sz="2000" dirty="0"/>
              <a:t>Obvious way to test the CAPM is to take each share, measure its beta, and regress the average excess return of the share against the beta of the share</a:t>
            </a:r>
          </a:p>
          <a:p>
            <a:r>
              <a:rPr lang="en-GB" sz="2000" dirty="0"/>
              <a:t>The problem is that we cannot measure the beta of a share accurately</a:t>
            </a:r>
          </a:p>
          <a:p>
            <a:pPr lvl="1"/>
            <a:r>
              <a:rPr lang="en-GB" sz="2000" dirty="0"/>
              <a:t>much of the variation in </a:t>
            </a:r>
            <a:r>
              <a:rPr lang="en-GB" sz="2000" i="1" dirty="0"/>
              <a:t>measured</a:t>
            </a:r>
            <a:r>
              <a:rPr lang="en-GB" sz="2000" dirty="0"/>
              <a:t> beta between shares is the result of noise, not market risk</a:t>
            </a:r>
          </a:p>
          <a:p>
            <a:pPr lvl="1"/>
            <a:r>
              <a:rPr lang="en-GB" sz="2000" dirty="0"/>
              <a:t>would lead to conclusion that beta can only explain part of the risk premium</a:t>
            </a:r>
          </a:p>
          <a:p>
            <a:r>
              <a:rPr lang="en-GB" sz="2000" dirty="0"/>
              <a:t>But can measure the beta of </a:t>
            </a:r>
            <a:r>
              <a:rPr lang="en-GB" sz="2000" i="1" dirty="0"/>
              <a:t>portfolios</a:t>
            </a:r>
            <a:r>
              <a:rPr lang="en-GB" sz="2000" dirty="0"/>
              <a:t> much more accurately because most of the idiosyncratic risk is diversified away</a:t>
            </a:r>
          </a:p>
          <a:p>
            <a:pPr lvl="1"/>
            <a:r>
              <a:rPr lang="en-GB" sz="2000" dirty="0"/>
              <a:t>if we form portfolios randomly we would have portfolios with betas close to 1 and still could not test CAPM</a:t>
            </a:r>
          </a:p>
          <a:p>
            <a:pPr lvl="1"/>
            <a:r>
              <a:rPr lang="en-GB" sz="2000" dirty="0"/>
              <a:t>by forming portfolios based on prior measured beta can get portfolios with good dispersion of beta values </a:t>
            </a:r>
            <a:endParaRPr lang="en-US" sz="2000" dirty="0"/>
          </a:p>
        </p:txBody>
      </p:sp>
    </p:spTree>
    <p:extLst>
      <p:ext uri="{BB962C8B-B14F-4D97-AF65-F5344CB8AC3E}">
        <p14:creationId xmlns:p14="http://schemas.microsoft.com/office/powerpoint/2010/main" val="10398170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r>
              <a:rPr lang="en-US" altLang="en-US" dirty="0" smtClean="0"/>
              <a:t>How Does the CAPM Perform Empirically?</a:t>
            </a:r>
          </a:p>
        </p:txBody>
      </p:sp>
      <p:sp>
        <p:nvSpPr>
          <p:cNvPr id="15363" name="Rectangle 3"/>
          <p:cNvSpPr>
            <a:spLocks noGrp="1" noChangeArrowheads="1"/>
          </p:cNvSpPr>
          <p:nvPr>
            <p:ph idx="1"/>
          </p:nvPr>
        </p:nvSpPr>
        <p:spPr/>
        <p:txBody>
          <a:bodyPr>
            <a:normAutofit/>
          </a:bodyPr>
          <a:lstStyle/>
          <a:p>
            <a:r>
              <a:rPr lang="en-US" altLang="en-US" dirty="0" smtClean="0"/>
              <a:t>Also, a great deal of </a:t>
            </a:r>
            <a:r>
              <a:rPr lang="en-US" altLang="en-US" b="1" i="1" dirty="0" smtClean="0"/>
              <a:t>anomalous</a:t>
            </a:r>
            <a:r>
              <a:rPr lang="en-US" altLang="en-US" dirty="0" smtClean="0"/>
              <a:t> evidence has come out suggesting that things other than beta are important in determining expected returns:</a:t>
            </a:r>
          </a:p>
          <a:p>
            <a:pPr lvl="1"/>
            <a:r>
              <a:rPr lang="en-US" altLang="en-US" sz="2400" dirty="0"/>
              <a:t>The Small Firm Effect (</a:t>
            </a:r>
            <a:r>
              <a:rPr lang="en-US" altLang="en-US" sz="2400" dirty="0" err="1"/>
              <a:t>Keim</a:t>
            </a:r>
            <a:r>
              <a:rPr lang="en-US" altLang="en-US" sz="2400" dirty="0"/>
              <a:t>, 1981)</a:t>
            </a:r>
          </a:p>
          <a:p>
            <a:pPr lvl="1"/>
            <a:r>
              <a:rPr lang="en-US" altLang="en-US" sz="2400" dirty="0"/>
              <a:t>The Book-to-Market Effect (</a:t>
            </a:r>
            <a:r>
              <a:rPr lang="en-US" altLang="en-US" sz="2400" dirty="0" err="1"/>
              <a:t>Stattman</a:t>
            </a:r>
            <a:r>
              <a:rPr lang="en-US" altLang="en-US" sz="2400" dirty="0"/>
              <a:t>, 1980; Rosenberg,  </a:t>
            </a:r>
            <a:r>
              <a:rPr lang="en-US" altLang="en-US" sz="2400" i="1" dirty="0"/>
              <a:t>et al</a:t>
            </a:r>
            <a:r>
              <a:rPr lang="en-US" altLang="en-US" sz="2400" dirty="0"/>
              <a:t>., 1985) </a:t>
            </a:r>
          </a:p>
          <a:p>
            <a:pPr lvl="1"/>
            <a:r>
              <a:rPr lang="en-US" altLang="en-US" sz="2400" dirty="0"/>
              <a:t>The Momentum Effect (</a:t>
            </a:r>
            <a:r>
              <a:rPr lang="en-US" altLang="en-US" sz="2400" dirty="0" err="1"/>
              <a:t>Jegadeesh</a:t>
            </a:r>
            <a:r>
              <a:rPr lang="en-US" altLang="en-US" sz="2400" dirty="0"/>
              <a:t> and Titman, 1993)</a:t>
            </a:r>
          </a:p>
        </p:txBody>
      </p:sp>
    </p:spTree>
    <p:extLst>
      <p:ext uri="{BB962C8B-B14F-4D97-AF65-F5344CB8AC3E}">
        <p14:creationId xmlns:p14="http://schemas.microsoft.com/office/powerpoint/2010/main" val="738502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How Does the CAPM Perform </a:t>
            </a:r>
            <a:r>
              <a:rPr lang="en-GB" dirty="0" smtClean="0"/>
              <a:t>Empirically?</a:t>
            </a:r>
            <a:endParaRPr lang="en-GB" dirty="0"/>
          </a:p>
        </p:txBody>
      </p:sp>
      <p:sp>
        <p:nvSpPr>
          <p:cNvPr id="3" name="Content Placeholder 2"/>
          <p:cNvSpPr>
            <a:spLocks noGrp="1"/>
          </p:cNvSpPr>
          <p:nvPr>
            <p:ph idx="1"/>
          </p:nvPr>
        </p:nvSpPr>
        <p:spPr/>
        <p:txBody>
          <a:bodyPr>
            <a:normAutofit lnSpcReduction="10000"/>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pPr marL="0" indent="0">
              <a:buNone/>
            </a:pPr>
            <a:endParaRPr lang="en-GB" sz="1400" dirty="0"/>
          </a:p>
          <a:p>
            <a:pPr marL="0" indent="0">
              <a:buNone/>
            </a:pPr>
            <a:endParaRPr lang="en-GB" sz="1400" dirty="0" smtClean="0"/>
          </a:p>
          <a:p>
            <a:pPr marL="0" indent="0">
              <a:buNone/>
            </a:pPr>
            <a:r>
              <a:rPr lang="en-GB" sz="1400" dirty="0" smtClean="0"/>
              <a:t>			Source</a:t>
            </a:r>
            <a:r>
              <a:rPr lang="en-GB" sz="1400" dirty="0"/>
              <a:t>: </a:t>
            </a:r>
            <a:r>
              <a:rPr lang="en-GB" sz="1400" dirty="0" err="1"/>
              <a:t>Mertens</a:t>
            </a:r>
            <a:r>
              <a:rPr lang="en-GB" sz="1400" dirty="0"/>
              <a:t> (2002)</a:t>
            </a:r>
            <a:r>
              <a:rPr lang="en-GB" dirty="0"/>
              <a:t> </a:t>
            </a:r>
            <a:r>
              <a:rPr lang="en-GB" sz="1400" dirty="0"/>
              <a:t>(</a:t>
            </a:r>
            <a:r>
              <a:rPr lang="en-GB" sz="1400" dirty="0">
                <a:hlinkClick r:id="rId2"/>
              </a:rPr>
              <a:t>http://www.elmarmertens.com/lecturenotes/financenotes</a:t>
            </a:r>
            <a:r>
              <a:rPr lang="en-GB" sz="1400" dirty="0"/>
              <a:t>)</a:t>
            </a:r>
          </a:p>
          <a:p>
            <a:endParaRPr lang="en-GB" dirty="0"/>
          </a:p>
        </p:txBody>
      </p:sp>
      <p:pic>
        <p:nvPicPr>
          <p:cNvPr id="338948" name="Picture 4" descr="Graph depicting CAPM's emperical performance&#10;The graph shows that CAPM breaksdown along the size and  book-to-market value dimensions." title="CAPM's emperical perform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327" y="1822117"/>
            <a:ext cx="8136904" cy="3997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68075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How Does the CAPM Perform Empirically?</a:t>
            </a:r>
          </a:p>
        </p:txBody>
      </p:sp>
      <p:pic>
        <p:nvPicPr>
          <p:cNvPr id="340994" name="Picture 2" descr="Monthly excess returns sorted by Size and B/M quintiles&#10;" title="How Does the CAPM Perform Empirically"/>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17434" y="2706130"/>
            <a:ext cx="6689855" cy="260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162361" y="2475298"/>
            <a:ext cx="1584176" cy="369332"/>
          </a:xfrm>
          <a:prstGeom prst="rect">
            <a:avLst/>
          </a:prstGeom>
          <a:noFill/>
        </p:spPr>
        <p:txBody>
          <a:bodyPr wrap="square" rtlCol="0">
            <a:spAutoFit/>
          </a:bodyPr>
          <a:lstStyle/>
          <a:p>
            <a:r>
              <a:rPr lang="en-GB" dirty="0"/>
              <a:t>B/M Quintile</a:t>
            </a:r>
          </a:p>
        </p:txBody>
      </p:sp>
      <p:sp>
        <p:nvSpPr>
          <p:cNvPr id="5" name="Rectangle 4"/>
          <p:cNvSpPr/>
          <p:nvPr/>
        </p:nvSpPr>
        <p:spPr>
          <a:xfrm>
            <a:off x="2346132" y="5359571"/>
            <a:ext cx="7035393" cy="646331"/>
          </a:xfrm>
          <a:prstGeom prst="rect">
            <a:avLst/>
          </a:prstGeom>
        </p:spPr>
        <p:txBody>
          <a:bodyPr wrap="square">
            <a:spAutoFit/>
          </a:bodyPr>
          <a:lstStyle/>
          <a:p>
            <a:r>
              <a:rPr lang="en-US" altLang="en-US" dirty="0"/>
              <a:t>	Monthly excess returns sorted by Size and B/M quintiles</a:t>
            </a:r>
          </a:p>
          <a:p>
            <a:r>
              <a:rPr lang="en-US" altLang="en-US" dirty="0"/>
              <a:t> 	Source: </a:t>
            </a:r>
            <a:r>
              <a:rPr lang="en-US" dirty="0"/>
              <a:t>Fama and French (1993)</a:t>
            </a:r>
            <a:endParaRPr lang="en-GB" dirty="0"/>
          </a:p>
        </p:txBody>
      </p:sp>
    </p:spTree>
    <p:extLst>
      <p:ext uri="{BB962C8B-B14F-4D97-AF65-F5344CB8AC3E}">
        <p14:creationId xmlns:p14="http://schemas.microsoft.com/office/powerpoint/2010/main" val="2143457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GB"/>
              <a:t>Why does the CAPM not work well?</a:t>
            </a:r>
            <a:endParaRPr lang="en-US"/>
          </a:p>
        </p:txBody>
      </p:sp>
      <p:sp>
        <p:nvSpPr>
          <p:cNvPr id="154627" name="Rectangle 3"/>
          <p:cNvSpPr>
            <a:spLocks noGrp="1" noChangeArrowheads="1"/>
          </p:cNvSpPr>
          <p:nvPr>
            <p:ph idx="1"/>
          </p:nvPr>
        </p:nvSpPr>
        <p:spPr/>
        <p:txBody>
          <a:bodyPr>
            <a:normAutofit/>
          </a:bodyPr>
          <a:lstStyle/>
          <a:p>
            <a:r>
              <a:rPr lang="en-GB" sz="1600" dirty="0"/>
              <a:t>Have actually made some very strong assumptions</a:t>
            </a:r>
          </a:p>
          <a:p>
            <a:pPr lvl="1"/>
            <a:r>
              <a:rPr lang="en-GB" sz="1600" i="1" dirty="0"/>
              <a:t>Investors only care about mean and variance</a:t>
            </a:r>
            <a:r>
              <a:rPr lang="en-GB" sz="1600" dirty="0"/>
              <a:t>: but may worry about </a:t>
            </a:r>
            <a:r>
              <a:rPr lang="en-GB" sz="1600" dirty="0" smtClean="0"/>
              <a:t>skewness </a:t>
            </a:r>
            <a:r>
              <a:rPr lang="en-GB" sz="1600" dirty="0"/>
              <a:t>– would you rather:</a:t>
            </a:r>
          </a:p>
          <a:p>
            <a:pPr lvl="1">
              <a:buFontTx/>
              <a:buNone/>
            </a:pPr>
            <a:r>
              <a:rPr lang="en-GB" sz="1600" dirty="0"/>
              <a:t>	 	    </a:t>
            </a:r>
            <a:r>
              <a:rPr lang="en-GB" sz="1600" dirty="0" smtClean="0"/>
              <a:t>       200 </a:t>
            </a:r>
            <a:r>
              <a:rPr lang="en-GB" sz="1600" dirty="0"/>
              <a:t>(Pr 10%)		    			120 (Pr 90%)</a:t>
            </a:r>
          </a:p>
          <a:p>
            <a:pPr>
              <a:buFontTx/>
              <a:buNone/>
            </a:pPr>
            <a:r>
              <a:rPr lang="en-GB" sz="1600" dirty="0" smtClean="0"/>
              <a:t>           100                                               </a:t>
            </a:r>
            <a:r>
              <a:rPr lang="en-GB" sz="1600" dirty="0"/>
              <a:t>or 	</a:t>
            </a:r>
            <a:r>
              <a:rPr lang="en-GB" sz="1600" dirty="0" smtClean="0"/>
              <a:t>                                       100</a:t>
            </a:r>
            <a:r>
              <a:rPr lang="en-GB" sz="1600" dirty="0"/>
              <a:t>	    	             ?</a:t>
            </a:r>
          </a:p>
          <a:p>
            <a:pPr lvl="1">
              <a:buFontTx/>
              <a:buNone/>
            </a:pPr>
            <a:r>
              <a:rPr lang="en-GB" sz="1600" dirty="0"/>
              <a:t>     	      </a:t>
            </a:r>
            <a:r>
              <a:rPr lang="en-GB" sz="1600" dirty="0" smtClean="0"/>
              <a:t>100 </a:t>
            </a:r>
            <a:r>
              <a:rPr lang="en-GB" sz="1600" dirty="0"/>
              <a:t>(Pr 90%)		     			20  (Pr 10%)</a:t>
            </a:r>
          </a:p>
          <a:p>
            <a:pPr lvl="1">
              <a:buFontTx/>
              <a:buNone/>
            </a:pPr>
            <a:r>
              <a:rPr lang="en-GB" sz="1600" dirty="0"/>
              <a:t>(Both the gambles have the same mean and standard deviation, but differ in </a:t>
            </a:r>
            <a:r>
              <a:rPr lang="en-GB" sz="1600" dirty="0" err="1"/>
              <a:t>skewness</a:t>
            </a:r>
            <a:r>
              <a:rPr lang="en-GB" sz="1600" dirty="0"/>
              <a:t>)</a:t>
            </a:r>
          </a:p>
          <a:p>
            <a:pPr lvl="1"/>
            <a:r>
              <a:rPr lang="en-GB" sz="1600" i="1" dirty="0"/>
              <a:t>all investors care only about risk to wealth next period</a:t>
            </a:r>
            <a:r>
              <a:rPr lang="en-GB" sz="1600" dirty="0"/>
              <a:t>: but if I am a long term investor I may prefer an investment that pays more if say interest rates are low next period and less if they are high</a:t>
            </a:r>
          </a:p>
          <a:p>
            <a:pPr lvl="1"/>
            <a:r>
              <a:rPr lang="en-GB" sz="1600" i="1" dirty="0"/>
              <a:t>all investors are indifferent to tax</a:t>
            </a:r>
            <a:r>
              <a:rPr lang="en-GB" sz="1600" dirty="0"/>
              <a:t>: but some investors may prefer to receive return as capital gain rather than dividends for tax reasons</a:t>
            </a:r>
          </a:p>
          <a:p>
            <a:pPr lvl="1"/>
            <a:r>
              <a:rPr lang="en-GB" sz="1600" i="1" dirty="0"/>
              <a:t>the stock market is the sum of wealth</a:t>
            </a:r>
            <a:r>
              <a:rPr lang="en-GB" sz="1600" dirty="0"/>
              <a:t>: but there is a lot of other wealth (real estate, bonds, human capital) and theory says that beta should be estimated on entire wealth portfolio</a:t>
            </a:r>
          </a:p>
          <a:p>
            <a:pPr lvl="1"/>
            <a:r>
              <a:rPr lang="en-GB" sz="1600" i="1" dirty="0"/>
              <a:t>no transaction costs and unlimited </a:t>
            </a:r>
            <a:r>
              <a:rPr lang="en-GB" sz="1600" i="1" dirty="0" err="1"/>
              <a:t>shortselling</a:t>
            </a:r>
            <a:r>
              <a:rPr lang="en-GB" sz="1600" dirty="0"/>
              <a:t>: but stock market participation is limited, and it is not possible to short sell one’s human capital</a:t>
            </a:r>
            <a:endParaRPr lang="en-US" sz="1600" dirty="0"/>
          </a:p>
        </p:txBody>
      </p:sp>
      <p:sp>
        <p:nvSpPr>
          <p:cNvPr id="154628" name="Line 4" descr="Two gambles that have the same mean and standard deviation but differ in skewness" title="Two Gambles"/>
          <p:cNvSpPr>
            <a:spLocks noChangeShapeType="1"/>
          </p:cNvSpPr>
          <p:nvPr/>
        </p:nvSpPr>
        <p:spPr bwMode="auto">
          <a:xfrm flipV="1">
            <a:off x="1970942" y="2682527"/>
            <a:ext cx="670984" cy="161925"/>
          </a:xfrm>
          <a:prstGeom prst="line">
            <a:avLst/>
          </a:prstGeom>
          <a:noFill/>
          <a:ln w="12700">
            <a:solidFill>
              <a:schemeClr val="tx1"/>
            </a:solidFill>
            <a:round/>
            <a:headEnd/>
            <a:tailEnd type="triangle" w="med" len="med"/>
          </a:ln>
          <a:effectLst/>
        </p:spPr>
        <p:txBody>
          <a:bodyPr/>
          <a:lstStyle/>
          <a:p>
            <a:endParaRPr lang="en-GB"/>
          </a:p>
        </p:txBody>
      </p:sp>
      <p:sp>
        <p:nvSpPr>
          <p:cNvPr id="154629" name="Line 5" descr="Two gambles that have the same mean and standard deviation but differ in skewness" title="Two Gambles"/>
          <p:cNvSpPr>
            <a:spLocks noChangeShapeType="1"/>
          </p:cNvSpPr>
          <p:nvPr/>
        </p:nvSpPr>
        <p:spPr bwMode="auto">
          <a:xfrm flipV="1">
            <a:off x="6940333" y="2682526"/>
            <a:ext cx="670983" cy="161925"/>
          </a:xfrm>
          <a:prstGeom prst="line">
            <a:avLst/>
          </a:prstGeom>
          <a:noFill/>
          <a:ln w="12700">
            <a:solidFill>
              <a:schemeClr val="tx1"/>
            </a:solidFill>
            <a:round/>
            <a:headEnd/>
            <a:tailEnd type="triangle" w="med" len="med"/>
          </a:ln>
          <a:effectLst/>
        </p:spPr>
        <p:txBody>
          <a:bodyPr/>
          <a:lstStyle/>
          <a:p>
            <a:endParaRPr lang="en-GB"/>
          </a:p>
        </p:txBody>
      </p:sp>
      <p:sp>
        <p:nvSpPr>
          <p:cNvPr id="154630" name="Line 6" descr="Two gambles that have the same mean and standard deviation but differ in skewness" title="Two Gambles"/>
          <p:cNvSpPr>
            <a:spLocks noChangeShapeType="1"/>
          </p:cNvSpPr>
          <p:nvPr/>
        </p:nvSpPr>
        <p:spPr bwMode="auto">
          <a:xfrm>
            <a:off x="1970942" y="2848929"/>
            <a:ext cx="670984" cy="161925"/>
          </a:xfrm>
          <a:prstGeom prst="line">
            <a:avLst/>
          </a:prstGeom>
          <a:noFill/>
          <a:ln w="12700">
            <a:solidFill>
              <a:schemeClr val="tx1"/>
            </a:solidFill>
            <a:round/>
            <a:headEnd/>
            <a:tailEnd type="triangle" w="med" len="med"/>
          </a:ln>
          <a:effectLst/>
        </p:spPr>
        <p:txBody>
          <a:bodyPr/>
          <a:lstStyle/>
          <a:p>
            <a:endParaRPr lang="en-GB"/>
          </a:p>
        </p:txBody>
      </p:sp>
      <p:sp>
        <p:nvSpPr>
          <p:cNvPr id="154631" name="Line 7" descr="Two gambles that have the same mean and standard deviation but differ in skewness" title="Two Gambles"/>
          <p:cNvSpPr>
            <a:spLocks noChangeShapeType="1"/>
          </p:cNvSpPr>
          <p:nvPr/>
        </p:nvSpPr>
        <p:spPr bwMode="auto">
          <a:xfrm>
            <a:off x="6940332" y="2856016"/>
            <a:ext cx="670983" cy="161925"/>
          </a:xfrm>
          <a:prstGeom prst="line">
            <a:avLst/>
          </a:prstGeom>
          <a:noFill/>
          <a:ln w="12700">
            <a:solidFill>
              <a:schemeClr val="tx1"/>
            </a:solidFill>
            <a:round/>
            <a:headEnd/>
            <a:tailEnd type="triangle" w="med" len="med"/>
          </a:ln>
          <a:effectLst/>
        </p:spPr>
        <p:txBody>
          <a:bodyPr/>
          <a:lstStyle/>
          <a:p>
            <a:endParaRPr lang="en-GB"/>
          </a:p>
        </p:txBody>
      </p:sp>
    </p:spTree>
    <p:extLst>
      <p:ext uri="{BB962C8B-B14F-4D97-AF65-F5344CB8AC3E}">
        <p14:creationId xmlns:p14="http://schemas.microsoft.com/office/powerpoint/2010/main" val="808778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GB"/>
              <a:t>Other Issues</a:t>
            </a:r>
          </a:p>
        </p:txBody>
      </p:sp>
      <p:sp>
        <p:nvSpPr>
          <p:cNvPr id="118787" name="Rectangle 3"/>
          <p:cNvSpPr>
            <a:spLocks noGrp="1" noChangeArrowheads="1"/>
          </p:cNvSpPr>
          <p:nvPr>
            <p:ph idx="1"/>
          </p:nvPr>
        </p:nvSpPr>
        <p:spPr/>
        <p:txBody>
          <a:bodyPr>
            <a:normAutofit lnSpcReduction="10000"/>
          </a:bodyPr>
          <a:lstStyle/>
          <a:p>
            <a:r>
              <a:rPr lang="en-GB" i="1" dirty="0"/>
              <a:t>Investors have a common information set and interpret it rationally</a:t>
            </a:r>
            <a:r>
              <a:rPr lang="en-GB" dirty="0"/>
              <a:t>: but not clear how rational agents should form expectations about future events, and significant evidence that investors have biases, bounded rationality</a:t>
            </a:r>
            <a:endParaRPr lang="en-GB" sz="2000" dirty="0"/>
          </a:p>
          <a:p>
            <a:r>
              <a:rPr lang="en-GB" i="1" dirty="0"/>
              <a:t>Tests tend to assume stability of parameters</a:t>
            </a:r>
            <a:r>
              <a:rPr lang="en-GB" dirty="0"/>
              <a:t>: evidence of time varying market price of risk, beta </a:t>
            </a:r>
            <a:endParaRPr lang="en-GB" sz="2000" dirty="0"/>
          </a:p>
          <a:p>
            <a:r>
              <a:rPr lang="en-GB" dirty="0"/>
              <a:t>Many models that try to relax one or other assumption:</a:t>
            </a:r>
          </a:p>
          <a:p>
            <a:pPr lvl="1"/>
            <a:r>
              <a:rPr lang="en-GB" dirty="0"/>
              <a:t>models tend to introduce other priced factors (such as dividend yield, sensitivity to other economic variables apart from the market return)</a:t>
            </a:r>
          </a:p>
          <a:p>
            <a:pPr lvl="1"/>
            <a:r>
              <a:rPr lang="en-GB" dirty="0"/>
              <a:t>no consensus on a better model</a:t>
            </a:r>
          </a:p>
          <a:p>
            <a:pPr lvl="1"/>
            <a:r>
              <a:rPr lang="en-GB" dirty="0"/>
              <a:t>CAPM remains as a flawed standard</a:t>
            </a:r>
          </a:p>
        </p:txBody>
      </p:sp>
    </p:spTree>
    <p:extLst>
      <p:ext uri="{BB962C8B-B14F-4D97-AF65-F5344CB8AC3E}">
        <p14:creationId xmlns:p14="http://schemas.microsoft.com/office/powerpoint/2010/main" val="8112411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Equilibrium Models</a:t>
            </a:r>
            <a:endParaRPr lang="en-GB" dirty="0"/>
          </a:p>
        </p:txBody>
      </p:sp>
      <p:sp>
        <p:nvSpPr>
          <p:cNvPr id="3" name="Content Placeholder 2"/>
          <p:cNvSpPr>
            <a:spLocks noGrp="1"/>
          </p:cNvSpPr>
          <p:nvPr>
            <p:ph idx="1"/>
          </p:nvPr>
        </p:nvSpPr>
        <p:spPr/>
        <p:txBody>
          <a:bodyPr>
            <a:normAutofit lnSpcReduction="10000"/>
          </a:bodyPr>
          <a:lstStyle/>
          <a:p>
            <a:r>
              <a:rPr lang="en-GB" dirty="0"/>
              <a:t>So far looked at </a:t>
            </a:r>
            <a:r>
              <a:rPr lang="en-GB" i="1" dirty="0"/>
              <a:t>equilibrium models</a:t>
            </a:r>
            <a:endParaRPr lang="en-GB" dirty="0"/>
          </a:p>
          <a:p>
            <a:pPr lvl="1"/>
            <a:r>
              <a:rPr lang="en-GB" dirty="0"/>
              <a:t>characterise demands of investors and find prices for securities that brings supply/demand equilibrium</a:t>
            </a:r>
          </a:p>
          <a:p>
            <a:pPr lvl="1"/>
            <a:r>
              <a:rPr lang="en-GB" dirty="0"/>
              <a:t>but empirical results are disappointing</a:t>
            </a:r>
          </a:p>
          <a:p>
            <a:pPr lvl="1"/>
            <a:r>
              <a:rPr lang="en-GB" dirty="0"/>
              <a:t>maybe we are being too ambitious given that demands are affected by complex factors</a:t>
            </a:r>
          </a:p>
          <a:p>
            <a:pPr lvl="2"/>
            <a:r>
              <a:rPr lang="en-GB" sz="2000" dirty="0"/>
              <a:t>beliefs, fears, superstitions</a:t>
            </a:r>
          </a:p>
          <a:p>
            <a:pPr lvl="2"/>
            <a:r>
              <a:rPr lang="en-GB" sz="2000" dirty="0"/>
              <a:t>different endowments, horizons and objectives</a:t>
            </a:r>
          </a:p>
          <a:p>
            <a:pPr lvl="2"/>
            <a:r>
              <a:rPr lang="en-GB" sz="2000" dirty="0"/>
              <a:t>existence of substitutes (housing, human capital)</a:t>
            </a:r>
          </a:p>
          <a:p>
            <a:pPr lvl="2"/>
            <a:r>
              <a:rPr lang="en-GB" sz="2000" dirty="0"/>
              <a:t>institutional frictions (herding, league tables)</a:t>
            </a:r>
          </a:p>
          <a:p>
            <a:pPr lvl="1"/>
            <a:r>
              <a:rPr lang="en-GB" dirty="0"/>
              <a:t>Try a more limited approach: start with a simple </a:t>
            </a:r>
            <a:r>
              <a:rPr lang="en-GB" i="1" dirty="0"/>
              <a:t>description </a:t>
            </a:r>
            <a:r>
              <a:rPr lang="en-GB" dirty="0"/>
              <a:t>and then explore the impact of arbitrageurs (prices may not be </a:t>
            </a:r>
            <a:r>
              <a:rPr lang="en-GB" i="1" dirty="0"/>
              <a:t>right</a:t>
            </a:r>
            <a:r>
              <a:rPr lang="en-GB" dirty="0"/>
              <a:t>, but they should not allow easy certain profits)</a:t>
            </a:r>
            <a:endParaRPr lang="en-GB" i="1" dirty="0"/>
          </a:p>
          <a:p>
            <a:pPr lvl="2"/>
            <a:endParaRPr lang="en-GB" dirty="0"/>
          </a:p>
        </p:txBody>
      </p:sp>
    </p:spTree>
    <p:extLst>
      <p:ext uri="{BB962C8B-B14F-4D97-AF65-F5344CB8AC3E}">
        <p14:creationId xmlns:p14="http://schemas.microsoft.com/office/powerpoint/2010/main" val="768016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GB" sz="2000" dirty="0"/>
              <a:t>Key ideas:</a:t>
            </a:r>
          </a:p>
          <a:p>
            <a:pPr lvl="1"/>
            <a:r>
              <a:rPr lang="en-GB" sz="1800" dirty="0" smtClean="0"/>
              <a:t>With </a:t>
            </a:r>
            <a:r>
              <a:rPr lang="en-GB" sz="1800" dirty="0"/>
              <a:t>borrowing/lending, one fund</a:t>
            </a:r>
          </a:p>
          <a:p>
            <a:pPr lvl="1"/>
            <a:r>
              <a:rPr lang="en-GB" sz="1800" dirty="0"/>
              <a:t>CAPM</a:t>
            </a:r>
          </a:p>
          <a:p>
            <a:pPr lvl="1"/>
            <a:r>
              <a:rPr lang="en-GB" sz="1800" dirty="0"/>
              <a:t>Beta</a:t>
            </a:r>
          </a:p>
          <a:p>
            <a:pPr lvl="1"/>
            <a:r>
              <a:rPr lang="en-GB" sz="1800" dirty="0"/>
              <a:t>Systematic and idiosyncratic </a:t>
            </a:r>
            <a:r>
              <a:rPr lang="en-GB" sz="1800" dirty="0" smtClean="0"/>
              <a:t>risk</a:t>
            </a:r>
          </a:p>
          <a:p>
            <a:pPr lvl="1"/>
            <a:r>
              <a:rPr lang="en-GB" sz="1800" dirty="0"/>
              <a:t>Using the CAPM</a:t>
            </a:r>
          </a:p>
          <a:p>
            <a:pPr lvl="2"/>
            <a:r>
              <a:rPr lang="en-GB" sz="1800" dirty="0"/>
              <a:t>estimating beta and the market risk premium</a:t>
            </a:r>
          </a:p>
          <a:p>
            <a:pPr lvl="1"/>
            <a:r>
              <a:rPr lang="en-GB" sz="1800" dirty="0"/>
              <a:t>Testing the CAPM</a:t>
            </a:r>
          </a:p>
          <a:p>
            <a:pPr lvl="1"/>
            <a:endParaRPr lang="en-GB" sz="1800" dirty="0" smtClean="0"/>
          </a:p>
          <a:p>
            <a:r>
              <a:rPr lang="en-GB" sz="2000" dirty="0" smtClean="0"/>
              <a:t>Reading</a:t>
            </a:r>
            <a:endParaRPr lang="en-GB" sz="2000" dirty="0"/>
          </a:p>
          <a:p>
            <a:pPr lvl="1"/>
            <a:r>
              <a:rPr lang="en-GB" sz="1800" dirty="0"/>
              <a:t>BKM, particularly </a:t>
            </a:r>
            <a:r>
              <a:rPr lang="en-GB" sz="1800" dirty="0" err="1"/>
              <a:t>Chs</a:t>
            </a:r>
            <a:r>
              <a:rPr lang="en-GB" sz="1800" dirty="0"/>
              <a:t> 7 and 9.1-9.3</a:t>
            </a:r>
          </a:p>
          <a:p>
            <a:endParaRPr lang="en-GB" dirty="0"/>
          </a:p>
        </p:txBody>
      </p:sp>
    </p:spTree>
    <p:extLst>
      <p:ext uri="{BB962C8B-B14F-4D97-AF65-F5344CB8AC3E}">
        <p14:creationId xmlns:p14="http://schemas.microsoft.com/office/powerpoint/2010/main" val="377559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CAPM</a:t>
            </a:r>
          </a:p>
        </p:txBody>
      </p:sp>
      <p:sp>
        <p:nvSpPr>
          <p:cNvPr id="3" name="Content Placeholder 2"/>
          <p:cNvSpPr>
            <a:spLocks noGrp="1"/>
          </p:cNvSpPr>
          <p:nvPr>
            <p:ph idx="1"/>
          </p:nvPr>
        </p:nvSpPr>
        <p:spPr/>
        <p:txBody>
          <a:bodyPr/>
          <a:lstStyle/>
          <a:p>
            <a:r>
              <a:rPr lang="en-GB" sz="2000" dirty="0"/>
              <a:t>Suppose you were a CAPM-style investor holding the world wealth portfolio, and someone offered you another stock to invest in. </a:t>
            </a:r>
          </a:p>
          <a:p>
            <a:endParaRPr lang="en-GB" sz="2000" dirty="0"/>
          </a:p>
          <a:p>
            <a:r>
              <a:rPr lang="en-GB" sz="2000" dirty="0"/>
              <a:t>What rate of return would you demand to hold this stock?</a:t>
            </a:r>
          </a:p>
          <a:p>
            <a:endParaRPr lang="en-GB" sz="2000" dirty="0"/>
          </a:p>
          <a:p>
            <a:r>
              <a:rPr lang="en-GB" sz="2000" dirty="0"/>
              <a:t>The answer before the CAPM might have depended upon the standard deviation of a stock's returns. After the CAPM, it is clear that you care about the effect of this stock on the TANGENCY portfolio.</a:t>
            </a:r>
          </a:p>
          <a:p>
            <a:endParaRPr lang="en-GB" sz="2000" dirty="0"/>
          </a:p>
          <a:p>
            <a:r>
              <a:rPr lang="en-GB" sz="2000" dirty="0"/>
              <a:t>The lower the average correlation a stock has with the rest of the assets in the portfolio, the lower its expected return! </a:t>
            </a:r>
          </a:p>
        </p:txBody>
      </p:sp>
    </p:spTree>
    <p:extLst>
      <p:ext uri="{BB962C8B-B14F-4D97-AF65-F5344CB8AC3E}">
        <p14:creationId xmlns:p14="http://schemas.microsoft.com/office/powerpoint/2010/main" val="928129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Revision Question</a:t>
            </a:r>
            <a:endParaRPr lang="en-GB" dirty="0"/>
          </a:p>
        </p:txBody>
      </p:sp>
      <p:sp>
        <p:nvSpPr>
          <p:cNvPr id="3" name="Content Placeholder 2"/>
          <p:cNvSpPr>
            <a:spLocks noGrp="1"/>
          </p:cNvSpPr>
          <p:nvPr>
            <p:ph idx="1"/>
          </p:nvPr>
        </p:nvSpPr>
        <p:spPr/>
        <p:txBody>
          <a:bodyPr>
            <a:normAutofit lnSpcReduction="10000"/>
          </a:bodyPr>
          <a:lstStyle/>
          <a:p>
            <a:r>
              <a:rPr lang="en-GB" dirty="0"/>
              <a:t>Suppose that you are holding a portfolio </a:t>
            </a:r>
            <a:r>
              <a:rPr lang="en-GB" i="1" dirty="0"/>
              <a:t>M</a:t>
            </a:r>
            <a:r>
              <a:rPr lang="en-GB" dirty="0"/>
              <a:t> and somebody offers you a share </a:t>
            </a:r>
            <a:r>
              <a:rPr lang="en-GB" i="1" dirty="0" err="1"/>
              <a:t>i</a:t>
            </a:r>
            <a:r>
              <a:rPr lang="en-GB" dirty="0"/>
              <a:t>, under what conditions would </a:t>
            </a:r>
            <a:r>
              <a:rPr lang="en-GB" i="1" dirty="0" err="1"/>
              <a:t>i</a:t>
            </a:r>
            <a:r>
              <a:rPr lang="en-GB" dirty="0"/>
              <a:t> help improve your portfolio?</a:t>
            </a:r>
          </a:p>
          <a:p>
            <a:pPr lvl="1"/>
            <a:r>
              <a:rPr lang="en-GB" dirty="0"/>
              <a:t>we are looking for a precise answer:</a:t>
            </a:r>
          </a:p>
          <a:p>
            <a:endParaRPr lang="en-GB" b="1" dirty="0"/>
          </a:p>
          <a:p>
            <a:endParaRPr lang="en-GB" b="1" dirty="0"/>
          </a:p>
          <a:p>
            <a:r>
              <a:rPr lang="en-GB" b="1" dirty="0"/>
              <a:t>Precise Answer: </a:t>
            </a:r>
            <a:r>
              <a:rPr lang="en-GB" dirty="0"/>
              <a:t>compute</a:t>
            </a:r>
          </a:p>
          <a:p>
            <a:pPr marL="0" indent="0">
              <a:buNone/>
            </a:pPr>
            <a:r>
              <a:rPr lang="en-GB" dirty="0">
                <a:cs typeface="Arial" pitchFamily="34" charset="0"/>
              </a:rPr>
              <a:t>		</a:t>
            </a:r>
            <a:r>
              <a:rPr lang="el-GR" dirty="0">
                <a:cs typeface="Arial" pitchFamily="34" charset="0"/>
              </a:rPr>
              <a:t>α</a:t>
            </a:r>
            <a:r>
              <a:rPr lang="en-US" baseline="-25000" dirty="0" err="1">
                <a:cs typeface="Arial" pitchFamily="34" charset="0"/>
              </a:rPr>
              <a:t>i</a:t>
            </a:r>
            <a:r>
              <a:rPr lang="en-US" dirty="0">
                <a:cs typeface="Arial" pitchFamily="34" charset="0"/>
              </a:rPr>
              <a:t> = E[</a:t>
            </a:r>
            <a:r>
              <a:rPr lang="en-US" dirty="0" err="1">
                <a:cs typeface="Arial" pitchFamily="34" charset="0"/>
              </a:rPr>
              <a:t>R</a:t>
            </a:r>
            <a:r>
              <a:rPr lang="en-US" baseline="-25000" dirty="0" err="1">
                <a:cs typeface="Arial" pitchFamily="34" charset="0"/>
              </a:rPr>
              <a:t>i</a:t>
            </a:r>
            <a:r>
              <a:rPr lang="en-US" dirty="0">
                <a:cs typeface="Arial" pitchFamily="34" charset="0"/>
              </a:rPr>
              <a:t>] – {R</a:t>
            </a:r>
            <a:r>
              <a:rPr lang="en-US" baseline="-25000" dirty="0">
                <a:cs typeface="Arial" pitchFamily="34" charset="0"/>
              </a:rPr>
              <a:t>F </a:t>
            </a:r>
            <a:r>
              <a:rPr lang="en-US" dirty="0">
                <a:cs typeface="Arial" pitchFamily="34" charset="0"/>
              </a:rPr>
              <a:t>+ </a:t>
            </a:r>
            <a:r>
              <a:rPr lang="el-GR" dirty="0">
                <a:cs typeface="Arial" pitchFamily="34" charset="0"/>
              </a:rPr>
              <a:t>β</a:t>
            </a:r>
            <a:r>
              <a:rPr lang="en-US" baseline="-25000" dirty="0" err="1">
                <a:cs typeface="Arial" pitchFamily="34" charset="0"/>
              </a:rPr>
              <a:t>i</a:t>
            </a:r>
            <a:r>
              <a:rPr lang="en-US" dirty="0">
                <a:cs typeface="Arial" pitchFamily="34" charset="0"/>
              </a:rPr>
              <a:t>(E[R</a:t>
            </a:r>
            <a:r>
              <a:rPr lang="en-US" baseline="-25000" dirty="0">
                <a:cs typeface="Arial" pitchFamily="34" charset="0"/>
              </a:rPr>
              <a:t>M</a:t>
            </a:r>
            <a:r>
              <a:rPr lang="en-US" dirty="0">
                <a:cs typeface="Arial" pitchFamily="34" charset="0"/>
              </a:rPr>
              <a:t>] - R</a:t>
            </a:r>
            <a:r>
              <a:rPr lang="en-US" baseline="-25000" dirty="0">
                <a:cs typeface="Arial" pitchFamily="34" charset="0"/>
              </a:rPr>
              <a:t>F</a:t>
            </a:r>
            <a:r>
              <a:rPr lang="en-US" dirty="0">
                <a:cs typeface="Arial" pitchFamily="34" charset="0"/>
              </a:rPr>
              <a:t>)}</a:t>
            </a:r>
          </a:p>
          <a:p>
            <a:pPr lvl="1"/>
            <a:r>
              <a:rPr lang="en-GB" dirty="0"/>
              <a:t>if </a:t>
            </a:r>
            <a:r>
              <a:rPr lang="el-GR" dirty="0">
                <a:cs typeface="Arial" pitchFamily="34" charset="0"/>
              </a:rPr>
              <a:t>α</a:t>
            </a:r>
            <a:r>
              <a:rPr lang="en-US" baseline="-25000" dirty="0" err="1">
                <a:cs typeface="Arial" pitchFamily="34" charset="0"/>
              </a:rPr>
              <a:t>i</a:t>
            </a:r>
            <a:r>
              <a:rPr lang="en-GB" dirty="0"/>
              <a:t> &gt; 0, you can improve your portfolio by buying </a:t>
            </a:r>
            <a:r>
              <a:rPr lang="en-GB" i="1" dirty="0"/>
              <a:t>Y</a:t>
            </a:r>
            <a:endParaRPr lang="en-GB" dirty="0"/>
          </a:p>
          <a:p>
            <a:pPr lvl="1"/>
            <a:r>
              <a:rPr lang="en-GB" dirty="0"/>
              <a:t>if </a:t>
            </a:r>
            <a:r>
              <a:rPr lang="el-GR" dirty="0">
                <a:cs typeface="Arial" pitchFamily="34" charset="0"/>
              </a:rPr>
              <a:t>α</a:t>
            </a:r>
            <a:r>
              <a:rPr lang="en-US" baseline="-25000" dirty="0" err="1">
                <a:cs typeface="Arial" pitchFamily="34" charset="0"/>
              </a:rPr>
              <a:t>i</a:t>
            </a:r>
            <a:r>
              <a:rPr lang="en-GB" dirty="0"/>
              <a:t> &lt; 0, you can improve your portfolio by short-selling </a:t>
            </a:r>
            <a:r>
              <a:rPr lang="en-GB" i="1" dirty="0"/>
              <a:t>Y</a:t>
            </a:r>
            <a:endParaRPr lang="en-GB" dirty="0"/>
          </a:p>
          <a:p>
            <a:pPr lvl="1"/>
            <a:r>
              <a:rPr lang="en-GB" dirty="0"/>
              <a:t>if </a:t>
            </a:r>
            <a:r>
              <a:rPr lang="el-GR" dirty="0">
                <a:cs typeface="Arial" pitchFamily="34" charset="0"/>
              </a:rPr>
              <a:t>α</a:t>
            </a:r>
            <a:r>
              <a:rPr lang="en-US" baseline="-25000" dirty="0" err="1">
                <a:cs typeface="Arial" pitchFamily="34" charset="0"/>
              </a:rPr>
              <a:t>i</a:t>
            </a:r>
            <a:r>
              <a:rPr lang="en-US" dirty="0">
                <a:cs typeface="Arial" pitchFamily="34" charset="0"/>
              </a:rPr>
              <a:t> </a:t>
            </a:r>
            <a:r>
              <a:rPr lang="en-GB" dirty="0"/>
              <a:t>= 0, you should neither buy nor short </a:t>
            </a:r>
            <a:r>
              <a:rPr lang="en-GB" i="1" dirty="0"/>
              <a:t>Y</a:t>
            </a:r>
            <a:endParaRPr lang="en-GB" dirty="0"/>
          </a:p>
          <a:p>
            <a:pPr lvl="1"/>
            <a:endParaRPr lang="en-GB" dirty="0"/>
          </a:p>
          <a:p>
            <a:endParaRPr lang="en-GB" dirty="0" smtClean="0"/>
          </a:p>
          <a:p>
            <a:pPr>
              <a:buNone/>
            </a:pPr>
            <a:endParaRPr lang="en-GB" baseline="-25000" dirty="0"/>
          </a:p>
        </p:txBody>
      </p:sp>
    </p:spTree>
    <p:extLst>
      <p:ext uri="{BB962C8B-B14F-4D97-AF65-F5344CB8AC3E}">
        <p14:creationId xmlns:p14="http://schemas.microsoft.com/office/powerpoint/2010/main" val="2489466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Jensen’s Alpha</a:t>
            </a:r>
          </a:p>
        </p:txBody>
      </p:sp>
      <p:sp>
        <p:nvSpPr>
          <p:cNvPr id="39939" name="Rectangle 3"/>
          <p:cNvSpPr>
            <a:spLocks noGrp="1" noChangeArrowheads="1"/>
          </p:cNvSpPr>
          <p:nvPr>
            <p:ph idx="1"/>
          </p:nvPr>
        </p:nvSpPr>
        <p:spPr/>
        <p:txBody>
          <a:bodyPr/>
          <a:lstStyle/>
          <a:p>
            <a:r>
              <a:rPr lang="en-US" sz="2800" dirty="0"/>
              <a:t>On the SML:</a:t>
            </a:r>
          </a:p>
        </p:txBody>
      </p:sp>
      <p:sp>
        <p:nvSpPr>
          <p:cNvPr id="39940" name="Line 4" descr="Graph of SML showing where overpriced and underpriced stocks plot on the SML.&#10;Overpriced stocks = Below the SML&#10;Underpriced Stocks = Above the SML" title="Jensen's Alpha"/>
          <p:cNvSpPr>
            <a:spLocks noChangeShapeType="1"/>
          </p:cNvSpPr>
          <p:nvPr/>
        </p:nvSpPr>
        <p:spPr bwMode="auto">
          <a:xfrm>
            <a:off x="2971357" y="2254656"/>
            <a:ext cx="0" cy="3810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39941" name="Line 5" descr="Graph of SML showing where overpriced and underpriced stocks plot on the SML.&#10;Overpriced stocks = Below the SML&#10;Underpriced Stocks = Above the SML" title="Jensen's Alpha"/>
          <p:cNvSpPr>
            <a:spLocks noChangeShapeType="1"/>
          </p:cNvSpPr>
          <p:nvPr/>
        </p:nvSpPr>
        <p:spPr bwMode="auto">
          <a:xfrm>
            <a:off x="2209357" y="6064656"/>
            <a:ext cx="716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39942" name="Text Box 6" descr="Graph of SML showing where overpriced and underpriced stocks plot on the SML.&#10;Overpriced stocks = Below the SML&#10;Underpriced Stocks = Above the SML" title="Jensen's Alpha"/>
          <p:cNvSpPr txBox="1">
            <a:spLocks noChangeArrowheads="1"/>
          </p:cNvSpPr>
          <p:nvPr/>
        </p:nvSpPr>
        <p:spPr bwMode="auto">
          <a:xfrm>
            <a:off x="9121332" y="6101169"/>
            <a:ext cx="34336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cs typeface="Arial" pitchFamily="34" charset="0"/>
              </a:rPr>
              <a:t>β</a:t>
            </a:r>
            <a:r>
              <a:rPr lang="en-US" baseline="-25000">
                <a:cs typeface="Arial" pitchFamily="34" charset="0"/>
              </a:rPr>
              <a:t>i</a:t>
            </a:r>
            <a:endParaRPr lang="el-GR" baseline="-25000">
              <a:cs typeface="Arial" pitchFamily="34" charset="0"/>
            </a:endParaRPr>
          </a:p>
        </p:txBody>
      </p:sp>
      <p:sp>
        <p:nvSpPr>
          <p:cNvPr id="39943" name="Text Box 7" descr="Graph of SML showing where overpriced and underpriced stocks plot on the SML.&#10;Overpriced stocks = Below the SML&#10;Underpriced Stocks = Above the SML" title="Jensen's Alpha"/>
          <p:cNvSpPr txBox="1">
            <a:spLocks noChangeArrowheads="1"/>
          </p:cNvSpPr>
          <p:nvPr/>
        </p:nvSpPr>
        <p:spPr bwMode="auto">
          <a:xfrm>
            <a:off x="2437961" y="1873657"/>
            <a:ext cx="59824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E[</a:t>
            </a:r>
            <a:r>
              <a:rPr lang="en-US" dirty="0" err="1"/>
              <a:t>R</a:t>
            </a:r>
            <a:r>
              <a:rPr lang="en-US" baseline="-25000" dirty="0" err="1"/>
              <a:t>i</a:t>
            </a:r>
            <a:r>
              <a:rPr lang="en-US" dirty="0"/>
              <a:t>]</a:t>
            </a:r>
          </a:p>
        </p:txBody>
      </p:sp>
      <p:sp>
        <p:nvSpPr>
          <p:cNvPr id="39944" name="Line 8" descr="Graph of SML showing where overpriced and underpriced stocks plot on the SML.&#10;Overpriced stocks = Below the SML&#10;Underpriced Stocks = Above the SML" title="Jensen's Alpha"/>
          <p:cNvSpPr>
            <a:spLocks noChangeShapeType="1"/>
          </p:cNvSpPr>
          <p:nvPr/>
        </p:nvSpPr>
        <p:spPr bwMode="auto">
          <a:xfrm flipV="1">
            <a:off x="2209357" y="2559456"/>
            <a:ext cx="5410200" cy="2667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39945" name="Text Box 9" descr="Graph of SML showing where overpriced and underpriced stocks plot on the SML.&#10;Overpriced stocks = Below the SML&#10;Underpriced Stocks = Above the SML" title="Jensen's Alpha"/>
          <p:cNvSpPr txBox="1">
            <a:spLocks noChangeArrowheads="1"/>
          </p:cNvSpPr>
          <p:nvPr/>
        </p:nvSpPr>
        <p:spPr bwMode="auto">
          <a:xfrm>
            <a:off x="2590358" y="4540657"/>
            <a:ext cx="38023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a:t>
            </a:r>
            <a:r>
              <a:rPr lang="en-US" baseline="-25000"/>
              <a:t>F</a:t>
            </a:r>
          </a:p>
        </p:txBody>
      </p:sp>
      <p:sp>
        <p:nvSpPr>
          <p:cNvPr id="39947" name="Oval 11" descr="Graph of SML showing where overpriced and underpriced stocks plot on the SML.&#10;Overpriced stocks = Below the SML&#10;Underpriced Stocks = Above the SML" title="Jensen's Alpha"/>
          <p:cNvSpPr>
            <a:spLocks noChangeArrowheads="1"/>
          </p:cNvSpPr>
          <p:nvPr/>
        </p:nvSpPr>
        <p:spPr bwMode="auto">
          <a:xfrm>
            <a:off x="6301640" y="3168324"/>
            <a:ext cx="259766" cy="519351"/>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39948" name="Text Box 12" descr="Graph of SML showing where overpriced and underpriced stocks plot on the SML.&#10;Overpriced stocks = Below the SML&#10;Underpriced Stocks = Above the SML" title="Jensen's Alpha"/>
          <p:cNvSpPr txBox="1">
            <a:spLocks noChangeArrowheads="1"/>
          </p:cNvSpPr>
          <p:nvPr/>
        </p:nvSpPr>
        <p:spPr bwMode="auto">
          <a:xfrm>
            <a:off x="6247956" y="3245257"/>
            <a:ext cx="38183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a:t>
            </a:r>
          </a:p>
        </p:txBody>
      </p:sp>
      <p:sp>
        <p:nvSpPr>
          <p:cNvPr id="39949" name="Text Box 13" descr="Graph of SML showing where overpriced and underpriced stocks plot on the SML.&#10;Overpriced stocks = Below the SML&#10;Underpriced Stocks = Above the SML" title="Jensen's Alpha"/>
          <p:cNvSpPr txBox="1">
            <a:spLocks noChangeArrowheads="1"/>
          </p:cNvSpPr>
          <p:nvPr/>
        </p:nvSpPr>
        <p:spPr bwMode="auto">
          <a:xfrm>
            <a:off x="2815782" y="6024969"/>
            <a:ext cx="3000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a:t>
            </a:r>
          </a:p>
        </p:txBody>
      </p:sp>
      <p:sp>
        <p:nvSpPr>
          <p:cNvPr id="39950" name="Line 14" descr="Graph of SML showing where overpriced and underpriced stocks plot on the SML.&#10;Overpriced stocks = Below the SML&#10;Underpriced Stocks = Above the SML" title="Jensen's Alpha"/>
          <p:cNvSpPr>
            <a:spLocks noChangeShapeType="1"/>
          </p:cNvSpPr>
          <p:nvPr/>
        </p:nvSpPr>
        <p:spPr bwMode="auto">
          <a:xfrm>
            <a:off x="6247957" y="3169056"/>
            <a:ext cx="0" cy="28956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39951" name="Line 15" descr="Graph of SML showing where overpriced and underpriced stocks plot on the SML.&#10;Overpriced stocks = Below the SML&#10;Underpriced Stocks = Above the SML" title="Jensen's Alpha"/>
          <p:cNvSpPr>
            <a:spLocks noChangeShapeType="1"/>
          </p:cNvSpPr>
          <p:nvPr/>
        </p:nvSpPr>
        <p:spPr bwMode="auto">
          <a:xfrm flipH="1">
            <a:off x="2971357" y="3245256"/>
            <a:ext cx="327660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39952" name="Text Box 16" descr="Graph of SML showing where overpriced and underpriced stocks plot on the SML.&#10;Overpriced stocks = Below the SML&#10;Underpriced Stocks = Above the SML" title="Jensen's Alpha"/>
          <p:cNvSpPr txBox="1">
            <a:spLocks noChangeArrowheads="1"/>
          </p:cNvSpPr>
          <p:nvPr/>
        </p:nvSpPr>
        <p:spPr bwMode="auto">
          <a:xfrm>
            <a:off x="2895159" y="2940456"/>
            <a:ext cx="69442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E[R</a:t>
            </a:r>
            <a:r>
              <a:rPr lang="en-US" baseline="-25000"/>
              <a:t>M</a:t>
            </a:r>
            <a:r>
              <a:rPr lang="en-US"/>
              <a:t>]</a:t>
            </a:r>
          </a:p>
        </p:txBody>
      </p:sp>
      <p:sp>
        <p:nvSpPr>
          <p:cNvPr id="39953" name="Text Box 17" descr="Graph of SML showing where overpriced and underpriced stocks plot on the SML.&#10;Overpriced stocks = Below the SML&#10;Underpriced Stocks = Above the SML" title="Jensen's Alpha"/>
          <p:cNvSpPr txBox="1">
            <a:spLocks noChangeArrowheads="1"/>
          </p:cNvSpPr>
          <p:nvPr/>
        </p:nvSpPr>
        <p:spPr bwMode="auto">
          <a:xfrm>
            <a:off x="6095558" y="6064657"/>
            <a:ext cx="3000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39954" name="Line 18" descr="Graph of SML showing where overpriced and underpriced stocks plot on the SML.&#10;Overpriced stocks = Below the SML&#10;Underpriced Stocks = Above the SML" title="Jensen's Alpha"/>
          <p:cNvSpPr>
            <a:spLocks noChangeShapeType="1"/>
          </p:cNvSpPr>
          <p:nvPr/>
        </p:nvSpPr>
        <p:spPr bwMode="auto">
          <a:xfrm>
            <a:off x="3013872" y="4845456"/>
            <a:ext cx="144780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39955" name="Freeform 19" descr="Graph of SML showing where overpriced and underpriced stocks plot on the SML.&#10;Overpriced stocks = Below the SML&#10;Underpriced Stocks = Above the SML" title="Jensen's Alpha"/>
          <p:cNvSpPr>
            <a:spLocks/>
          </p:cNvSpPr>
          <p:nvPr/>
        </p:nvSpPr>
        <p:spPr bwMode="auto">
          <a:xfrm>
            <a:off x="3885758" y="4388256"/>
            <a:ext cx="184733" cy="369332"/>
          </a:xfrm>
          <a:custGeom>
            <a:avLst/>
            <a:gdLst>
              <a:gd name="T0" fmla="*/ 0 w 56"/>
              <a:gd name="T1" fmla="*/ 0 h 288"/>
              <a:gd name="T2" fmla="*/ 48 w 56"/>
              <a:gd name="T3" fmla="*/ 96 h 288"/>
              <a:gd name="T4" fmla="*/ 48 w 56"/>
              <a:gd name="T5" fmla="*/ 192 h 288"/>
              <a:gd name="T6" fmla="*/ 0 w 56"/>
              <a:gd name="T7" fmla="*/ 288 h 288"/>
            </a:gdLst>
            <a:ahLst/>
            <a:cxnLst>
              <a:cxn ang="0">
                <a:pos x="T0" y="T1"/>
              </a:cxn>
              <a:cxn ang="0">
                <a:pos x="T2" y="T3"/>
              </a:cxn>
              <a:cxn ang="0">
                <a:pos x="T4" y="T5"/>
              </a:cxn>
              <a:cxn ang="0">
                <a:pos x="T6" y="T7"/>
              </a:cxn>
            </a:cxnLst>
            <a:rect l="0" t="0" r="r" b="b"/>
            <a:pathLst>
              <a:path w="56" h="288">
                <a:moveTo>
                  <a:pt x="0" y="0"/>
                </a:moveTo>
                <a:cubicBezTo>
                  <a:pt x="20" y="32"/>
                  <a:pt x="40" y="64"/>
                  <a:pt x="48" y="96"/>
                </a:cubicBezTo>
                <a:cubicBezTo>
                  <a:pt x="56" y="128"/>
                  <a:pt x="56" y="160"/>
                  <a:pt x="48" y="192"/>
                </a:cubicBezTo>
                <a:cubicBezTo>
                  <a:pt x="40" y="224"/>
                  <a:pt x="8" y="272"/>
                  <a:pt x="0" y="288"/>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GB"/>
          </a:p>
        </p:txBody>
      </p:sp>
      <p:sp>
        <p:nvSpPr>
          <p:cNvPr id="39956" name="Text Box 20" descr="Graph of SML showing where overpriced and underpriced stocks plot on the SML.&#10;Overpriced stocks = Below the SML&#10;Underpriced Stocks = Above the SML" title="Jensen's Alpha"/>
          <p:cNvSpPr txBox="1">
            <a:spLocks noChangeArrowheads="1"/>
          </p:cNvSpPr>
          <p:nvPr/>
        </p:nvSpPr>
        <p:spPr bwMode="auto">
          <a:xfrm>
            <a:off x="3961960" y="4388257"/>
            <a:ext cx="96051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E[R</a:t>
            </a:r>
            <a:r>
              <a:rPr lang="en-US" baseline="-25000" dirty="0"/>
              <a:t>M</a:t>
            </a:r>
            <a:r>
              <a:rPr lang="en-US" dirty="0"/>
              <a:t>]-R</a:t>
            </a:r>
            <a:r>
              <a:rPr lang="en-US" baseline="-25000" dirty="0"/>
              <a:t>F</a:t>
            </a:r>
          </a:p>
        </p:txBody>
      </p:sp>
      <p:sp>
        <p:nvSpPr>
          <p:cNvPr id="39957" name="Oval 21" descr="Graph of SML showing where overpriced and underpriced stocks plot on the SML.&#10;Overpriced stocks = Below the SML&#10;Underpriced Stocks = Above the SML" title="Jensen's Alpha"/>
          <p:cNvSpPr>
            <a:spLocks noChangeArrowheads="1"/>
          </p:cNvSpPr>
          <p:nvPr/>
        </p:nvSpPr>
        <p:spPr bwMode="auto">
          <a:xfrm>
            <a:off x="5458196" y="4014281"/>
            <a:ext cx="259766" cy="519351"/>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39958" name="Line 22" descr="Graph of SML showing where overpriced and underpriced stocks plot on the SML.&#10;Overpriced stocks = Below the SML&#10;Underpriced Stocks = Above the SML" title="Jensen's Alpha"/>
          <p:cNvSpPr>
            <a:spLocks noChangeShapeType="1"/>
          </p:cNvSpPr>
          <p:nvPr/>
        </p:nvSpPr>
        <p:spPr bwMode="auto">
          <a:xfrm flipH="1">
            <a:off x="2437957" y="3702456"/>
            <a:ext cx="289560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39959" name="Line 23" descr="Graph of SML showing where overpriced and underpriced stocks plot on the SML.&#10;Overpriced stocks = Below the SML&#10;Underpriced Stocks = Above the SML" title="Jensen's Alpha"/>
          <p:cNvSpPr>
            <a:spLocks noChangeShapeType="1"/>
          </p:cNvSpPr>
          <p:nvPr/>
        </p:nvSpPr>
        <p:spPr bwMode="auto">
          <a:xfrm>
            <a:off x="5333557" y="3702456"/>
            <a:ext cx="0" cy="23622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39960" name="Oval 24" descr="Graph of SML showing where overpriced and underpriced stocks plot on the SML.&#10;Overpriced stocks = Below the SML&#10;Underpriced Stocks = Above the SML" title="Jensen's Alpha"/>
          <p:cNvSpPr>
            <a:spLocks noChangeArrowheads="1"/>
          </p:cNvSpPr>
          <p:nvPr/>
        </p:nvSpPr>
        <p:spPr bwMode="auto">
          <a:xfrm>
            <a:off x="6933757" y="1918782"/>
            <a:ext cx="259766" cy="519351"/>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39961" name="Line 25" descr="Graph of SML showing where overpriced and underpriced stocks plot on the SML.&#10;Overpriced stocks = Below the SML&#10;Underpriced Stocks = Above the SML" title="Jensen's Alpha"/>
          <p:cNvSpPr>
            <a:spLocks noChangeShapeType="1"/>
          </p:cNvSpPr>
          <p:nvPr/>
        </p:nvSpPr>
        <p:spPr bwMode="auto">
          <a:xfrm flipH="1">
            <a:off x="2514157" y="2483256"/>
            <a:ext cx="457200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39962" name="Line 26" descr="Graph of SML showing where overpriced and underpriced stocks plot on the SML.&#10;Overpriced stocks = Below the SML&#10;Underpriced Stocks = Above the SML" title="Jensen's Alpha"/>
          <p:cNvSpPr>
            <a:spLocks noChangeShapeType="1"/>
          </p:cNvSpPr>
          <p:nvPr/>
        </p:nvSpPr>
        <p:spPr bwMode="auto">
          <a:xfrm>
            <a:off x="7086157" y="2483256"/>
            <a:ext cx="0" cy="35814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39963" name="Text Box 27" descr="Graph of SML showing where overpriced and underpriced stocks plot on the SML.&#10;Overpriced stocks = Below the SML&#10;Underpriced Stocks = Above the SML" title="Jensen's Alpha"/>
          <p:cNvSpPr txBox="1">
            <a:spLocks noChangeArrowheads="1"/>
          </p:cNvSpPr>
          <p:nvPr/>
        </p:nvSpPr>
        <p:spPr bwMode="auto">
          <a:xfrm>
            <a:off x="2971358" y="2178457"/>
            <a:ext cx="6463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E[R</a:t>
            </a:r>
            <a:r>
              <a:rPr lang="en-US" baseline="-25000"/>
              <a:t>B</a:t>
            </a:r>
            <a:r>
              <a:rPr lang="en-US"/>
              <a:t>]</a:t>
            </a:r>
          </a:p>
        </p:txBody>
      </p:sp>
      <p:sp>
        <p:nvSpPr>
          <p:cNvPr id="39964" name="Text Box 28" descr="Graph of SML showing where overpriced and underpriced stocks plot on the SML.&#10;Overpriced stocks = Below the SML&#10;Underpriced Stocks = Above the SML" title="Jensen's Alpha"/>
          <p:cNvSpPr txBox="1">
            <a:spLocks noChangeArrowheads="1"/>
          </p:cNvSpPr>
          <p:nvPr/>
        </p:nvSpPr>
        <p:spPr bwMode="auto">
          <a:xfrm>
            <a:off x="2895158" y="3931057"/>
            <a:ext cx="65274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E[R</a:t>
            </a:r>
            <a:r>
              <a:rPr lang="en-US" baseline="-25000"/>
              <a:t>A</a:t>
            </a:r>
            <a:r>
              <a:rPr lang="en-US"/>
              <a:t>]</a:t>
            </a:r>
          </a:p>
        </p:txBody>
      </p:sp>
      <p:sp>
        <p:nvSpPr>
          <p:cNvPr id="39965" name="Text Box 29" descr="Graph of SML showing where overpriced and underpriced stocks plot on the SML.&#10;Overpriced stocks = Below the SML&#10;Underpriced Stocks = Above the SML" title="Jensen's Alpha"/>
          <p:cNvSpPr txBox="1">
            <a:spLocks noChangeArrowheads="1"/>
          </p:cNvSpPr>
          <p:nvPr/>
        </p:nvSpPr>
        <p:spPr bwMode="auto">
          <a:xfrm>
            <a:off x="5049395" y="6024969"/>
            <a:ext cx="39786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cs typeface="Arial" pitchFamily="34" charset="0"/>
              </a:rPr>
              <a:t>β</a:t>
            </a:r>
            <a:r>
              <a:rPr lang="en-US" baseline="-25000">
                <a:cs typeface="Arial" pitchFamily="34" charset="0"/>
              </a:rPr>
              <a:t>A</a:t>
            </a:r>
            <a:endParaRPr lang="el-GR" baseline="-25000">
              <a:cs typeface="Arial" pitchFamily="34" charset="0"/>
            </a:endParaRPr>
          </a:p>
        </p:txBody>
      </p:sp>
      <p:sp>
        <p:nvSpPr>
          <p:cNvPr id="39966" name="Text Box 30" descr="Graph of SML showing where overpriced and underpriced stocks plot on the SML.&#10;Overpriced stocks = Below the SML&#10;Underpriced Stocks = Above the SML" title="Jensen's Alpha"/>
          <p:cNvSpPr txBox="1">
            <a:spLocks noChangeArrowheads="1"/>
          </p:cNvSpPr>
          <p:nvPr/>
        </p:nvSpPr>
        <p:spPr bwMode="auto">
          <a:xfrm>
            <a:off x="6933757" y="6064657"/>
            <a:ext cx="39145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cs typeface="Arial" pitchFamily="34" charset="0"/>
              </a:rPr>
              <a:t>β</a:t>
            </a:r>
            <a:r>
              <a:rPr lang="en-US" baseline="-25000">
                <a:cs typeface="Arial" pitchFamily="34" charset="0"/>
              </a:rPr>
              <a:t>B</a:t>
            </a:r>
            <a:endParaRPr lang="el-GR" baseline="-25000">
              <a:cs typeface="Arial" pitchFamily="34" charset="0"/>
            </a:endParaRPr>
          </a:p>
        </p:txBody>
      </p:sp>
      <p:sp>
        <p:nvSpPr>
          <p:cNvPr id="39967" name="Text Box 31" descr="Graph of SML showing where overpriced and underpriced stocks plot on the SML.&#10;Overpriced stocks = Below the SML&#10;Underpriced Stocks = Above the SML" title="Jensen's Alpha"/>
          <p:cNvSpPr txBox="1">
            <a:spLocks noChangeArrowheads="1"/>
          </p:cNvSpPr>
          <p:nvPr/>
        </p:nvSpPr>
        <p:spPr bwMode="auto">
          <a:xfrm>
            <a:off x="5405978" y="4051190"/>
            <a:ext cx="31771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A</a:t>
            </a:r>
          </a:p>
        </p:txBody>
      </p:sp>
      <p:sp>
        <p:nvSpPr>
          <p:cNvPr id="39968" name="Text Box 32" descr="Graph of SML showing where overpriced and underpriced stocks plot on the SML.&#10;Overpriced stocks = Below the SML&#10;Underpriced Stocks = Above the SML" title="Jensen's Alpha"/>
          <p:cNvSpPr txBox="1">
            <a:spLocks noChangeArrowheads="1"/>
          </p:cNvSpPr>
          <p:nvPr/>
        </p:nvSpPr>
        <p:spPr bwMode="auto">
          <a:xfrm>
            <a:off x="6884038" y="2037725"/>
            <a:ext cx="3097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B</a:t>
            </a:r>
          </a:p>
        </p:txBody>
      </p:sp>
      <p:sp>
        <p:nvSpPr>
          <p:cNvPr id="39969" name="Oval 33" descr="Graph of SML showing where overpriced and underpriced stocks plot on the SML.&#10;Overpriced stocks = Below the SML&#10;Underpriced Stocks = Above the SML" title="Jensen's Alpha"/>
          <p:cNvSpPr>
            <a:spLocks noChangeArrowheads="1"/>
          </p:cNvSpPr>
          <p:nvPr/>
        </p:nvSpPr>
        <p:spPr bwMode="auto">
          <a:xfrm>
            <a:off x="2079474" y="4690186"/>
            <a:ext cx="259766" cy="519351"/>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39970" name="Text Box 34" descr="Graph of SML showing where overpriced and underpriced stocks plot on the SML.&#10;Overpriced stocks = Below the SML&#10;Underpriced Stocks = Above the SML" title="Jensen's Alpha"/>
          <p:cNvSpPr txBox="1">
            <a:spLocks noChangeArrowheads="1"/>
          </p:cNvSpPr>
          <p:nvPr/>
        </p:nvSpPr>
        <p:spPr bwMode="auto">
          <a:xfrm>
            <a:off x="2062397" y="4775384"/>
            <a:ext cx="30809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a:t>
            </a:r>
          </a:p>
        </p:txBody>
      </p:sp>
      <p:sp>
        <p:nvSpPr>
          <p:cNvPr id="39971" name="Text Box 35" descr="Graph of SML showing where overpriced and underpriced stocks plot on the SML.&#10;Overpriced stocks = Below the SML&#10;Underpriced Stocks = Above the SML" title="Jensen's Alpha"/>
          <p:cNvSpPr txBox="1">
            <a:spLocks noChangeArrowheads="1"/>
          </p:cNvSpPr>
          <p:nvPr/>
        </p:nvSpPr>
        <p:spPr bwMode="auto">
          <a:xfrm>
            <a:off x="7619558" y="3146228"/>
            <a:ext cx="2457451" cy="2308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600" dirty="0"/>
              <a:t>A is below the SML. It has a negative alpha.</a:t>
            </a:r>
          </a:p>
          <a:p>
            <a:pPr algn="l"/>
            <a:endParaRPr lang="en-US" sz="1600" dirty="0"/>
          </a:p>
          <a:p>
            <a:pPr algn="l"/>
            <a:endParaRPr lang="en-US" sz="1600" dirty="0"/>
          </a:p>
          <a:p>
            <a:pPr algn="l"/>
            <a:endParaRPr lang="en-US" sz="1600" dirty="0"/>
          </a:p>
          <a:p>
            <a:pPr algn="l"/>
            <a:endParaRPr lang="en-US" sz="1600" dirty="0"/>
          </a:p>
          <a:p>
            <a:pPr algn="l"/>
            <a:r>
              <a:rPr lang="en-US" sz="1600" dirty="0"/>
              <a:t>Which one would you buy and which one would you short?</a:t>
            </a:r>
          </a:p>
        </p:txBody>
      </p:sp>
      <p:sp>
        <p:nvSpPr>
          <p:cNvPr id="39972" name="Line 36" descr="Graph of SML showing where overpriced and underpriced stocks plot on the SML.&#10;Overpriced stocks = Below the SML&#10;Underpriced Stocks = Above the SML" title="Jensen's Alpha"/>
          <p:cNvSpPr>
            <a:spLocks noChangeShapeType="1"/>
          </p:cNvSpPr>
          <p:nvPr/>
        </p:nvSpPr>
        <p:spPr bwMode="auto">
          <a:xfrm flipH="1">
            <a:off x="2437957" y="4235856"/>
            <a:ext cx="289560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39973" name="Line 37" descr="Graph of SML showing where overpriced and underpriced stocks plot on the SML.&#10;Overpriced stocks = Below the SML&#10;Underpriced Stocks = Above the SML" title="Jensen's Alpha"/>
          <p:cNvSpPr>
            <a:spLocks noChangeShapeType="1"/>
          </p:cNvSpPr>
          <p:nvPr/>
        </p:nvSpPr>
        <p:spPr bwMode="auto">
          <a:xfrm>
            <a:off x="2590357" y="3702456"/>
            <a:ext cx="0" cy="533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39974" name="Text Box 38" descr="Graph of SML showing where overpriced and underpriced stocks plot on the SML.&#10;Overpriced stocks = Below the SML&#10;Underpriced Stocks = Above the SML" title="Jensen's Alpha"/>
          <p:cNvSpPr txBox="1">
            <a:spLocks noChangeArrowheads="1"/>
          </p:cNvSpPr>
          <p:nvPr/>
        </p:nvSpPr>
        <p:spPr bwMode="auto">
          <a:xfrm>
            <a:off x="1828359" y="3778657"/>
            <a:ext cx="74411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cs typeface="Arial" pitchFamily="34" charset="0"/>
              </a:rPr>
              <a:t>α</a:t>
            </a:r>
            <a:r>
              <a:rPr lang="en-US" baseline="-25000">
                <a:cs typeface="Arial" pitchFamily="34" charset="0"/>
              </a:rPr>
              <a:t>A</a:t>
            </a:r>
            <a:r>
              <a:rPr lang="en-US">
                <a:cs typeface="Arial" pitchFamily="34" charset="0"/>
              </a:rPr>
              <a:t> &lt; 0</a:t>
            </a:r>
            <a:endParaRPr lang="el-GR">
              <a:cs typeface="Arial" pitchFamily="34" charset="0"/>
            </a:endParaRPr>
          </a:p>
        </p:txBody>
      </p:sp>
      <p:sp>
        <p:nvSpPr>
          <p:cNvPr id="39975" name="Line 39" descr="Graph of SML showing where overpriced and underpriced stocks plot on the SML.&#10;Overpriced stocks = Below the SML&#10;Underpriced Stocks = Above the SML" title="Jensen's Alpha"/>
          <p:cNvSpPr>
            <a:spLocks noChangeShapeType="1"/>
          </p:cNvSpPr>
          <p:nvPr/>
        </p:nvSpPr>
        <p:spPr bwMode="auto">
          <a:xfrm flipH="1">
            <a:off x="2514157" y="2788056"/>
            <a:ext cx="457200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39976" name="Line 40" descr="Graph of SML showing where overpriced and underpriced stocks plot on the SML.&#10;Overpriced stocks = Below the SML&#10;Underpriced Stocks = Above the SML" title="Jensen's Alpha"/>
          <p:cNvSpPr>
            <a:spLocks noChangeShapeType="1"/>
          </p:cNvSpPr>
          <p:nvPr/>
        </p:nvSpPr>
        <p:spPr bwMode="auto">
          <a:xfrm>
            <a:off x="2590357" y="2483256"/>
            <a:ext cx="0" cy="304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39977" name="Text Box 41" descr="Graph of SML showing where overpriced and underpriced stocks plot on the SML.&#10;Overpriced stocks = Below the SML&#10;Underpriced Stocks = Above the SML" title="Jensen's Alpha"/>
          <p:cNvSpPr txBox="1">
            <a:spLocks noChangeArrowheads="1"/>
          </p:cNvSpPr>
          <p:nvPr/>
        </p:nvSpPr>
        <p:spPr bwMode="auto">
          <a:xfrm>
            <a:off x="1752159" y="2407057"/>
            <a:ext cx="73770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cs typeface="Arial" pitchFamily="34" charset="0"/>
              </a:rPr>
              <a:t>α</a:t>
            </a:r>
            <a:r>
              <a:rPr lang="en-US" baseline="-25000">
                <a:cs typeface="Arial" pitchFamily="34" charset="0"/>
              </a:rPr>
              <a:t>B</a:t>
            </a:r>
            <a:r>
              <a:rPr lang="en-US">
                <a:cs typeface="Arial" pitchFamily="34" charset="0"/>
              </a:rPr>
              <a:t> &gt; 0</a:t>
            </a:r>
            <a:endParaRPr lang="el-GR">
              <a:cs typeface="Arial" pitchFamily="34" charset="0"/>
            </a:endParaRPr>
          </a:p>
        </p:txBody>
      </p:sp>
      <p:sp>
        <p:nvSpPr>
          <p:cNvPr id="39979" name="Text Box 43" descr="Graph of SML showing where overpriced and underpriced stocks plot on the SML.&#10;Overpriced stocks = Below the SML&#10;Underpriced Stocks = Above the SML" title="Jensen's Alpha"/>
          <p:cNvSpPr txBox="1">
            <a:spLocks noChangeArrowheads="1"/>
          </p:cNvSpPr>
          <p:nvPr/>
        </p:nvSpPr>
        <p:spPr bwMode="auto">
          <a:xfrm>
            <a:off x="7619560" y="2254659"/>
            <a:ext cx="203414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dirty="0"/>
              <a:t>B is above the SML. </a:t>
            </a:r>
          </a:p>
          <a:p>
            <a:pPr algn="l"/>
            <a:r>
              <a:rPr lang="en-US" sz="1600" dirty="0"/>
              <a:t>It has a positive alpha.</a:t>
            </a:r>
          </a:p>
        </p:txBody>
      </p:sp>
    </p:spTree>
    <p:extLst>
      <p:ext uri="{BB962C8B-B14F-4D97-AF65-F5344CB8AC3E}">
        <p14:creationId xmlns:p14="http://schemas.microsoft.com/office/powerpoint/2010/main" val="4178864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Jensen’s Alpha</a:t>
            </a:r>
          </a:p>
        </p:txBody>
      </p:sp>
      <p:sp>
        <p:nvSpPr>
          <p:cNvPr id="38915" name="Rectangle 3"/>
          <p:cNvSpPr>
            <a:spLocks noGrp="1" noChangeArrowheads="1"/>
          </p:cNvSpPr>
          <p:nvPr>
            <p:ph idx="1"/>
          </p:nvPr>
        </p:nvSpPr>
        <p:spPr/>
        <p:txBody>
          <a:bodyPr>
            <a:normAutofit fontScale="92500" lnSpcReduction="20000"/>
          </a:bodyPr>
          <a:lstStyle/>
          <a:p>
            <a:pPr>
              <a:lnSpc>
                <a:spcPct val="80000"/>
              </a:lnSpc>
            </a:pPr>
            <a:r>
              <a:rPr lang="en-US" b="1" dirty="0">
                <a:cs typeface="Arial" pitchFamily="34" charset="0"/>
              </a:rPr>
              <a:t>Definition</a:t>
            </a:r>
            <a:r>
              <a:rPr lang="en-US" dirty="0">
                <a:cs typeface="Arial" pitchFamily="34" charset="0"/>
              </a:rPr>
              <a:t>: </a:t>
            </a:r>
            <a:r>
              <a:rPr lang="el-GR" dirty="0">
                <a:cs typeface="Arial" pitchFamily="34" charset="0"/>
              </a:rPr>
              <a:t>α</a:t>
            </a:r>
            <a:r>
              <a:rPr lang="en-US" baseline="-25000" dirty="0" err="1">
                <a:cs typeface="Arial" pitchFamily="34" charset="0"/>
              </a:rPr>
              <a:t>i</a:t>
            </a:r>
            <a:r>
              <a:rPr lang="en-US" dirty="0">
                <a:cs typeface="Arial" pitchFamily="34" charset="0"/>
              </a:rPr>
              <a:t> = E[</a:t>
            </a:r>
            <a:r>
              <a:rPr lang="en-US" dirty="0" err="1">
                <a:cs typeface="Arial" pitchFamily="34" charset="0"/>
              </a:rPr>
              <a:t>R</a:t>
            </a:r>
            <a:r>
              <a:rPr lang="en-US" baseline="-25000" dirty="0" err="1">
                <a:cs typeface="Arial" pitchFamily="34" charset="0"/>
              </a:rPr>
              <a:t>i</a:t>
            </a:r>
            <a:r>
              <a:rPr lang="en-US" dirty="0">
                <a:cs typeface="Arial" pitchFamily="34" charset="0"/>
              </a:rPr>
              <a:t>] – {R</a:t>
            </a:r>
            <a:r>
              <a:rPr lang="en-US" baseline="-25000" dirty="0">
                <a:cs typeface="Arial" pitchFamily="34" charset="0"/>
              </a:rPr>
              <a:t>F </a:t>
            </a:r>
            <a:r>
              <a:rPr lang="en-US" dirty="0">
                <a:cs typeface="Arial" pitchFamily="34" charset="0"/>
              </a:rPr>
              <a:t>+ </a:t>
            </a:r>
            <a:r>
              <a:rPr lang="el-GR" dirty="0">
                <a:cs typeface="Arial" pitchFamily="34" charset="0"/>
              </a:rPr>
              <a:t>β</a:t>
            </a:r>
            <a:r>
              <a:rPr lang="en-US" baseline="-25000" dirty="0" err="1">
                <a:cs typeface="Arial" pitchFamily="34" charset="0"/>
              </a:rPr>
              <a:t>i</a:t>
            </a:r>
            <a:r>
              <a:rPr lang="en-US" dirty="0">
                <a:cs typeface="Arial" pitchFamily="34" charset="0"/>
              </a:rPr>
              <a:t>(E[R</a:t>
            </a:r>
            <a:r>
              <a:rPr lang="en-US" baseline="-25000" dirty="0">
                <a:cs typeface="Arial" pitchFamily="34" charset="0"/>
              </a:rPr>
              <a:t>M</a:t>
            </a:r>
            <a:r>
              <a:rPr lang="en-US" dirty="0">
                <a:cs typeface="Arial" pitchFamily="34" charset="0"/>
              </a:rPr>
              <a:t>] - R</a:t>
            </a:r>
            <a:r>
              <a:rPr lang="en-US" baseline="-25000" dirty="0">
                <a:cs typeface="Arial" pitchFamily="34" charset="0"/>
              </a:rPr>
              <a:t>F</a:t>
            </a:r>
            <a:r>
              <a:rPr lang="en-US" dirty="0">
                <a:cs typeface="Arial" pitchFamily="34" charset="0"/>
              </a:rPr>
              <a:t>)}</a:t>
            </a:r>
          </a:p>
          <a:p>
            <a:pPr>
              <a:lnSpc>
                <a:spcPct val="80000"/>
              </a:lnSpc>
              <a:buFontTx/>
              <a:buNone/>
            </a:pPr>
            <a:endParaRPr lang="en-US" dirty="0">
              <a:solidFill>
                <a:srgbClr val="CC0000"/>
              </a:solidFill>
              <a:cs typeface="Arial" pitchFamily="34" charset="0"/>
            </a:endParaRPr>
          </a:p>
          <a:p>
            <a:pPr>
              <a:lnSpc>
                <a:spcPct val="80000"/>
              </a:lnSpc>
            </a:pPr>
            <a:r>
              <a:rPr lang="en-US" dirty="0">
                <a:cs typeface="Arial" pitchFamily="34" charset="0"/>
              </a:rPr>
              <a:t>According to CAPM, equilibrium asset prices should make Jensen’s alpha equal to </a:t>
            </a:r>
            <a:r>
              <a:rPr lang="en-US" u="sng" dirty="0">
                <a:cs typeface="Arial" pitchFamily="34" charset="0"/>
              </a:rPr>
              <a:t>zero</a:t>
            </a:r>
            <a:r>
              <a:rPr lang="en-US" dirty="0">
                <a:cs typeface="Arial" pitchFamily="34" charset="0"/>
              </a:rPr>
              <a:t> for any asset.</a:t>
            </a:r>
          </a:p>
          <a:p>
            <a:pPr>
              <a:lnSpc>
                <a:spcPct val="80000"/>
              </a:lnSpc>
              <a:buFontTx/>
              <a:buNone/>
            </a:pPr>
            <a:endParaRPr lang="en-US" dirty="0">
              <a:cs typeface="Arial" pitchFamily="34" charset="0"/>
            </a:endParaRPr>
          </a:p>
          <a:p>
            <a:pPr>
              <a:lnSpc>
                <a:spcPct val="80000"/>
              </a:lnSpc>
            </a:pPr>
            <a:r>
              <a:rPr lang="en-US" dirty="0">
                <a:cs typeface="Arial" pitchFamily="34" charset="0"/>
              </a:rPr>
              <a:t>An asset with </a:t>
            </a:r>
            <a:r>
              <a:rPr lang="el-GR" dirty="0">
                <a:cs typeface="Arial" pitchFamily="34" charset="0"/>
              </a:rPr>
              <a:t>α</a:t>
            </a:r>
            <a:r>
              <a:rPr lang="en-US" baseline="-25000" dirty="0" err="1">
                <a:cs typeface="Arial" pitchFamily="34" charset="0"/>
              </a:rPr>
              <a:t>i</a:t>
            </a:r>
            <a:r>
              <a:rPr lang="en-US" dirty="0">
                <a:cs typeface="Arial" pitchFamily="34" charset="0"/>
              </a:rPr>
              <a:t> &gt; 0 offers expected return higher than the equilibrium. This asset is an attractive investment and therefore it must be </a:t>
            </a:r>
            <a:r>
              <a:rPr lang="en-US" u="sng" dirty="0">
                <a:cs typeface="Arial" pitchFamily="34" charset="0"/>
              </a:rPr>
              <a:t>underpriced</a:t>
            </a:r>
            <a:r>
              <a:rPr lang="en-US" dirty="0">
                <a:cs typeface="Arial" pitchFamily="34" charset="0"/>
              </a:rPr>
              <a:t>.</a:t>
            </a:r>
          </a:p>
          <a:p>
            <a:pPr>
              <a:lnSpc>
                <a:spcPct val="80000"/>
              </a:lnSpc>
              <a:buFontTx/>
              <a:buNone/>
            </a:pPr>
            <a:endParaRPr lang="en-US" dirty="0">
              <a:cs typeface="Arial" pitchFamily="34" charset="0"/>
            </a:endParaRPr>
          </a:p>
          <a:p>
            <a:pPr>
              <a:lnSpc>
                <a:spcPct val="80000"/>
              </a:lnSpc>
            </a:pPr>
            <a:r>
              <a:rPr lang="en-US" dirty="0">
                <a:cs typeface="Arial" pitchFamily="34" charset="0"/>
              </a:rPr>
              <a:t> An asset with </a:t>
            </a:r>
            <a:r>
              <a:rPr lang="el-GR" dirty="0">
                <a:cs typeface="Arial" pitchFamily="34" charset="0"/>
              </a:rPr>
              <a:t>α</a:t>
            </a:r>
            <a:r>
              <a:rPr lang="en-US" baseline="-25000" dirty="0" err="1">
                <a:cs typeface="Arial" pitchFamily="34" charset="0"/>
              </a:rPr>
              <a:t>i</a:t>
            </a:r>
            <a:r>
              <a:rPr lang="en-US" dirty="0">
                <a:cs typeface="Arial" pitchFamily="34" charset="0"/>
              </a:rPr>
              <a:t> &lt; 0 offers expected return lower than the equilibrium. This asset is not an attractive investment and therefore it must be </a:t>
            </a:r>
            <a:r>
              <a:rPr lang="en-US" u="sng" dirty="0">
                <a:cs typeface="Arial" pitchFamily="34" charset="0"/>
              </a:rPr>
              <a:t>overpriced</a:t>
            </a:r>
            <a:r>
              <a:rPr lang="en-US" dirty="0">
                <a:cs typeface="Arial" pitchFamily="34" charset="0"/>
              </a:rPr>
              <a:t>.</a:t>
            </a:r>
          </a:p>
          <a:p>
            <a:pPr>
              <a:lnSpc>
                <a:spcPct val="80000"/>
              </a:lnSpc>
              <a:buFontTx/>
              <a:buNone/>
            </a:pPr>
            <a:endParaRPr lang="en-US" dirty="0">
              <a:cs typeface="Arial" pitchFamily="34" charset="0"/>
            </a:endParaRPr>
          </a:p>
          <a:p>
            <a:pPr>
              <a:lnSpc>
                <a:spcPct val="80000"/>
              </a:lnSpc>
            </a:pPr>
            <a:r>
              <a:rPr lang="en-US" dirty="0">
                <a:cs typeface="Arial" pitchFamily="34" charset="0"/>
              </a:rPr>
              <a:t>Hence, Jensen’s alpha is an important performance measure.</a:t>
            </a:r>
          </a:p>
          <a:p>
            <a:pPr>
              <a:lnSpc>
                <a:spcPct val="80000"/>
              </a:lnSpc>
            </a:pPr>
            <a:endParaRPr lang="el-GR" dirty="0">
              <a:cs typeface="Arial" pitchFamily="34" charset="0"/>
            </a:endParaRPr>
          </a:p>
        </p:txBody>
      </p:sp>
    </p:spTree>
    <p:extLst>
      <p:ext uri="{BB962C8B-B14F-4D97-AF65-F5344CB8AC3E}">
        <p14:creationId xmlns:p14="http://schemas.microsoft.com/office/powerpoint/2010/main" val="1641960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GB" dirty="0" smtClean="0"/>
              <a:t>Implications</a:t>
            </a:r>
            <a:endParaRPr lang="en-GB" dirty="0"/>
          </a:p>
        </p:txBody>
      </p:sp>
      <p:sp>
        <p:nvSpPr>
          <p:cNvPr id="147459" name="Rectangle 3"/>
          <p:cNvSpPr>
            <a:spLocks noGrp="1" noChangeArrowheads="1"/>
          </p:cNvSpPr>
          <p:nvPr>
            <p:ph idx="1"/>
          </p:nvPr>
        </p:nvSpPr>
        <p:spPr/>
        <p:txBody>
          <a:bodyPr>
            <a:normAutofit/>
          </a:bodyPr>
          <a:lstStyle/>
          <a:p>
            <a:pPr>
              <a:lnSpc>
                <a:spcPct val="90000"/>
              </a:lnSpc>
            </a:pPr>
            <a:r>
              <a:rPr lang="en-GB" sz="2000" dirty="0"/>
              <a:t>If the portfolio </a:t>
            </a:r>
            <a:r>
              <a:rPr lang="en-GB" sz="2000" i="1" dirty="0"/>
              <a:t>M</a:t>
            </a:r>
            <a:r>
              <a:rPr lang="en-GB" sz="2000" dirty="0"/>
              <a:t> is mean-variance efficient, then by definition it cannot be improved by adding or subtracting any share to it</a:t>
            </a:r>
          </a:p>
          <a:p>
            <a:pPr lvl="1">
              <a:lnSpc>
                <a:spcPct val="90000"/>
              </a:lnSpc>
            </a:pPr>
            <a:r>
              <a:rPr lang="en-GB" sz="2000" dirty="0"/>
              <a:t>so for any share </a:t>
            </a:r>
            <a:r>
              <a:rPr lang="en-GB" sz="2000" i="1" dirty="0"/>
              <a:t>Y</a:t>
            </a:r>
            <a:r>
              <a:rPr lang="en-GB" sz="2000" dirty="0"/>
              <a:t>, </a:t>
            </a:r>
            <a:r>
              <a:rPr lang="en-GB" sz="2000" dirty="0" err="1">
                <a:latin typeface="Symbol" pitchFamily="18" charset="2"/>
              </a:rPr>
              <a:t>a</a:t>
            </a:r>
            <a:r>
              <a:rPr lang="en-GB" sz="2000" i="1" baseline="-25000" dirty="0" err="1"/>
              <a:t>Y</a:t>
            </a:r>
            <a:r>
              <a:rPr lang="en-GB" sz="2000" baseline="-25000" dirty="0"/>
              <a:t> </a:t>
            </a:r>
            <a:r>
              <a:rPr lang="en-GB" sz="2000" dirty="0"/>
              <a:t> = 0 </a:t>
            </a:r>
          </a:p>
          <a:p>
            <a:pPr lvl="1">
              <a:lnSpc>
                <a:spcPct val="90000"/>
              </a:lnSpc>
              <a:buNone/>
            </a:pPr>
            <a:endParaRPr lang="en-GB" sz="2000" dirty="0"/>
          </a:p>
          <a:p>
            <a:pPr>
              <a:lnSpc>
                <a:spcPct val="90000"/>
              </a:lnSpc>
            </a:pPr>
            <a:r>
              <a:rPr lang="en-GB" sz="2000" i="1" dirty="0"/>
              <a:t>Note 1</a:t>
            </a:r>
            <a:r>
              <a:rPr lang="en-GB" sz="2000" dirty="0"/>
              <a:t>: this is not some prediction or some theory that depends on efficient markets, rational investors, absence of taxes etc. It is a simple mathematical consequence of </a:t>
            </a:r>
            <a:r>
              <a:rPr lang="en-GB" sz="2000" i="1" dirty="0"/>
              <a:t>M</a:t>
            </a:r>
            <a:r>
              <a:rPr lang="en-GB" sz="2000" dirty="0"/>
              <a:t> being mean-variance efficient</a:t>
            </a:r>
          </a:p>
          <a:p>
            <a:pPr>
              <a:lnSpc>
                <a:spcPct val="90000"/>
              </a:lnSpc>
            </a:pPr>
            <a:r>
              <a:rPr lang="en-GB" sz="2000" i="1" dirty="0"/>
              <a:t>Note 2</a:t>
            </a:r>
            <a:r>
              <a:rPr lang="en-GB" sz="2000" dirty="0"/>
              <a:t>: it holds whether the means, correlations and standard deviations are:</a:t>
            </a:r>
          </a:p>
          <a:p>
            <a:pPr lvl="1">
              <a:lnSpc>
                <a:spcPct val="90000"/>
              </a:lnSpc>
            </a:pPr>
            <a:r>
              <a:rPr lang="en-GB" sz="2000" dirty="0"/>
              <a:t>market consensus about the future,</a:t>
            </a:r>
          </a:p>
          <a:p>
            <a:pPr lvl="1">
              <a:lnSpc>
                <a:spcPct val="90000"/>
              </a:lnSpc>
            </a:pPr>
            <a:r>
              <a:rPr lang="en-GB" sz="2000" dirty="0"/>
              <a:t>my own subjective beliefs  about the future based on my prejudices and private information</a:t>
            </a:r>
          </a:p>
          <a:p>
            <a:pPr lvl="1">
              <a:lnSpc>
                <a:spcPct val="90000"/>
              </a:lnSpc>
            </a:pPr>
            <a:r>
              <a:rPr lang="en-GB" sz="2000" dirty="0"/>
              <a:t>the historic (realised) behaviour of  prices</a:t>
            </a:r>
          </a:p>
          <a:p>
            <a:pPr lvl="1">
              <a:lnSpc>
                <a:spcPct val="90000"/>
              </a:lnSpc>
              <a:buNone/>
            </a:pPr>
            <a:r>
              <a:rPr lang="en-GB" sz="2000" dirty="0"/>
              <a:t>though of course the portfolio </a:t>
            </a:r>
            <a:r>
              <a:rPr lang="en-GB" sz="2000" i="1" dirty="0"/>
              <a:t>M</a:t>
            </a:r>
            <a:r>
              <a:rPr lang="en-GB" sz="2000" dirty="0"/>
              <a:t> will differ in each case as will the interpretation of </a:t>
            </a:r>
            <a:r>
              <a:rPr lang="en-GB" sz="2000" dirty="0" err="1">
                <a:latin typeface="Symbol" pitchFamily="18" charset="2"/>
              </a:rPr>
              <a:t>m</a:t>
            </a:r>
            <a:r>
              <a:rPr lang="en-GB" sz="2000" i="1" baseline="-25000" dirty="0" err="1"/>
              <a:t>Y</a:t>
            </a:r>
            <a:r>
              <a:rPr lang="en-GB" sz="2000" baseline="-25000" dirty="0"/>
              <a:t> </a:t>
            </a:r>
            <a:endParaRPr lang="en-GB" sz="2000" dirty="0"/>
          </a:p>
        </p:txBody>
      </p:sp>
    </p:spTree>
    <p:extLst>
      <p:ext uri="{BB962C8B-B14F-4D97-AF65-F5344CB8AC3E}">
        <p14:creationId xmlns:p14="http://schemas.microsoft.com/office/powerpoint/2010/main" val="3702415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GB"/>
              <a:t>Using the CAPM</a:t>
            </a:r>
          </a:p>
        </p:txBody>
      </p:sp>
      <p:sp>
        <p:nvSpPr>
          <p:cNvPr id="119811" name="Rectangle 3"/>
          <p:cNvSpPr>
            <a:spLocks noGrp="1" noChangeArrowheads="1"/>
          </p:cNvSpPr>
          <p:nvPr>
            <p:ph idx="1"/>
          </p:nvPr>
        </p:nvSpPr>
        <p:spPr/>
        <p:txBody>
          <a:bodyPr>
            <a:normAutofit fontScale="85000" lnSpcReduction="20000"/>
          </a:bodyPr>
          <a:lstStyle/>
          <a:p>
            <a:pPr>
              <a:lnSpc>
                <a:spcPct val="90000"/>
              </a:lnSpc>
            </a:pPr>
            <a:r>
              <a:rPr lang="en-GB" dirty="0"/>
              <a:t>Valuation</a:t>
            </a:r>
          </a:p>
          <a:p>
            <a:pPr lvl="1">
              <a:lnSpc>
                <a:spcPct val="90000"/>
              </a:lnSpc>
            </a:pPr>
            <a:r>
              <a:rPr lang="en-GB" dirty="0"/>
              <a:t>the value of a company is the value of the cash flow it generates</a:t>
            </a:r>
          </a:p>
          <a:p>
            <a:pPr lvl="1">
              <a:lnSpc>
                <a:spcPct val="90000"/>
              </a:lnSpc>
            </a:pPr>
            <a:r>
              <a:rPr lang="en-GB" dirty="0"/>
              <a:t>forecast the cash flows of the company</a:t>
            </a:r>
          </a:p>
          <a:p>
            <a:pPr lvl="1">
              <a:lnSpc>
                <a:spcPct val="90000"/>
              </a:lnSpc>
            </a:pPr>
            <a:r>
              <a:rPr lang="en-GB" dirty="0"/>
              <a:t>estimate the beta of the cash flows</a:t>
            </a:r>
          </a:p>
          <a:p>
            <a:pPr lvl="1">
              <a:lnSpc>
                <a:spcPct val="90000"/>
              </a:lnSpc>
            </a:pPr>
            <a:r>
              <a:rPr lang="en-GB" dirty="0"/>
              <a:t>use the CAPM to get the discount rate:</a:t>
            </a:r>
          </a:p>
          <a:p>
            <a:pPr>
              <a:lnSpc>
                <a:spcPct val="90000"/>
              </a:lnSpc>
            </a:pPr>
            <a:endParaRPr lang="en-GB" dirty="0"/>
          </a:p>
          <a:p>
            <a:pPr>
              <a:lnSpc>
                <a:spcPct val="90000"/>
              </a:lnSpc>
            </a:pPr>
            <a:r>
              <a:rPr lang="en-GB" dirty="0"/>
              <a:t>Portfolio Construction</a:t>
            </a:r>
          </a:p>
          <a:p>
            <a:pPr>
              <a:lnSpc>
                <a:spcPct val="90000"/>
              </a:lnSpc>
            </a:pPr>
            <a:endParaRPr lang="en-GB" dirty="0"/>
          </a:p>
          <a:p>
            <a:pPr lvl="1">
              <a:lnSpc>
                <a:spcPct val="90000"/>
              </a:lnSpc>
            </a:pPr>
            <a:r>
              <a:rPr lang="en-GB" dirty="0"/>
              <a:t>identify securities which are mispriced – off the SML</a:t>
            </a:r>
          </a:p>
          <a:p>
            <a:pPr lvl="1">
              <a:lnSpc>
                <a:spcPct val="90000"/>
              </a:lnSpc>
            </a:pPr>
            <a:r>
              <a:rPr lang="en-GB" dirty="0"/>
              <a:t>use portfolio optimiser to construct portfolio</a:t>
            </a:r>
          </a:p>
          <a:p>
            <a:pPr>
              <a:lnSpc>
                <a:spcPct val="90000"/>
              </a:lnSpc>
            </a:pPr>
            <a:r>
              <a:rPr lang="en-GB" dirty="0"/>
              <a:t>Performance Measurement</a:t>
            </a:r>
          </a:p>
          <a:p>
            <a:pPr lvl="1">
              <a:lnSpc>
                <a:spcPct val="90000"/>
              </a:lnSpc>
            </a:pPr>
            <a:r>
              <a:rPr lang="en-GB"/>
              <a:t>see </a:t>
            </a:r>
            <a:r>
              <a:rPr lang="en-GB" smtClean="0"/>
              <a:t>soon…</a:t>
            </a:r>
            <a:endParaRPr lang="en-GB" dirty="0"/>
          </a:p>
          <a:p>
            <a:pPr>
              <a:lnSpc>
                <a:spcPct val="90000"/>
              </a:lnSpc>
            </a:pPr>
            <a:r>
              <a:rPr lang="en-GB" dirty="0"/>
              <a:t>Need to estimate beta and market risk premium</a:t>
            </a:r>
          </a:p>
          <a:p>
            <a:pPr lvl="1">
              <a:lnSpc>
                <a:spcPct val="90000"/>
              </a:lnSpc>
            </a:pPr>
            <a:endParaRPr lang="en-GB" dirty="0"/>
          </a:p>
        </p:txBody>
      </p:sp>
      <p:graphicFrame>
        <p:nvGraphicFramePr>
          <p:cNvPr id="119812" name="Object 4" descr="CAPM equation" title="Using the CAPM"/>
          <p:cNvGraphicFramePr>
            <a:graphicFrameLocks noChangeAspect="1"/>
          </p:cNvGraphicFramePr>
          <p:nvPr>
            <p:extLst>
              <p:ext uri="{D42A27DB-BD31-4B8C-83A1-F6EECF244321}">
                <p14:modId xmlns:p14="http://schemas.microsoft.com/office/powerpoint/2010/main" val="1148172909"/>
              </p:ext>
            </p:extLst>
          </p:nvPr>
        </p:nvGraphicFramePr>
        <p:xfrm>
          <a:off x="3401490" y="3429004"/>
          <a:ext cx="5287433" cy="283369"/>
        </p:xfrm>
        <a:graphic>
          <a:graphicData uri="http://schemas.openxmlformats.org/presentationml/2006/ole">
            <mc:AlternateContent xmlns:mc="http://schemas.openxmlformats.org/markup-compatibility/2006">
              <mc:Choice xmlns:v="urn:schemas-microsoft-com:vml" Requires="v">
                <p:oleObj spid="_x0000_s19488" name="Equation" r:id="rId4" imgW="2400120" imgH="228600" progId="Equation.DSMT4">
                  <p:embed/>
                </p:oleObj>
              </mc:Choice>
              <mc:Fallback>
                <p:oleObj name="Equation" r:id="rId4" imgW="2400120" imgH="228600" progId="Equation.DSMT4">
                  <p:embed/>
                  <p:pic>
                    <p:nvPicPr>
                      <p:cNvPr id="11981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1490" y="3429004"/>
                        <a:ext cx="5287433" cy="283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85026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normAutofit/>
          </a:bodyPr>
          <a:lstStyle/>
          <a:p>
            <a:r>
              <a:rPr lang="en-GB" sz="3600" dirty="0"/>
              <a:t>Market Risk Premium – estimates from fundamentals</a:t>
            </a:r>
          </a:p>
        </p:txBody>
      </p:sp>
      <p:sp>
        <p:nvSpPr>
          <p:cNvPr id="122883" name="Rectangle 3"/>
          <p:cNvSpPr>
            <a:spLocks noGrp="1" noChangeArrowheads="1"/>
          </p:cNvSpPr>
          <p:nvPr>
            <p:ph idx="1"/>
          </p:nvPr>
        </p:nvSpPr>
        <p:spPr/>
        <p:txBody>
          <a:bodyPr>
            <a:normAutofit/>
          </a:bodyPr>
          <a:lstStyle/>
          <a:p>
            <a:pPr>
              <a:lnSpc>
                <a:spcPct val="90000"/>
              </a:lnSpc>
            </a:pPr>
            <a:r>
              <a:rPr lang="en-GB" sz="2000" dirty="0"/>
              <a:t>Dividend growth models</a:t>
            </a:r>
          </a:p>
          <a:p>
            <a:pPr lvl="1">
              <a:lnSpc>
                <a:spcPct val="90000"/>
              </a:lnSpc>
            </a:pPr>
            <a:r>
              <a:rPr lang="en-GB" sz="1800" dirty="0"/>
              <a:t>value of share is present value of future dividends</a:t>
            </a:r>
          </a:p>
          <a:p>
            <a:pPr lvl="1">
              <a:lnSpc>
                <a:spcPct val="90000"/>
              </a:lnSpc>
            </a:pPr>
            <a:r>
              <a:rPr lang="en-GB" sz="1800" dirty="0"/>
              <a:t>if dividend share of GDP bounded, long run dividend growth limited by growth in economy</a:t>
            </a:r>
          </a:p>
          <a:p>
            <a:pPr>
              <a:lnSpc>
                <a:spcPct val="90000"/>
              </a:lnSpc>
              <a:buFontTx/>
              <a:buNone/>
            </a:pPr>
            <a:r>
              <a:rPr lang="en-GB" sz="2000" dirty="0"/>
              <a:t>MRP = return on equities – interest rate</a:t>
            </a:r>
          </a:p>
          <a:p>
            <a:pPr>
              <a:lnSpc>
                <a:spcPct val="90000"/>
              </a:lnSpc>
              <a:buFontTx/>
              <a:buNone/>
            </a:pPr>
            <a:r>
              <a:rPr lang="en-GB" sz="2000" dirty="0"/>
              <a:t>	  = dividend yield + dividend growth – interest rate</a:t>
            </a:r>
          </a:p>
          <a:p>
            <a:pPr lvl="2">
              <a:lnSpc>
                <a:spcPct val="90000"/>
              </a:lnSpc>
            </a:pPr>
            <a:r>
              <a:rPr lang="en-GB" sz="1800" dirty="0"/>
              <a:t>dividend yield say 4%</a:t>
            </a:r>
          </a:p>
          <a:p>
            <a:pPr lvl="2">
              <a:lnSpc>
                <a:spcPct val="90000"/>
              </a:lnSpc>
            </a:pPr>
            <a:r>
              <a:rPr lang="en-GB" sz="1800" dirty="0"/>
              <a:t>dividend growth = GDP growth say 2%/year real</a:t>
            </a:r>
          </a:p>
          <a:p>
            <a:pPr lvl="2">
              <a:lnSpc>
                <a:spcPct val="90000"/>
              </a:lnSpc>
            </a:pPr>
            <a:r>
              <a:rPr lang="en-GB" sz="1800" dirty="0"/>
              <a:t>real interest rate say 2%</a:t>
            </a:r>
          </a:p>
          <a:p>
            <a:pPr lvl="1">
              <a:lnSpc>
                <a:spcPct val="90000"/>
              </a:lnSpc>
            </a:pPr>
            <a:r>
              <a:rPr lang="en-GB" sz="1800" dirty="0"/>
              <a:t>gives MRP of say 4%</a:t>
            </a:r>
          </a:p>
          <a:p>
            <a:pPr>
              <a:lnSpc>
                <a:spcPct val="90000"/>
              </a:lnSpc>
            </a:pPr>
            <a:r>
              <a:rPr lang="en-GB" sz="2000" dirty="0"/>
              <a:t>Assumes that return to holders of shares comes solely and entirely from dividends, but if return comes from capital repayments (</a:t>
            </a:r>
            <a:r>
              <a:rPr lang="en-GB" sz="2000" dirty="0" err="1"/>
              <a:t>eg</a:t>
            </a:r>
            <a:r>
              <a:rPr lang="en-GB" sz="2000" dirty="0"/>
              <a:t> cash takeovers, share buybacks) or if substantial new share issues, argument does not work</a:t>
            </a:r>
          </a:p>
          <a:p>
            <a:pPr>
              <a:lnSpc>
                <a:spcPct val="90000"/>
              </a:lnSpc>
              <a:buNone/>
            </a:pPr>
            <a:endParaRPr lang="en-GB" sz="2000" dirty="0"/>
          </a:p>
        </p:txBody>
      </p:sp>
    </p:spTree>
    <p:extLst>
      <p:ext uri="{BB962C8B-B14F-4D97-AF65-F5344CB8AC3E}">
        <p14:creationId xmlns:p14="http://schemas.microsoft.com/office/powerpoint/2010/main" val="4104114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TotalTime>
  <Words>2033</Words>
  <Application>Microsoft Office PowerPoint</Application>
  <PresentationFormat>Widescreen</PresentationFormat>
  <Paragraphs>270</Paragraphs>
  <Slides>29</Slides>
  <Notes>21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7" baseType="lpstr">
      <vt:lpstr>ＭＳ Ｐゴシック</vt:lpstr>
      <vt:lpstr>Arial</vt:lpstr>
      <vt:lpstr>Calibri</vt:lpstr>
      <vt:lpstr>Symbol</vt:lpstr>
      <vt:lpstr>Times New Roman</vt:lpstr>
      <vt:lpstr>Office Theme</vt:lpstr>
      <vt:lpstr>Equation</vt:lpstr>
      <vt:lpstr>Worksheet</vt:lpstr>
      <vt:lpstr>   INVESTMENTS</vt:lpstr>
      <vt:lpstr>Outline</vt:lpstr>
      <vt:lpstr>The CAPM</vt:lpstr>
      <vt:lpstr>A Revision Question</vt:lpstr>
      <vt:lpstr>Jensen’s Alpha</vt:lpstr>
      <vt:lpstr>Jensen’s Alpha</vt:lpstr>
      <vt:lpstr>Implications</vt:lpstr>
      <vt:lpstr>Using the CAPM</vt:lpstr>
      <vt:lpstr>Market Risk Premium – estimates from fundamentals</vt:lpstr>
      <vt:lpstr>Market Risk Premium – estimates from fundamentals</vt:lpstr>
      <vt:lpstr>Market Risk Premium – estimates from fundamentals</vt:lpstr>
      <vt:lpstr>Risk Aversion (Optional)</vt:lpstr>
      <vt:lpstr>Some Data…</vt:lpstr>
      <vt:lpstr>The Market Risk Premium - Empirical</vt:lpstr>
      <vt:lpstr>Estimating Beta</vt:lpstr>
      <vt:lpstr>Estimating Beta in Practice</vt:lpstr>
      <vt:lpstr>What the CAPM says</vt:lpstr>
      <vt:lpstr>Ex ante and ex post</vt:lpstr>
      <vt:lpstr>The Roll Critique (Roll 1977)</vt:lpstr>
      <vt:lpstr>The Fama-MacBeth Procedure</vt:lpstr>
      <vt:lpstr>How Does the CAPM Perform Empirically?</vt:lpstr>
      <vt:lpstr>Why not just test the CAPM on individual shares?</vt:lpstr>
      <vt:lpstr>How Does the CAPM Perform Empirically?</vt:lpstr>
      <vt:lpstr>How Does the CAPM Perform Empirically?</vt:lpstr>
      <vt:lpstr>How Does the CAPM Perform Empirically?</vt:lpstr>
      <vt:lpstr>Why does the CAPM not work well?</vt:lpstr>
      <vt:lpstr>Other Issues</vt:lpstr>
      <vt:lpstr>Equilibrium Models</vt:lpstr>
      <vt:lpstr>Conclusion</vt:lpstr>
    </vt:vector>
  </TitlesOfParts>
  <Company>Lancaster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 Vikas</dc:creator>
  <cp:lastModifiedBy>Vikas Raman</cp:lastModifiedBy>
  <cp:revision>67</cp:revision>
  <dcterms:created xsi:type="dcterms:W3CDTF">2019-01-10T12:43:19Z</dcterms:created>
  <dcterms:modified xsi:type="dcterms:W3CDTF">2020-01-22T13:38:09Z</dcterms:modified>
</cp:coreProperties>
</file>