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38"/>
  </p:notesMasterIdLst>
  <p:sldIdLst>
    <p:sldId id="299" r:id="rId2"/>
    <p:sldId id="258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307" r:id="rId11"/>
    <p:sldId id="291" r:id="rId12"/>
    <p:sldId id="292" r:id="rId13"/>
    <p:sldId id="293" r:id="rId14"/>
    <p:sldId id="302" r:id="rId15"/>
    <p:sldId id="303" r:id="rId16"/>
    <p:sldId id="304" r:id="rId17"/>
    <p:sldId id="305" r:id="rId18"/>
    <p:sldId id="301" r:id="rId19"/>
    <p:sldId id="308" r:id="rId20"/>
    <p:sldId id="309" r:id="rId21"/>
    <p:sldId id="310" r:id="rId22"/>
    <p:sldId id="311" r:id="rId23"/>
    <p:sldId id="312" r:id="rId24"/>
    <p:sldId id="294" r:id="rId25"/>
    <p:sldId id="295" r:id="rId26"/>
    <p:sldId id="306" r:id="rId27"/>
    <p:sldId id="314" r:id="rId28"/>
    <p:sldId id="315" r:id="rId29"/>
    <p:sldId id="317" r:id="rId30"/>
    <p:sldId id="316" r:id="rId31"/>
    <p:sldId id="319" r:id="rId32"/>
    <p:sldId id="320" r:id="rId33"/>
    <p:sldId id="318" r:id="rId34"/>
    <p:sldId id="296" r:id="rId35"/>
    <p:sldId id="297" r:id="rId36"/>
    <p:sldId id="29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98" autoAdjust="0"/>
  </p:normalViewPr>
  <p:slideViewPr>
    <p:cSldViewPr snapToGrid="0" snapToObjects="1">
      <p:cViewPr varScale="1">
        <p:scale>
          <a:sx n="68" d="100"/>
          <a:sy n="68" d="100"/>
        </p:scale>
        <p:origin x="36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9D5D4-27AC-4824-AAFE-89C215B4CE87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F21D6-8AA7-4BD7-AE88-067E81C7C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3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35013"/>
            <a:ext cx="4879975" cy="3660775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1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9013" y="735013"/>
            <a:ext cx="4879975" cy="3660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6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9013" y="735013"/>
            <a:ext cx="4879975" cy="3660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26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9013" y="735013"/>
            <a:ext cx="4879975" cy="3660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74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9013" y="735013"/>
            <a:ext cx="4879975" cy="3660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15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515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9013" y="735013"/>
            <a:ext cx="4879975" cy="3660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50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9013" y="735013"/>
            <a:ext cx="4879975" cy="3660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96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9013" y="735013"/>
            <a:ext cx="4879975" cy="3660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9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2117"/>
            <a:ext cx="78867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7044DFF0-FD8E-40BE-ADAD-F6B99A81293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29/01/2020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20C0B4D-214A-4B60-89BD-E45933EA943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28650" y="1690688"/>
            <a:ext cx="788670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8650" y="6175209"/>
            <a:ext cx="788670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0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5733" y="226988"/>
            <a:ext cx="8003822" cy="735013"/>
          </a:xfr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150" b="1" kern="1200" dirty="0">
                <a:solidFill>
                  <a:srgbClr val="0039A6"/>
                </a:solidFill>
                <a:latin typeface="Times New Roman" panose="02020603050405020304" pitchFamily="18" charset="0"/>
                <a:ea typeface="ＭＳ Ｐゴシック" pitchFamily="-112" charset="-128"/>
                <a:cs typeface="Times New Roman" panose="02020603050405020304" pitchFamily="18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5732" y="1233312"/>
            <a:ext cx="8003823" cy="428883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342900" algn="l">
              <a:buFont typeface="Arial" panose="020B0604020202020204" pitchFamily="34" charset="0"/>
              <a:buChar char="•"/>
              <a:defRPr lang="en-GB" sz="1500" b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42975" indent="-257175" algn="l">
              <a:buFont typeface="Arial" panose="020B0604020202020204" pitchFamily="34" charset="0"/>
              <a:buChar char="•"/>
              <a:defRPr lang="en-GB" sz="1800" b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text</a:t>
            </a:r>
          </a:p>
          <a:p>
            <a:pPr lvl="1"/>
            <a:endParaRPr lang="en-GB" sz="16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GB" sz="16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1468" y="59266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7044DFF0-FD8E-40BE-ADAD-F6B99A81293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29/01/2020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20C0B4D-214A-4B60-89BD-E45933EA943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7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97907"/>
            <a:ext cx="6858000" cy="7217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			INVESTMENTS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86543" y="3264864"/>
            <a:ext cx="6858000" cy="1865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		      Week 4: Asset Pricing Models 2</a:t>
            </a:r>
            <a:endParaRPr lang="en-GB" dirty="0"/>
          </a:p>
          <a:p>
            <a:endParaRPr lang="en-GB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700" dirty="0"/>
              <a:t>			      Vikas Raman</a:t>
            </a:r>
            <a:endParaRPr lang="en-GB" sz="27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Arbitrage Pricing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With lots of different shares, can create a portfolio that has very high alpha, very low risk </a:t>
            </a:r>
            <a:r>
              <a:rPr lang="en-GB" sz="2400" b="1" i="1" u="sng" dirty="0" smtClean="0"/>
              <a:t>unless</a:t>
            </a:r>
            <a:r>
              <a:rPr lang="en-GB" sz="2400" dirty="0" smtClean="0"/>
              <a:t> there is a constant </a:t>
            </a:r>
            <a:r>
              <a:rPr lang="en-GB" sz="2400" dirty="0" smtClean="0">
                <a:latin typeface="Symbol" pitchFamily="18" charset="2"/>
              </a:rPr>
              <a:t>a</a:t>
            </a:r>
            <a:r>
              <a:rPr lang="en-GB" sz="2400" dirty="0" smtClean="0"/>
              <a:t>/</a:t>
            </a:r>
            <a:r>
              <a:rPr lang="en-GB" sz="2400" dirty="0" smtClean="0">
                <a:latin typeface="Symbol" pitchFamily="18" charset="2"/>
              </a:rPr>
              <a:t>b</a:t>
            </a:r>
            <a:r>
              <a:rPr lang="en-GB" sz="2400" dirty="0" smtClean="0"/>
              <a:t> ratio </a:t>
            </a:r>
            <a:r>
              <a:rPr lang="en-GB" sz="2400" i="1" dirty="0" err="1" smtClean="0"/>
              <a:t>k</a:t>
            </a:r>
            <a:r>
              <a:rPr lang="en-GB" sz="2400" i="1" baseline="-25000" dirty="0" err="1" smtClean="0"/>
              <a:t>n</a:t>
            </a:r>
            <a:r>
              <a:rPr lang="en-GB" sz="2400" dirty="0" smtClean="0"/>
              <a:t> for each of the N factors so that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This is the Arbitrage pricing theory</a:t>
            </a:r>
          </a:p>
          <a:p>
            <a:endParaRPr lang="en-GB" dirty="0"/>
          </a:p>
        </p:txBody>
      </p:sp>
      <p:graphicFrame>
        <p:nvGraphicFramePr>
          <p:cNvPr id="334850" name="Object 2" descr="Equation for APT" title="APT 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859758"/>
              </p:ext>
            </p:extLst>
          </p:nvPr>
        </p:nvGraphicFramePr>
        <p:xfrm>
          <a:off x="2555776" y="5157192"/>
          <a:ext cx="363772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4" imgW="1854000" imgH="228600" progId="Equation.DSMT4">
                  <p:embed/>
                </p:oleObj>
              </mc:Choice>
              <mc:Fallback>
                <p:oleObj name="Equation" r:id="rId4" imgW="1854000" imgH="228600" progId="Equation.DSMT4">
                  <p:embed/>
                  <p:pic>
                    <p:nvPicPr>
                      <p:cNvPr id="334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157192"/>
                        <a:ext cx="3637728" cy="5040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5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Arbitrage Pricing Theory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3968" y="1822117"/>
            <a:ext cx="4231381" cy="4351338"/>
          </a:xfrm>
        </p:spPr>
        <p:txBody>
          <a:bodyPr/>
          <a:lstStyle/>
          <a:p>
            <a:r>
              <a:rPr lang="en-GB" sz="2400" dirty="0"/>
              <a:t>The risk-premiums of well-diversified portfolios with different betas should be proportional to their betas</a:t>
            </a:r>
            <a:r>
              <a:rPr lang="en-GB" sz="2400" dirty="0" smtClean="0"/>
              <a:t>.</a:t>
            </a:r>
          </a:p>
          <a:p>
            <a:r>
              <a:rPr lang="en-GB" sz="2400" dirty="0"/>
              <a:t>The expected return on all well-diversified portfolios must lie on the straight line from the risk-free asset.</a:t>
            </a:r>
          </a:p>
          <a:p>
            <a:r>
              <a:rPr lang="en-GB" sz="2400" dirty="0" smtClean="0"/>
              <a:t>The </a:t>
            </a:r>
            <a:r>
              <a:rPr lang="en-GB" sz="2400" dirty="0"/>
              <a:t>equation of the line will also show the expected return on all well-diversified portfolios.</a:t>
            </a:r>
          </a:p>
        </p:txBody>
      </p:sp>
      <p:pic>
        <p:nvPicPr>
          <p:cNvPr id="5" name="Content Placeholder 5" descr="APT graph" title="A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822117"/>
            <a:ext cx="3888432" cy="424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10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Arbitrage Pricing Theory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24222" y="1822117"/>
            <a:ext cx="4191127" cy="4351338"/>
          </a:xfrm>
        </p:spPr>
        <p:txBody>
          <a:bodyPr>
            <a:normAutofit/>
          </a:bodyPr>
          <a:lstStyle/>
          <a:p>
            <a:r>
              <a:rPr lang="en-GB" sz="2400" dirty="0"/>
              <a:t>Take M, market index portfolio as a well-diversified portfolio.</a:t>
            </a:r>
          </a:p>
          <a:p>
            <a:r>
              <a:rPr lang="en-GB" sz="2400" dirty="0" smtClean="0"/>
              <a:t>Since </a:t>
            </a:r>
            <a:r>
              <a:rPr lang="en-GB" sz="2400" dirty="0"/>
              <a:t>M is well-diversified, should be on the line and its beta is 1.</a:t>
            </a:r>
          </a:p>
          <a:p>
            <a:r>
              <a:rPr lang="en-GB" sz="2400" dirty="0" smtClean="0"/>
              <a:t>Thus</a:t>
            </a:r>
            <a:r>
              <a:rPr lang="en-GB" sz="2400" dirty="0"/>
              <a:t>, the equation of the line is</a:t>
            </a:r>
            <a:r>
              <a:rPr lang="en-GB" sz="2400" dirty="0" smtClean="0"/>
              <a:t>:</a:t>
            </a:r>
          </a:p>
          <a:p>
            <a:pPr marL="0" lvl="1" indent="0">
              <a:spcBef>
                <a:spcPts val="600"/>
              </a:spcBef>
              <a:spcAft>
                <a:spcPts val="200"/>
              </a:spcAft>
              <a:buSzPct val="80000"/>
              <a:buNone/>
            </a:pPr>
            <a:r>
              <a:rPr lang="en-GB" sz="3200" dirty="0"/>
              <a:t> </a:t>
            </a:r>
            <a:r>
              <a:rPr lang="en-GB" sz="3200" dirty="0" smtClean="0"/>
              <a:t>E[</a:t>
            </a:r>
            <a:r>
              <a:rPr lang="en-GB" sz="3200" i="1" dirty="0" err="1" smtClean="0"/>
              <a:t>r</a:t>
            </a:r>
            <a:r>
              <a:rPr lang="en-GB" sz="3200" i="1" baseline="-25000" dirty="0" err="1" smtClean="0"/>
              <a:t>Y</a:t>
            </a:r>
            <a:r>
              <a:rPr lang="en-GB" sz="3200" dirty="0"/>
              <a:t>] = </a:t>
            </a:r>
            <a:r>
              <a:rPr lang="en-GB" sz="3200" i="1" dirty="0" err="1"/>
              <a:t>r</a:t>
            </a:r>
            <a:r>
              <a:rPr lang="en-GB" sz="3200" i="1" baseline="-25000" dirty="0" err="1"/>
              <a:t>f</a:t>
            </a:r>
            <a:r>
              <a:rPr lang="en-GB" sz="3200" dirty="0"/>
              <a:t> + </a:t>
            </a:r>
            <a:r>
              <a:rPr lang="en-GB" sz="3200" dirty="0">
                <a:latin typeface="Symbol" pitchFamily="18" charset="2"/>
              </a:rPr>
              <a:t>b</a:t>
            </a:r>
            <a:r>
              <a:rPr lang="en-GB" sz="3200" dirty="0"/>
              <a:t>(E[</a:t>
            </a:r>
            <a:r>
              <a:rPr lang="en-GB" sz="3200" i="1" dirty="0" err="1"/>
              <a:t>r</a:t>
            </a:r>
            <a:r>
              <a:rPr lang="en-GB" sz="3200" i="1" baseline="-25000" dirty="0" err="1"/>
              <a:t>M</a:t>
            </a:r>
            <a:r>
              <a:rPr lang="en-GB" sz="3200" dirty="0"/>
              <a:t>] - </a:t>
            </a:r>
            <a:r>
              <a:rPr lang="en-GB" sz="3200" i="1" dirty="0" err="1"/>
              <a:t>r</a:t>
            </a:r>
            <a:r>
              <a:rPr lang="en-GB" sz="3200" i="1" baseline="-25000" dirty="0" err="1"/>
              <a:t>f</a:t>
            </a:r>
            <a:r>
              <a:rPr lang="en-GB" sz="3200" dirty="0"/>
              <a:t>) </a:t>
            </a:r>
          </a:p>
          <a:p>
            <a:endParaRPr lang="en-GB" sz="2400" dirty="0" smtClean="0"/>
          </a:p>
          <a:p>
            <a:r>
              <a:rPr lang="en-US" sz="2400" dirty="0"/>
              <a:t>The CAPM is an example of a one-factor APT model</a:t>
            </a:r>
          </a:p>
          <a:p>
            <a:endParaRPr lang="en-GB" sz="2400" dirty="0"/>
          </a:p>
        </p:txBody>
      </p:sp>
      <p:pic>
        <p:nvPicPr>
          <p:cNvPr id="6" name="Content Placeholder 5" descr="APT graph" title="A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822117"/>
            <a:ext cx="3695573" cy="422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14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Identification of factors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APT </a:t>
            </a:r>
            <a:r>
              <a:rPr lang="en-US" sz="2000" dirty="0" smtClean="0"/>
              <a:t>fails </a:t>
            </a:r>
            <a:r>
              <a:rPr lang="en-US" sz="2000" dirty="0"/>
              <a:t>to offer any guidance on either the number of factors or their </a:t>
            </a:r>
            <a:r>
              <a:rPr lang="en-US" sz="2000" dirty="0" smtClean="0"/>
              <a:t>identity – they have to be estimated empirically</a:t>
            </a: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Can </a:t>
            </a:r>
            <a:r>
              <a:rPr lang="en-GB" sz="2000" dirty="0"/>
              <a:t>deduce the factors by doing a factor analysis on security returns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factor analysis finds the best groupings of securities that minimises the variance of residual returns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Roll and Ross (1980) identified at least three significant factors (using 42 portfolios of 30 US stocks, daily returns, 1962-72) 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Alternatively, can pre-specify factors likely to be important. Chen, Roll and Ross (1986) suggest that four most important factors are the </a:t>
            </a:r>
            <a:r>
              <a:rPr lang="en-GB" sz="2000" i="1" dirty="0"/>
              <a:t>unanticipated</a:t>
            </a:r>
            <a:r>
              <a:rPr lang="en-GB" sz="2000" dirty="0"/>
              <a:t> changes in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inflation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slope of term structure (difference between long and short rates of interest)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risk premium on corporate debt (difference in yield between low and high grade debt)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industrial output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3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dirty="0">
                <a:solidFill>
                  <a:srgbClr val="003399"/>
                </a:solidFill>
              </a:rPr>
              <a:t>Chen, Roll and Ross (1986)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overall goal is to identify a set of macroeconomic factors </a:t>
            </a:r>
            <a:r>
              <a:rPr lang="en-GB" dirty="0" smtClean="0"/>
              <a:t>associated </a:t>
            </a:r>
            <a:r>
              <a:rPr lang="en-GB" dirty="0"/>
              <a:t>with returns on financial </a:t>
            </a:r>
            <a:r>
              <a:rPr lang="en-GB" dirty="0" smtClean="0"/>
              <a:t>assets.</a:t>
            </a:r>
          </a:p>
          <a:p>
            <a:endParaRPr lang="en-GB" dirty="0" smtClean="0"/>
          </a:p>
          <a:p>
            <a:r>
              <a:rPr lang="en-GB" dirty="0"/>
              <a:t>The intuition: Chen, Roll, and Ross view an asset’s price </a:t>
            </a:r>
            <a:r>
              <a:rPr lang="en-GB" i="1" dirty="0"/>
              <a:t>P</a:t>
            </a:r>
            <a:r>
              <a:rPr lang="en-GB" i="1" baseline="-25000" dirty="0"/>
              <a:t>t </a:t>
            </a:r>
            <a:r>
              <a:rPr lang="en-GB" dirty="0"/>
              <a:t>as a stream of expected cash flow, </a:t>
            </a:r>
            <a:r>
              <a:rPr lang="en-GB" i="1" dirty="0"/>
              <a:t>c</a:t>
            </a:r>
            <a:r>
              <a:rPr lang="en-GB" i="1" baseline="-25000" dirty="0"/>
              <a:t>t</a:t>
            </a:r>
            <a:r>
              <a:rPr lang="en-GB" baseline="-25000" dirty="0"/>
              <a:t>+1</a:t>
            </a:r>
            <a:r>
              <a:rPr lang="en-GB" i="1" dirty="0"/>
              <a:t>,c</a:t>
            </a:r>
            <a:r>
              <a:rPr lang="en-GB" i="1" baseline="-25000" dirty="0"/>
              <a:t>t</a:t>
            </a:r>
            <a:r>
              <a:rPr lang="en-GB" baseline="-25000" dirty="0"/>
              <a:t>+2</a:t>
            </a:r>
            <a:r>
              <a:rPr lang="en-GB" i="1" dirty="0"/>
              <a:t>,..., </a:t>
            </a:r>
            <a:r>
              <a:rPr lang="en-GB" dirty="0"/>
              <a:t>discounted at a rate </a:t>
            </a:r>
            <a:r>
              <a:rPr lang="en-GB" i="1" dirty="0"/>
              <a:t>k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Thus, factors affecting price changes (or asset returns) should be those factors related to changes in expected cash flows or changes in discount </a:t>
            </a:r>
            <a:r>
              <a:rPr lang="en-GB" dirty="0" smtClean="0"/>
              <a:t>rates.</a:t>
            </a:r>
            <a:endParaRPr lang="en-GB" dirty="0"/>
          </a:p>
          <a:p>
            <a:endParaRPr lang="en-GB" dirty="0"/>
          </a:p>
        </p:txBody>
      </p:sp>
      <p:pic>
        <p:nvPicPr>
          <p:cNvPr id="9" name="Picture 8" descr="asset’s price Pt as a stream of expected cash flow, ct+1,ct+2,..., discounted at a rate k" title="Chen, Roll, and Ross "/>
          <p:cNvPicPr/>
          <p:nvPr/>
        </p:nvPicPr>
        <p:blipFill>
          <a:blip r:embed="rId2"/>
          <a:stretch>
            <a:fillRect/>
          </a:stretch>
        </p:blipFill>
        <p:spPr>
          <a:xfrm>
            <a:off x="3188043" y="3823870"/>
            <a:ext cx="2150402" cy="7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dirty="0">
                <a:solidFill>
                  <a:srgbClr val="003399"/>
                </a:solidFill>
              </a:rPr>
              <a:t>Chen, Roll and Ross (1986)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above reasoning leads to the following </a:t>
            </a:r>
            <a:r>
              <a:rPr lang="en-GB" dirty="0" smtClean="0"/>
              <a:t>factors:</a:t>
            </a:r>
          </a:p>
          <a:p>
            <a:endParaRPr lang="en-GB" dirty="0"/>
          </a:p>
          <a:p>
            <a:pPr lvl="1"/>
            <a:r>
              <a:rPr lang="en-US" altLang="en-US" sz="2000" dirty="0"/>
              <a:t>Change in industrial production (monthly (MP) and yearly (IP))</a:t>
            </a:r>
          </a:p>
          <a:p>
            <a:pPr lvl="1"/>
            <a:r>
              <a:rPr lang="en-US" altLang="en-US" sz="2000" dirty="0"/>
              <a:t>Inflation (unexpected (UI) and expected (EI))</a:t>
            </a:r>
          </a:p>
          <a:p>
            <a:pPr lvl="1"/>
            <a:r>
              <a:rPr lang="en-US" altLang="en-US" sz="2000" dirty="0"/>
              <a:t>Risk or default premium (Baa-</a:t>
            </a:r>
            <a:r>
              <a:rPr lang="en-US" altLang="en-US" sz="2000" dirty="0" err="1"/>
              <a:t>gov</a:t>
            </a:r>
            <a:r>
              <a:rPr lang="en-US" altLang="en-US" sz="2000" dirty="0"/>
              <a:t> bond returns) (UPR)</a:t>
            </a:r>
          </a:p>
          <a:p>
            <a:pPr lvl="1"/>
            <a:r>
              <a:rPr lang="en-US" altLang="en-US" sz="2000" dirty="0"/>
              <a:t>Term premium (long bond – T-bill) (UTS)</a:t>
            </a:r>
          </a:p>
          <a:p>
            <a:pPr lvl="1"/>
            <a:r>
              <a:rPr lang="en-US" altLang="en-US" sz="2000" dirty="0"/>
              <a:t>Market index (EWNY) and (VWNY</a:t>
            </a:r>
            <a:r>
              <a:rPr lang="en-US" altLang="en-US" sz="2000" dirty="0" smtClean="0"/>
              <a:t>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4218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dirty="0">
                <a:solidFill>
                  <a:srgbClr val="003399"/>
                </a:solidFill>
              </a:rPr>
              <a:t>Chen, Roll and Ross (1986)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Ross (1986): 20 size portfolios as the testing assets Two-stage (pass) procedure:</a:t>
                </a:r>
              </a:p>
              <a:p>
                <a:pPr lvl="0"/>
                <a:endParaRPr lang="en-GB" dirty="0" smtClean="0"/>
              </a:p>
              <a:p>
                <a:pPr lvl="0"/>
                <a:r>
                  <a:rPr lang="en-GB" dirty="0" smtClean="0"/>
                  <a:t>1</a:t>
                </a:r>
                <a:r>
                  <a:rPr lang="en-GB" baseline="30000" dirty="0" smtClean="0"/>
                  <a:t>st</a:t>
                </a:r>
                <a:r>
                  <a:rPr lang="en-GB" dirty="0" smtClean="0"/>
                  <a:t>  Stage: Time-series </a:t>
                </a:r>
                <a:r>
                  <a:rPr lang="en-GB" dirty="0"/>
                  <a:t>regression of returns on the pre-selected factors </a:t>
                </a:r>
                <a:r>
                  <a:rPr lang="en-GB" i="1" dirty="0"/>
                  <a:t>F</a:t>
                </a:r>
                <a:r>
                  <a:rPr lang="en-GB" baseline="-25000" dirty="0"/>
                  <a:t>1</a:t>
                </a:r>
                <a:r>
                  <a:rPr lang="en-GB" i="1" baseline="-25000" dirty="0"/>
                  <a:t>t</a:t>
                </a:r>
                <a:r>
                  <a:rPr lang="en-GB" i="1" dirty="0"/>
                  <a:t>,F</a:t>
                </a:r>
                <a:r>
                  <a:rPr lang="en-GB" baseline="-25000" dirty="0"/>
                  <a:t>2</a:t>
                </a:r>
                <a:r>
                  <a:rPr lang="en-GB" i="1" baseline="-25000" dirty="0"/>
                  <a:t>t</a:t>
                </a:r>
                <a:r>
                  <a:rPr lang="en-GB" i="1" dirty="0"/>
                  <a:t>,...,</a:t>
                </a:r>
                <a:r>
                  <a:rPr lang="en-GB" i="1" dirty="0" err="1"/>
                  <a:t>F</a:t>
                </a:r>
                <a:r>
                  <a:rPr lang="en-GB" i="1" baseline="-25000" dirty="0" err="1"/>
                  <a:t>Kt</a:t>
                </a:r>
                <a:endParaRPr lang="en-GB" dirty="0"/>
              </a:p>
              <a:p>
                <a:pPr marL="0" indent="0">
                  <a:buNone/>
                </a:pPr>
                <a:endParaRPr lang="en-GB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GB" dirty="0" smtClean="0"/>
              </a:p>
              <a:p>
                <a:r>
                  <a:rPr lang="en-GB" sz="2000" dirty="0"/>
                  <a:t>Repeat it </a:t>
                </a:r>
                <a:r>
                  <a:rPr lang="en-GB" sz="2000" i="1" dirty="0"/>
                  <a:t>N </a:t>
                </a:r>
                <a:r>
                  <a:rPr lang="en-GB" sz="2000" dirty="0"/>
                  <a:t>times for all testing portfolios and obtain estimates</a:t>
                </a:r>
              </a:p>
              <a:p>
                <a:r>
                  <a:rPr lang="en-GB" sz="2000" dirty="0"/>
                  <a:t>(</a:t>
                </a:r>
                <a:r>
                  <a:rPr lang="en-GB" sz="2000" i="1" dirty="0"/>
                  <a:t>b</a:t>
                </a:r>
                <a:r>
                  <a:rPr lang="en-GB" sz="2000" i="1" baseline="-25000" dirty="0"/>
                  <a:t>i</a:t>
                </a:r>
                <a:r>
                  <a:rPr lang="en-GB" sz="2000" baseline="-25000" dirty="0"/>
                  <a:t>0</a:t>
                </a:r>
                <a:r>
                  <a:rPr lang="en-GB" sz="2000" i="1" dirty="0"/>
                  <a:t>,b</a:t>
                </a:r>
                <a:r>
                  <a:rPr lang="en-GB" sz="2000" i="1" baseline="-25000" dirty="0"/>
                  <a:t>i</a:t>
                </a:r>
                <a:r>
                  <a:rPr lang="en-GB" sz="2000" baseline="-25000" dirty="0"/>
                  <a:t>1</a:t>
                </a:r>
                <a:r>
                  <a:rPr lang="en-GB" sz="2000" i="1" dirty="0"/>
                  <a:t>,...,</a:t>
                </a:r>
                <a:r>
                  <a:rPr lang="en-GB" sz="2000" i="1" dirty="0" err="1"/>
                  <a:t>b</a:t>
                </a:r>
                <a:r>
                  <a:rPr lang="en-GB" sz="2000" i="1" baseline="-25000" dirty="0" err="1"/>
                  <a:t>iK</a:t>
                </a:r>
                <a:r>
                  <a:rPr lang="en-GB" sz="2000" dirty="0"/>
                  <a:t>)</a:t>
                </a:r>
                <a:r>
                  <a:rPr lang="en-GB" sz="2000" i="1" baseline="-25000" dirty="0" err="1"/>
                  <a:t>i</a:t>
                </a:r>
                <a:r>
                  <a:rPr lang="en-GB" sz="2000" baseline="-25000" dirty="0"/>
                  <a:t>=1</a:t>
                </a:r>
                <a:r>
                  <a:rPr lang="en-GB" sz="2000" i="1" baseline="-25000" dirty="0"/>
                  <a:t>,...,N</a:t>
                </a:r>
                <a:r>
                  <a:rPr lang="en-GB" sz="2000" dirty="0"/>
                  <a:t>. Note that the estimated factor loadings are asset-specific.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 r="-14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7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dirty="0">
                <a:solidFill>
                  <a:srgbClr val="003399"/>
                </a:solidFill>
              </a:rPr>
              <a:t>Chen, Roll and Ross (1986)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GB" dirty="0" smtClean="0"/>
                  <a:t>2</a:t>
                </a:r>
                <a:r>
                  <a:rPr lang="en-GB" baseline="30000" dirty="0" smtClean="0"/>
                  <a:t>nd</a:t>
                </a:r>
                <a:r>
                  <a:rPr lang="en-GB" dirty="0" smtClean="0"/>
                  <a:t> Stage: cross-sectional </a:t>
                </a:r>
                <a:r>
                  <a:rPr lang="en-GB" dirty="0"/>
                  <a:t>regression of the sample averages on the first-pass estimates</a:t>
                </a:r>
                <a:r>
                  <a:rPr lang="en-GB" dirty="0" smtClean="0"/>
                  <a:t>.</a:t>
                </a:r>
              </a:p>
              <a:p>
                <a:pPr marL="0" lvl="0" indent="0">
                  <a:buNone/>
                </a:pPr>
                <a:endParaRPr lang="en-GB" sz="2000" i="1" dirty="0" smtClean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acc>
                      <m:r>
                        <a:rPr lang="en-GB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,2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GB" sz="2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 smtClean="0">
                              <a:latin typeface="Cambria Math"/>
                            </a:rPr>
                            <m:t>,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Obtain </a:t>
                </a:r>
                <a:r>
                  <a:rPr lang="en-GB" dirty="0"/>
                  <a:t>the estimates of the factor risk premiums (</a:t>
                </a:r>
                <a:r>
                  <a:rPr lang="en-GB" i="1" dirty="0"/>
                  <a:t>λ</a:t>
                </a:r>
                <a:r>
                  <a:rPr lang="en-GB" baseline="-25000" dirty="0"/>
                  <a:t>1</a:t>
                </a:r>
                <a:r>
                  <a:rPr lang="en-GB" i="1" dirty="0"/>
                  <a:t>,λ</a:t>
                </a:r>
                <a:r>
                  <a:rPr lang="en-GB" baseline="-25000" dirty="0"/>
                  <a:t>2</a:t>
                </a:r>
                <a:r>
                  <a:rPr lang="en-GB" i="1" dirty="0"/>
                  <a:t>,...</a:t>
                </a:r>
                <a:r>
                  <a:rPr lang="en-GB" i="1" dirty="0" err="1"/>
                  <a:t>λ</a:t>
                </a:r>
                <a:r>
                  <a:rPr lang="en-GB" i="1" baseline="-25000" dirty="0" err="1"/>
                  <a:t>K</a:t>
                </a:r>
                <a:r>
                  <a:rPr lang="en-GB" dirty="0" smtClean="0"/>
                  <a:t>).</a:t>
                </a:r>
              </a:p>
              <a:p>
                <a:endParaRPr lang="en-GB" dirty="0"/>
              </a:p>
              <a:p>
                <a:r>
                  <a:rPr lang="en-GB" dirty="0"/>
                  <a:t>Find evidence that expected returns are correlated with factor loadings on (1) industrial production, (2) risk premium, (3) term structure and possibly unexpected inflation.</a:t>
                </a:r>
              </a:p>
              <a:p>
                <a:r>
                  <a:rPr lang="en-GB" dirty="0"/>
                  <a:t>Interestingly, they find that proxies for the market portfolio are not priced.</a:t>
                </a:r>
              </a:p>
              <a:p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98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9875"/>
            <a:ext cx="7886700" cy="1325563"/>
          </a:xfrm>
        </p:spPr>
        <p:txBody>
          <a:bodyPr/>
          <a:lstStyle/>
          <a:p>
            <a:r>
              <a:rPr lang="en-GB" altLang="en-US" sz="4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Chen, Roll and Ross (</a:t>
            </a:r>
            <a:r>
              <a:rPr lang="en-GB" altLang="en-US" sz="4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1986</a:t>
            </a:r>
            <a:r>
              <a:rPr lang="en-GB" altLang="en-US" sz="4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dirty="0"/>
          </a:p>
        </p:txBody>
      </p:sp>
      <p:sp>
        <p:nvSpPr>
          <p:cNvPr id="3" name="Content Placeholder 2" descr="Results table" title="Chen, Roll and Ross (1986)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DF9D8-12EC-0046-93E0-88EA8E5808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 descr="Results table" title="Chen, Roll and Ross (198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496944" cy="507402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7" name="Oval 6" descr="Results table" title="Chen, Roll and Ross (1986)"/>
          <p:cNvSpPr/>
          <p:nvPr/>
        </p:nvSpPr>
        <p:spPr>
          <a:xfrm>
            <a:off x="2637692" y="1268760"/>
            <a:ext cx="615462" cy="401778"/>
          </a:xfrm>
          <a:prstGeom prst="ellipse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 descr="Results table" title="Chen, Roll and Ross (1986)"/>
          <p:cNvSpPr/>
          <p:nvPr/>
        </p:nvSpPr>
        <p:spPr>
          <a:xfrm>
            <a:off x="5807319" y="1282000"/>
            <a:ext cx="615462" cy="401778"/>
          </a:xfrm>
          <a:prstGeom prst="ellipse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 descr="Results table" title="Chen, Roll and Ross (1986)"/>
          <p:cNvSpPr/>
          <p:nvPr/>
        </p:nvSpPr>
        <p:spPr>
          <a:xfrm>
            <a:off x="1521069" y="1255193"/>
            <a:ext cx="776801" cy="397595"/>
          </a:xfrm>
          <a:prstGeom prst="ellipse">
            <a:avLst/>
          </a:prstGeom>
          <a:solidFill>
            <a:srgbClr val="FFFF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 descr="Results table" title="Chen, Roll and Ross (1986)"/>
          <p:cNvSpPr/>
          <p:nvPr/>
        </p:nvSpPr>
        <p:spPr>
          <a:xfrm>
            <a:off x="2444262" y="1947217"/>
            <a:ext cx="19343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 descr="Results table" title="Chen, Roll and Ross (1986)"/>
          <p:cNvSpPr/>
          <p:nvPr/>
        </p:nvSpPr>
        <p:spPr>
          <a:xfrm>
            <a:off x="5613889" y="1937597"/>
            <a:ext cx="19343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 descr="Results table" title="Chen, Roll and Ross (1986)"/>
          <p:cNvSpPr/>
          <p:nvPr/>
        </p:nvSpPr>
        <p:spPr>
          <a:xfrm>
            <a:off x="4767569" y="1255193"/>
            <a:ext cx="615462" cy="401778"/>
          </a:xfrm>
          <a:prstGeom prst="ellipse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 descr="Results table" title="Chen, Roll and Ross (1986)"/>
          <p:cNvSpPr/>
          <p:nvPr/>
        </p:nvSpPr>
        <p:spPr>
          <a:xfrm>
            <a:off x="4406617" y="1942644"/>
            <a:ext cx="19343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 descr="Results table" title="Chen, Roll and Ross (1986)"/>
          <p:cNvSpPr/>
          <p:nvPr/>
        </p:nvSpPr>
        <p:spPr>
          <a:xfrm>
            <a:off x="1274885" y="1937598"/>
            <a:ext cx="315057" cy="507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 descr="Results table" title="Chen, Roll and Ross (1986)"/>
          <p:cNvSpPr/>
          <p:nvPr/>
        </p:nvSpPr>
        <p:spPr>
          <a:xfrm>
            <a:off x="1521069" y="3396167"/>
            <a:ext cx="776801" cy="397595"/>
          </a:xfrm>
          <a:prstGeom prst="ellipse">
            <a:avLst/>
          </a:prstGeom>
          <a:solidFill>
            <a:srgbClr val="FFFF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 descr="Results table" title="Chen, Roll and Ross (1986)"/>
          <p:cNvSpPr/>
          <p:nvPr/>
        </p:nvSpPr>
        <p:spPr>
          <a:xfrm>
            <a:off x="1274885" y="4103955"/>
            <a:ext cx="315057" cy="507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 descr="Results table" title="Chen, Roll and Ross (1986)"/>
          <p:cNvSpPr/>
          <p:nvPr/>
        </p:nvSpPr>
        <p:spPr>
          <a:xfrm>
            <a:off x="4399494" y="4129338"/>
            <a:ext cx="19343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 descr="Results table" title="Chen, Roll and Ross (1986)"/>
          <p:cNvSpPr/>
          <p:nvPr/>
        </p:nvSpPr>
        <p:spPr>
          <a:xfrm>
            <a:off x="5606766" y="4109002"/>
            <a:ext cx="19343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3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Fama</a:t>
            </a:r>
            <a:r>
              <a:rPr lang="en-US" sz="3600" dirty="0"/>
              <a:t> and French Three-Factor Model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Three – </a:t>
            </a:r>
            <a:r>
              <a:rPr lang="en-US" sz="2000" dirty="0" smtClean="0"/>
              <a:t>factor </a:t>
            </a:r>
            <a:r>
              <a:rPr lang="en-US" sz="2000" dirty="0"/>
              <a:t>empirical model (</a:t>
            </a:r>
            <a:r>
              <a:rPr lang="en-US" sz="2000" dirty="0" err="1"/>
              <a:t>Fama</a:t>
            </a:r>
            <a:r>
              <a:rPr lang="en-US" sz="2000" dirty="0"/>
              <a:t> and French ,1993)</a:t>
            </a:r>
          </a:p>
          <a:p>
            <a:endParaRPr lang="en-GB" dirty="0" smtClean="0"/>
          </a:p>
          <a:p>
            <a:r>
              <a:rPr lang="en-GB" dirty="0" smtClean="0"/>
              <a:t>Motivation:</a:t>
            </a:r>
          </a:p>
          <a:p>
            <a:pPr marL="0" indent="0">
              <a:buNone/>
            </a:pPr>
            <a:endParaRPr lang="en-GB" dirty="0" smtClean="0"/>
          </a:p>
          <a:p>
            <a:pPr lvl="0"/>
            <a:r>
              <a:rPr lang="en-GB" dirty="0" err="1"/>
              <a:t>Banz</a:t>
            </a:r>
            <a:r>
              <a:rPr lang="en-GB" dirty="0"/>
              <a:t> (1981): </a:t>
            </a:r>
            <a:r>
              <a:rPr lang="en-GB" b="1" dirty="0"/>
              <a:t>Firm size </a:t>
            </a:r>
            <a:r>
              <a:rPr lang="en-GB" dirty="0"/>
              <a:t>can explain the cross-section of average returns in addition to Beta</a:t>
            </a:r>
            <a:r>
              <a:rPr lang="en-GB" dirty="0" smtClean="0"/>
              <a:t>.</a:t>
            </a:r>
          </a:p>
          <a:p>
            <a:pPr lvl="0"/>
            <a:r>
              <a:rPr lang="en-GB" smtClean="0"/>
              <a:t>	</a:t>
            </a:r>
            <a:endParaRPr lang="en-GB" dirty="0"/>
          </a:p>
          <a:p>
            <a:r>
              <a:rPr lang="en-GB" dirty="0"/>
              <a:t>Rosenberg, Reid, and </a:t>
            </a:r>
            <a:r>
              <a:rPr lang="en-GB" dirty="0" err="1"/>
              <a:t>Lanstein</a:t>
            </a:r>
            <a:r>
              <a:rPr lang="en-GB" dirty="0"/>
              <a:t> (1985): </a:t>
            </a:r>
            <a:r>
              <a:rPr lang="en-GB" b="1" dirty="0"/>
              <a:t>book-to-market </a:t>
            </a:r>
            <a:r>
              <a:rPr lang="en-GB" dirty="0"/>
              <a:t>equity (BE/ME) also has a strong role in explaining the cross-section of average returns. </a:t>
            </a:r>
          </a:p>
          <a:p>
            <a:pPr lvl="0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3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2400" dirty="0"/>
              <a:t>Equilibrium </a:t>
            </a:r>
            <a:r>
              <a:rPr lang="en-GB" sz="2400" dirty="0" smtClean="0"/>
              <a:t>Models</a:t>
            </a:r>
          </a:p>
          <a:p>
            <a:r>
              <a:rPr lang="en-GB" sz="2400" dirty="0"/>
              <a:t>Arbitrage Pricing Theory </a:t>
            </a:r>
            <a:endParaRPr lang="en-GB" sz="2400" dirty="0" smtClean="0"/>
          </a:p>
          <a:p>
            <a:r>
              <a:rPr lang="en-GB" sz="2400" dirty="0" smtClean="0"/>
              <a:t>Single Factor Model</a:t>
            </a:r>
          </a:p>
          <a:p>
            <a:r>
              <a:rPr lang="en-GB" sz="2400" dirty="0" smtClean="0"/>
              <a:t>Identification of Factors</a:t>
            </a:r>
          </a:p>
          <a:p>
            <a:r>
              <a:rPr lang="en-GB" sz="2400" dirty="0" smtClean="0"/>
              <a:t>Chen Ross and Roll Model</a:t>
            </a:r>
          </a:p>
          <a:p>
            <a:r>
              <a:rPr lang="en-GB" sz="2400" dirty="0" err="1" smtClean="0"/>
              <a:t>Fama</a:t>
            </a:r>
            <a:r>
              <a:rPr lang="en-GB" sz="2400" dirty="0" smtClean="0"/>
              <a:t> and French Three-Factor Model</a:t>
            </a:r>
          </a:p>
          <a:p>
            <a:pPr lvl="1"/>
            <a:r>
              <a:rPr lang="en-GB" sz="2100" dirty="0" smtClean="0"/>
              <a:t>Different interpretations!</a:t>
            </a:r>
          </a:p>
          <a:p>
            <a:r>
              <a:rPr lang="en-GB" sz="2400" dirty="0"/>
              <a:t>Carhart Four-Factor </a:t>
            </a:r>
            <a:r>
              <a:rPr lang="en-GB" sz="2400" dirty="0" smtClean="0"/>
              <a:t>Model</a:t>
            </a:r>
          </a:p>
          <a:p>
            <a:r>
              <a:rPr lang="en-GB" sz="2400" dirty="0" smtClean="0"/>
              <a:t>APT v/s CAPM</a:t>
            </a:r>
            <a:endParaRPr lang="en-GB" sz="2400" dirty="0"/>
          </a:p>
          <a:p>
            <a:pPr>
              <a:buFontTx/>
              <a:buNone/>
            </a:pPr>
            <a:endParaRPr lang="en-GB" dirty="0"/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361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Fama</a:t>
            </a:r>
            <a:r>
              <a:rPr lang="en-US" sz="3200" dirty="0"/>
              <a:t> and French Three-Factor Model</a:t>
            </a:r>
            <a:endParaRPr lang="en-GB" dirty="0"/>
          </a:p>
        </p:txBody>
      </p:sp>
      <p:sp>
        <p:nvSpPr>
          <p:cNvPr id="5" name="Content Placeholder 4" title="The Size Effec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Size </a:t>
            </a:r>
            <a:r>
              <a:rPr lang="en-GB" dirty="0" smtClean="0"/>
              <a:t>Effect:</a:t>
            </a:r>
            <a:endParaRPr lang="en-GB" dirty="0"/>
          </a:p>
        </p:txBody>
      </p:sp>
      <p:pic>
        <p:nvPicPr>
          <p:cNvPr id="6" name="Picture 5" descr="Annual results reduce as the stocks get larger" title="The Size Effect: "/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2471351"/>
            <a:ext cx="7886700" cy="370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Fama</a:t>
            </a:r>
            <a:r>
              <a:rPr lang="en-US" sz="3600" dirty="0"/>
              <a:t> and French Three-Factor Model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Size Effect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sz="1400" dirty="0" smtClean="0"/>
          </a:p>
          <a:p>
            <a:pPr marL="0" indent="0" algn="ctr">
              <a:buNone/>
            </a:pPr>
            <a:r>
              <a:rPr lang="en-GB" sz="1400" dirty="0" smtClean="0"/>
              <a:t>Source</a:t>
            </a:r>
            <a:r>
              <a:rPr lang="en-GB" sz="1400" dirty="0"/>
              <a:t>: Dimensional Fund </a:t>
            </a:r>
            <a:r>
              <a:rPr lang="en-GB" sz="1400" dirty="0" smtClean="0"/>
              <a:t>Advisors</a:t>
            </a:r>
            <a:endParaRPr lang="en-GB" dirty="0"/>
          </a:p>
        </p:txBody>
      </p:sp>
      <p:pic>
        <p:nvPicPr>
          <p:cNvPr id="4" name="Picture 3" descr="Graph showing that returns for small cap stocks has been significantly greater than the same for large stocks." title="The Size Effect"/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2237264"/>
            <a:ext cx="7886700" cy="339741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2169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Fama</a:t>
            </a:r>
            <a:r>
              <a:rPr lang="en-US" sz="3200" dirty="0"/>
              <a:t> and French Three-Factor 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GB" sz="2400" dirty="0" smtClean="0"/>
              <a:t>Value </a:t>
            </a:r>
            <a:r>
              <a:rPr lang="en-GB" sz="2400" dirty="0"/>
              <a:t>Stocks:</a:t>
            </a:r>
          </a:p>
          <a:p>
            <a:pPr lvl="1" fontAlgn="base"/>
            <a:r>
              <a:rPr lang="en-GB" sz="2400" dirty="0"/>
              <a:t>Stocks with high book-to-market ratio: Book-value-of-firm / </a:t>
            </a:r>
            <a:r>
              <a:rPr lang="en-GB" sz="2400" dirty="0" smtClean="0"/>
              <a:t>market-value-of-firm</a:t>
            </a:r>
          </a:p>
          <a:p>
            <a:pPr marL="342900" lvl="1" indent="0" fontAlgn="base">
              <a:buNone/>
            </a:pPr>
            <a:endParaRPr lang="en-GB" sz="2400" dirty="0"/>
          </a:p>
          <a:p>
            <a:pPr lvl="0" fontAlgn="base"/>
            <a:r>
              <a:rPr lang="en-GB" sz="2400" dirty="0"/>
              <a:t>Growth </a:t>
            </a:r>
            <a:r>
              <a:rPr lang="en-GB" sz="2400" dirty="0" smtClean="0"/>
              <a:t>(Glamour) Stocks</a:t>
            </a:r>
            <a:r>
              <a:rPr lang="en-GB" sz="2400" dirty="0"/>
              <a:t>:</a:t>
            </a:r>
          </a:p>
          <a:p>
            <a:pPr lvl="1" fontAlgn="base"/>
            <a:r>
              <a:rPr lang="en-GB" sz="2400" dirty="0"/>
              <a:t>Stocks with low book-to-market ratio.</a:t>
            </a:r>
          </a:p>
          <a:p>
            <a:pPr lvl="1" fontAlgn="base"/>
            <a:r>
              <a:rPr lang="en-GB" sz="2400" dirty="0"/>
              <a:t>Stocks with large growth in earnings and revenue. Typically pay small dividends – they use it to finance expansion instead.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0567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Fama</a:t>
            </a:r>
            <a:r>
              <a:rPr lang="en-US" sz="3600" dirty="0"/>
              <a:t> and French Three-Factor 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Value Effect:</a:t>
            </a:r>
            <a:endParaRPr lang="en-GB" dirty="0"/>
          </a:p>
        </p:txBody>
      </p:sp>
      <p:pic>
        <p:nvPicPr>
          <p:cNvPr id="6" name="Picture 5" descr="Graph showing that high Book-to-Market stocks tend to be above the SML." title="The value effect"/>
          <p:cNvPicPr/>
          <p:nvPr/>
        </p:nvPicPr>
        <p:blipFill rotWithShape="1">
          <a:blip r:embed="rId2"/>
          <a:srcRect l="19443" t="17707" r="18254" b="57259"/>
          <a:stretch/>
        </p:blipFill>
        <p:spPr bwMode="auto">
          <a:xfrm>
            <a:off x="1037968" y="2469763"/>
            <a:ext cx="6623222" cy="35479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50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Fama and French Three-Factor </a:t>
            </a:r>
            <a:r>
              <a:rPr lang="en-US" sz="4000" dirty="0" smtClean="0"/>
              <a:t>Model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2117"/>
                <a:ext cx="7886700" cy="4351338"/>
              </a:xfrm>
            </p:spPr>
            <p:txBody>
              <a:bodyPr/>
              <a:lstStyle/>
              <a:p>
                <a:r>
                  <a:rPr lang="en-US" sz="2400" dirty="0" smtClean="0"/>
                  <a:t>The </a:t>
                </a:r>
                <a:r>
                  <a:rPr lang="en-US" sz="2400" dirty="0"/>
                  <a:t>factors:</a:t>
                </a:r>
              </a:p>
              <a:p>
                <a:pPr lvl="1"/>
                <a:r>
                  <a:rPr lang="en-US" sz="2000" dirty="0"/>
                  <a:t>Return on the broad market index (M</a:t>
                </a:r>
                <a:r>
                  <a:rPr lang="en-US" sz="2000" dirty="0" smtClean="0"/>
                  <a:t>)</a:t>
                </a:r>
              </a:p>
              <a:p>
                <a:pPr marL="3429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Return on the portfolio long in small stocks, short in big stocks (small minus big, or SMB</a:t>
                </a:r>
                <a:r>
                  <a:rPr lang="en-US" sz="2000" dirty="0" smtClean="0"/>
                  <a:t>)</a:t>
                </a:r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𝑀𝐵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𝑆𝑚𝑎𝑙𝑙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𝐿𝑎𝑟𝑔𝑒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685800" lvl="2" indent="0">
                  <a:buNone/>
                </a:pPr>
                <a:endParaRPr lang="en-US" sz="2400" dirty="0" smtClean="0"/>
              </a:p>
              <a:p>
                <a:pPr lvl="1"/>
                <a:r>
                  <a:rPr lang="en-US" sz="2000" dirty="0" smtClean="0"/>
                  <a:t>Return </a:t>
                </a:r>
                <a:r>
                  <a:rPr lang="en-US" sz="2000" dirty="0"/>
                  <a:t>on the portfolio long in high BM-ratio stocks, short in low BM-ratio stocks (high minus low, or HML)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𝐻𝑀𝐿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𝐿𝑜𝑤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2117"/>
                <a:ext cx="7886700" cy="4351338"/>
              </a:xfrm>
              <a:blipFill>
                <a:blip r:embed="rId3"/>
                <a:stretch>
                  <a:fillRect l="-1005" t="-1961" r="-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 descr="Fama and French Three-Factor Model" title="Fama and French Three-Factor Model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70286768"/>
              </p:ext>
            </p:extLst>
          </p:nvPr>
        </p:nvGraphicFramePr>
        <p:xfrm>
          <a:off x="930275" y="5609421"/>
          <a:ext cx="6964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4" imgW="2984400" imgH="228600" progId="Equation.3">
                  <p:embed/>
                </p:oleObj>
              </mc:Choice>
              <mc:Fallback>
                <p:oleObj name="Equation" r:id="rId4" imgW="298440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5609421"/>
                        <a:ext cx="6964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70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Fama and French Three-Factor </a:t>
            </a:r>
            <a:r>
              <a:rPr lang="en-US" sz="4000" dirty="0" smtClean="0"/>
              <a:t>Model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What do these factors measures?</a:t>
            </a:r>
          </a:p>
          <a:p>
            <a:r>
              <a:rPr lang="en-GB" sz="2000" dirty="0"/>
              <a:t>Zero-investment factor mimicking portfolios</a:t>
            </a:r>
          </a:p>
          <a:p>
            <a:r>
              <a:rPr lang="en-GB" sz="2000" dirty="0" smtClean="0"/>
              <a:t>SMB:  measure </a:t>
            </a:r>
            <a:r>
              <a:rPr lang="en-GB" sz="2000" dirty="0"/>
              <a:t>of “size </a:t>
            </a:r>
            <a:r>
              <a:rPr lang="en-GB" sz="2000" dirty="0" smtClean="0"/>
              <a:t>risk”</a:t>
            </a:r>
          </a:p>
          <a:p>
            <a:pPr lvl="1"/>
            <a:r>
              <a:rPr lang="en-GB" sz="2000" dirty="0" smtClean="0"/>
              <a:t>small </a:t>
            </a:r>
            <a:r>
              <a:rPr lang="en-GB" sz="2000" dirty="0"/>
              <a:t>companies logically should be expected to </a:t>
            </a:r>
            <a:r>
              <a:rPr lang="en-GB" sz="2000" dirty="0" smtClean="0"/>
              <a:t>be more </a:t>
            </a:r>
            <a:r>
              <a:rPr lang="en-GB" sz="2000" dirty="0"/>
              <a:t>sensitive to many risk factors as a result of their relatively undiversified nature and </a:t>
            </a:r>
            <a:r>
              <a:rPr lang="en-GB" sz="2000" dirty="0" smtClean="0"/>
              <a:t>their reduced </a:t>
            </a:r>
            <a:r>
              <a:rPr lang="en-GB" sz="2000" dirty="0"/>
              <a:t>ability to absorb negative financial events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HML: measure of “distress risk”</a:t>
            </a:r>
          </a:p>
          <a:p>
            <a:pPr lvl="1"/>
            <a:r>
              <a:rPr lang="en-GB" sz="2000" dirty="0"/>
              <a:t>high </a:t>
            </a:r>
            <a:r>
              <a:rPr lang="en-GB" sz="2000" dirty="0" smtClean="0"/>
              <a:t>B/M is </a:t>
            </a:r>
            <a:r>
              <a:rPr lang="en-GB" sz="2000" dirty="0"/>
              <a:t>usually an indication that their public market value </a:t>
            </a:r>
            <a:r>
              <a:rPr lang="en-GB" sz="2000" dirty="0" smtClean="0"/>
              <a:t>has plummeted </a:t>
            </a:r>
            <a:r>
              <a:rPr lang="en-GB" sz="2000" dirty="0"/>
              <a:t>because of hard </a:t>
            </a:r>
            <a:r>
              <a:rPr lang="en-GB" sz="2000" dirty="0" smtClean="0"/>
              <a:t>times. </a:t>
            </a:r>
          </a:p>
          <a:p>
            <a:pPr lvl="1"/>
            <a:r>
              <a:rPr lang="en-GB" sz="2000" dirty="0" smtClean="0"/>
              <a:t>would </a:t>
            </a:r>
            <a:r>
              <a:rPr lang="en-GB" sz="2000" dirty="0"/>
              <a:t>be exposed to </a:t>
            </a:r>
            <a:r>
              <a:rPr lang="en-GB" sz="2000" dirty="0" smtClean="0"/>
              <a:t>greater risk </a:t>
            </a:r>
            <a:r>
              <a:rPr lang="en-GB" sz="2000" dirty="0"/>
              <a:t>of bankruptcy </a:t>
            </a:r>
            <a:r>
              <a:rPr lang="en-GB" sz="2000" dirty="0" smtClean="0"/>
              <a:t>than </a:t>
            </a:r>
            <a:r>
              <a:rPr lang="en-GB" sz="2000" dirty="0"/>
              <a:t>their more highly valued counterparts</a:t>
            </a:r>
            <a:r>
              <a:rPr lang="en-GB" sz="2000" dirty="0" smtClean="0"/>
              <a:t>.</a:t>
            </a:r>
          </a:p>
        </p:txBody>
      </p:sp>
      <p:graphicFrame>
        <p:nvGraphicFramePr>
          <p:cNvPr id="2" name="Object 1" descr="Fama and French Three-Factor Model" title="Fama and French Three-Factor Model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17135292"/>
              </p:ext>
            </p:extLst>
          </p:nvPr>
        </p:nvGraphicFramePr>
        <p:xfrm>
          <a:off x="900113" y="5435600"/>
          <a:ext cx="7200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3" imgW="3086100" imgH="228600" progId="Equation.3">
                  <p:embed/>
                </p:oleObj>
              </mc:Choice>
              <mc:Fallback>
                <p:oleObj name="Equation" r:id="rId3" imgW="3086100" imgH="2286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35600"/>
                        <a:ext cx="7200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683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Fama and French Three-Factor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7321"/>
            <a:ext cx="8264525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Firm Characteristics or Risk Exposures?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According FF, it is </a:t>
            </a:r>
            <a:r>
              <a:rPr lang="en-US" sz="2000" b="1" dirty="0" smtClean="0"/>
              <a:t>not</a:t>
            </a:r>
            <a:r>
              <a:rPr lang="en-US" sz="2000" dirty="0" smtClean="0"/>
              <a:t> the Size or B/M of the company that requires higher returns</a:t>
            </a:r>
          </a:p>
          <a:p>
            <a:pPr lvl="1"/>
            <a:r>
              <a:rPr lang="en-US" sz="2000" dirty="0" smtClean="0"/>
              <a:t>It is </a:t>
            </a:r>
            <a:r>
              <a:rPr lang="en-US" sz="2000" b="1" dirty="0" smtClean="0"/>
              <a:t>covariance with the risk factors </a:t>
            </a:r>
            <a:r>
              <a:rPr lang="en-US" sz="2000" dirty="0" smtClean="0"/>
              <a:t>that these Size and B/M based portfolio represent that matters, not the characteristic of the firm (Size or B/M ratio) itself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So, two equally-sized small companies would have different expected returns if their SMB loadings were different</a:t>
            </a:r>
          </a:p>
          <a:p>
            <a:endParaRPr lang="en-US" sz="2000" dirty="0" smtClean="0"/>
          </a:p>
          <a:p>
            <a:r>
              <a:rPr lang="en-US" sz="2000" dirty="0" smtClean="0"/>
              <a:t>Similarly, two value companies with equally high B/M ratios would have different expected returns if their HML loadings were different!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28950" y="6198400"/>
            <a:ext cx="3086100" cy="365125"/>
          </a:xfrm>
        </p:spPr>
        <p:txBody>
          <a:bodyPr/>
          <a:lstStyle/>
          <a:p>
            <a:pPr>
              <a:defRPr/>
            </a:pPr>
            <a:fld id="{882DF9D8-12EC-0046-93E0-88EA8E5808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Fama and French Three-Factor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3773"/>
            <a:ext cx="8264525" cy="4857403"/>
          </a:xfrm>
        </p:spPr>
        <p:txBody>
          <a:bodyPr/>
          <a:lstStyle/>
          <a:p>
            <a:r>
              <a:rPr lang="en-US" sz="3200" dirty="0" smtClean="0"/>
              <a:t>Is </a:t>
            </a:r>
            <a:r>
              <a:rPr lang="en-US" sz="3200" dirty="0"/>
              <a:t>that really </a:t>
            </a:r>
            <a:r>
              <a:rPr lang="en-US" sz="3200" dirty="0" smtClean="0"/>
              <a:t>the case?</a:t>
            </a:r>
          </a:p>
          <a:p>
            <a:pPr lvl="1"/>
            <a:r>
              <a:rPr lang="en-US" sz="2800" dirty="0" smtClean="0"/>
              <a:t>Daniel </a:t>
            </a:r>
            <a:r>
              <a:rPr lang="en-US" sz="2800" dirty="0"/>
              <a:t>and Titman (1997</a:t>
            </a:r>
            <a:r>
              <a:rPr lang="en-US" sz="2800" dirty="0" smtClean="0"/>
              <a:t>)</a:t>
            </a:r>
          </a:p>
          <a:p>
            <a:r>
              <a:rPr lang="en-GB" sz="3200" dirty="0" smtClean="0"/>
              <a:t>Examine </a:t>
            </a:r>
            <a:r>
              <a:rPr lang="en-GB" sz="3200" dirty="0"/>
              <a:t>whether characteristics or covariances </a:t>
            </a:r>
            <a:r>
              <a:rPr lang="en-GB" sz="3200" dirty="0" smtClean="0"/>
              <a:t>determine expected </a:t>
            </a:r>
            <a:r>
              <a:rPr lang="en-GB" sz="3200" dirty="0"/>
              <a:t>returns </a:t>
            </a:r>
            <a:endParaRPr lang="en-GB" sz="3200" dirty="0" smtClean="0"/>
          </a:p>
          <a:p>
            <a:r>
              <a:rPr lang="en-GB" sz="3200" dirty="0" smtClean="0"/>
              <a:t>Investigate </a:t>
            </a:r>
            <a:r>
              <a:rPr lang="en-GB" sz="3200" dirty="0"/>
              <a:t>whether portfolios with similar </a:t>
            </a:r>
            <a:r>
              <a:rPr lang="en-GB" sz="3200" dirty="0" smtClean="0"/>
              <a:t>characteristics</a:t>
            </a:r>
            <a:r>
              <a:rPr lang="en-GB" sz="3200" dirty="0"/>
              <a:t>, but different loadings on the Fama and French (1993) factors, have different returns. </a:t>
            </a:r>
            <a:endParaRPr lang="en-US" sz="24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DF9D8-12EC-0046-93E0-88EA8E58089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64769" cy="1143000"/>
          </a:xfrm>
        </p:spPr>
        <p:txBody>
          <a:bodyPr/>
          <a:lstStyle/>
          <a:p>
            <a:r>
              <a:rPr lang="en-US" sz="4000" dirty="0"/>
              <a:t>Daniel and Titman (1997)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7" y="1860087"/>
            <a:ext cx="8264525" cy="4857403"/>
          </a:xfrm>
        </p:spPr>
        <p:txBody>
          <a:bodyPr/>
          <a:lstStyle/>
          <a:p>
            <a:r>
              <a:rPr lang="en-GB" sz="3200" dirty="0" smtClean="0"/>
              <a:t>After controlling </a:t>
            </a:r>
            <a:r>
              <a:rPr lang="en-GB" sz="3200" dirty="0"/>
              <a:t>for firm characteristics, expected returns </a:t>
            </a:r>
            <a:r>
              <a:rPr lang="en-GB" sz="3200" dirty="0" smtClean="0"/>
              <a:t>are  not positively </a:t>
            </a:r>
            <a:r>
              <a:rPr lang="en-GB" sz="3200" dirty="0"/>
              <a:t>related to the loadings on the market, HML, or SMB factors. </a:t>
            </a:r>
            <a:endParaRPr lang="en-GB" sz="3200" dirty="0" smtClean="0"/>
          </a:p>
          <a:p>
            <a:pPr lvl="1"/>
            <a:r>
              <a:rPr lang="en-GB" sz="2400" dirty="0" smtClean="0"/>
              <a:t>Their </a:t>
            </a:r>
            <a:r>
              <a:rPr lang="en-GB" sz="2400" dirty="0"/>
              <a:t>results indicate “that high book-to-market stocks and stocks with low capitalizations have high average returns whether or not they have the return patterns (i.e., covariances) of other small and high book-to-market stocks.”</a:t>
            </a:r>
          </a:p>
          <a:p>
            <a:pPr marL="432000" lvl="1" indent="-432000">
              <a:spcBef>
                <a:spcPts val="600"/>
              </a:spcBef>
              <a:spcAft>
                <a:spcPts val="200"/>
              </a:spcAft>
              <a:buSzPct val="80000"/>
              <a:buFont typeface="Wingdings 2" pitchFamily="18" charset="2"/>
              <a:buChar char=""/>
            </a:pPr>
            <a:r>
              <a:rPr lang="en-US" sz="2800" dirty="0" smtClean="0"/>
              <a:t>Summary: Characteristics </a:t>
            </a:r>
            <a:r>
              <a:rPr lang="en-US" sz="2800" dirty="0"/>
              <a:t>matter, not covariances with factor mimicking portfolios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DF9D8-12EC-0046-93E0-88EA8E58089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72" y="443694"/>
            <a:ext cx="8264769" cy="1143000"/>
          </a:xfrm>
        </p:spPr>
        <p:txBody>
          <a:bodyPr/>
          <a:lstStyle/>
          <a:p>
            <a:r>
              <a:rPr lang="en-US" sz="4000" dirty="0"/>
              <a:t>Daniel and Titman (1997)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737" y="1742303"/>
                <a:ext cx="8264525" cy="44584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1800" dirty="0" smtClean="0"/>
                  <a:t>Mean </a:t>
                </a:r>
                <a:r>
                  <a:rPr lang="en-GB" sz="1800" dirty="0"/>
                  <a:t>excess returns of the 45 portfolios formed on the basis of size (</a:t>
                </a:r>
                <a:r>
                  <a:rPr lang="en-GB" sz="1800" dirty="0" err="1"/>
                  <a:t>Sz</a:t>
                </a:r>
                <a:r>
                  <a:rPr lang="en-GB" sz="1800" dirty="0"/>
                  <a:t>), book-to-market (BM) and the estimated factor loadings on the HML portfolio, for the period from July 1973 through December of 1993. </a:t>
                </a:r>
                <a:endParaRPr lang="en-GB" sz="18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  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b="1" dirty="0"/>
                          <m:t>β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𝑯𝑴𝑳</m:t>
                        </m:r>
                      </m:sub>
                    </m:sSub>
                  </m:oMath>
                </a14:m>
                <a:endParaRPr lang="en-US" sz="2400" b="1" dirty="0" smtClean="0"/>
              </a:p>
              <a:p>
                <a:endParaRPr lang="en-US" sz="1600" b="1" dirty="0"/>
              </a:p>
              <a:p>
                <a:endParaRPr lang="en-US" sz="1600" b="1" dirty="0" smtClean="0"/>
              </a:p>
              <a:p>
                <a:endParaRPr lang="en-US" sz="1600" b="1" dirty="0"/>
              </a:p>
              <a:p>
                <a:endParaRPr lang="en-US" sz="1600" b="1" dirty="0" smtClean="0"/>
              </a:p>
              <a:p>
                <a:endParaRPr lang="en-US" sz="1600" b="1" dirty="0"/>
              </a:p>
              <a:p>
                <a:endParaRPr lang="en-US" sz="1600" b="1" dirty="0" smtClean="0"/>
              </a:p>
              <a:p>
                <a:endParaRPr lang="en-US" sz="1600" b="1" dirty="0"/>
              </a:p>
              <a:p>
                <a:endParaRPr lang="en-US" sz="1600" b="1" dirty="0" smtClean="0"/>
              </a:p>
              <a:p>
                <a:r>
                  <a:rPr lang="en-GB" sz="2400" dirty="0"/>
                  <a:t>C</a:t>
                </a:r>
                <a:r>
                  <a:rPr lang="en-GB" sz="2400" dirty="0" smtClean="0"/>
                  <a:t>haracteristics </a:t>
                </a:r>
                <a:r>
                  <a:rPr lang="en-GB" sz="2400" dirty="0"/>
                  <a:t>rather than factor loadings that determine expected returns.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737" y="1742303"/>
                <a:ext cx="8264525" cy="4458439"/>
              </a:xfrm>
              <a:blipFill>
                <a:blip r:embed="rId2"/>
                <a:stretch>
                  <a:fillRect l="-959" t="-20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DF9D8-12EC-0046-93E0-88EA8E58089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 descr="Results table" title="Daniel and Titman (199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19" y="2875721"/>
            <a:ext cx="7636476" cy="2483503"/>
          </a:xfrm>
          <a:prstGeom prst="rect">
            <a:avLst/>
          </a:prstGeom>
        </p:spPr>
      </p:pic>
      <p:sp>
        <p:nvSpPr>
          <p:cNvPr id="8" name="Right Arrow 7" descr="Results table" title="Daniel and Titman (1997)"/>
          <p:cNvSpPr/>
          <p:nvPr/>
        </p:nvSpPr>
        <p:spPr>
          <a:xfrm>
            <a:off x="3207027" y="2875721"/>
            <a:ext cx="4253948" cy="132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 descr="Results table" title="Daniel and Titman (1997)"/>
          <p:cNvSpPr/>
          <p:nvPr/>
        </p:nvSpPr>
        <p:spPr>
          <a:xfrm>
            <a:off x="2796209" y="3207026"/>
            <a:ext cx="609600" cy="1908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8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Equilibrium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So far looked at </a:t>
            </a:r>
            <a:r>
              <a:rPr lang="en-GB" sz="2400" i="1" dirty="0" smtClean="0"/>
              <a:t>equilibrium models</a:t>
            </a:r>
            <a:endParaRPr lang="en-GB" sz="2400" dirty="0" smtClean="0"/>
          </a:p>
          <a:p>
            <a:pPr lvl="1"/>
            <a:r>
              <a:rPr lang="en-GB" sz="2000" dirty="0" smtClean="0"/>
              <a:t>characterise demands of investors and find prices for securities that brings supply/demand equilibrium</a:t>
            </a:r>
          </a:p>
          <a:p>
            <a:pPr lvl="1"/>
            <a:r>
              <a:rPr lang="en-GB" sz="2000" dirty="0" smtClean="0"/>
              <a:t>but empirical results are disappointing</a:t>
            </a:r>
          </a:p>
          <a:p>
            <a:pPr lvl="1"/>
            <a:r>
              <a:rPr lang="en-GB" sz="2000" dirty="0" smtClean="0"/>
              <a:t>maybe we are being too ambitious given that demands are affected by complex factors</a:t>
            </a:r>
          </a:p>
          <a:p>
            <a:pPr lvl="2"/>
            <a:r>
              <a:rPr lang="en-GB" sz="2000" dirty="0" smtClean="0"/>
              <a:t>beliefs, fears, superstitions</a:t>
            </a:r>
          </a:p>
          <a:p>
            <a:pPr lvl="2"/>
            <a:r>
              <a:rPr lang="en-GB" sz="2000" dirty="0" smtClean="0"/>
              <a:t>different endowments, horizons and objectives</a:t>
            </a:r>
          </a:p>
          <a:p>
            <a:pPr lvl="2"/>
            <a:r>
              <a:rPr lang="en-GB" sz="2000" dirty="0" smtClean="0"/>
              <a:t>existence of substitutes (housing, human capital)</a:t>
            </a:r>
          </a:p>
          <a:p>
            <a:pPr lvl="2"/>
            <a:r>
              <a:rPr lang="en-GB" sz="2000" dirty="0" smtClean="0"/>
              <a:t>institutional frictions (herding, league tables)</a:t>
            </a:r>
          </a:p>
          <a:p>
            <a:pPr lvl="1"/>
            <a:r>
              <a:rPr lang="en-GB" sz="2000" dirty="0" smtClean="0"/>
              <a:t>Try a more limited approach: start with a simple </a:t>
            </a:r>
            <a:r>
              <a:rPr lang="en-GB" sz="2000" i="1" dirty="0" smtClean="0"/>
              <a:t>description </a:t>
            </a:r>
            <a:r>
              <a:rPr lang="en-GB" sz="2000" dirty="0" smtClean="0"/>
              <a:t>and then explore the impact of arbitrageurs (prices may not be </a:t>
            </a:r>
            <a:r>
              <a:rPr lang="en-GB" sz="2000" i="1" dirty="0" smtClean="0"/>
              <a:t>right</a:t>
            </a:r>
            <a:r>
              <a:rPr lang="en-GB" sz="2000" dirty="0" smtClean="0"/>
              <a:t>, but they should not allow easy certain profits)</a:t>
            </a:r>
            <a:endParaRPr lang="en-GB" sz="2000" i="1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0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Daniel and Titman (1997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793622"/>
            <a:ext cx="7886700" cy="4525963"/>
          </a:xfrm>
        </p:spPr>
        <p:txBody>
          <a:bodyPr/>
          <a:lstStyle/>
          <a:p>
            <a:r>
              <a:rPr lang="en-US" sz="2400" dirty="0" smtClean="0"/>
              <a:t>D&amp;T evidence supports the behavioral explanation (</a:t>
            </a:r>
            <a:r>
              <a:rPr lang="en-GB" sz="2400" dirty="0" err="1" smtClean="0"/>
              <a:t>Lakonishok</a:t>
            </a:r>
            <a:r>
              <a:rPr lang="en-GB" sz="2400" dirty="0"/>
              <a:t>, </a:t>
            </a:r>
            <a:r>
              <a:rPr lang="en-GB" sz="2400" dirty="0" err="1"/>
              <a:t>Shleifer</a:t>
            </a:r>
            <a:r>
              <a:rPr lang="en-GB" sz="2400" dirty="0"/>
              <a:t>, and </a:t>
            </a:r>
            <a:r>
              <a:rPr lang="en-GB" sz="2400" dirty="0" err="1"/>
              <a:t>Vishny</a:t>
            </a:r>
            <a:r>
              <a:rPr lang="en-GB" sz="2400" dirty="0"/>
              <a:t> </a:t>
            </a:r>
            <a:r>
              <a:rPr lang="en-GB" sz="2400" dirty="0" smtClean="0"/>
              <a:t>,1994</a:t>
            </a:r>
            <a:r>
              <a:rPr lang="en-GB" sz="2400" dirty="0"/>
              <a:t>) </a:t>
            </a:r>
            <a:endParaRPr lang="en-GB" sz="2400" dirty="0" smtClean="0"/>
          </a:p>
          <a:p>
            <a:pPr lvl="1"/>
            <a:r>
              <a:rPr lang="en-GB" sz="2400" dirty="0" smtClean="0"/>
              <a:t>Investors incorrectly </a:t>
            </a:r>
            <a:r>
              <a:rPr lang="en-GB" sz="2400" dirty="0"/>
              <a:t>extrapolate past growth rates. 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Also consistent with an agency explanation (</a:t>
            </a:r>
            <a:r>
              <a:rPr lang="en-GB" sz="2400" dirty="0" err="1" smtClean="0"/>
              <a:t>Lakonishok</a:t>
            </a:r>
            <a:r>
              <a:rPr lang="en-GB" sz="2400" dirty="0"/>
              <a:t>, </a:t>
            </a:r>
            <a:r>
              <a:rPr lang="en-GB" sz="2400" dirty="0" err="1"/>
              <a:t>Shleifer</a:t>
            </a:r>
            <a:r>
              <a:rPr lang="en-GB" sz="2400" dirty="0"/>
              <a:t>, and </a:t>
            </a:r>
            <a:r>
              <a:rPr lang="en-GB" sz="2400" dirty="0" err="1" smtClean="0"/>
              <a:t>Vishny</a:t>
            </a:r>
            <a:r>
              <a:rPr lang="en-GB" sz="2400" dirty="0" smtClean="0"/>
              <a:t>, 1992</a:t>
            </a:r>
            <a:r>
              <a:rPr lang="en-GB" sz="2400" dirty="0"/>
              <a:t>) </a:t>
            </a:r>
            <a:endParaRPr lang="en-GB" sz="2400" dirty="0" smtClean="0"/>
          </a:p>
          <a:p>
            <a:pPr lvl="1"/>
            <a:r>
              <a:rPr lang="en-GB" sz="2400" dirty="0" smtClean="0"/>
              <a:t>Fund </a:t>
            </a:r>
            <a:r>
              <a:rPr lang="en-GB" sz="2400" dirty="0"/>
              <a:t>managers might be aware of the expected returns associated with value stocks, but nonetheless prefer growth stocks because these are easier to justify to sponsors </a:t>
            </a: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DF9D8-12EC-0046-93E0-88EA8E58089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6293" y="308856"/>
            <a:ext cx="7886700" cy="1325563"/>
          </a:xfrm>
        </p:spPr>
        <p:txBody>
          <a:bodyPr/>
          <a:lstStyle/>
          <a:p>
            <a:r>
              <a:rPr lang="en-GB" b="1" dirty="0" smtClean="0"/>
              <a:t>Momentum!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Jegadeesh</a:t>
            </a:r>
            <a:r>
              <a:rPr lang="en-GB" dirty="0"/>
              <a:t> and Titman (1993) find that past winners earned higher average returns than past losers. </a:t>
            </a:r>
          </a:p>
          <a:p>
            <a:endParaRPr lang="en-GB" dirty="0"/>
          </a:p>
        </p:txBody>
      </p:sp>
      <p:pic>
        <p:nvPicPr>
          <p:cNvPr id="4" name="Picture 3" descr="Graph showing that past winners have generated more returns than past loser." title="Momentum"/>
          <p:cNvPicPr/>
          <p:nvPr/>
        </p:nvPicPr>
        <p:blipFill>
          <a:blip r:embed="rId2"/>
          <a:stretch>
            <a:fillRect/>
          </a:stretch>
        </p:blipFill>
        <p:spPr>
          <a:xfrm>
            <a:off x="976184" y="2591026"/>
            <a:ext cx="7166919" cy="3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Momentum!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GB" sz="2400" dirty="0"/>
              <a:t>Momentum is employed by most quantitative managers (</a:t>
            </a:r>
            <a:r>
              <a:rPr lang="en-GB" sz="2400" dirty="0" err="1"/>
              <a:t>Swaminathan</a:t>
            </a:r>
            <a:r>
              <a:rPr lang="en-GB" sz="2400" dirty="0"/>
              <a:t>, 2010 ).</a:t>
            </a:r>
          </a:p>
          <a:p>
            <a:pPr lvl="1" fontAlgn="base"/>
            <a:r>
              <a:rPr lang="en-GB" sz="2400" dirty="0" err="1"/>
              <a:t>Grinblatt</a:t>
            </a:r>
            <a:r>
              <a:rPr lang="en-GB" sz="2400" dirty="0"/>
              <a:t> and Titman (1989, 1993), Carhart (1997), and subsequent empirical work suggest that mutual funds also employ momentum.</a:t>
            </a:r>
          </a:p>
          <a:p>
            <a:pPr lvl="0" fontAlgn="base"/>
            <a:r>
              <a:rPr lang="en-GB" sz="2400" dirty="0"/>
              <a:t>Historically, momentum strategies deliver high </a:t>
            </a:r>
            <a:r>
              <a:rPr lang="en-GB" sz="2400" dirty="0" err="1"/>
              <a:t>premia</a:t>
            </a:r>
            <a:r>
              <a:rPr lang="en-GB" sz="2400" dirty="0"/>
              <a:t>.</a:t>
            </a:r>
          </a:p>
          <a:p>
            <a:pPr lvl="1" fontAlgn="base"/>
            <a:r>
              <a:rPr lang="en-GB" sz="2400" dirty="0"/>
              <a:t>Daniel and Moskowitz (2013) show that over the post WWII period, through 2008, the long-short equity momentum strategy had an average return of 16.5% per annum, a market beta of -0.125, and an annualized </a:t>
            </a:r>
            <a:r>
              <a:rPr lang="en-GB" sz="2400" dirty="0" smtClean="0"/>
              <a:t>Sharpe ratio </a:t>
            </a:r>
            <a:r>
              <a:rPr lang="en-GB" sz="2400" dirty="0"/>
              <a:t>of 0.82.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2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Carhart Four-Factor </a:t>
            </a:r>
            <a:r>
              <a:rPr lang="en-GB" b="1" dirty="0" smtClean="0"/>
              <a:t>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GB" sz="2000" dirty="0" smtClean="0"/>
                  <a:t>A common extension of the </a:t>
                </a:r>
                <a:r>
                  <a:rPr lang="en-GB" sz="2000" dirty="0" err="1"/>
                  <a:t>Fama</a:t>
                </a:r>
                <a:r>
                  <a:rPr lang="en-GB" sz="2000" dirty="0"/>
                  <a:t>-French three-factor model is the four-factor model of Carhart (1997, JF).</a:t>
                </a:r>
              </a:p>
              <a:p>
                <a:pPr lvl="0" fontAlgn="base"/>
                <a:r>
                  <a:rPr lang="en-GB" sz="2000" dirty="0"/>
                  <a:t>Adds to excess market return, SMB, and HML, a momentum measure: MOM.</a:t>
                </a:r>
              </a:p>
              <a:p>
                <a:pPr lvl="0" fontAlgn="base"/>
                <a:r>
                  <a:rPr lang="en-GB" sz="2000" dirty="0"/>
                  <a:t>Usually measured as </a:t>
                </a:r>
                <a:r>
                  <a:rPr lang="en-GB" sz="2000" dirty="0" smtClean="0"/>
                  <a:t>follows:</a:t>
                </a:r>
                <a:endParaRPr lang="en-GB" sz="2000" dirty="0"/>
              </a:p>
              <a:p>
                <a:pPr lvl="1" fontAlgn="base"/>
                <a:r>
                  <a:rPr lang="en-GB" sz="2000" dirty="0"/>
                  <a:t>Calculate returns over the eleven months ending one month prior to the observation month, </a:t>
                </a:r>
                <a:r>
                  <a:rPr lang="en-GB" sz="2000" i="1" dirty="0"/>
                  <a:t>i.e., </a:t>
                </a:r>
                <a:r>
                  <a:rPr lang="en-GB" sz="2000" dirty="0"/>
                  <a:t>(</a:t>
                </a:r>
                <a:r>
                  <a:rPr lang="en-GB" sz="2000" i="1" dirty="0"/>
                  <a:t>t</a:t>
                </a:r>
                <a:r>
                  <a:rPr lang="en-GB" sz="2000" dirty="0"/>
                  <a:t>-12 to </a:t>
                </a:r>
                <a:r>
                  <a:rPr lang="en-GB" sz="2000" i="1" dirty="0"/>
                  <a:t>t</a:t>
                </a:r>
                <a:r>
                  <a:rPr lang="en-GB" sz="2000" dirty="0"/>
                  <a:t>-2).</a:t>
                </a:r>
              </a:p>
              <a:p>
                <a:pPr lvl="1" fontAlgn="base"/>
                <a:r>
                  <a:rPr lang="en-GB" sz="2000" dirty="0"/>
                  <a:t>Form equally weighted portfolios of the top 30% (winners) and bottom 30% (losers</a:t>
                </a:r>
                <a:r>
                  <a:rPr lang="en-GB" sz="2000" dirty="0" smtClean="0"/>
                  <a:t>).</a:t>
                </a:r>
                <a:endParaRPr lang="en-GB" sz="2000" dirty="0"/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𝑀𝑂𝑀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𝑊𝑖𝑛𝑛𝑒𝑟𝑠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𝑜𝑠𝑒𝑟𝑠</m:t>
                        </m:r>
                      </m:sub>
                    </m:sSub>
                  </m:oMath>
                </a14:m>
                <a:endParaRPr lang="en-GB" sz="2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 descr="Carhart Four-Factor Model" title="Carhart Four-Factor Model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87928978"/>
              </p:ext>
            </p:extLst>
          </p:nvPr>
        </p:nvGraphicFramePr>
        <p:xfrm>
          <a:off x="840259" y="5341938"/>
          <a:ext cx="7675091" cy="461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4" imgW="3987720" imgH="228600" progId="Equation.3">
                  <p:embed/>
                </p:oleObj>
              </mc:Choice>
              <mc:Fallback>
                <p:oleObj name="Equation" r:id="rId4" imgW="3987720" imgH="228600" progId="Equation.3">
                  <p:embed/>
                  <p:pic>
                    <p:nvPicPr>
                      <p:cNvPr id="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259" y="5341938"/>
                        <a:ext cx="7675091" cy="461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88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APT vs. CAPM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APT looks like a multi-beta CAPM, with the expected excess return being the product of a beta showing the exposure to a risk </a:t>
            </a:r>
            <a:r>
              <a:rPr lang="en-GB" sz="2000" dirty="0" smtClean="0"/>
              <a:t>source, and </a:t>
            </a:r>
            <a:r>
              <a:rPr lang="en-GB" sz="2000" dirty="0"/>
              <a:t>a </a:t>
            </a:r>
            <a:r>
              <a:rPr lang="en-GB" sz="2000" i="1" dirty="0" smtClean="0"/>
              <a:t>F</a:t>
            </a:r>
            <a:r>
              <a:rPr lang="en-GB" sz="2000" dirty="0" smtClean="0"/>
              <a:t> </a:t>
            </a:r>
            <a:r>
              <a:rPr lang="en-GB" sz="2000" dirty="0"/>
              <a:t>being the price of risk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also assumes frictionless markets, with shorting, borrowing </a:t>
            </a:r>
            <a:r>
              <a:rPr lang="en-GB" sz="1800" dirty="0" smtClean="0"/>
              <a:t>etc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But the assumptions are different: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APT places no restrictions on what the factors are nor on the price of factor risk exposure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multi-beta CAPM requires that factors enter into utility functions and economics may well suggest plausible ranges or signs for factor prices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CAPM is an equilibrium theory so “uneconomic” agents will change the result; APT makes no assumptions about other </a:t>
            </a:r>
            <a:r>
              <a:rPr lang="en-GB" sz="1800" dirty="0" smtClean="0"/>
              <a:t>players</a:t>
            </a:r>
            <a:endParaRPr lang="en-GB" sz="1800" dirty="0"/>
          </a:p>
          <a:p>
            <a:pPr>
              <a:lnSpc>
                <a:spcPct val="90000"/>
              </a:lnSpc>
            </a:pPr>
            <a:r>
              <a:rPr lang="en-GB" sz="2000" dirty="0"/>
              <a:t>However, tendency to give economic interpretations to factors blurs distinction …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7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APT vs. CAPM</a:t>
            </a:r>
            <a:endParaRPr lang="en-US" dirty="0" smtClean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800" dirty="0" smtClean="0"/>
              <a:t>APT is more general in that it gets to an expected return and beta relationship without the assumption of the market portfolio.</a:t>
            </a:r>
          </a:p>
          <a:p>
            <a:r>
              <a:rPr lang="en-US" sz="2800" dirty="0" smtClean="0"/>
              <a:t>APT can be extended to multifactor models.</a:t>
            </a:r>
          </a:p>
          <a:p>
            <a:r>
              <a:rPr lang="en-US" sz="2800" dirty="0" smtClean="0"/>
              <a:t>There is exactly one well-diversified portfolio in the CAPM: the market.</a:t>
            </a:r>
          </a:p>
          <a:p>
            <a:r>
              <a:rPr lang="en-US" sz="2800" dirty="0" smtClean="0"/>
              <a:t>There can be more than one in the APT.</a:t>
            </a:r>
          </a:p>
        </p:txBody>
      </p:sp>
    </p:spTree>
    <p:extLst>
      <p:ext uri="{BB962C8B-B14F-4D97-AF65-F5344CB8AC3E}">
        <p14:creationId xmlns:p14="http://schemas.microsoft.com/office/powerpoint/2010/main" val="37336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5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5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5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8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800" dirty="0"/>
              <a:t>Two approaches to risk-return: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equilibrium model of CAPM and derivatives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factor models such as Market model and APT</a:t>
            </a:r>
          </a:p>
          <a:p>
            <a:pPr>
              <a:lnSpc>
                <a:spcPct val="90000"/>
              </a:lnSpc>
            </a:pPr>
            <a:endParaRPr lang="en-GB" sz="1800" dirty="0" smtClean="0"/>
          </a:p>
          <a:p>
            <a:pPr>
              <a:lnSpc>
                <a:spcPct val="90000"/>
              </a:lnSpc>
            </a:pPr>
            <a:r>
              <a:rPr lang="en-GB" sz="1800" dirty="0" smtClean="0"/>
              <a:t>Equilibrium </a:t>
            </a:r>
            <a:r>
              <a:rPr lang="en-GB" sz="1800" dirty="0"/>
              <a:t>models identify the “factors” and justify why they should attract a premium – gives more confidence that premium will persist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Factor models unconstrained in choice of factors, so can fit data more readily, but do not explain why they should attract risk </a:t>
            </a:r>
            <a:r>
              <a:rPr lang="en-GB" sz="1800" dirty="0" err="1"/>
              <a:t>premia</a:t>
            </a:r>
            <a:endParaRPr lang="en-GB" sz="1800" dirty="0"/>
          </a:p>
          <a:p>
            <a:pPr>
              <a:lnSpc>
                <a:spcPct val="90000"/>
              </a:lnSpc>
            </a:pPr>
            <a:r>
              <a:rPr lang="en-GB" sz="1800" dirty="0"/>
              <a:t>Both types of model imply a distinction between systematic and idiosyncratic risk, with the latter not being rewarded 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No consensus about the “right” model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Key issues in applying models (beta estimation, estimation of risk </a:t>
            </a:r>
            <a:r>
              <a:rPr lang="en-GB" sz="1800" dirty="0" err="1"/>
              <a:t>premia</a:t>
            </a:r>
            <a:r>
              <a:rPr lang="en-GB" sz="1800" dirty="0"/>
              <a:t>) common to all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Reading: BKM </a:t>
            </a:r>
            <a:r>
              <a:rPr lang="en-GB" sz="1800" dirty="0" err="1"/>
              <a:t>Chs</a:t>
            </a:r>
            <a:r>
              <a:rPr lang="en-GB" sz="1800" dirty="0"/>
              <a:t> 9-11</a:t>
            </a:r>
          </a:p>
        </p:txBody>
      </p:sp>
    </p:spTree>
    <p:extLst>
      <p:ext uri="{BB962C8B-B14F-4D97-AF65-F5344CB8AC3E}">
        <p14:creationId xmlns:p14="http://schemas.microsoft.com/office/powerpoint/2010/main" val="196704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Arbitrage Pricing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An arbitrage opportunity arises when an investor can earn riskless profits without making a net investment.</a:t>
            </a:r>
          </a:p>
          <a:p>
            <a:r>
              <a:rPr lang="en-GB" sz="2400" dirty="0" smtClean="0"/>
              <a:t>The </a:t>
            </a:r>
            <a:r>
              <a:rPr lang="en-GB" sz="2400" dirty="0"/>
              <a:t>law of one price states that if two assets are equivalent in all economically relevant respects, then they should have the same market price.</a:t>
            </a:r>
          </a:p>
          <a:p>
            <a:r>
              <a:rPr lang="en-GB" sz="2400" dirty="0" smtClean="0"/>
              <a:t>During </a:t>
            </a:r>
            <a:r>
              <a:rPr lang="en-GB" sz="2400" dirty="0"/>
              <a:t>the arbitrage activity, investors will bid up the price where it is low and force it down where it is expensive. As a result they eliminate the arbitrage opportunities.</a:t>
            </a:r>
          </a:p>
          <a:p>
            <a:endParaRPr lang="en-GB" sz="2400" dirty="0" smtClean="0"/>
          </a:p>
          <a:p>
            <a:r>
              <a:rPr lang="en-GB" sz="2400" dirty="0" smtClean="0"/>
              <a:t>Security </a:t>
            </a:r>
            <a:r>
              <a:rPr lang="en-GB" sz="2400" dirty="0"/>
              <a:t>prices </a:t>
            </a:r>
            <a:r>
              <a:rPr lang="en-GB" sz="2400" b="1" dirty="0"/>
              <a:t>should</a:t>
            </a:r>
            <a:r>
              <a:rPr lang="en-GB" sz="2400" dirty="0"/>
              <a:t> satisfy a “no-arbitrage condition”.</a:t>
            </a:r>
          </a:p>
        </p:txBody>
      </p:sp>
    </p:spTree>
    <p:extLst>
      <p:ext uri="{BB962C8B-B14F-4D97-AF65-F5344CB8AC3E}">
        <p14:creationId xmlns:p14="http://schemas.microsoft.com/office/powerpoint/2010/main" val="16449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Arbitrage Pricing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/>
              <a:t>APT (Ross, 1976) predicts </a:t>
            </a:r>
            <a:r>
              <a:rPr lang="en-GB" sz="2800" dirty="0"/>
              <a:t>a security market line as CAPM and shows a linear relation with expected return and risk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According </a:t>
            </a:r>
            <a:r>
              <a:rPr lang="en-GB" sz="2800" dirty="0"/>
              <a:t>to APT:</a:t>
            </a:r>
          </a:p>
          <a:p>
            <a:pPr lvl="1"/>
            <a:r>
              <a:rPr lang="en-GB" sz="2400" dirty="0" smtClean="0"/>
              <a:t>Security </a:t>
            </a:r>
            <a:r>
              <a:rPr lang="en-GB" sz="2400" dirty="0"/>
              <a:t>returns are described by a factor model</a:t>
            </a:r>
          </a:p>
          <a:p>
            <a:pPr lvl="1"/>
            <a:r>
              <a:rPr lang="en-GB" sz="2400" dirty="0" smtClean="0"/>
              <a:t>There </a:t>
            </a:r>
            <a:r>
              <a:rPr lang="en-GB" sz="2400" dirty="0"/>
              <a:t>are sufficient securities to diversify away idiosyncratic risk</a:t>
            </a:r>
          </a:p>
          <a:p>
            <a:pPr lvl="1"/>
            <a:r>
              <a:rPr lang="en-GB" sz="2400" dirty="0" smtClean="0"/>
              <a:t>Well-functioning </a:t>
            </a:r>
            <a:r>
              <a:rPr lang="en-GB" sz="2400" dirty="0"/>
              <a:t>security markets do not allow for the </a:t>
            </a:r>
            <a:r>
              <a:rPr lang="en-GB" sz="2400" dirty="0" smtClean="0"/>
              <a:t>persistence </a:t>
            </a:r>
            <a:r>
              <a:rPr lang="en-GB" sz="2400" dirty="0"/>
              <a:t>of arbitrage </a:t>
            </a:r>
            <a:r>
              <a:rPr lang="en-GB" sz="2400" dirty="0" smtClean="0"/>
              <a:t>opportunities</a:t>
            </a:r>
          </a:p>
          <a:p>
            <a:pPr lvl="1"/>
            <a:r>
              <a:rPr lang="en-GB" sz="2400" dirty="0"/>
              <a:t>There are no taxes. </a:t>
            </a:r>
          </a:p>
          <a:p>
            <a:pPr lvl="1"/>
            <a:r>
              <a:rPr lang="en-GB" sz="2400" dirty="0"/>
              <a:t>There are no transaction costs. </a:t>
            </a:r>
          </a:p>
          <a:p>
            <a:pPr lvl="2"/>
            <a:r>
              <a:rPr lang="en-US" sz="1800" dirty="0" smtClean="0"/>
              <a:t>Notice </a:t>
            </a:r>
            <a:r>
              <a:rPr lang="en-US" sz="1800" dirty="0"/>
              <a:t>that there are considerably fewer than with the CAPM.</a:t>
            </a:r>
          </a:p>
          <a:p>
            <a:pPr marL="416250" lvl="1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019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Factor Model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A first attempt at </a:t>
            </a:r>
            <a:r>
              <a:rPr lang="en-GB" sz="1800" i="1" dirty="0" smtClean="0"/>
              <a:t>characterising</a:t>
            </a:r>
            <a:r>
              <a:rPr lang="en-GB" sz="1800" dirty="0" smtClean="0"/>
              <a:t> </a:t>
            </a:r>
            <a:r>
              <a:rPr lang="en-GB" sz="1800" dirty="0"/>
              <a:t>behaviour of </a:t>
            </a:r>
            <a:r>
              <a:rPr lang="en-GB" sz="1800" dirty="0" smtClean="0"/>
              <a:t>returns</a:t>
            </a:r>
            <a:endParaRPr lang="en-GB" sz="1800" dirty="0"/>
          </a:p>
          <a:p>
            <a:pPr lvl="1"/>
            <a:r>
              <a:rPr lang="en-GB" sz="1800" dirty="0"/>
              <a:t>use </a:t>
            </a:r>
            <a:r>
              <a:rPr lang="en-GB" sz="1800" i="1" dirty="0"/>
              <a:t>excess </a:t>
            </a:r>
            <a:r>
              <a:rPr lang="en-GB" sz="1800" dirty="0"/>
              <a:t>returns (</a:t>
            </a:r>
            <a:r>
              <a:rPr lang="en-GB" sz="1800" dirty="0" err="1"/>
              <a:t>ie</a:t>
            </a:r>
            <a:r>
              <a:rPr lang="en-GB" sz="1800" dirty="0"/>
              <a:t> actual – risk free rate) for </a:t>
            </a:r>
            <a:r>
              <a:rPr lang="en-GB" sz="1800" dirty="0" smtClean="0"/>
              <a:t>ease</a:t>
            </a:r>
          </a:p>
          <a:p>
            <a:pPr marL="342900" lvl="1" indent="0">
              <a:buNone/>
            </a:pPr>
            <a:endParaRPr lang="en-GB" sz="1800" dirty="0"/>
          </a:p>
          <a:p>
            <a:r>
              <a:rPr lang="en-GB" sz="1800" dirty="0"/>
              <a:t>In SFM, assume return is a linear function of some factor common to all stocks, and idiosyncratic noise</a:t>
            </a:r>
            <a:r>
              <a:rPr lang="en-GB" sz="1800" dirty="0" smtClean="0"/>
              <a:t>: so </a:t>
            </a:r>
            <a:r>
              <a:rPr lang="en-GB" sz="1800" i="1" dirty="0" err="1" smtClean="0"/>
              <a:t>R</a:t>
            </a:r>
            <a:r>
              <a:rPr lang="en-GB" sz="1800" i="1" baseline="-25000" dirty="0" err="1" smtClean="0"/>
              <a:t>i,t</a:t>
            </a:r>
            <a:r>
              <a:rPr lang="en-GB" sz="1800" i="1" dirty="0" smtClean="0"/>
              <a:t> = </a:t>
            </a:r>
            <a:r>
              <a:rPr lang="en-GB" sz="1800" i="1" dirty="0" err="1" smtClean="0">
                <a:latin typeface="Symbol" pitchFamily="18" charset="2"/>
              </a:rPr>
              <a:t>a</a:t>
            </a:r>
            <a:r>
              <a:rPr lang="en-GB" sz="1800" i="1" baseline="-25000" dirty="0" err="1" smtClean="0"/>
              <a:t>i</a:t>
            </a:r>
            <a:r>
              <a:rPr lang="en-GB" sz="1800" i="1" dirty="0" smtClean="0"/>
              <a:t> + </a:t>
            </a:r>
            <a:r>
              <a:rPr lang="en-GB" sz="1800" i="1" dirty="0" err="1" smtClean="0">
                <a:latin typeface="Symbol" pitchFamily="18" charset="2"/>
              </a:rPr>
              <a:t>b</a:t>
            </a:r>
            <a:r>
              <a:rPr lang="en-GB" sz="1800" i="1" baseline="-25000" dirty="0" err="1" smtClean="0"/>
              <a:t>i</a:t>
            </a:r>
            <a:r>
              <a:rPr lang="en-GB" sz="1800" i="1" dirty="0" err="1" smtClean="0"/>
              <a:t>F</a:t>
            </a:r>
            <a:r>
              <a:rPr lang="en-GB" sz="1800" i="1" baseline="-25000" dirty="0" err="1" smtClean="0"/>
              <a:t>t</a:t>
            </a:r>
            <a:r>
              <a:rPr lang="en-GB" sz="1800" i="1" dirty="0" smtClean="0"/>
              <a:t> + </a:t>
            </a:r>
            <a:r>
              <a:rPr lang="en-GB" sz="1800" i="1" dirty="0" err="1" smtClean="0"/>
              <a:t>e</a:t>
            </a:r>
            <a:r>
              <a:rPr lang="en-GB" sz="1800" i="1" baseline="-25000" dirty="0" err="1" smtClean="0"/>
              <a:t>i,t</a:t>
            </a:r>
            <a:endParaRPr lang="en-GB" sz="1800" baseline="-25000" dirty="0"/>
          </a:p>
          <a:p>
            <a:pPr lvl="1"/>
            <a:r>
              <a:rPr lang="en-GB" sz="1800" dirty="0" smtClean="0"/>
              <a:t> </a:t>
            </a:r>
            <a:r>
              <a:rPr lang="en-GB" sz="1800" dirty="0">
                <a:latin typeface="Symbol" pitchFamily="18" charset="2"/>
              </a:rPr>
              <a:t>b</a:t>
            </a:r>
            <a:r>
              <a:rPr lang="en-GB" sz="1800" baseline="-25000" dirty="0"/>
              <a:t>i</a:t>
            </a:r>
            <a:r>
              <a:rPr lang="en-GB" sz="1800" dirty="0"/>
              <a:t> is a constant, measures </a:t>
            </a:r>
            <a:r>
              <a:rPr lang="en-GB" sz="1800" i="1" dirty="0" err="1"/>
              <a:t>i</a:t>
            </a:r>
            <a:r>
              <a:rPr lang="en-GB" sz="1800" dirty="0" err="1"/>
              <a:t>’s</a:t>
            </a:r>
            <a:r>
              <a:rPr lang="en-GB" sz="1800" dirty="0"/>
              <a:t> sensitivity to the factor </a:t>
            </a:r>
            <a:r>
              <a:rPr lang="en-GB" sz="1800" i="1" dirty="0" smtClean="0"/>
              <a:t>F </a:t>
            </a:r>
            <a:r>
              <a:rPr lang="en-GB" sz="1800" dirty="0" smtClean="0"/>
              <a:t>(will assume +</a:t>
            </a:r>
            <a:r>
              <a:rPr lang="en-GB" sz="1800" dirty="0" err="1" smtClean="0"/>
              <a:t>ve</a:t>
            </a:r>
            <a:r>
              <a:rPr lang="en-GB" sz="1800" dirty="0" smtClean="0"/>
              <a:t>);</a:t>
            </a:r>
            <a:endParaRPr lang="en-GB" sz="1800" dirty="0"/>
          </a:p>
          <a:p>
            <a:pPr lvl="1"/>
            <a:r>
              <a:rPr lang="en-GB" sz="1800" i="1" dirty="0"/>
              <a:t>E</a:t>
            </a:r>
            <a:r>
              <a:rPr lang="en-GB" sz="1800" dirty="0"/>
              <a:t>[</a:t>
            </a:r>
            <a:r>
              <a:rPr lang="en-GB" sz="1800" i="1" dirty="0" err="1"/>
              <a:t>e</a:t>
            </a:r>
            <a:r>
              <a:rPr lang="en-GB" sz="1800" i="1" baseline="-25000" dirty="0" err="1"/>
              <a:t>i,t</a:t>
            </a:r>
            <a:r>
              <a:rPr lang="en-GB" sz="1800" dirty="0"/>
              <a:t>] = 0, so </a:t>
            </a:r>
            <a:r>
              <a:rPr lang="en-GB" sz="1800" i="1" dirty="0"/>
              <a:t>e</a:t>
            </a:r>
            <a:r>
              <a:rPr lang="en-GB" sz="1800" dirty="0"/>
              <a:t> is noise;</a:t>
            </a:r>
          </a:p>
          <a:p>
            <a:pPr lvl="1"/>
            <a:r>
              <a:rPr lang="en-GB" sz="1800" i="1" dirty="0" err="1"/>
              <a:t>Cov</a:t>
            </a:r>
            <a:r>
              <a:rPr lang="en-GB" sz="1800" dirty="0"/>
              <a:t>[</a:t>
            </a:r>
            <a:r>
              <a:rPr lang="en-GB" sz="1800" i="1" dirty="0"/>
              <a:t>F</a:t>
            </a:r>
            <a:r>
              <a:rPr lang="en-GB" sz="1800" i="1" baseline="-25000" dirty="0"/>
              <a:t>t</a:t>
            </a:r>
            <a:r>
              <a:rPr lang="en-GB" sz="1800" dirty="0"/>
              <a:t> ,</a:t>
            </a:r>
            <a:r>
              <a:rPr lang="en-GB" sz="1800" i="1" dirty="0"/>
              <a:t> </a:t>
            </a:r>
            <a:r>
              <a:rPr lang="en-GB" sz="1800" i="1" dirty="0" err="1"/>
              <a:t>e</a:t>
            </a:r>
            <a:r>
              <a:rPr lang="en-GB" sz="1800" i="1" baseline="-25000" dirty="0" err="1"/>
              <a:t>i,t</a:t>
            </a:r>
            <a:r>
              <a:rPr lang="en-GB" sz="1800" dirty="0"/>
              <a:t>] = 0, so </a:t>
            </a:r>
            <a:r>
              <a:rPr lang="en-GB" sz="1800" i="1" dirty="0"/>
              <a:t>e</a:t>
            </a:r>
            <a:r>
              <a:rPr lang="en-GB" sz="1800" dirty="0"/>
              <a:t> is idiosyncratic;</a:t>
            </a:r>
          </a:p>
          <a:p>
            <a:r>
              <a:rPr lang="en-GB" sz="1800" dirty="0" smtClean="0"/>
              <a:t>With </a:t>
            </a:r>
            <a:r>
              <a:rPr lang="en-GB" sz="1800" i="1" dirty="0"/>
              <a:t>F</a:t>
            </a:r>
            <a:r>
              <a:rPr lang="en-GB" sz="1800" dirty="0"/>
              <a:t> equal to the market return, this model is called the </a:t>
            </a:r>
            <a:r>
              <a:rPr lang="en-GB" sz="1800" i="1" dirty="0"/>
              <a:t>Market </a:t>
            </a:r>
            <a:r>
              <a:rPr lang="en-GB" sz="1800" i="1" dirty="0" smtClean="0"/>
              <a:t>Model</a:t>
            </a:r>
          </a:p>
          <a:p>
            <a:endParaRPr lang="en-GB" sz="1800" i="1" dirty="0" smtClean="0"/>
          </a:p>
          <a:p>
            <a:r>
              <a:rPr lang="en-GB" sz="1800" dirty="0" smtClean="0"/>
              <a:t>Suppose we have enough history and the </a:t>
            </a:r>
            <a:r>
              <a:rPr lang="en-GB" sz="1800" dirty="0" err="1" smtClean="0">
                <a:latin typeface="Symbol" pitchFamily="18" charset="2"/>
              </a:rPr>
              <a:t>a</a:t>
            </a:r>
            <a:r>
              <a:rPr lang="en-GB" sz="1800" dirty="0" err="1" smtClean="0"/>
              <a:t>’s</a:t>
            </a:r>
            <a:r>
              <a:rPr lang="en-GB" sz="1800" dirty="0" smtClean="0"/>
              <a:t> and </a:t>
            </a:r>
            <a:r>
              <a:rPr lang="en-GB" sz="1800" dirty="0" err="1" smtClean="0">
                <a:latin typeface="Symbol" pitchFamily="18" charset="2"/>
              </a:rPr>
              <a:t>b</a:t>
            </a:r>
            <a:r>
              <a:rPr lang="en-GB" sz="1800" dirty="0" err="1" smtClean="0"/>
              <a:t>’s</a:t>
            </a:r>
            <a:r>
              <a:rPr lang="en-GB" sz="1800" dirty="0" smtClean="0"/>
              <a:t> are stable enough that we (and everyone else) can estimate them accurately: how would we make up a good portfolio? (assuming we want maximum return for minimum risk)</a:t>
            </a:r>
            <a:endParaRPr lang="en-GB" sz="1800" dirty="0"/>
          </a:p>
          <a:p>
            <a:pPr lvl="1"/>
            <a:endParaRPr lang="en-GB" sz="1600" i="1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219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Optimum Portfolio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Obvious strategy:</a:t>
            </a:r>
          </a:p>
          <a:p>
            <a:pPr lvl="1"/>
            <a:r>
              <a:rPr lang="en-GB" sz="2400" dirty="0" smtClean="0"/>
              <a:t>the attractive shares are those that have a high </a:t>
            </a:r>
            <a:r>
              <a:rPr lang="en-GB" sz="2400" dirty="0" smtClean="0">
                <a:latin typeface="Symbol" pitchFamily="18" charset="2"/>
              </a:rPr>
              <a:t>a</a:t>
            </a:r>
            <a:r>
              <a:rPr lang="en-GB" sz="2400" dirty="0" smtClean="0"/>
              <a:t> per unit of </a:t>
            </a:r>
            <a:r>
              <a:rPr lang="en-GB" sz="2400" dirty="0" smtClean="0">
                <a:latin typeface="Symbol" pitchFamily="18" charset="2"/>
              </a:rPr>
              <a:t>b</a:t>
            </a:r>
            <a:r>
              <a:rPr lang="en-GB" sz="2400" dirty="0" smtClean="0"/>
              <a:t> – buy them</a:t>
            </a:r>
          </a:p>
          <a:p>
            <a:pPr lvl="1"/>
            <a:r>
              <a:rPr lang="en-GB" sz="2400" dirty="0" smtClean="0"/>
              <a:t>(short) sell the shares that have a low </a:t>
            </a:r>
            <a:r>
              <a:rPr lang="en-GB" sz="2400" dirty="0" smtClean="0">
                <a:latin typeface="Symbol" pitchFamily="18" charset="2"/>
              </a:rPr>
              <a:t>a</a:t>
            </a:r>
            <a:r>
              <a:rPr lang="en-GB" sz="2400" dirty="0" smtClean="0"/>
              <a:t> per unit of </a:t>
            </a:r>
            <a:r>
              <a:rPr lang="en-GB" sz="2400" dirty="0" smtClean="0">
                <a:latin typeface="Symbol" pitchFamily="18" charset="2"/>
              </a:rPr>
              <a:t>b</a:t>
            </a:r>
          </a:p>
          <a:p>
            <a:pPr lvl="1"/>
            <a:r>
              <a:rPr lang="en-GB" sz="2400" dirty="0" smtClean="0"/>
              <a:t>ensure that you end up with zero beta net</a:t>
            </a:r>
          </a:p>
          <a:p>
            <a:pPr lvl="1"/>
            <a:r>
              <a:rPr lang="en-GB" sz="2400" dirty="0" smtClean="0"/>
              <a:t>end up with high alpha portfolio, no factor exposure, and just idiosyncratic risk</a:t>
            </a:r>
          </a:p>
          <a:p>
            <a:pPr lvl="1"/>
            <a:r>
              <a:rPr lang="en-GB" sz="2400" dirty="0" smtClean="0"/>
              <a:t>if you avoid putting too much in one share, you will have diversified away almost all the idiosyncratic risk</a:t>
            </a:r>
          </a:p>
          <a:p>
            <a:pPr lvl="1"/>
            <a:r>
              <a:rPr lang="en-GB" sz="2400" dirty="0" smtClean="0"/>
              <a:t>so you will have a staggeringly good deal!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667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1000 G shares with </a:t>
            </a:r>
            <a:r>
              <a:rPr lang="en-GB" sz="2400" dirty="0" smtClean="0">
                <a:latin typeface="Symbol" pitchFamily="18" charset="2"/>
              </a:rPr>
              <a:t>a</a:t>
            </a:r>
            <a:r>
              <a:rPr lang="en-GB" sz="2400" dirty="0" smtClean="0"/>
              <a:t> = 6%, </a:t>
            </a:r>
            <a:r>
              <a:rPr lang="en-GB" sz="2400" dirty="0" smtClean="0">
                <a:latin typeface="Symbol" pitchFamily="18" charset="2"/>
              </a:rPr>
              <a:t>b</a:t>
            </a:r>
            <a:r>
              <a:rPr lang="en-GB" sz="2400" dirty="0" smtClean="0"/>
              <a:t> = 1, and </a:t>
            </a:r>
            <a:r>
              <a:rPr lang="en-GB" sz="2400" dirty="0" err="1" smtClean="0">
                <a:latin typeface="Symbol" pitchFamily="18" charset="2"/>
              </a:rPr>
              <a:t>s</a:t>
            </a:r>
            <a:r>
              <a:rPr lang="en-GB" sz="2400" baseline="-25000" dirty="0" err="1" smtClean="0"/>
              <a:t>idio</a:t>
            </a:r>
            <a:r>
              <a:rPr lang="en-GB" sz="2400" dirty="0" smtClean="0"/>
              <a:t> = 20%</a:t>
            </a:r>
          </a:p>
          <a:p>
            <a:r>
              <a:rPr lang="en-GB" sz="2400" dirty="0" smtClean="0"/>
              <a:t>1000 B shares with </a:t>
            </a:r>
            <a:r>
              <a:rPr lang="en-GB" sz="2400" dirty="0" smtClean="0">
                <a:latin typeface="Symbol" pitchFamily="18" charset="2"/>
              </a:rPr>
              <a:t>a</a:t>
            </a:r>
            <a:r>
              <a:rPr lang="en-GB" sz="2400" dirty="0" smtClean="0"/>
              <a:t> = 5%, </a:t>
            </a:r>
            <a:r>
              <a:rPr lang="en-GB" sz="2400" dirty="0" smtClean="0">
                <a:latin typeface="Symbol" pitchFamily="18" charset="2"/>
              </a:rPr>
              <a:t>b</a:t>
            </a:r>
            <a:r>
              <a:rPr lang="en-GB" sz="2400" dirty="0" smtClean="0"/>
              <a:t> = 1, and </a:t>
            </a:r>
            <a:r>
              <a:rPr lang="en-GB" sz="2400" dirty="0" err="1" smtClean="0">
                <a:latin typeface="Symbol" pitchFamily="18" charset="2"/>
              </a:rPr>
              <a:t>s</a:t>
            </a:r>
            <a:r>
              <a:rPr lang="en-GB" sz="2400" baseline="-25000" dirty="0" err="1" smtClean="0"/>
              <a:t>idio</a:t>
            </a:r>
            <a:r>
              <a:rPr lang="en-GB" sz="2400" dirty="0" smtClean="0"/>
              <a:t> = 20%</a:t>
            </a:r>
          </a:p>
          <a:p>
            <a:r>
              <a:rPr lang="en-GB" sz="2400" dirty="0" smtClean="0"/>
              <a:t>I go short £1 of each of the B shares, and go long £1 each of the G shares</a:t>
            </a:r>
          </a:p>
          <a:p>
            <a:pPr lvl="1"/>
            <a:r>
              <a:rPr lang="en-GB" sz="2000" dirty="0" smtClean="0"/>
              <a:t>the portfolio’s beta = 0</a:t>
            </a:r>
          </a:p>
          <a:p>
            <a:pPr lvl="1"/>
            <a:r>
              <a:rPr lang="en-GB" sz="2000" dirty="0" smtClean="0"/>
              <a:t>the expected return is 6% on £1000 – 5% on £1000 = £10</a:t>
            </a:r>
          </a:p>
          <a:p>
            <a:pPr lvl="1"/>
            <a:r>
              <a:rPr lang="en-GB" sz="2000" dirty="0" smtClean="0">
                <a:sym typeface="Symbol"/>
              </a:rPr>
              <a:t>this looks a fantastic deal </a:t>
            </a:r>
          </a:p>
          <a:p>
            <a:pPr marL="416250" lvl="1" indent="0">
              <a:buNone/>
            </a:pPr>
            <a:endParaRPr lang="en-GB" sz="2000" dirty="0" smtClean="0">
              <a:sym typeface="Symbol"/>
            </a:endParaRPr>
          </a:p>
          <a:p>
            <a:r>
              <a:rPr lang="en-GB" sz="2800" dirty="0" smtClean="0">
                <a:sym typeface="Symbol"/>
              </a:rPr>
              <a:t>APT: securities must be priced such that these arbitrage strategies are not profitable.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1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Arbitrage Pricing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>
                <a:sym typeface="Symbol"/>
              </a:rPr>
              <a:t>APT: securities must be priced such that these arbitrage strategies are not profitable.</a:t>
            </a:r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If </a:t>
            </a:r>
            <a:r>
              <a:rPr lang="en-GB" sz="2400" dirty="0"/>
              <a:t>all firms have the same </a:t>
            </a:r>
            <a:r>
              <a:rPr lang="en-GB" sz="2400" dirty="0">
                <a:latin typeface="Symbol" pitchFamily="18" charset="2"/>
              </a:rPr>
              <a:t>a</a:t>
            </a:r>
            <a:r>
              <a:rPr lang="en-GB" sz="2400" dirty="0"/>
              <a:t>/</a:t>
            </a:r>
            <a:r>
              <a:rPr lang="en-GB" sz="2400" dirty="0">
                <a:latin typeface="Symbol" pitchFamily="18" charset="2"/>
              </a:rPr>
              <a:t>b</a:t>
            </a:r>
            <a:r>
              <a:rPr lang="en-GB" sz="2400" dirty="0"/>
              <a:t> ratio, then the portfolio has the same ratio, so if you get rid of </a:t>
            </a:r>
            <a:r>
              <a:rPr lang="en-GB" sz="2400" dirty="0">
                <a:latin typeface="Symbol" pitchFamily="18" charset="2"/>
              </a:rPr>
              <a:t>b </a:t>
            </a:r>
            <a:r>
              <a:rPr lang="en-GB" sz="2400" dirty="0"/>
              <a:t>you also lose </a:t>
            </a:r>
            <a:r>
              <a:rPr lang="en-GB" sz="2400" dirty="0">
                <a:latin typeface="Symbol" pitchFamily="18" charset="2"/>
              </a:rPr>
              <a:t>a</a:t>
            </a:r>
            <a:endParaRPr lang="en-GB" sz="2400" dirty="0"/>
          </a:p>
          <a:p>
            <a:pPr lvl="1"/>
            <a:r>
              <a:rPr lang="en-GB" sz="2000" dirty="0"/>
              <a:t>and you have a relationship that looks like the CAPM</a:t>
            </a:r>
            <a:r>
              <a:rPr lang="en-GB" sz="2000" dirty="0" smtClean="0"/>
              <a:t>:</a:t>
            </a:r>
          </a:p>
          <a:p>
            <a:pPr marL="457200" lvl="1" indent="0">
              <a:buNone/>
            </a:pPr>
            <a:endParaRPr lang="en-GB" sz="2000" dirty="0"/>
          </a:p>
          <a:p>
            <a:pPr lvl="1">
              <a:buNone/>
            </a:pPr>
            <a:r>
              <a:rPr lang="en-GB" sz="2000" i="1" dirty="0" err="1"/>
              <a:t>R</a:t>
            </a:r>
            <a:r>
              <a:rPr lang="en-GB" sz="2000" i="1" baseline="-25000" dirty="0" err="1"/>
              <a:t>i,t</a:t>
            </a:r>
            <a:r>
              <a:rPr lang="en-GB" sz="2000" i="1" dirty="0"/>
              <a:t> = </a:t>
            </a:r>
            <a:r>
              <a:rPr lang="en-GB" sz="2000" i="1" dirty="0" err="1">
                <a:latin typeface="Symbol" pitchFamily="18" charset="2"/>
              </a:rPr>
              <a:t>a</a:t>
            </a:r>
            <a:r>
              <a:rPr lang="en-GB" sz="2000" i="1" baseline="-25000" dirty="0" err="1"/>
              <a:t>i</a:t>
            </a:r>
            <a:r>
              <a:rPr lang="en-GB" sz="2000" i="1" dirty="0"/>
              <a:t> + </a:t>
            </a:r>
            <a:r>
              <a:rPr lang="en-GB" sz="2000" i="1" dirty="0" err="1">
                <a:latin typeface="Symbol" pitchFamily="18" charset="2"/>
              </a:rPr>
              <a:t>b</a:t>
            </a:r>
            <a:r>
              <a:rPr lang="en-GB" sz="2000" i="1" baseline="-25000" dirty="0" err="1"/>
              <a:t>i</a:t>
            </a:r>
            <a:r>
              <a:rPr lang="en-GB" sz="2000" i="1" dirty="0" err="1"/>
              <a:t>F</a:t>
            </a:r>
            <a:r>
              <a:rPr lang="en-GB" sz="2000" i="1" baseline="-25000" dirty="0" err="1"/>
              <a:t>t</a:t>
            </a:r>
            <a:r>
              <a:rPr lang="en-GB" sz="2000" i="1" dirty="0"/>
              <a:t> + </a:t>
            </a:r>
            <a:r>
              <a:rPr lang="en-GB" sz="2000" i="1" dirty="0" err="1"/>
              <a:t>e</a:t>
            </a:r>
            <a:r>
              <a:rPr lang="en-GB" sz="2000" i="1" baseline="-25000" dirty="0" err="1"/>
              <a:t>i,t</a:t>
            </a:r>
            <a:r>
              <a:rPr lang="en-GB" sz="2000" i="1" baseline="-25000" dirty="0"/>
              <a:t> </a:t>
            </a:r>
            <a:r>
              <a:rPr lang="en-GB" sz="2000" dirty="0"/>
              <a:t> </a:t>
            </a:r>
            <a:endParaRPr lang="en-GB" sz="2000" dirty="0" smtClean="0"/>
          </a:p>
          <a:p>
            <a:pPr lvl="1">
              <a:buNone/>
            </a:pPr>
            <a:endParaRPr lang="en-GB" sz="2000" dirty="0" smtClean="0"/>
          </a:p>
          <a:p>
            <a:pPr lvl="1">
              <a:buNone/>
            </a:pPr>
            <a:r>
              <a:rPr lang="en-GB" sz="2000" dirty="0" smtClean="0"/>
              <a:t>So, </a:t>
            </a:r>
            <a:r>
              <a:rPr lang="en-GB" sz="2000" dirty="0"/>
              <a:t>E[</a:t>
            </a:r>
            <a:r>
              <a:rPr lang="en-GB" sz="2000" i="1" dirty="0" err="1"/>
              <a:t>R</a:t>
            </a:r>
            <a:r>
              <a:rPr lang="en-GB" sz="2000" i="1" baseline="-25000" dirty="0" err="1"/>
              <a:t>i,t</a:t>
            </a:r>
            <a:r>
              <a:rPr lang="en-GB" sz="2000" dirty="0"/>
              <a:t>] =</a:t>
            </a:r>
            <a:r>
              <a:rPr lang="en-GB" sz="2000" i="1" dirty="0"/>
              <a:t> </a:t>
            </a:r>
            <a:r>
              <a:rPr lang="en-GB" sz="2000" i="1" dirty="0" err="1">
                <a:latin typeface="Symbol" pitchFamily="18" charset="2"/>
              </a:rPr>
              <a:t>a</a:t>
            </a:r>
            <a:r>
              <a:rPr lang="en-GB" sz="2000" i="1" baseline="-25000" dirty="0" err="1"/>
              <a:t>i</a:t>
            </a:r>
            <a:r>
              <a:rPr lang="en-GB" sz="2000" i="1" dirty="0"/>
              <a:t> + </a:t>
            </a:r>
            <a:r>
              <a:rPr lang="en-GB" sz="2000" i="1" dirty="0">
                <a:latin typeface="Symbol" pitchFamily="18" charset="2"/>
              </a:rPr>
              <a:t>b</a:t>
            </a:r>
            <a:r>
              <a:rPr lang="en-GB" sz="2000" i="1" baseline="-25000" dirty="0"/>
              <a:t>i </a:t>
            </a:r>
            <a:r>
              <a:rPr lang="en-GB" sz="2000" dirty="0" smtClean="0"/>
              <a:t>E[</a:t>
            </a:r>
            <a:r>
              <a:rPr lang="en-GB" sz="2000" i="1" dirty="0" smtClean="0"/>
              <a:t>F</a:t>
            </a:r>
            <a:r>
              <a:rPr lang="en-GB" sz="2000" i="1" baseline="-25000" dirty="0" smtClean="0"/>
              <a:t>t</a:t>
            </a:r>
            <a:r>
              <a:rPr lang="en-GB" sz="2000" dirty="0" smtClean="0"/>
              <a:t>]</a:t>
            </a:r>
          </a:p>
          <a:p>
            <a:pPr lvl="1"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	but </a:t>
            </a:r>
            <a:r>
              <a:rPr lang="en-GB" sz="2000" dirty="0"/>
              <a:t>the </a:t>
            </a:r>
            <a:r>
              <a:rPr lang="en-GB" sz="2000" dirty="0">
                <a:latin typeface="Symbol" pitchFamily="18" charset="2"/>
              </a:rPr>
              <a:t>a</a:t>
            </a:r>
            <a:r>
              <a:rPr lang="en-GB" sz="2000" dirty="0"/>
              <a:t>/</a:t>
            </a:r>
            <a:r>
              <a:rPr lang="en-GB" sz="2000" dirty="0">
                <a:latin typeface="Symbol" pitchFamily="18" charset="2"/>
              </a:rPr>
              <a:t>b</a:t>
            </a:r>
            <a:r>
              <a:rPr lang="en-GB" sz="2000" dirty="0"/>
              <a:t> ratio is the same for all shares so </a:t>
            </a:r>
            <a:r>
              <a:rPr lang="en-GB" sz="2000" i="1" dirty="0" err="1">
                <a:latin typeface="Symbol" pitchFamily="18" charset="2"/>
              </a:rPr>
              <a:t>a</a:t>
            </a:r>
            <a:r>
              <a:rPr lang="en-GB" sz="2000" i="1" baseline="-25000" dirty="0" err="1"/>
              <a:t>i</a:t>
            </a:r>
            <a:r>
              <a:rPr lang="en-GB" sz="2000" i="1" dirty="0"/>
              <a:t> = </a:t>
            </a:r>
            <a:r>
              <a:rPr lang="en-GB" sz="2000" i="1" dirty="0" err="1"/>
              <a:t>k</a:t>
            </a:r>
            <a:r>
              <a:rPr lang="en-GB" sz="2000" i="1" dirty="0" err="1">
                <a:latin typeface="Symbol" pitchFamily="18" charset="2"/>
              </a:rPr>
              <a:t>b</a:t>
            </a:r>
            <a:r>
              <a:rPr lang="en-GB" sz="2000" i="1" baseline="-25000" dirty="0" err="1"/>
              <a:t>i</a:t>
            </a:r>
            <a:r>
              <a:rPr lang="en-GB" sz="2000" i="1" baseline="-25000" dirty="0"/>
              <a:t> </a:t>
            </a:r>
            <a:r>
              <a:rPr lang="en-GB" sz="2000" i="1" dirty="0"/>
              <a:t> </a:t>
            </a:r>
            <a:r>
              <a:rPr lang="en-GB" sz="2000" dirty="0"/>
              <a:t>and</a:t>
            </a:r>
            <a:r>
              <a:rPr lang="en-GB" sz="2000" i="1" dirty="0"/>
              <a:t> </a:t>
            </a:r>
            <a:endParaRPr lang="en-GB" sz="2000" i="1" dirty="0" smtClean="0"/>
          </a:p>
          <a:p>
            <a:pPr>
              <a:buNone/>
            </a:pPr>
            <a:endParaRPr lang="en-GB" sz="2000" i="1" dirty="0" smtClean="0"/>
          </a:p>
          <a:p>
            <a:pPr>
              <a:buNone/>
            </a:pPr>
            <a:r>
              <a:rPr lang="en-GB" sz="2000" i="1" dirty="0"/>
              <a:t>	</a:t>
            </a:r>
            <a:r>
              <a:rPr lang="en-GB" sz="2000" b="1" dirty="0" smtClean="0"/>
              <a:t>E[</a:t>
            </a:r>
            <a:r>
              <a:rPr lang="en-GB" sz="2000" b="1" i="1" dirty="0" err="1" smtClean="0"/>
              <a:t>R</a:t>
            </a:r>
            <a:r>
              <a:rPr lang="en-GB" sz="2000" b="1" i="1" baseline="-25000" dirty="0" err="1" smtClean="0"/>
              <a:t>i,t</a:t>
            </a:r>
            <a:r>
              <a:rPr lang="en-GB" sz="2000" b="1" dirty="0"/>
              <a:t>] =</a:t>
            </a:r>
            <a:r>
              <a:rPr lang="en-GB" sz="2000" b="1" i="1" dirty="0"/>
              <a:t> </a:t>
            </a:r>
            <a:r>
              <a:rPr lang="en-GB" sz="2000" b="1" i="1" dirty="0">
                <a:latin typeface="Symbol" pitchFamily="18" charset="2"/>
              </a:rPr>
              <a:t>b</a:t>
            </a:r>
            <a:r>
              <a:rPr lang="en-GB" sz="2000" b="1" i="1" baseline="-25000" dirty="0"/>
              <a:t>i </a:t>
            </a:r>
            <a:r>
              <a:rPr lang="en-GB" sz="2000" b="1" dirty="0">
                <a:latin typeface="Symbol" pitchFamily="18" charset="2"/>
              </a:rPr>
              <a:t>(</a:t>
            </a:r>
            <a:r>
              <a:rPr lang="en-GB" sz="2000" b="1" i="1" dirty="0"/>
              <a:t>k + </a:t>
            </a:r>
            <a:r>
              <a:rPr lang="en-GB" sz="2000" b="1" dirty="0"/>
              <a:t>E[</a:t>
            </a:r>
            <a:r>
              <a:rPr lang="en-GB" sz="2000" b="1" i="1" dirty="0"/>
              <a:t>F</a:t>
            </a:r>
            <a:r>
              <a:rPr lang="en-GB" sz="2000" b="1" i="1" baseline="-25000" dirty="0"/>
              <a:t>t</a:t>
            </a:r>
            <a:r>
              <a:rPr lang="en-GB" sz="2000" b="1" dirty="0"/>
              <a:t>]) – the expected excess return on a share is proportional to its </a:t>
            </a:r>
            <a:r>
              <a:rPr lang="en-GB" sz="2000" b="1" dirty="0">
                <a:latin typeface="Symbol" pitchFamily="18" charset="2"/>
              </a:rPr>
              <a:t>b</a:t>
            </a:r>
            <a:endParaRPr lang="en-GB" sz="20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0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2352</Words>
  <Application>Microsoft Office PowerPoint</Application>
  <PresentationFormat>On-screen Show (4:3)</PresentationFormat>
  <Paragraphs>273</Paragraphs>
  <Slides>36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 2</vt:lpstr>
      <vt:lpstr>Office Theme</vt:lpstr>
      <vt:lpstr>Equation</vt:lpstr>
      <vt:lpstr>   INVESTMENTS</vt:lpstr>
      <vt:lpstr>Outline</vt:lpstr>
      <vt:lpstr>Equilibrium Models</vt:lpstr>
      <vt:lpstr>Arbitrage Pricing Theory </vt:lpstr>
      <vt:lpstr>Arbitrage Pricing Theory </vt:lpstr>
      <vt:lpstr>Single Factor Model</vt:lpstr>
      <vt:lpstr>Optimum Portfolio</vt:lpstr>
      <vt:lpstr>Simple Example</vt:lpstr>
      <vt:lpstr>Arbitrage Pricing Theory </vt:lpstr>
      <vt:lpstr>Arbitrage Pricing Theory </vt:lpstr>
      <vt:lpstr>Arbitrage Pricing Theory </vt:lpstr>
      <vt:lpstr>Arbitrage Pricing Theory </vt:lpstr>
      <vt:lpstr>Identification of factors</vt:lpstr>
      <vt:lpstr>Chen, Roll and Ross (1986)</vt:lpstr>
      <vt:lpstr>Chen, Roll and Ross (1986)</vt:lpstr>
      <vt:lpstr>Chen, Roll and Ross (1986)</vt:lpstr>
      <vt:lpstr>Chen, Roll and Ross (1986)</vt:lpstr>
      <vt:lpstr>Chen, Roll and Ross (1986)</vt:lpstr>
      <vt:lpstr>Fama and French Three-Factor Model</vt:lpstr>
      <vt:lpstr>Fama and French Three-Factor Model</vt:lpstr>
      <vt:lpstr>Fama and French Three-Factor Model</vt:lpstr>
      <vt:lpstr>Fama and French Three-Factor Model</vt:lpstr>
      <vt:lpstr>Fama and French Three-Factor Model</vt:lpstr>
      <vt:lpstr>Fama and French Three-Factor Model</vt:lpstr>
      <vt:lpstr>Fama and French Three-Factor Model</vt:lpstr>
      <vt:lpstr>Fama and French Three-Factor Model</vt:lpstr>
      <vt:lpstr>Fama and French Three-Factor Model</vt:lpstr>
      <vt:lpstr>Daniel and Titman (1997)</vt:lpstr>
      <vt:lpstr>Daniel and Titman (1997)</vt:lpstr>
      <vt:lpstr>Daniel and Titman (1997)</vt:lpstr>
      <vt:lpstr>Momentum!</vt:lpstr>
      <vt:lpstr>Momentum!</vt:lpstr>
      <vt:lpstr>Carhart Four-Factor Model</vt:lpstr>
      <vt:lpstr>APT vs. CAPM</vt:lpstr>
      <vt:lpstr>APT vs. CAPM</vt:lpstr>
      <vt:lpstr>Summary</vt:lpstr>
    </vt:vector>
  </TitlesOfParts>
  <Company>WBS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Pegg, Nicki</dc:creator>
  <cp:lastModifiedBy>Vikas Raman</cp:lastModifiedBy>
  <cp:revision>69</cp:revision>
  <dcterms:created xsi:type="dcterms:W3CDTF">2015-09-25T11:17:18Z</dcterms:created>
  <dcterms:modified xsi:type="dcterms:W3CDTF">2020-01-29T10:43:54Z</dcterms:modified>
</cp:coreProperties>
</file>