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39"/>
  </p:notesMasterIdLst>
  <p:sldIdLst>
    <p:sldId id="34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4" r:id="rId34"/>
    <p:sldId id="335" r:id="rId35"/>
    <p:sldId id="336" r:id="rId36"/>
    <p:sldId id="337" r:id="rId37"/>
    <p:sldId id="338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2" autoAdjust="0"/>
    <p:restoredTop sz="94698" autoAdjust="0"/>
  </p:normalViewPr>
  <p:slideViewPr>
    <p:cSldViewPr snapToGrid="0" snapToObjects="1">
      <p:cViewPr>
        <p:scale>
          <a:sx n="68" d="100"/>
          <a:sy n="68" d="100"/>
        </p:scale>
        <p:origin x="42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9D5D4-27AC-4824-AAFE-89C215B4CE87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F21D6-8AA7-4BD7-AE88-067E81C7C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3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92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233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344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393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715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66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544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607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47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700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78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777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79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189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116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560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60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0950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437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251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92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426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017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4035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1705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0401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9718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14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06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84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26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96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11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45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2117"/>
            <a:ext cx="78867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4DFF0-FD8E-40BE-ADAD-F6B99A812934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10/02/2020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C0B4D-214A-4B60-89BD-E45933EA9432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28650" y="1690688"/>
            <a:ext cx="788670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8650" y="6175209"/>
            <a:ext cx="788670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7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06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5733" y="226988"/>
            <a:ext cx="8003822" cy="735013"/>
          </a:xfr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150" b="1" kern="1200" dirty="0">
                <a:solidFill>
                  <a:srgbClr val="0039A6"/>
                </a:solidFill>
                <a:latin typeface="Times New Roman" panose="02020603050405020304" pitchFamily="18" charset="0"/>
                <a:ea typeface="ＭＳ Ｐゴシック" pitchFamily="-112" charset="-128"/>
                <a:cs typeface="Times New Roman" panose="02020603050405020304" pitchFamily="18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5732" y="1233312"/>
            <a:ext cx="8003823" cy="4288837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342900" algn="l">
              <a:buFont typeface="Arial" panose="020B0604020202020204" pitchFamily="34" charset="0"/>
              <a:buChar char="•"/>
              <a:defRPr lang="en-GB" sz="1500" b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42975" indent="-257175" algn="l">
              <a:buFont typeface="Arial" panose="020B0604020202020204" pitchFamily="34" charset="0"/>
              <a:buChar char="•"/>
              <a:defRPr lang="en-GB" sz="1800" b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text</a:t>
            </a:r>
          </a:p>
          <a:p>
            <a:pPr lvl="1"/>
            <a:endParaRPr lang="en-GB" sz="16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GB" sz="16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1468" y="59266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36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4DFF0-FD8E-40BE-ADAD-F6B99A812934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10/02/2020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C0B4D-214A-4B60-89BD-E45933EA9432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12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economist.com/node/21563735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97907"/>
            <a:ext cx="6858000" cy="7217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			INVESTMENTS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86543" y="3264864"/>
            <a:ext cx="6858000" cy="18650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 smtClean="0"/>
              <a:t>Week 6: </a:t>
            </a:r>
            <a:r>
              <a:rPr lang="en-GB" sz="2800" dirty="0"/>
              <a:t>Performance Measurement</a:t>
            </a:r>
            <a:endParaRPr lang="en-GB" sz="2800" dirty="0" smtClean="0"/>
          </a:p>
          <a:p>
            <a:pPr algn="ctr"/>
            <a:endParaRPr lang="en-GB" dirty="0" smtClean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sz="2700" dirty="0" smtClean="0"/>
              <a:t>Vikas Raman</a:t>
            </a:r>
            <a:endParaRPr lang="en-GB" sz="2700" dirty="0" smtClean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4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Jensen’s measure</a:t>
            </a:r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Equals the difference between the return on the portfolio and the return on a passive portfolio with the same systematic risk</a:t>
            </a:r>
          </a:p>
          <a:p>
            <a:pPr lvl="2"/>
            <a:r>
              <a:rPr lang="en-GB" sz="2200" dirty="0" smtClean="0"/>
              <a:t>a “passive” portfolio is a combination of the market portfolio and the risk-free asset</a:t>
            </a:r>
          </a:p>
          <a:p>
            <a:r>
              <a:rPr lang="en-GB" sz="2800" dirty="0" smtClean="0"/>
              <a:t>Measures how well the manager can identify mispriced securities</a:t>
            </a:r>
          </a:p>
          <a:p>
            <a:pPr lvl="1"/>
            <a:r>
              <a:rPr lang="en-GB" sz="2400" dirty="0" smtClean="0"/>
              <a:t>in CAPM world, Jensen’s alpha equals zero over time on average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77609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Comparing the returns on two portfolios</a:t>
            </a:r>
            <a:endParaRPr lang="en-GB"/>
          </a:p>
        </p:txBody>
      </p:sp>
      <p:sp>
        <p:nvSpPr>
          <p:cNvPr id="18435" name="Rectangle 3" descr="Graph explaining Jensen's measure of two portfolios Q and P" title="Jensen's measure 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sz="2400" i="1" dirty="0" smtClean="0"/>
          </a:p>
          <a:p>
            <a:endParaRPr lang="en-GB" i="1" dirty="0"/>
          </a:p>
          <a:p>
            <a:r>
              <a:rPr lang="en-GB" sz="2400" i="1" dirty="0" smtClean="0"/>
              <a:t>J</a:t>
            </a:r>
            <a:r>
              <a:rPr lang="en-GB" sz="2400" i="1" baseline="-25000" dirty="0" smtClean="0"/>
              <a:t>Q</a:t>
            </a:r>
            <a:r>
              <a:rPr lang="en-GB" sz="2400" dirty="0" smtClean="0"/>
              <a:t> &gt; </a:t>
            </a:r>
            <a:r>
              <a:rPr lang="en-GB" sz="2400" i="1" dirty="0" smtClean="0"/>
              <a:t>J</a:t>
            </a:r>
            <a:r>
              <a:rPr lang="en-GB" sz="2400" i="1" baseline="-25000" dirty="0" smtClean="0"/>
              <a:t>P</a:t>
            </a:r>
          </a:p>
          <a:p>
            <a:pPr lvl="1"/>
            <a:r>
              <a:rPr lang="en-GB" sz="2000" dirty="0" smtClean="0"/>
              <a:t>Jensen’s measure implies </a:t>
            </a:r>
            <a:r>
              <a:rPr lang="en-GB" sz="2000" i="1" dirty="0" smtClean="0"/>
              <a:t>Q</a:t>
            </a:r>
            <a:r>
              <a:rPr lang="en-GB" sz="2000" dirty="0" smtClean="0"/>
              <a:t> outperforms </a:t>
            </a:r>
            <a:r>
              <a:rPr lang="en-GB" sz="2000" i="1" dirty="0" smtClean="0"/>
              <a:t>P</a:t>
            </a:r>
          </a:p>
          <a:p>
            <a:pPr lvl="1">
              <a:buNone/>
            </a:pPr>
            <a:r>
              <a:rPr lang="en-GB" sz="2000" dirty="0" smtClean="0"/>
              <a:t>		  </a:t>
            </a:r>
            <a:r>
              <a:rPr lang="en-GB" sz="2000" i="1" dirty="0" smtClean="0"/>
              <a:t>but</a:t>
            </a:r>
            <a:r>
              <a:rPr lang="en-GB" sz="2000" dirty="0" smtClean="0"/>
              <a:t> ... </a:t>
            </a:r>
            <a:r>
              <a:rPr lang="en-GB" sz="2000" i="1" dirty="0" smtClean="0"/>
              <a:t>Q</a:t>
            </a:r>
            <a:r>
              <a:rPr lang="en-GB" sz="2000" dirty="0" smtClean="0"/>
              <a:t> carries more systematic risk than </a:t>
            </a:r>
            <a:r>
              <a:rPr lang="en-GB" sz="2000" i="1" dirty="0" smtClean="0"/>
              <a:t>P</a:t>
            </a:r>
          </a:p>
          <a:p>
            <a:pPr lvl="1">
              <a:buNone/>
            </a:pPr>
            <a:r>
              <a:rPr lang="en-GB" sz="2000" dirty="0" smtClean="0"/>
              <a:t>		    </a:t>
            </a:r>
            <a:r>
              <a:rPr lang="en-GB" sz="2000" i="1" dirty="0" smtClean="0"/>
              <a:t>so</a:t>
            </a:r>
            <a:r>
              <a:rPr lang="en-GB" sz="2000" dirty="0" smtClean="0"/>
              <a:t> ... which portfolio is superior?</a:t>
            </a:r>
            <a:endParaRPr lang="en-GB" sz="2000" dirty="0"/>
          </a:p>
        </p:txBody>
      </p:sp>
      <p:sp>
        <p:nvSpPr>
          <p:cNvPr id="18436" name="Line 4" descr="Graph explaining Jensen's measure of two portfolios Q and P" title="Jensen's measure "/>
          <p:cNvSpPr>
            <a:spLocks noChangeShapeType="1"/>
          </p:cNvSpPr>
          <p:nvPr/>
        </p:nvSpPr>
        <p:spPr bwMode="auto">
          <a:xfrm>
            <a:off x="2184400" y="1990725"/>
            <a:ext cx="0" cy="2519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37" name="Line 5" descr="Graph explaining Jensen's measure of two portfolios Q and P" title="Jensen's measure "/>
          <p:cNvSpPr>
            <a:spLocks noChangeShapeType="1"/>
          </p:cNvSpPr>
          <p:nvPr/>
        </p:nvSpPr>
        <p:spPr bwMode="auto">
          <a:xfrm>
            <a:off x="2195736" y="4509120"/>
            <a:ext cx="51138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38" name="Rectangle 6" descr="Graph explaining Jensen's measure of two portfolios Q and P" title="Jensen's measure "/>
          <p:cNvSpPr>
            <a:spLocks noChangeArrowheads="1"/>
          </p:cNvSpPr>
          <p:nvPr/>
        </p:nvSpPr>
        <p:spPr bwMode="auto">
          <a:xfrm>
            <a:off x="785285" y="1921669"/>
            <a:ext cx="962572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>
                <a:latin typeface="Calibri"/>
              </a:rPr>
              <a:t>Realised</a:t>
            </a:r>
          </a:p>
          <a:p>
            <a:r>
              <a:rPr lang="en-GB" sz="1800" dirty="0">
                <a:latin typeface="Calibri"/>
              </a:rPr>
              <a:t>return</a:t>
            </a:r>
          </a:p>
        </p:txBody>
      </p:sp>
      <p:sp>
        <p:nvSpPr>
          <p:cNvPr id="18439" name="Rectangle 7" descr="Graph explaining Jensen's measure of two portfolios Q and P" title="Jensen's measure "/>
          <p:cNvSpPr>
            <a:spLocks noChangeArrowheads="1"/>
          </p:cNvSpPr>
          <p:nvPr/>
        </p:nvSpPr>
        <p:spPr bwMode="auto">
          <a:xfrm>
            <a:off x="6627285" y="4550569"/>
            <a:ext cx="62517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Beta</a:t>
            </a:r>
          </a:p>
        </p:txBody>
      </p:sp>
      <p:sp>
        <p:nvSpPr>
          <p:cNvPr id="18440" name="Line 8" descr="Graph explaining Jensen's measure of two portfolios Q and P" title="Jensen's measure "/>
          <p:cNvSpPr>
            <a:spLocks noChangeShapeType="1"/>
          </p:cNvSpPr>
          <p:nvPr/>
        </p:nvSpPr>
        <p:spPr bwMode="auto">
          <a:xfrm flipV="1">
            <a:off x="2192867" y="2717006"/>
            <a:ext cx="4631267" cy="1309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41" name="Rectangle 9" descr="Graph explaining Jensen's measure of two portfolios Q and P" title="Jensen's measure "/>
          <p:cNvSpPr>
            <a:spLocks noChangeArrowheads="1"/>
          </p:cNvSpPr>
          <p:nvPr/>
        </p:nvSpPr>
        <p:spPr bwMode="auto">
          <a:xfrm>
            <a:off x="3081867" y="3419475"/>
            <a:ext cx="110067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42" name="Rectangle 10" descr="Graph explaining Jensen's measure of two portfolios Q and P" title="Jensen's measure "/>
          <p:cNvSpPr>
            <a:spLocks noChangeArrowheads="1"/>
          </p:cNvSpPr>
          <p:nvPr/>
        </p:nvSpPr>
        <p:spPr bwMode="auto">
          <a:xfrm>
            <a:off x="4834467" y="2658666"/>
            <a:ext cx="110067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43" name="Rectangle 11" descr="Graph explaining Jensen's measure of two portfolios Q and P" title="Jensen's measure "/>
          <p:cNvSpPr>
            <a:spLocks noChangeArrowheads="1"/>
          </p:cNvSpPr>
          <p:nvPr/>
        </p:nvSpPr>
        <p:spPr bwMode="auto">
          <a:xfrm>
            <a:off x="6881285" y="2378869"/>
            <a:ext cx="937758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Security</a:t>
            </a:r>
          </a:p>
          <a:p>
            <a:r>
              <a:rPr lang="en-GB" sz="1800">
                <a:latin typeface="Calibri"/>
              </a:rPr>
              <a:t>Market</a:t>
            </a:r>
          </a:p>
          <a:p>
            <a:r>
              <a:rPr lang="en-GB" sz="1800">
                <a:latin typeface="Calibri"/>
              </a:rPr>
              <a:t>Line</a:t>
            </a:r>
          </a:p>
        </p:txBody>
      </p:sp>
      <p:sp>
        <p:nvSpPr>
          <p:cNvPr id="18444" name="Rectangle 12" descr="Graph explaining Jensen's measure of two portfolios Q and P" title="Jensen's measure "/>
          <p:cNvSpPr>
            <a:spLocks noChangeArrowheads="1"/>
          </p:cNvSpPr>
          <p:nvPr/>
        </p:nvSpPr>
        <p:spPr bwMode="auto">
          <a:xfrm>
            <a:off x="2944285" y="3136106"/>
            <a:ext cx="30136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P</a:t>
            </a:r>
          </a:p>
        </p:txBody>
      </p:sp>
      <p:sp>
        <p:nvSpPr>
          <p:cNvPr id="18445" name="Rectangle 13" descr="Graph explaining Jensen's measure of two portfolios Q and P" title="Jensen's measure "/>
          <p:cNvSpPr>
            <a:spLocks noChangeArrowheads="1"/>
          </p:cNvSpPr>
          <p:nvPr/>
        </p:nvSpPr>
        <p:spPr bwMode="auto">
          <a:xfrm>
            <a:off x="4671484" y="2364581"/>
            <a:ext cx="33823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Q</a:t>
            </a:r>
          </a:p>
        </p:txBody>
      </p:sp>
      <p:sp>
        <p:nvSpPr>
          <p:cNvPr id="18446" name="Rectangle 14" descr="Graph explaining Jensen's measure of two portfolios Q and P" title="Jensen's measure "/>
          <p:cNvSpPr>
            <a:spLocks noChangeArrowheads="1"/>
          </p:cNvSpPr>
          <p:nvPr/>
        </p:nvSpPr>
        <p:spPr bwMode="auto">
          <a:xfrm>
            <a:off x="1725085" y="3864769"/>
            <a:ext cx="30938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r</a:t>
            </a:r>
            <a:r>
              <a:rPr lang="en-GB" sz="1800" baseline="-25000">
                <a:latin typeface="Calibri"/>
              </a:rPr>
              <a:t>f</a:t>
            </a:r>
          </a:p>
        </p:txBody>
      </p:sp>
      <p:sp>
        <p:nvSpPr>
          <p:cNvPr id="18447" name="Rectangle 15" descr="Graph explaining Jensen's measure of two portfolios Q and P" title="Jensen's measure "/>
          <p:cNvSpPr>
            <a:spLocks noChangeArrowheads="1"/>
          </p:cNvSpPr>
          <p:nvPr/>
        </p:nvSpPr>
        <p:spPr bwMode="auto">
          <a:xfrm>
            <a:off x="5033434" y="2339579"/>
            <a:ext cx="448733" cy="2750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48" name="Rectangle 16" descr="Graph explaining Jensen's measure of two portfolios Q and P" title="Jensen's measure "/>
          <p:cNvSpPr>
            <a:spLocks noChangeArrowheads="1"/>
          </p:cNvSpPr>
          <p:nvPr/>
        </p:nvSpPr>
        <p:spPr bwMode="auto">
          <a:xfrm>
            <a:off x="1691680" y="2492896"/>
            <a:ext cx="36708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 err="1">
                <a:latin typeface="Calibri"/>
              </a:rPr>
              <a:t>r</a:t>
            </a:r>
            <a:r>
              <a:rPr lang="en-GB" sz="1800" baseline="-25000" dirty="0" err="1">
                <a:latin typeface="Calibri"/>
              </a:rPr>
              <a:t>Q</a:t>
            </a:r>
            <a:endParaRPr lang="en-GB" sz="1800" baseline="-25000" dirty="0">
              <a:latin typeface="Calibri"/>
            </a:endParaRPr>
          </a:p>
        </p:txBody>
      </p:sp>
      <p:sp>
        <p:nvSpPr>
          <p:cNvPr id="18449" name="Rectangle 17" descr="Graph explaining Jensen's measure of two portfolios Q and P" title="Jensen's measure "/>
          <p:cNvSpPr>
            <a:spLocks noChangeArrowheads="1"/>
          </p:cNvSpPr>
          <p:nvPr/>
        </p:nvSpPr>
        <p:spPr bwMode="auto">
          <a:xfrm>
            <a:off x="1691680" y="3212976"/>
            <a:ext cx="34304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 err="1">
                <a:latin typeface="Calibri"/>
              </a:rPr>
              <a:t>r</a:t>
            </a:r>
            <a:r>
              <a:rPr lang="en-GB" sz="1800" baseline="-25000" dirty="0" err="1">
                <a:latin typeface="Calibri"/>
              </a:rPr>
              <a:t>P</a:t>
            </a:r>
            <a:endParaRPr lang="en-GB" sz="1800" baseline="-25000" dirty="0">
              <a:latin typeface="Calibri"/>
            </a:endParaRPr>
          </a:p>
        </p:txBody>
      </p:sp>
      <p:sp>
        <p:nvSpPr>
          <p:cNvPr id="18450" name="Rectangle 18" descr="Graph explaining Jensen's measure of two portfolios Q and P" title="Jensen's measure "/>
          <p:cNvSpPr>
            <a:spLocks noChangeArrowheads="1"/>
          </p:cNvSpPr>
          <p:nvPr/>
        </p:nvSpPr>
        <p:spPr bwMode="auto">
          <a:xfrm>
            <a:off x="2893484" y="4536281"/>
            <a:ext cx="38953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>
                <a:latin typeface="Symbol" pitchFamily="18" charset="2"/>
              </a:rPr>
              <a:t></a:t>
            </a:r>
            <a:r>
              <a:rPr lang="en-GB" sz="1800" baseline="-25000" dirty="0">
                <a:latin typeface="Calibri"/>
              </a:rPr>
              <a:t>P</a:t>
            </a:r>
          </a:p>
        </p:txBody>
      </p:sp>
      <p:sp>
        <p:nvSpPr>
          <p:cNvPr id="18451" name="Rectangle 19" descr="Graph explaining Jensen's measure of two portfolios Q and P" title="Jensen's measure "/>
          <p:cNvSpPr>
            <a:spLocks noChangeArrowheads="1"/>
          </p:cNvSpPr>
          <p:nvPr/>
        </p:nvSpPr>
        <p:spPr bwMode="auto">
          <a:xfrm>
            <a:off x="4671484" y="4536281"/>
            <a:ext cx="41357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>
                <a:latin typeface="Symbol" pitchFamily="18" charset="2"/>
              </a:rPr>
              <a:t></a:t>
            </a:r>
            <a:r>
              <a:rPr lang="en-GB" sz="1800" baseline="-25000" dirty="0">
                <a:latin typeface="Calibri"/>
              </a:rPr>
              <a:t>Q</a:t>
            </a:r>
          </a:p>
        </p:txBody>
      </p:sp>
      <p:sp>
        <p:nvSpPr>
          <p:cNvPr id="18452" name="Line 20" descr="Graph explaining Jensen's measure of two portfolios Q and P" title="Jensen's measure "/>
          <p:cNvSpPr>
            <a:spLocks noChangeShapeType="1"/>
          </p:cNvSpPr>
          <p:nvPr/>
        </p:nvSpPr>
        <p:spPr bwMode="auto">
          <a:xfrm>
            <a:off x="2218267" y="2700338"/>
            <a:ext cx="267546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53" name="Line 21" descr="Graph explaining Jensen's measure of two portfolios Q and P" title="Jensen's measure "/>
          <p:cNvSpPr>
            <a:spLocks noChangeShapeType="1"/>
          </p:cNvSpPr>
          <p:nvPr/>
        </p:nvSpPr>
        <p:spPr bwMode="auto">
          <a:xfrm>
            <a:off x="4889500" y="2690813"/>
            <a:ext cx="0" cy="18192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54" name="Line 22" descr="Graph explaining Jensen's measure of two portfolios Q and P" title="Jensen's measure "/>
          <p:cNvSpPr>
            <a:spLocks noChangeShapeType="1"/>
          </p:cNvSpPr>
          <p:nvPr/>
        </p:nvSpPr>
        <p:spPr bwMode="auto">
          <a:xfrm>
            <a:off x="2192867" y="3457575"/>
            <a:ext cx="94826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55" name="Line 23" descr="Graph explaining Jensen's measure of two portfolios Q and P" title="Jensen's measure "/>
          <p:cNvSpPr>
            <a:spLocks noChangeShapeType="1"/>
          </p:cNvSpPr>
          <p:nvPr/>
        </p:nvSpPr>
        <p:spPr bwMode="auto">
          <a:xfrm>
            <a:off x="3143251" y="3458766"/>
            <a:ext cx="0" cy="1047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56" name="Rectangle 24" descr="Graph explaining Jensen's measure of two portfolios Q and P" title="Jensen's measure "/>
          <p:cNvSpPr>
            <a:spLocks noChangeArrowheads="1"/>
          </p:cNvSpPr>
          <p:nvPr/>
        </p:nvSpPr>
        <p:spPr bwMode="auto">
          <a:xfrm>
            <a:off x="2987824" y="3573016"/>
            <a:ext cx="28803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GB" sz="1800" dirty="0">
                <a:latin typeface="Calibri"/>
              </a:rPr>
              <a:t>x</a:t>
            </a:r>
          </a:p>
        </p:txBody>
      </p:sp>
      <p:sp>
        <p:nvSpPr>
          <p:cNvPr id="18457" name="Rectangle 25" descr="Graph explaining Jensen's measure of two portfolios Q and P" title="Jensen's measure "/>
          <p:cNvSpPr>
            <a:spLocks noChangeArrowheads="1"/>
          </p:cNvSpPr>
          <p:nvPr/>
        </p:nvSpPr>
        <p:spPr bwMode="auto">
          <a:xfrm>
            <a:off x="4716016" y="3068960"/>
            <a:ext cx="28213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>
                <a:latin typeface="Calibri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99762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b="0">
                <a:solidFill>
                  <a:schemeClr val="tx1"/>
                </a:solidFill>
                <a:latin typeface="Calibri"/>
              </a:rPr>
              <a:t>Comparing the returns on two portfolios</a:t>
            </a:r>
          </a:p>
        </p:txBody>
      </p:sp>
      <p:sp>
        <p:nvSpPr>
          <p:cNvPr id="19459" name="Rectangle 3" descr="Jensen's measure of two portfolios P and Q" title="Jensen's measure 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GB" dirty="0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dirty="0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dirty="0" smtClean="0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dirty="0" smtClean="0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dirty="0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lang="en-GB" sz="2400" dirty="0" smtClean="0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lang="en-GB" sz="2400" dirty="0" smtClean="0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lang="en-GB" sz="2400" dirty="0" smtClean="0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lang="en-GB" dirty="0">
              <a:latin typeface="Calibri"/>
            </a:endParaRPr>
          </a:p>
          <a:p>
            <a:pPr>
              <a:lnSpc>
                <a:spcPct val="90000"/>
              </a:lnSpc>
            </a:pPr>
            <a:endParaRPr lang="en-GB" sz="2400" dirty="0" smtClean="0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400" dirty="0" smtClean="0">
                <a:solidFill>
                  <a:schemeClr val="tx1"/>
                </a:solidFill>
                <a:latin typeface="Calibri"/>
              </a:rPr>
              <a:t>Combine </a:t>
            </a:r>
            <a:r>
              <a:rPr lang="en-GB" sz="2400" i="1" dirty="0">
                <a:solidFill>
                  <a:schemeClr val="tx1"/>
                </a:solidFill>
                <a:latin typeface="Calibri"/>
              </a:rPr>
              <a:t>P</a:t>
            </a:r>
            <a:r>
              <a:rPr lang="en-GB" sz="2400" dirty="0">
                <a:solidFill>
                  <a:schemeClr val="tx1"/>
                </a:solidFill>
                <a:latin typeface="Calibri"/>
              </a:rPr>
              <a:t> with risk-free asset to create </a:t>
            </a:r>
            <a:r>
              <a:rPr lang="en-GB" sz="2400" i="1" dirty="0">
                <a:solidFill>
                  <a:schemeClr val="tx1"/>
                </a:solidFill>
                <a:latin typeface="Calibri"/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n-GB" sz="2000" i="1" dirty="0">
                <a:solidFill>
                  <a:schemeClr val="tx1"/>
                </a:solidFill>
                <a:latin typeface="Calibri"/>
              </a:rPr>
              <a:t>R</a:t>
            </a:r>
            <a:r>
              <a:rPr lang="en-GB" sz="2000" dirty="0">
                <a:solidFill>
                  <a:schemeClr val="tx1"/>
                </a:solidFill>
                <a:latin typeface="Calibri"/>
              </a:rPr>
              <a:t> has the same systematic risk as </a:t>
            </a:r>
            <a:r>
              <a:rPr lang="en-GB" sz="2000" i="1" dirty="0">
                <a:solidFill>
                  <a:schemeClr val="tx1"/>
                </a:solidFill>
                <a:latin typeface="Calibri"/>
              </a:rPr>
              <a:t>Q</a:t>
            </a:r>
            <a:r>
              <a:rPr lang="en-GB" sz="2000" dirty="0">
                <a:solidFill>
                  <a:schemeClr val="tx1"/>
                </a:solidFill>
                <a:latin typeface="Calibri"/>
              </a:rPr>
              <a:t>, but a higher return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000" dirty="0">
                <a:solidFill>
                  <a:schemeClr val="tx1"/>
                </a:solidFill>
                <a:latin typeface="Calibri"/>
              </a:rPr>
              <a:t>	... </a:t>
            </a:r>
            <a:r>
              <a:rPr lang="en-GB" sz="2000" i="1" dirty="0">
                <a:solidFill>
                  <a:schemeClr val="tx1"/>
                </a:solidFill>
                <a:latin typeface="Calibri"/>
              </a:rPr>
              <a:t>therefore</a:t>
            </a:r>
            <a:r>
              <a:rPr lang="en-GB" sz="2000" dirty="0">
                <a:solidFill>
                  <a:schemeClr val="tx1"/>
                </a:solidFill>
                <a:latin typeface="Calibri"/>
              </a:rPr>
              <a:t> </a:t>
            </a:r>
            <a:r>
              <a:rPr lang="en-GB" sz="2000" i="1" dirty="0">
                <a:solidFill>
                  <a:schemeClr val="tx1"/>
                </a:solidFill>
                <a:latin typeface="Calibri"/>
              </a:rPr>
              <a:t>P</a:t>
            </a:r>
            <a:r>
              <a:rPr lang="en-GB" sz="2000" dirty="0">
                <a:solidFill>
                  <a:schemeClr val="tx1"/>
                </a:solidFill>
                <a:latin typeface="Calibri"/>
              </a:rPr>
              <a:t> is superior to </a:t>
            </a:r>
            <a:r>
              <a:rPr lang="en-GB" sz="2000" i="1" dirty="0">
                <a:solidFill>
                  <a:schemeClr val="tx1"/>
                </a:solidFill>
                <a:latin typeface="Calibri"/>
              </a:rPr>
              <a:t>Q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9460" name="Line 4" descr="Jensen's measure of two portfolios P and Q" title="Jensen's measure "/>
          <p:cNvSpPr>
            <a:spLocks noChangeShapeType="1"/>
          </p:cNvSpPr>
          <p:nvPr/>
        </p:nvSpPr>
        <p:spPr bwMode="auto">
          <a:xfrm>
            <a:off x="2184400" y="1990725"/>
            <a:ext cx="0" cy="2519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461" name="Line 5" descr="Jensen's measure of two portfolios P and Q" title="Jensen's measure "/>
          <p:cNvSpPr>
            <a:spLocks noChangeShapeType="1"/>
          </p:cNvSpPr>
          <p:nvPr/>
        </p:nvSpPr>
        <p:spPr bwMode="auto">
          <a:xfrm>
            <a:off x="2192867" y="4514850"/>
            <a:ext cx="51138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462" name="Rectangle 6" descr="Jensen's measure of two portfolios P and Q" title="Jensen's measure "/>
          <p:cNvSpPr>
            <a:spLocks noChangeArrowheads="1"/>
          </p:cNvSpPr>
          <p:nvPr/>
        </p:nvSpPr>
        <p:spPr bwMode="auto">
          <a:xfrm>
            <a:off x="785285" y="1921669"/>
            <a:ext cx="962572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Realised</a:t>
            </a:r>
          </a:p>
          <a:p>
            <a:r>
              <a:rPr lang="en-GB" sz="1800">
                <a:latin typeface="Calibri"/>
              </a:rPr>
              <a:t>return</a:t>
            </a:r>
          </a:p>
        </p:txBody>
      </p:sp>
      <p:sp>
        <p:nvSpPr>
          <p:cNvPr id="19463" name="Rectangle 7" descr="Jensen's measure of two portfolios P and Q" title="Jensen's measure "/>
          <p:cNvSpPr>
            <a:spLocks noChangeArrowheads="1"/>
          </p:cNvSpPr>
          <p:nvPr/>
        </p:nvSpPr>
        <p:spPr bwMode="auto">
          <a:xfrm>
            <a:off x="6627285" y="4550569"/>
            <a:ext cx="62517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>
                <a:latin typeface="Calibri"/>
              </a:rPr>
              <a:t>Beta</a:t>
            </a:r>
          </a:p>
        </p:txBody>
      </p:sp>
      <p:sp>
        <p:nvSpPr>
          <p:cNvPr id="19464" name="Line 8" descr="Jensen's measure of two portfolios P and Q" title="Jensen's measure "/>
          <p:cNvSpPr>
            <a:spLocks noChangeShapeType="1"/>
          </p:cNvSpPr>
          <p:nvPr/>
        </p:nvSpPr>
        <p:spPr bwMode="auto">
          <a:xfrm flipV="1">
            <a:off x="2192867" y="2709862"/>
            <a:ext cx="4631267" cy="1309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465" name="Rectangle 9" descr="Jensen's measure of two portfolios P and Q" title="Jensen's measure "/>
          <p:cNvSpPr>
            <a:spLocks noChangeArrowheads="1"/>
          </p:cNvSpPr>
          <p:nvPr/>
        </p:nvSpPr>
        <p:spPr bwMode="auto">
          <a:xfrm>
            <a:off x="3081867" y="3419475"/>
            <a:ext cx="110067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466" name="Rectangle 10" descr="Jensen's measure of two portfolios P and Q" title="Jensen's measure "/>
          <p:cNvSpPr>
            <a:spLocks noChangeArrowheads="1"/>
          </p:cNvSpPr>
          <p:nvPr/>
        </p:nvSpPr>
        <p:spPr bwMode="auto">
          <a:xfrm>
            <a:off x="4859867" y="2647950"/>
            <a:ext cx="110067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467" name="Rectangle 11" descr="Jensen's measure of two portfolios P and Q" title="Jensen's measure "/>
          <p:cNvSpPr>
            <a:spLocks noChangeArrowheads="1"/>
          </p:cNvSpPr>
          <p:nvPr/>
        </p:nvSpPr>
        <p:spPr bwMode="auto">
          <a:xfrm>
            <a:off x="6881285" y="2378869"/>
            <a:ext cx="937758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Security</a:t>
            </a:r>
          </a:p>
          <a:p>
            <a:r>
              <a:rPr lang="en-GB" sz="1800">
                <a:latin typeface="Calibri"/>
              </a:rPr>
              <a:t>Market</a:t>
            </a:r>
          </a:p>
          <a:p>
            <a:r>
              <a:rPr lang="en-GB" sz="1800">
                <a:latin typeface="Calibri"/>
              </a:rPr>
              <a:t>Line</a:t>
            </a:r>
          </a:p>
        </p:txBody>
      </p:sp>
      <p:sp>
        <p:nvSpPr>
          <p:cNvPr id="19468" name="Line 12" descr="Jensen's measure of two portfolios P and Q" title="Jensen's measure "/>
          <p:cNvSpPr>
            <a:spLocks noChangeShapeType="1"/>
          </p:cNvSpPr>
          <p:nvPr/>
        </p:nvSpPr>
        <p:spPr bwMode="auto">
          <a:xfrm flipV="1">
            <a:off x="2243667" y="2438400"/>
            <a:ext cx="2726267" cy="15525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469" name="Rectangle 13" descr="Jensen's measure of two portfolios P and Q" title="Jensen's measure "/>
          <p:cNvSpPr>
            <a:spLocks noChangeArrowheads="1"/>
          </p:cNvSpPr>
          <p:nvPr/>
        </p:nvSpPr>
        <p:spPr bwMode="auto">
          <a:xfrm>
            <a:off x="2944285" y="3150394"/>
            <a:ext cx="30136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>
                <a:latin typeface="Calibri"/>
              </a:rPr>
              <a:t>P</a:t>
            </a:r>
          </a:p>
        </p:txBody>
      </p:sp>
      <p:sp>
        <p:nvSpPr>
          <p:cNvPr id="19470" name="Rectangle 14" descr="Jensen's measure of two portfolios P and Q" title="Jensen's measure "/>
          <p:cNvSpPr>
            <a:spLocks noChangeArrowheads="1"/>
          </p:cNvSpPr>
          <p:nvPr/>
        </p:nvSpPr>
        <p:spPr bwMode="auto">
          <a:xfrm>
            <a:off x="5052484" y="2550319"/>
            <a:ext cx="33823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Q</a:t>
            </a:r>
          </a:p>
        </p:txBody>
      </p:sp>
      <p:sp>
        <p:nvSpPr>
          <p:cNvPr id="19471" name="Rectangle 15" descr="Jensen's measure of two portfolios P and Q" title="Jensen's measure "/>
          <p:cNvSpPr>
            <a:spLocks noChangeArrowheads="1"/>
          </p:cNvSpPr>
          <p:nvPr/>
        </p:nvSpPr>
        <p:spPr bwMode="auto">
          <a:xfrm>
            <a:off x="4859867" y="2433638"/>
            <a:ext cx="110067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472" name="Rectangle 16" descr="Jensen's measure of two portfolios P and Q" title="Jensen's measure "/>
          <p:cNvSpPr>
            <a:spLocks noChangeArrowheads="1"/>
          </p:cNvSpPr>
          <p:nvPr/>
        </p:nvSpPr>
        <p:spPr bwMode="auto">
          <a:xfrm>
            <a:off x="1725085" y="3864769"/>
            <a:ext cx="30938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r</a:t>
            </a:r>
            <a:r>
              <a:rPr lang="en-GB" sz="1800" baseline="-25000">
                <a:latin typeface="Calibri"/>
              </a:rPr>
              <a:t>f</a:t>
            </a:r>
          </a:p>
        </p:txBody>
      </p:sp>
      <p:sp>
        <p:nvSpPr>
          <p:cNvPr id="19473" name="Rectangle 17" descr="Jensen's measure of two portfolios P and Q" title="Jensen's measure "/>
          <p:cNvSpPr>
            <a:spLocks noChangeArrowheads="1"/>
          </p:cNvSpPr>
          <p:nvPr/>
        </p:nvSpPr>
        <p:spPr bwMode="auto">
          <a:xfrm>
            <a:off x="4722285" y="2135981"/>
            <a:ext cx="30777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R</a:t>
            </a:r>
          </a:p>
        </p:txBody>
      </p:sp>
      <p:sp>
        <p:nvSpPr>
          <p:cNvPr id="19474" name="Rectangle 18" descr="Jensen's measure of two portfolios P and Q" title="Jensen's measure "/>
          <p:cNvSpPr>
            <a:spLocks noChangeArrowheads="1"/>
          </p:cNvSpPr>
          <p:nvPr/>
        </p:nvSpPr>
        <p:spPr bwMode="auto">
          <a:xfrm>
            <a:off x="2893484" y="4536281"/>
            <a:ext cx="38953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>
                <a:latin typeface="Symbol" pitchFamily="18" charset="2"/>
              </a:rPr>
              <a:t></a:t>
            </a:r>
            <a:r>
              <a:rPr lang="en-GB" sz="1800" baseline="-25000" dirty="0">
                <a:latin typeface="Calibri"/>
              </a:rPr>
              <a:t>P</a:t>
            </a:r>
          </a:p>
        </p:txBody>
      </p:sp>
      <p:sp>
        <p:nvSpPr>
          <p:cNvPr id="19475" name="Rectangle 19" descr="Jensen's measure of two portfolios P and Q" title="Jensen's measure "/>
          <p:cNvSpPr>
            <a:spLocks noChangeArrowheads="1"/>
          </p:cNvSpPr>
          <p:nvPr/>
        </p:nvSpPr>
        <p:spPr bwMode="auto">
          <a:xfrm>
            <a:off x="4442884" y="4536281"/>
            <a:ext cx="84478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>
                <a:latin typeface="Symbol" pitchFamily="18" charset="2"/>
              </a:rPr>
              <a:t></a:t>
            </a:r>
            <a:r>
              <a:rPr lang="en-GB" sz="1800" baseline="-25000" dirty="0">
                <a:latin typeface="Calibri"/>
              </a:rPr>
              <a:t>Q</a:t>
            </a:r>
            <a:r>
              <a:rPr lang="en-GB" sz="1800" dirty="0">
                <a:latin typeface="Calibri"/>
              </a:rPr>
              <a:t> = </a:t>
            </a:r>
            <a:r>
              <a:rPr lang="en-GB" sz="1800" dirty="0">
                <a:latin typeface="Symbol" pitchFamily="18" charset="2"/>
              </a:rPr>
              <a:t></a:t>
            </a:r>
            <a:r>
              <a:rPr lang="en-GB" sz="1800" baseline="-25000" dirty="0">
                <a:latin typeface="Calibri"/>
              </a:rPr>
              <a:t>R</a:t>
            </a:r>
          </a:p>
        </p:txBody>
      </p:sp>
      <p:sp>
        <p:nvSpPr>
          <p:cNvPr id="19476" name="Rectangle 20" descr="Jensen's measure of two portfolios P and Q" title="Jensen's measure "/>
          <p:cNvSpPr>
            <a:spLocks noChangeArrowheads="1"/>
          </p:cNvSpPr>
          <p:nvPr/>
        </p:nvSpPr>
        <p:spPr bwMode="auto">
          <a:xfrm>
            <a:off x="1699684" y="3336131"/>
            <a:ext cx="34304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r</a:t>
            </a:r>
            <a:r>
              <a:rPr lang="en-GB" sz="1800" baseline="-25000">
                <a:latin typeface="Calibri"/>
              </a:rPr>
              <a:t>P</a:t>
            </a:r>
          </a:p>
        </p:txBody>
      </p:sp>
      <p:sp>
        <p:nvSpPr>
          <p:cNvPr id="19477" name="Rectangle 21" descr="Jensen's measure of two portfolios P and Q" title="Jensen's measure "/>
          <p:cNvSpPr>
            <a:spLocks noChangeArrowheads="1"/>
          </p:cNvSpPr>
          <p:nvPr/>
        </p:nvSpPr>
        <p:spPr bwMode="auto">
          <a:xfrm>
            <a:off x="1674284" y="2578894"/>
            <a:ext cx="36708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r</a:t>
            </a:r>
            <a:r>
              <a:rPr lang="en-GB" sz="1800" baseline="-25000">
                <a:latin typeface="Calibri"/>
              </a:rPr>
              <a:t>Q</a:t>
            </a:r>
          </a:p>
        </p:txBody>
      </p:sp>
      <p:sp>
        <p:nvSpPr>
          <p:cNvPr id="19478" name="Rectangle 22" descr="Jensen's measure of two portfolios P and Q" title="Jensen's measure "/>
          <p:cNvSpPr>
            <a:spLocks noChangeArrowheads="1"/>
          </p:cNvSpPr>
          <p:nvPr/>
        </p:nvSpPr>
        <p:spPr bwMode="auto">
          <a:xfrm>
            <a:off x="1674285" y="2336006"/>
            <a:ext cx="34625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r</a:t>
            </a:r>
            <a:r>
              <a:rPr lang="en-GB" sz="1800" baseline="-25000">
                <a:latin typeface="Calibri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43485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Treynor’s</a:t>
            </a:r>
            <a:r>
              <a:rPr lang="en-GB" dirty="0" smtClean="0"/>
              <a:t> measure</a:t>
            </a:r>
            <a:endParaRPr lang="en-GB" dirty="0"/>
          </a:p>
        </p:txBody>
      </p:sp>
      <p:sp>
        <p:nvSpPr>
          <p:cNvPr id="20483" name="Rectangle 3" descr="Treynor's measure" title="Treynor's measure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 smtClean="0"/>
              <a:t>Definition: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Slope of line joining </a:t>
            </a:r>
            <a:r>
              <a:rPr lang="en-GB" sz="2000" i="1" dirty="0" smtClean="0"/>
              <a:t>P</a:t>
            </a:r>
            <a:r>
              <a:rPr lang="en-GB" sz="2000" dirty="0" smtClean="0"/>
              <a:t> to risk-free asset is greater than slope of line joining </a:t>
            </a:r>
            <a:r>
              <a:rPr lang="en-GB" sz="2000" i="1" dirty="0" smtClean="0"/>
              <a:t>Q</a:t>
            </a:r>
            <a:r>
              <a:rPr lang="en-GB" sz="2000" dirty="0" smtClean="0"/>
              <a:t> to risk-free asset</a:t>
            </a:r>
          </a:p>
          <a:p>
            <a:pPr lvl="1"/>
            <a:r>
              <a:rPr lang="en-GB" sz="2000" dirty="0" smtClean="0"/>
              <a:t>therefore, </a:t>
            </a:r>
            <a:r>
              <a:rPr lang="en-GB" sz="2000" i="1" dirty="0" smtClean="0"/>
              <a:t>P</a:t>
            </a:r>
            <a:r>
              <a:rPr lang="en-GB" sz="2000" dirty="0" smtClean="0"/>
              <a:t> is superior to </a:t>
            </a:r>
            <a:r>
              <a:rPr lang="en-GB" sz="2000" i="1" dirty="0" smtClean="0"/>
              <a:t>Q</a:t>
            </a:r>
            <a:endParaRPr lang="en-GB" sz="2000" i="1" dirty="0"/>
          </a:p>
        </p:txBody>
      </p:sp>
      <p:graphicFrame>
        <p:nvGraphicFramePr>
          <p:cNvPr id="20499" name="Object 19" descr="Treynor's measure" title="Treynor's measure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012459"/>
              </p:ext>
            </p:extLst>
          </p:nvPr>
        </p:nvGraphicFramePr>
        <p:xfrm>
          <a:off x="2576831" y="1776710"/>
          <a:ext cx="21050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4" imgW="952200" imgH="545760" progId="Equation.DSMT4">
                  <p:embed/>
                </p:oleObj>
              </mc:Choice>
              <mc:Fallback>
                <p:oleObj name="Equation" r:id="rId4" imgW="95220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831" y="1776710"/>
                        <a:ext cx="2105025" cy="6715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Line 21" descr="Treynor's measure" title="Treynor's measure"/>
          <p:cNvSpPr>
            <a:spLocks noChangeShapeType="1"/>
          </p:cNvSpPr>
          <p:nvPr/>
        </p:nvSpPr>
        <p:spPr bwMode="auto">
          <a:xfrm>
            <a:off x="2411760" y="2438028"/>
            <a:ext cx="0" cy="247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02" name="Line 22" descr="Treynor's measure" title="Treynor's measure"/>
          <p:cNvSpPr>
            <a:spLocks noChangeShapeType="1"/>
          </p:cNvSpPr>
          <p:nvPr/>
        </p:nvSpPr>
        <p:spPr bwMode="auto">
          <a:xfrm flipV="1">
            <a:off x="2429934" y="4912519"/>
            <a:ext cx="404071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03" name="Rectangle 23" descr="Treynor's measure" title="Treynor's measure"/>
          <p:cNvSpPr>
            <a:spLocks noChangeArrowheads="1"/>
          </p:cNvSpPr>
          <p:nvPr/>
        </p:nvSpPr>
        <p:spPr bwMode="auto">
          <a:xfrm>
            <a:off x="1905001" y="4257675"/>
            <a:ext cx="30938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r</a:t>
            </a:r>
            <a:r>
              <a:rPr lang="en-GB" sz="1800" baseline="-25000">
                <a:latin typeface="Calibri"/>
              </a:rPr>
              <a:t>f</a:t>
            </a:r>
          </a:p>
        </p:txBody>
      </p:sp>
      <p:sp>
        <p:nvSpPr>
          <p:cNvPr id="20504" name="Rectangle 24" descr="Treynor's measure" title="Treynor's measure"/>
          <p:cNvSpPr>
            <a:spLocks noChangeArrowheads="1"/>
          </p:cNvSpPr>
          <p:nvPr/>
        </p:nvSpPr>
        <p:spPr bwMode="auto">
          <a:xfrm>
            <a:off x="1892300" y="3532585"/>
            <a:ext cx="34304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r</a:t>
            </a:r>
            <a:r>
              <a:rPr lang="en-GB" sz="1800" baseline="-25000">
                <a:latin typeface="Calibri"/>
              </a:rPr>
              <a:t>P</a:t>
            </a:r>
          </a:p>
        </p:txBody>
      </p:sp>
      <p:sp>
        <p:nvSpPr>
          <p:cNvPr id="20505" name="Rectangle 25" descr="Treynor's measure" title="Treynor's measure"/>
          <p:cNvSpPr>
            <a:spLocks noChangeArrowheads="1"/>
          </p:cNvSpPr>
          <p:nvPr/>
        </p:nvSpPr>
        <p:spPr bwMode="auto">
          <a:xfrm>
            <a:off x="4591051" y="4875610"/>
            <a:ext cx="38953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 err="1">
                <a:latin typeface="Symbol" pitchFamily="18" charset="2"/>
              </a:rPr>
              <a:t>b</a:t>
            </a:r>
            <a:r>
              <a:rPr lang="en-GB" sz="1800" baseline="-25000" dirty="0" err="1">
                <a:latin typeface="Calibri"/>
              </a:rPr>
              <a:t>P</a:t>
            </a:r>
            <a:endParaRPr lang="en-GB" sz="1800" baseline="-25000" dirty="0">
              <a:latin typeface="Calibri"/>
            </a:endParaRPr>
          </a:p>
        </p:txBody>
      </p:sp>
      <p:sp>
        <p:nvSpPr>
          <p:cNvPr id="20506" name="Rectangle 26" descr="Treynor's measure" title="Treynor's measure"/>
          <p:cNvSpPr>
            <a:spLocks noChangeArrowheads="1"/>
          </p:cNvSpPr>
          <p:nvPr/>
        </p:nvSpPr>
        <p:spPr bwMode="auto">
          <a:xfrm>
            <a:off x="3707904" y="3645024"/>
            <a:ext cx="110067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07" name="Rectangle 27" descr="Treynor's measure" title="Treynor's measure"/>
          <p:cNvSpPr>
            <a:spLocks noChangeArrowheads="1"/>
          </p:cNvSpPr>
          <p:nvPr/>
        </p:nvSpPr>
        <p:spPr bwMode="auto">
          <a:xfrm>
            <a:off x="1016000" y="2343151"/>
            <a:ext cx="962572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Realised</a:t>
            </a:r>
          </a:p>
          <a:p>
            <a:r>
              <a:rPr lang="en-GB" sz="1800">
                <a:latin typeface="Calibri"/>
              </a:rPr>
              <a:t>return</a:t>
            </a:r>
          </a:p>
        </p:txBody>
      </p:sp>
      <p:sp>
        <p:nvSpPr>
          <p:cNvPr id="20508" name="Rectangle 28" descr="Treynor's measure" title="Treynor's measure"/>
          <p:cNvSpPr>
            <a:spLocks noChangeArrowheads="1"/>
          </p:cNvSpPr>
          <p:nvPr/>
        </p:nvSpPr>
        <p:spPr bwMode="auto">
          <a:xfrm>
            <a:off x="6604001" y="4786312"/>
            <a:ext cx="61234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beta</a:t>
            </a:r>
          </a:p>
        </p:txBody>
      </p:sp>
      <p:sp>
        <p:nvSpPr>
          <p:cNvPr id="20509" name="Line 29" descr="Treynor's measure" title="Treynor's measure"/>
          <p:cNvSpPr>
            <a:spLocks noChangeShapeType="1"/>
          </p:cNvSpPr>
          <p:nvPr/>
        </p:nvSpPr>
        <p:spPr bwMode="auto">
          <a:xfrm flipV="1">
            <a:off x="2438400" y="3671888"/>
            <a:ext cx="132080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10" name="Rectangle 30" descr="Treynor's measure" title="Treynor's measure"/>
          <p:cNvSpPr>
            <a:spLocks noChangeArrowheads="1"/>
          </p:cNvSpPr>
          <p:nvPr/>
        </p:nvSpPr>
        <p:spPr bwMode="auto">
          <a:xfrm>
            <a:off x="1879601" y="3086100"/>
            <a:ext cx="36708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r</a:t>
            </a:r>
            <a:r>
              <a:rPr lang="en-GB" sz="1800" baseline="-25000">
                <a:latin typeface="Calibri"/>
              </a:rPr>
              <a:t>Q</a:t>
            </a:r>
          </a:p>
        </p:txBody>
      </p:sp>
      <p:sp>
        <p:nvSpPr>
          <p:cNvPr id="20511" name="Rectangle 31" descr="Treynor's measure" title="Treynor's measure"/>
          <p:cNvSpPr>
            <a:spLocks noChangeArrowheads="1"/>
          </p:cNvSpPr>
          <p:nvPr/>
        </p:nvSpPr>
        <p:spPr bwMode="auto">
          <a:xfrm>
            <a:off x="5537200" y="4882754"/>
            <a:ext cx="41357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 err="1">
                <a:latin typeface="Symbol" pitchFamily="18" charset="2"/>
              </a:rPr>
              <a:t>b</a:t>
            </a:r>
            <a:r>
              <a:rPr lang="en-GB" sz="1800" baseline="-25000" dirty="0" err="1">
                <a:latin typeface="Calibri"/>
              </a:rPr>
              <a:t>Q</a:t>
            </a:r>
            <a:endParaRPr lang="en-GB" sz="1800" baseline="-25000" dirty="0">
              <a:latin typeface="Calibri"/>
            </a:endParaRPr>
          </a:p>
        </p:txBody>
      </p:sp>
      <p:sp>
        <p:nvSpPr>
          <p:cNvPr id="20512" name="Line 32" descr="Treynor's measure" title="Treynor's measure"/>
          <p:cNvSpPr>
            <a:spLocks noChangeShapeType="1"/>
          </p:cNvSpPr>
          <p:nvPr/>
        </p:nvSpPr>
        <p:spPr bwMode="auto">
          <a:xfrm flipV="1">
            <a:off x="2429934" y="3240881"/>
            <a:ext cx="3323167" cy="118229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13" name="Rectangle 33" descr="Treynor's measure" title="Treynor's measure"/>
          <p:cNvSpPr>
            <a:spLocks noChangeArrowheads="1"/>
          </p:cNvSpPr>
          <p:nvPr/>
        </p:nvSpPr>
        <p:spPr bwMode="auto">
          <a:xfrm>
            <a:off x="3644900" y="3318273"/>
            <a:ext cx="30136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P</a:t>
            </a:r>
          </a:p>
        </p:txBody>
      </p:sp>
      <p:sp>
        <p:nvSpPr>
          <p:cNvPr id="20514" name="Rectangle 34" descr="Treynor's measure" title="Treynor's measure"/>
          <p:cNvSpPr>
            <a:spLocks noChangeArrowheads="1"/>
          </p:cNvSpPr>
          <p:nvPr/>
        </p:nvSpPr>
        <p:spPr bwMode="auto">
          <a:xfrm>
            <a:off x="5568951" y="2907506"/>
            <a:ext cx="33823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Q</a:t>
            </a:r>
          </a:p>
        </p:txBody>
      </p:sp>
      <p:sp>
        <p:nvSpPr>
          <p:cNvPr id="20515" name="Line 35" descr="Treynor's measure" title="Treynor's measure"/>
          <p:cNvSpPr>
            <a:spLocks noChangeShapeType="1"/>
          </p:cNvSpPr>
          <p:nvPr/>
        </p:nvSpPr>
        <p:spPr bwMode="auto">
          <a:xfrm>
            <a:off x="2423584" y="4429125"/>
            <a:ext cx="399626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16" name="Arc 36" descr="Treynor's measure" title="Treynor's measure"/>
          <p:cNvSpPr>
            <a:spLocks/>
          </p:cNvSpPr>
          <p:nvPr/>
        </p:nvSpPr>
        <p:spPr bwMode="auto">
          <a:xfrm>
            <a:off x="2808818" y="4213622"/>
            <a:ext cx="270933" cy="209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17" name="Arc 37" descr="Treynor's measure" title="Treynor's measure"/>
          <p:cNvSpPr>
            <a:spLocks/>
          </p:cNvSpPr>
          <p:nvPr/>
        </p:nvSpPr>
        <p:spPr bwMode="auto">
          <a:xfrm>
            <a:off x="3266018" y="4133850"/>
            <a:ext cx="270933" cy="29170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18" name="Rectangle 38" descr="Treynor's measure" title="Treynor's measure"/>
          <p:cNvSpPr>
            <a:spLocks noChangeArrowheads="1"/>
          </p:cNvSpPr>
          <p:nvPr/>
        </p:nvSpPr>
        <p:spPr bwMode="auto">
          <a:xfrm>
            <a:off x="5652120" y="3212976"/>
            <a:ext cx="110067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19" name="Rectangle 39" descr="Treynor's measure" title="Treynor's measure"/>
          <p:cNvSpPr>
            <a:spLocks noChangeArrowheads="1"/>
          </p:cNvSpPr>
          <p:nvPr/>
        </p:nvSpPr>
        <p:spPr bwMode="auto">
          <a:xfrm>
            <a:off x="3131840" y="2996952"/>
            <a:ext cx="109805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GB" sz="1800" dirty="0">
                <a:latin typeface="Calibri"/>
              </a:rPr>
              <a:t>slope = T</a:t>
            </a:r>
            <a:r>
              <a:rPr lang="en-GB" sz="1800" baseline="-25000" dirty="0">
                <a:latin typeface="Calibri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19360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Treynor’s measure</a:t>
            </a:r>
            <a:endParaRPr lang="en-GB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a measure of performance adjusted for systematic risk</a:t>
            </a:r>
          </a:p>
          <a:p>
            <a:r>
              <a:rPr lang="en-GB" dirty="0" smtClean="0"/>
              <a:t>Most diversified equity funds have betas close to unity, so little difference between </a:t>
            </a:r>
            <a:r>
              <a:rPr lang="en-GB" dirty="0" err="1" smtClean="0"/>
              <a:t>Treynor</a:t>
            </a:r>
            <a:r>
              <a:rPr lang="en-GB" dirty="0" smtClean="0"/>
              <a:t> and Jensen, but relevant for hedge funds</a:t>
            </a:r>
          </a:p>
          <a:p>
            <a:r>
              <a:rPr lang="en-GB" dirty="0" smtClean="0"/>
              <a:t>Similar pair of measures correcting for total risk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274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Fama’s measure</a:t>
            </a:r>
            <a:endParaRPr lang="en-GB"/>
          </a:p>
        </p:txBody>
      </p:sp>
      <p:sp>
        <p:nvSpPr>
          <p:cNvPr id="22531" name="Rectangle 3" descr="Faam's measure" title="Faam's measure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Definition: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2532" name="Line 4" descr="Faam's measure" title="Faam's measure"/>
          <p:cNvSpPr>
            <a:spLocks noChangeShapeType="1"/>
          </p:cNvSpPr>
          <p:nvPr/>
        </p:nvSpPr>
        <p:spPr bwMode="auto">
          <a:xfrm>
            <a:off x="1981200" y="2895600"/>
            <a:ext cx="0" cy="290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33" name="Line 5" descr="Faam's measure" title="Faam's measure"/>
          <p:cNvSpPr>
            <a:spLocks noChangeShapeType="1"/>
          </p:cNvSpPr>
          <p:nvPr/>
        </p:nvSpPr>
        <p:spPr bwMode="auto">
          <a:xfrm>
            <a:off x="1989667" y="5819775"/>
            <a:ext cx="55964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34" name="Rectangle 6" descr="Faam's measure" title="Faam's measure"/>
          <p:cNvSpPr>
            <a:spLocks noChangeArrowheads="1"/>
          </p:cNvSpPr>
          <p:nvPr/>
        </p:nvSpPr>
        <p:spPr bwMode="auto">
          <a:xfrm>
            <a:off x="1521884" y="4955381"/>
            <a:ext cx="30938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r</a:t>
            </a:r>
            <a:r>
              <a:rPr lang="en-GB" sz="1800" baseline="-25000">
                <a:latin typeface="Calibri"/>
              </a:rPr>
              <a:t>f</a:t>
            </a:r>
          </a:p>
        </p:txBody>
      </p:sp>
      <p:sp>
        <p:nvSpPr>
          <p:cNvPr id="22535" name="Rectangle 7" descr="Faam's measure" title="Faam's measure"/>
          <p:cNvSpPr>
            <a:spLocks noChangeArrowheads="1"/>
          </p:cNvSpPr>
          <p:nvPr/>
        </p:nvSpPr>
        <p:spPr bwMode="auto">
          <a:xfrm>
            <a:off x="1420285" y="4101704"/>
            <a:ext cx="5715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r</a:t>
            </a:r>
            <a:r>
              <a:rPr lang="en-GB" sz="1800" baseline="-25000">
                <a:latin typeface="Calibri"/>
              </a:rPr>
              <a:t>M</a:t>
            </a:r>
          </a:p>
        </p:txBody>
      </p:sp>
      <p:sp>
        <p:nvSpPr>
          <p:cNvPr id="22536" name="Rectangle 8" descr="Faam's measure" title="Faam's measure"/>
          <p:cNvSpPr>
            <a:spLocks noChangeArrowheads="1"/>
          </p:cNvSpPr>
          <p:nvPr/>
        </p:nvSpPr>
        <p:spPr bwMode="auto">
          <a:xfrm>
            <a:off x="1521885" y="3283743"/>
            <a:ext cx="34304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r</a:t>
            </a:r>
            <a:r>
              <a:rPr lang="en-GB" sz="1800" baseline="-25000">
                <a:latin typeface="Calibri"/>
              </a:rPr>
              <a:t>P</a:t>
            </a:r>
          </a:p>
        </p:txBody>
      </p:sp>
      <p:sp>
        <p:nvSpPr>
          <p:cNvPr id="22537" name="Line 9" descr="Faam's measure" title="Faam's measure"/>
          <p:cNvSpPr>
            <a:spLocks noChangeShapeType="1"/>
          </p:cNvSpPr>
          <p:nvPr/>
        </p:nvSpPr>
        <p:spPr bwMode="auto">
          <a:xfrm flipV="1">
            <a:off x="1989667" y="3295650"/>
            <a:ext cx="5088467" cy="180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38" name="Line 10" descr="Faam's measure" title="Faam's measure"/>
          <p:cNvSpPr>
            <a:spLocks noChangeShapeType="1"/>
          </p:cNvSpPr>
          <p:nvPr/>
        </p:nvSpPr>
        <p:spPr bwMode="auto">
          <a:xfrm>
            <a:off x="1989667" y="4262438"/>
            <a:ext cx="234526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39" name="Line 11" descr="Faam's measure" title="Faam's measure"/>
          <p:cNvSpPr>
            <a:spLocks noChangeShapeType="1"/>
          </p:cNvSpPr>
          <p:nvPr/>
        </p:nvSpPr>
        <p:spPr bwMode="auto">
          <a:xfrm>
            <a:off x="4318000" y="4267200"/>
            <a:ext cx="0" cy="15478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40" name="Rectangle 12" descr="Faam's measure" title="Faam's measure"/>
          <p:cNvSpPr>
            <a:spLocks noChangeArrowheads="1"/>
          </p:cNvSpPr>
          <p:nvPr/>
        </p:nvSpPr>
        <p:spPr bwMode="auto">
          <a:xfrm>
            <a:off x="4722284" y="5805264"/>
            <a:ext cx="40235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>
                <a:latin typeface="Symbol" pitchFamily="18" charset="2"/>
              </a:rPr>
              <a:t></a:t>
            </a:r>
            <a:r>
              <a:rPr lang="en-GB" sz="1800" baseline="-25000" dirty="0">
                <a:latin typeface="Calibri"/>
              </a:rPr>
              <a:t>P</a:t>
            </a:r>
          </a:p>
        </p:txBody>
      </p:sp>
      <p:sp>
        <p:nvSpPr>
          <p:cNvPr id="22541" name="Rectangle 13" descr="Faam's measure" title="Faam's measure"/>
          <p:cNvSpPr>
            <a:spLocks noChangeArrowheads="1"/>
          </p:cNvSpPr>
          <p:nvPr/>
        </p:nvSpPr>
        <p:spPr bwMode="auto">
          <a:xfrm>
            <a:off x="4885267" y="3377804"/>
            <a:ext cx="110067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42" name="Rectangle 14" descr="Faam's measure" title="Faam's measure"/>
          <p:cNvSpPr>
            <a:spLocks noChangeArrowheads="1"/>
          </p:cNvSpPr>
          <p:nvPr/>
        </p:nvSpPr>
        <p:spPr bwMode="auto">
          <a:xfrm>
            <a:off x="4491340" y="3501008"/>
            <a:ext cx="36869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>
                <a:latin typeface="Calibri"/>
              </a:rPr>
              <a:t>F</a:t>
            </a:r>
            <a:r>
              <a:rPr lang="en-GB" sz="1800" baseline="-25000" dirty="0">
                <a:latin typeface="Calibri"/>
              </a:rPr>
              <a:t>P</a:t>
            </a:r>
          </a:p>
        </p:txBody>
      </p:sp>
      <p:sp>
        <p:nvSpPr>
          <p:cNvPr id="22543" name="Rectangle 15" descr="Faam's measure" title="Faam's measure"/>
          <p:cNvSpPr>
            <a:spLocks noChangeArrowheads="1"/>
          </p:cNvSpPr>
          <p:nvPr/>
        </p:nvSpPr>
        <p:spPr bwMode="auto">
          <a:xfrm>
            <a:off x="607485" y="2840832"/>
            <a:ext cx="962572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Realised</a:t>
            </a:r>
          </a:p>
          <a:p>
            <a:r>
              <a:rPr lang="en-GB" sz="1800">
                <a:latin typeface="Calibri"/>
              </a:rPr>
              <a:t>return</a:t>
            </a:r>
          </a:p>
        </p:txBody>
      </p:sp>
      <p:sp>
        <p:nvSpPr>
          <p:cNvPr id="22544" name="Rectangle 16" descr="Faam's measure" title="Faam's measure"/>
          <p:cNvSpPr>
            <a:spLocks noChangeArrowheads="1"/>
          </p:cNvSpPr>
          <p:nvPr/>
        </p:nvSpPr>
        <p:spPr bwMode="auto">
          <a:xfrm>
            <a:off x="6347885" y="5865019"/>
            <a:ext cx="1013805" cy="366767"/>
          </a:xfrm>
          <a:prstGeom prst="rect">
            <a:avLst/>
          </a:prstGeom>
          <a:noFill/>
          <a:ln w="63500" cmpd="thickThin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i="1" dirty="0">
                <a:latin typeface="Calibri"/>
              </a:rPr>
              <a:t>Total</a:t>
            </a:r>
            <a:r>
              <a:rPr lang="en-GB" sz="1800" dirty="0">
                <a:latin typeface="Calibri"/>
              </a:rPr>
              <a:t> risk</a:t>
            </a:r>
          </a:p>
        </p:txBody>
      </p:sp>
      <p:sp>
        <p:nvSpPr>
          <p:cNvPr id="22545" name="Line 17" descr="Faam's measure" title="Faam's measure"/>
          <p:cNvSpPr>
            <a:spLocks noChangeShapeType="1"/>
          </p:cNvSpPr>
          <p:nvPr/>
        </p:nvSpPr>
        <p:spPr bwMode="auto">
          <a:xfrm flipH="1">
            <a:off x="4933951" y="4037410"/>
            <a:ext cx="0" cy="1783556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46" name="Line 18" descr="Faam's measure" title="Faam's measure"/>
          <p:cNvSpPr>
            <a:spLocks noChangeShapeType="1"/>
          </p:cNvSpPr>
          <p:nvPr/>
        </p:nvSpPr>
        <p:spPr bwMode="auto">
          <a:xfrm>
            <a:off x="2015067" y="3419475"/>
            <a:ext cx="290406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47" name="Rectangle 19" descr="Faam's measure" title="Faam's measure"/>
          <p:cNvSpPr>
            <a:spLocks noChangeArrowheads="1"/>
          </p:cNvSpPr>
          <p:nvPr/>
        </p:nvSpPr>
        <p:spPr bwMode="auto">
          <a:xfrm>
            <a:off x="3985684" y="5812631"/>
            <a:ext cx="45365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>
                <a:latin typeface="Symbol" pitchFamily="18" charset="2"/>
              </a:rPr>
              <a:t></a:t>
            </a:r>
            <a:r>
              <a:rPr lang="en-GB" sz="1800" baseline="-25000" dirty="0">
                <a:latin typeface="Calibri"/>
              </a:rPr>
              <a:t>M</a:t>
            </a:r>
          </a:p>
        </p:txBody>
      </p:sp>
      <p:sp>
        <p:nvSpPr>
          <p:cNvPr id="22548" name="Rectangle 20" descr="Faam's measure" title="Faam's measure"/>
          <p:cNvSpPr>
            <a:spLocks noChangeArrowheads="1"/>
          </p:cNvSpPr>
          <p:nvPr/>
        </p:nvSpPr>
        <p:spPr bwMode="auto">
          <a:xfrm>
            <a:off x="4872567" y="4008835"/>
            <a:ext cx="110067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49" name="Rectangle 21" descr="Faam's measure" title="Faam's measure"/>
          <p:cNvSpPr>
            <a:spLocks noChangeArrowheads="1"/>
          </p:cNvSpPr>
          <p:nvPr/>
        </p:nvSpPr>
        <p:spPr bwMode="auto">
          <a:xfrm>
            <a:off x="7186085" y="2926557"/>
            <a:ext cx="858569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Capital</a:t>
            </a:r>
          </a:p>
          <a:p>
            <a:r>
              <a:rPr lang="en-GB" sz="1800">
                <a:latin typeface="Calibri"/>
              </a:rPr>
              <a:t>Market</a:t>
            </a:r>
          </a:p>
          <a:p>
            <a:r>
              <a:rPr lang="en-GB" sz="1800">
                <a:latin typeface="Calibri"/>
              </a:rPr>
              <a:t>Line</a:t>
            </a:r>
          </a:p>
        </p:txBody>
      </p:sp>
      <p:graphicFrame>
        <p:nvGraphicFramePr>
          <p:cNvPr id="22550" name="Object 22" descr="Faam's measure" title="Faam's measure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589640"/>
              </p:ext>
            </p:extLst>
          </p:nvPr>
        </p:nvGraphicFramePr>
        <p:xfrm>
          <a:off x="2513930" y="1832600"/>
          <a:ext cx="45481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4" imgW="2108160" imgH="583920" progId="Equation.DSMT4">
                  <p:embed/>
                </p:oleObj>
              </mc:Choice>
              <mc:Fallback>
                <p:oleObj name="Equation" r:id="rId4" imgW="21081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930" y="1832600"/>
                        <a:ext cx="4548187" cy="6985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3" descr="Faam's measure" title="Faam's measure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140585"/>
              </p:ext>
            </p:extLst>
          </p:nvPr>
        </p:nvGraphicFramePr>
        <p:xfrm>
          <a:off x="5148064" y="4653136"/>
          <a:ext cx="2260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6" imgW="1358640" imgH="482400" progId="Equation.DSMT4">
                  <p:embed/>
                </p:oleObj>
              </mc:Choice>
              <mc:Fallback>
                <p:oleObj name="Equation" r:id="rId6" imgW="1358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653136"/>
                        <a:ext cx="2260600" cy="4460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2" name="Line 24" descr="Faam's measure" title="Faam's measure"/>
          <p:cNvSpPr>
            <a:spLocks noChangeShapeType="1"/>
          </p:cNvSpPr>
          <p:nvPr/>
        </p:nvSpPr>
        <p:spPr bwMode="auto">
          <a:xfrm>
            <a:off x="4946651" y="3419475"/>
            <a:ext cx="0" cy="628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553" name="Text Box 25" descr="Faam's measure" title="Faam's measure"/>
          <p:cNvSpPr txBox="1">
            <a:spLocks noChangeArrowheads="1"/>
          </p:cNvSpPr>
          <p:nvPr/>
        </p:nvSpPr>
        <p:spPr bwMode="auto">
          <a:xfrm>
            <a:off x="4754034" y="3055144"/>
            <a:ext cx="303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latin typeface="Calibri"/>
              </a:rPr>
              <a:t>P</a:t>
            </a:r>
            <a:endParaRPr lang="en-US" sz="1800">
              <a:latin typeface="Calibri"/>
            </a:endParaRPr>
          </a:p>
        </p:txBody>
      </p:sp>
      <p:sp>
        <p:nvSpPr>
          <p:cNvPr id="22554" name="Text Box 26" descr="Faam's measure" title="Faam's measure"/>
          <p:cNvSpPr txBox="1">
            <a:spLocks noChangeArrowheads="1"/>
          </p:cNvSpPr>
          <p:nvPr/>
        </p:nvSpPr>
        <p:spPr bwMode="auto">
          <a:xfrm>
            <a:off x="4042833" y="3969544"/>
            <a:ext cx="38183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latin typeface="Calibri"/>
              </a:rPr>
              <a:t>M</a:t>
            </a:r>
            <a:endParaRPr lang="en-US" sz="1800">
              <a:latin typeface="Calibri"/>
            </a:endParaRPr>
          </a:p>
        </p:txBody>
      </p:sp>
      <p:sp>
        <p:nvSpPr>
          <p:cNvPr id="22555" name="Rectangle 27" descr="Faam's measure" title="Faam's measure"/>
          <p:cNvSpPr>
            <a:spLocks noChangeArrowheads="1"/>
          </p:cNvSpPr>
          <p:nvPr/>
        </p:nvSpPr>
        <p:spPr bwMode="auto">
          <a:xfrm>
            <a:off x="4256617" y="4231481"/>
            <a:ext cx="110067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Right Brace 29" descr="Faam's measure" title="Faam's measure"/>
          <p:cNvSpPr/>
          <p:nvPr/>
        </p:nvSpPr>
        <p:spPr>
          <a:xfrm>
            <a:off x="5004048" y="4077072"/>
            <a:ext cx="72008" cy="165618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1" name="Left Brace 30" descr="Faam's measure" title="Faam's measure"/>
          <p:cNvSpPr/>
          <p:nvPr/>
        </p:nvSpPr>
        <p:spPr>
          <a:xfrm>
            <a:off x="4788024" y="3429000"/>
            <a:ext cx="72008" cy="57606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259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Fama’s measure</a:t>
            </a:r>
            <a:endParaRPr lang="en-GB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Equals the difference between the return on the portfolio and the return on a passive portfolio with the same total risk</a:t>
            </a:r>
          </a:p>
          <a:p>
            <a:r>
              <a:rPr lang="en-GB" sz="2400" dirty="0" smtClean="0"/>
              <a:t>Appropriate measure of performance for portfolio which is beneficiary’s entire wealth</a:t>
            </a:r>
          </a:p>
          <a:p>
            <a:r>
              <a:rPr lang="en-GB" sz="2400" dirty="0" smtClean="0"/>
              <a:t>If CAPM is correct, </a:t>
            </a:r>
            <a:r>
              <a:rPr lang="en-GB" sz="2400" dirty="0" err="1" smtClean="0"/>
              <a:t>Fama’s</a:t>
            </a:r>
            <a:r>
              <a:rPr lang="en-GB" sz="2400" dirty="0" smtClean="0"/>
              <a:t> measure will be negative on average unless portfolio is efficient – that is it does not have idiosyncratic risk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4206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Sharpe’s measure</a:t>
            </a:r>
            <a:endParaRPr lang="en-GB" dirty="0"/>
          </a:p>
        </p:txBody>
      </p:sp>
      <p:sp>
        <p:nvSpPr>
          <p:cNvPr id="24579" name="Rectangle 3" descr="Sharpe's measure" title="Sharpe's measure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Definition: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12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1800" dirty="0" smtClean="0"/>
          </a:p>
          <a:p>
            <a:r>
              <a:rPr lang="en-GB" sz="1800" dirty="0" smtClean="0"/>
              <a:t>Slope of line joining P to risk-free asset is greater than slope of line joining Q to risk-free asset</a:t>
            </a:r>
          </a:p>
          <a:p>
            <a:pPr lvl="1"/>
            <a:r>
              <a:rPr lang="en-GB" sz="1800" dirty="0" smtClean="0"/>
              <a:t>therefore, P is superior to Q</a:t>
            </a:r>
          </a:p>
          <a:p>
            <a:endParaRPr lang="en-GB" sz="2400" dirty="0"/>
          </a:p>
        </p:txBody>
      </p:sp>
      <p:sp>
        <p:nvSpPr>
          <p:cNvPr id="24580" name="Line 4" descr="Sharpe's measure" title="Sharpe's measure"/>
          <p:cNvSpPr>
            <a:spLocks noChangeShapeType="1"/>
          </p:cNvSpPr>
          <p:nvPr/>
        </p:nvSpPr>
        <p:spPr bwMode="auto">
          <a:xfrm>
            <a:off x="2413000" y="2376488"/>
            <a:ext cx="0" cy="247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581" name="Line 5" descr="Sharpe's measure" title="Sharpe's measure"/>
          <p:cNvSpPr>
            <a:spLocks noChangeShapeType="1"/>
          </p:cNvSpPr>
          <p:nvPr/>
        </p:nvSpPr>
        <p:spPr bwMode="auto">
          <a:xfrm flipV="1">
            <a:off x="2427818" y="4852988"/>
            <a:ext cx="40407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582" name="Rectangle 6" descr="Sharpe's measure" title="Sharpe's measure"/>
          <p:cNvSpPr>
            <a:spLocks noChangeArrowheads="1"/>
          </p:cNvSpPr>
          <p:nvPr/>
        </p:nvSpPr>
        <p:spPr bwMode="auto">
          <a:xfrm>
            <a:off x="1902884" y="4198144"/>
            <a:ext cx="30938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r</a:t>
            </a:r>
            <a:r>
              <a:rPr lang="en-GB" sz="1800" baseline="-25000">
                <a:latin typeface="Calibri"/>
              </a:rPr>
              <a:t>f</a:t>
            </a:r>
          </a:p>
        </p:txBody>
      </p:sp>
      <p:sp>
        <p:nvSpPr>
          <p:cNvPr id="24583" name="Rectangle 7" descr="Sharpe's measure" title="Sharpe's measure"/>
          <p:cNvSpPr>
            <a:spLocks noChangeArrowheads="1"/>
          </p:cNvSpPr>
          <p:nvPr/>
        </p:nvSpPr>
        <p:spPr bwMode="auto">
          <a:xfrm>
            <a:off x="1909234" y="3444479"/>
            <a:ext cx="34304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r</a:t>
            </a:r>
            <a:r>
              <a:rPr lang="en-GB" sz="1800" baseline="-25000">
                <a:latin typeface="Calibri"/>
              </a:rPr>
              <a:t>P</a:t>
            </a:r>
          </a:p>
        </p:txBody>
      </p:sp>
      <p:sp>
        <p:nvSpPr>
          <p:cNvPr id="24584" name="Rectangle 8" descr="Sharpe's measure" title="Sharpe's measure"/>
          <p:cNvSpPr>
            <a:spLocks noChangeArrowheads="1"/>
          </p:cNvSpPr>
          <p:nvPr/>
        </p:nvSpPr>
        <p:spPr bwMode="auto">
          <a:xfrm>
            <a:off x="3563888" y="4797152"/>
            <a:ext cx="40235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>
                <a:latin typeface="Symbol" pitchFamily="18" charset="2"/>
              </a:rPr>
              <a:t></a:t>
            </a:r>
            <a:r>
              <a:rPr lang="en-GB" sz="1800" baseline="-25000" dirty="0">
                <a:latin typeface="Calibri"/>
              </a:rPr>
              <a:t>P</a:t>
            </a:r>
          </a:p>
        </p:txBody>
      </p:sp>
      <p:sp>
        <p:nvSpPr>
          <p:cNvPr id="24585" name="Rectangle 9" descr="Sharpe's measure" title="Sharpe's measure"/>
          <p:cNvSpPr>
            <a:spLocks noChangeArrowheads="1"/>
          </p:cNvSpPr>
          <p:nvPr/>
        </p:nvSpPr>
        <p:spPr bwMode="auto">
          <a:xfrm>
            <a:off x="3635896" y="3501008"/>
            <a:ext cx="110067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586" name="Rectangle 10" descr="Sharpe's measure" title="Sharpe's measure"/>
          <p:cNvSpPr>
            <a:spLocks noChangeArrowheads="1"/>
          </p:cNvSpPr>
          <p:nvPr/>
        </p:nvSpPr>
        <p:spPr bwMode="auto">
          <a:xfrm>
            <a:off x="1013885" y="2283619"/>
            <a:ext cx="962572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Realised</a:t>
            </a:r>
          </a:p>
          <a:p>
            <a:r>
              <a:rPr lang="en-GB" sz="1800">
                <a:latin typeface="Calibri"/>
              </a:rPr>
              <a:t>return</a:t>
            </a:r>
          </a:p>
        </p:txBody>
      </p:sp>
      <p:sp>
        <p:nvSpPr>
          <p:cNvPr id="24587" name="Rectangle 11" descr="Sharpe's measure" title="Sharpe's measure"/>
          <p:cNvSpPr>
            <a:spLocks noChangeArrowheads="1"/>
          </p:cNvSpPr>
          <p:nvPr/>
        </p:nvSpPr>
        <p:spPr bwMode="auto">
          <a:xfrm>
            <a:off x="6601885" y="4726781"/>
            <a:ext cx="101380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Total risk</a:t>
            </a:r>
          </a:p>
        </p:txBody>
      </p:sp>
      <p:sp>
        <p:nvSpPr>
          <p:cNvPr id="24588" name="Line 12" descr="Sharpe's measure" title="Sharpe's measure"/>
          <p:cNvSpPr>
            <a:spLocks noChangeShapeType="1"/>
          </p:cNvSpPr>
          <p:nvPr/>
        </p:nvSpPr>
        <p:spPr bwMode="auto">
          <a:xfrm flipV="1">
            <a:off x="2411760" y="3573016"/>
            <a:ext cx="1278467" cy="7679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589" name="Rectangle 13" descr="Sharpe's measure" title="Sharpe's measure"/>
          <p:cNvSpPr>
            <a:spLocks noChangeArrowheads="1"/>
          </p:cNvSpPr>
          <p:nvPr/>
        </p:nvSpPr>
        <p:spPr bwMode="auto">
          <a:xfrm>
            <a:off x="1921934" y="3026569"/>
            <a:ext cx="36708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r</a:t>
            </a:r>
            <a:r>
              <a:rPr lang="en-GB" sz="1800" baseline="-25000">
                <a:latin typeface="Calibri"/>
              </a:rPr>
              <a:t>Q</a:t>
            </a:r>
          </a:p>
        </p:txBody>
      </p:sp>
      <p:sp>
        <p:nvSpPr>
          <p:cNvPr id="24590" name="Rectangle 14" descr="Sharpe's measure" title="Sharpe's measure"/>
          <p:cNvSpPr>
            <a:spLocks noChangeArrowheads="1"/>
          </p:cNvSpPr>
          <p:nvPr/>
        </p:nvSpPr>
        <p:spPr bwMode="auto">
          <a:xfrm>
            <a:off x="5535084" y="4823223"/>
            <a:ext cx="4264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>
                <a:latin typeface="Symbol" pitchFamily="18" charset="2"/>
              </a:rPr>
              <a:t></a:t>
            </a:r>
            <a:r>
              <a:rPr lang="en-GB" sz="1800" baseline="-25000" dirty="0">
                <a:latin typeface="Calibri"/>
              </a:rPr>
              <a:t>Q</a:t>
            </a:r>
          </a:p>
        </p:txBody>
      </p:sp>
      <p:sp>
        <p:nvSpPr>
          <p:cNvPr id="24591" name="Line 15" descr="Sharpe's measure" title="Sharpe's measure"/>
          <p:cNvSpPr>
            <a:spLocks noChangeShapeType="1"/>
          </p:cNvSpPr>
          <p:nvPr/>
        </p:nvSpPr>
        <p:spPr bwMode="auto">
          <a:xfrm flipV="1">
            <a:off x="2427818" y="3181350"/>
            <a:ext cx="3323167" cy="118229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592" name="Rectangle 16" descr="Sharpe's measure" title="Sharpe's measure"/>
          <p:cNvSpPr>
            <a:spLocks noChangeArrowheads="1"/>
          </p:cNvSpPr>
          <p:nvPr/>
        </p:nvSpPr>
        <p:spPr bwMode="auto">
          <a:xfrm>
            <a:off x="3563888" y="3140968"/>
            <a:ext cx="30136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>
                <a:latin typeface="Calibri"/>
              </a:rPr>
              <a:t>P</a:t>
            </a:r>
          </a:p>
        </p:txBody>
      </p:sp>
      <p:sp>
        <p:nvSpPr>
          <p:cNvPr id="24593" name="Rectangle 17" descr="Sharpe's measure" title="Sharpe's measure"/>
          <p:cNvSpPr>
            <a:spLocks noChangeArrowheads="1"/>
          </p:cNvSpPr>
          <p:nvPr/>
        </p:nvSpPr>
        <p:spPr bwMode="auto">
          <a:xfrm>
            <a:off x="5566834" y="2833687"/>
            <a:ext cx="33823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Q</a:t>
            </a:r>
          </a:p>
        </p:txBody>
      </p:sp>
      <p:sp>
        <p:nvSpPr>
          <p:cNvPr id="24594" name="Line 18" descr="Sharpe's measure" title="Sharpe's measure"/>
          <p:cNvSpPr>
            <a:spLocks noChangeShapeType="1"/>
          </p:cNvSpPr>
          <p:nvPr/>
        </p:nvSpPr>
        <p:spPr bwMode="auto">
          <a:xfrm>
            <a:off x="2421467" y="4369594"/>
            <a:ext cx="399626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595" name="Arc 19" descr="Sharpe's measure" title="Sharpe's measure"/>
          <p:cNvSpPr>
            <a:spLocks/>
          </p:cNvSpPr>
          <p:nvPr/>
        </p:nvSpPr>
        <p:spPr bwMode="auto">
          <a:xfrm>
            <a:off x="2771800" y="4149080"/>
            <a:ext cx="270933" cy="209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596" name="Arc 20" descr="Sharpe's measure" title="Sharpe's measure"/>
          <p:cNvSpPr>
            <a:spLocks/>
          </p:cNvSpPr>
          <p:nvPr/>
        </p:nvSpPr>
        <p:spPr bwMode="auto">
          <a:xfrm>
            <a:off x="3263900" y="4074319"/>
            <a:ext cx="270933" cy="29170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597" name="Rectangle 21" descr="Sharpe's measure" title="Sharpe's measure"/>
          <p:cNvSpPr>
            <a:spLocks noChangeArrowheads="1"/>
          </p:cNvSpPr>
          <p:nvPr/>
        </p:nvSpPr>
        <p:spPr bwMode="auto">
          <a:xfrm>
            <a:off x="5710767" y="3145631"/>
            <a:ext cx="110067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598" name="Rectangle 22" descr="Sharpe's measure" title="Sharpe's measure"/>
          <p:cNvSpPr>
            <a:spLocks noChangeArrowheads="1"/>
          </p:cNvSpPr>
          <p:nvPr/>
        </p:nvSpPr>
        <p:spPr bwMode="auto">
          <a:xfrm>
            <a:off x="4644008" y="3645024"/>
            <a:ext cx="109164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>
                <a:latin typeface="Calibri"/>
              </a:rPr>
              <a:t>slope = </a:t>
            </a:r>
            <a:r>
              <a:rPr lang="en-GB" sz="1800" i="1" dirty="0">
                <a:latin typeface="Calibri"/>
              </a:rPr>
              <a:t>S</a:t>
            </a:r>
            <a:r>
              <a:rPr lang="en-GB" sz="1800" i="1" baseline="-25000" dirty="0">
                <a:latin typeface="Calibri"/>
              </a:rPr>
              <a:t>P</a:t>
            </a:r>
          </a:p>
        </p:txBody>
      </p:sp>
      <p:graphicFrame>
        <p:nvGraphicFramePr>
          <p:cNvPr id="24600" name="Object 24" descr="Sharpe's measure" title="Sharpe's measure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907758"/>
              </p:ext>
            </p:extLst>
          </p:nvPr>
        </p:nvGraphicFramePr>
        <p:xfrm>
          <a:off x="2613736" y="1788938"/>
          <a:ext cx="20923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4" imgW="965160" imgH="520560" progId="Equation.DSMT4">
                  <p:embed/>
                </p:oleObj>
              </mc:Choice>
              <mc:Fallback>
                <p:oleObj name="Equation" r:id="rId4" imgW="9651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736" y="1788938"/>
                        <a:ext cx="2092325" cy="628650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556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Measure for measure ...</a:t>
            </a:r>
            <a:endParaRPr lang="en-GB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Jensen’s measure or </a:t>
            </a:r>
            <a:r>
              <a:rPr lang="en-GB" sz="2400" dirty="0" err="1" smtClean="0"/>
              <a:t>Fama’s</a:t>
            </a:r>
            <a:r>
              <a:rPr lang="en-GB" sz="2400" dirty="0" smtClean="0"/>
              <a:t> measure can be used to compare the performance of a portfolio with that of a risk-adjusted benchmark</a:t>
            </a:r>
          </a:p>
          <a:p>
            <a:pPr lvl="1"/>
            <a:r>
              <a:rPr lang="en-GB" sz="2000" dirty="0" smtClean="0"/>
              <a:t>Jensen’s measure adjusts for systematic risk</a:t>
            </a:r>
          </a:p>
          <a:p>
            <a:pPr lvl="1"/>
            <a:r>
              <a:rPr lang="en-GB" sz="2000" dirty="0" err="1" smtClean="0"/>
              <a:t>Fama’s</a:t>
            </a:r>
            <a:r>
              <a:rPr lang="en-GB" sz="2000" dirty="0" smtClean="0"/>
              <a:t> measure adjusts for total risk</a:t>
            </a:r>
          </a:p>
          <a:p>
            <a:r>
              <a:rPr lang="en-GB" sz="2400" dirty="0" err="1" smtClean="0"/>
              <a:t>Treynor’s</a:t>
            </a:r>
            <a:r>
              <a:rPr lang="en-GB" sz="2400" dirty="0" smtClean="0"/>
              <a:t> measure or Sharpe’s measure can be used to compare the performance of two or more portfolios with one another</a:t>
            </a:r>
          </a:p>
          <a:p>
            <a:pPr lvl="1"/>
            <a:r>
              <a:rPr lang="en-GB" sz="2000" dirty="0" err="1" smtClean="0"/>
              <a:t>Treynor’s</a:t>
            </a:r>
            <a:r>
              <a:rPr lang="en-GB" sz="2000" dirty="0" smtClean="0"/>
              <a:t> measure gives the excess return per unit of systematic risk</a:t>
            </a:r>
          </a:p>
          <a:p>
            <a:pPr lvl="1"/>
            <a:r>
              <a:rPr lang="en-GB" sz="2000" dirty="0" smtClean="0"/>
              <a:t>Sharpe’s measure gives the excess return per unit of total risk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9293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... and for good measure</a:t>
            </a:r>
            <a:endParaRPr lang="en-GB"/>
          </a:p>
        </p:txBody>
      </p:sp>
      <p:sp>
        <p:nvSpPr>
          <p:cNvPr id="3" name="Content Placeholder 2" descr="summary" title="summary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652" name="Line 4" descr="summary" title="summary"/>
          <p:cNvSpPr>
            <a:spLocks noChangeShapeType="1"/>
          </p:cNvSpPr>
          <p:nvPr/>
        </p:nvSpPr>
        <p:spPr bwMode="auto">
          <a:xfrm>
            <a:off x="4343400" y="2305050"/>
            <a:ext cx="0" cy="3676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653" name="Line 5" descr="summary" title="summary"/>
          <p:cNvSpPr>
            <a:spLocks noChangeShapeType="1"/>
          </p:cNvSpPr>
          <p:nvPr/>
        </p:nvSpPr>
        <p:spPr bwMode="auto">
          <a:xfrm>
            <a:off x="1049867" y="4214813"/>
            <a:ext cx="68664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654" name="Rectangle 6" descr="summary" title="summary"/>
          <p:cNvSpPr>
            <a:spLocks noChangeArrowheads="1"/>
          </p:cNvSpPr>
          <p:nvPr/>
        </p:nvSpPr>
        <p:spPr bwMode="auto">
          <a:xfrm>
            <a:off x="1902885" y="2350294"/>
            <a:ext cx="82875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Jensen</a:t>
            </a:r>
          </a:p>
        </p:txBody>
      </p:sp>
      <p:sp>
        <p:nvSpPr>
          <p:cNvPr id="27655" name="Rectangle 7" descr="summary" title="summary"/>
          <p:cNvSpPr>
            <a:spLocks noChangeArrowheads="1"/>
          </p:cNvSpPr>
          <p:nvPr/>
        </p:nvSpPr>
        <p:spPr bwMode="auto">
          <a:xfrm>
            <a:off x="5738285" y="2321719"/>
            <a:ext cx="69743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Fama</a:t>
            </a:r>
          </a:p>
        </p:txBody>
      </p:sp>
      <p:sp>
        <p:nvSpPr>
          <p:cNvPr id="27656" name="Rectangle 8" descr="summary" title="summary"/>
          <p:cNvSpPr>
            <a:spLocks noChangeArrowheads="1"/>
          </p:cNvSpPr>
          <p:nvPr/>
        </p:nvSpPr>
        <p:spPr bwMode="auto">
          <a:xfrm>
            <a:off x="2029885" y="4321969"/>
            <a:ext cx="91480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Treynor</a:t>
            </a:r>
          </a:p>
        </p:txBody>
      </p:sp>
      <p:sp>
        <p:nvSpPr>
          <p:cNvPr id="27657" name="Rectangle 9" descr="summary" title="summary"/>
          <p:cNvSpPr>
            <a:spLocks noChangeArrowheads="1"/>
          </p:cNvSpPr>
          <p:nvPr/>
        </p:nvSpPr>
        <p:spPr bwMode="auto">
          <a:xfrm>
            <a:off x="5941485" y="4321969"/>
            <a:ext cx="84959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Sharpe</a:t>
            </a:r>
          </a:p>
        </p:txBody>
      </p:sp>
      <p:grpSp>
        <p:nvGrpSpPr>
          <p:cNvPr id="27706" name="Group 58" descr="summary" title="summary"/>
          <p:cNvGrpSpPr>
            <a:grpSpLocks/>
          </p:cNvGrpSpPr>
          <p:nvPr/>
        </p:nvGrpSpPr>
        <p:grpSpPr bwMode="auto">
          <a:xfrm>
            <a:off x="4868333" y="4639865"/>
            <a:ext cx="2745317" cy="1509712"/>
            <a:chOff x="2300" y="3897"/>
            <a:chExt cx="1297" cy="1268"/>
          </a:xfrm>
        </p:grpSpPr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2790" y="4087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2794" y="4839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2300" y="4035"/>
              <a:ext cx="390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/>
                <a:t>return</a:t>
              </a: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3149" y="4857"/>
              <a:ext cx="383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 b="1" dirty="0"/>
                <a:t>sigma</a:t>
              </a:r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 flipV="1">
              <a:off x="2797" y="4136"/>
              <a:ext cx="496" cy="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 flipV="1">
              <a:off x="2798" y="4285"/>
              <a:ext cx="608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>
              <a:off x="2797" y="4647"/>
              <a:ext cx="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5" name="Rectangle 17"/>
            <p:cNvSpPr>
              <a:spLocks noChangeArrowheads="1"/>
            </p:cNvSpPr>
            <p:nvPr/>
          </p:nvSpPr>
          <p:spPr bwMode="auto">
            <a:xfrm>
              <a:off x="2591" y="4509"/>
              <a:ext cx="154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/>
                <a:t>r</a:t>
              </a:r>
              <a:r>
                <a:rPr lang="en-GB" sz="1800" baseline="-25000"/>
                <a:t>f</a:t>
              </a:r>
            </a:p>
          </p:txBody>
        </p:sp>
        <p:sp>
          <p:nvSpPr>
            <p:cNvPr id="27666" name="Rectangle 18"/>
            <p:cNvSpPr>
              <a:spLocks noChangeArrowheads="1"/>
            </p:cNvSpPr>
            <p:nvPr/>
          </p:nvSpPr>
          <p:spPr bwMode="auto">
            <a:xfrm>
              <a:off x="3185" y="3897"/>
              <a:ext cx="152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/>
                <a:t>P</a:t>
              </a:r>
            </a:p>
          </p:txBody>
        </p:sp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3425" y="4125"/>
              <a:ext cx="172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/>
                <a:t>Q</a:t>
              </a:r>
            </a:p>
          </p:txBody>
        </p:sp>
      </p:grpSp>
      <p:grpSp>
        <p:nvGrpSpPr>
          <p:cNvPr id="27679" name="Group 31" descr="summary" title="summary"/>
          <p:cNvGrpSpPr>
            <a:grpSpLocks/>
          </p:cNvGrpSpPr>
          <p:nvPr/>
        </p:nvGrpSpPr>
        <p:grpSpPr bwMode="auto">
          <a:xfrm>
            <a:off x="709084" y="4672012"/>
            <a:ext cx="2954867" cy="1494234"/>
            <a:chOff x="335" y="3924"/>
            <a:chExt cx="1396" cy="1255"/>
          </a:xfrm>
        </p:grpSpPr>
        <p:sp>
          <p:nvSpPr>
            <p:cNvPr id="27669" name="Line 21"/>
            <p:cNvSpPr>
              <a:spLocks noChangeShapeType="1"/>
            </p:cNvSpPr>
            <p:nvPr/>
          </p:nvSpPr>
          <p:spPr bwMode="auto">
            <a:xfrm>
              <a:off x="828" y="4096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>
              <a:off x="832" y="4848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71" name="Rectangle 23"/>
            <p:cNvSpPr>
              <a:spLocks noChangeArrowheads="1"/>
            </p:cNvSpPr>
            <p:nvPr/>
          </p:nvSpPr>
          <p:spPr bwMode="auto">
            <a:xfrm>
              <a:off x="335" y="4026"/>
              <a:ext cx="390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/>
                <a:t>return</a:t>
              </a:r>
            </a:p>
          </p:txBody>
        </p:sp>
        <p:sp>
          <p:nvSpPr>
            <p:cNvPr id="27672" name="Rectangle 24"/>
            <p:cNvSpPr>
              <a:spLocks noChangeArrowheads="1"/>
            </p:cNvSpPr>
            <p:nvPr/>
          </p:nvSpPr>
          <p:spPr bwMode="auto">
            <a:xfrm>
              <a:off x="1316" y="4871"/>
              <a:ext cx="415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GB" sz="1800" b="1"/>
                <a:t>beta</a:t>
              </a:r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 flipV="1">
              <a:off x="835" y="4133"/>
              <a:ext cx="496" cy="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 flipV="1">
              <a:off x="842" y="4282"/>
              <a:ext cx="608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75" name="Line 27"/>
            <p:cNvSpPr>
              <a:spLocks noChangeShapeType="1"/>
            </p:cNvSpPr>
            <p:nvPr/>
          </p:nvSpPr>
          <p:spPr bwMode="auto">
            <a:xfrm>
              <a:off x="832" y="4644"/>
              <a:ext cx="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599" y="4518"/>
              <a:ext cx="154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/>
                <a:t>r</a:t>
              </a:r>
              <a:r>
                <a:rPr lang="en-GB" sz="1800" baseline="-25000"/>
                <a:t>f</a:t>
              </a:r>
            </a:p>
          </p:txBody>
        </p:sp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1235" y="3924"/>
              <a:ext cx="152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/>
                <a:t>P</a:t>
              </a:r>
            </a:p>
          </p:txBody>
        </p:sp>
        <p:sp>
          <p:nvSpPr>
            <p:cNvPr id="27678" name="Rectangle 30"/>
            <p:cNvSpPr>
              <a:spLocks noChangeArrowheads="1"/>
            </p:cNvSpPr>
            <p:nvPr/>
          </p:nvSpPr>
          <p:spPr bwMode="auto">
            <a:xfrm>
              <a:off x="1454" y="4116"/>
              <a:ext cx="172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/>
                <a:t>Q</a:t>
              </a:r>
            </a:p>
          </p:txBody>
        </p:sp>
      </p:grpSp>
      <p:grpSp>
        <p:nvGrpSpPr>
          <p:cNvPr id="27710" name="Group 62" descr="summary" title="summary"/>
          <p:cNvGrpSpPr>
            <a:grpSpLocks/>
          </p:cNvGrpSpPr>
          <p:nvPr/>
        </p:nvGrpSpPr>
        <p:grpSpPr bwMode="auto">
          <a:xfrm>
            <a:off x="677333" y="2903934"/>
            <a:ext cx="2988733" cy="1352549"/>
            <a:chOff x="320" y="2439"/>
            <a:chExt cx="1412" cy="1136"/>
          </a:xfrm>
        </p:grpSpPr>
        <p:sp>
          <p:nvSpPr>
            <p:cNvPr id="27680" name="Line 32"/>
            <p:cNvSpPr>
              <a:spLocks noChangeShapeType="1"/>
            </p:cNvSpPr>
            <p:nvPr/>
          </p:nvSpPr>
          <p:spPr bwMode="auto">
            <a:xfrm>
              <a:off x="816" y="2512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81" name="Line 33"/>
            <p:cNvSpPr>
              <a:spLocks noChangeShapeType="1"/>
            </p:cNvSpPr>
            <p:nvPr/>
          </p:nvSpPr>
          <p:spPr bwMode="auto">
            <a:xfrm>
              <a:off x="820" y="3264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320" y="2442"/>
              <a:ext cx="390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/>
                <a:t>return</a:t>
              </a:r>
            </a:p>
          </p:txBody>
        </p:sp>
        <p:sp>
          <p:nvSpPr>
            <p:cNvPr id="27683" name="Rectangle 35"/>
            <p:cNvSpPr>
              <a:spLocks noChangeArrowheads="1"/>
            </p:cNvSpPr>
            <p:nvPr/>
          </p:nvSpPr>
          <p:spPr bwMode="auto">
            <a:xfrm>
              <a:off x="1328" y="3267"/>
              <a:ext cx="298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 b="1"/>
                <a:t>beta</a:t>
              </a:r>
            </a:p>
          </p:txBody>
        </p:sp>
        <p:sp>
          <p:nvSpPr>
            <p:cNvPr id="27684" name="Line 36"/>
            <p:cNvSpPr>
              <a:spLocks noChangeShapeType="1"/>
            </p:cNvSpPr>
            <p:nvPr/>
          </p:nvSpPr>
          <p:spPr bwMode="auto">
            <a:xfrm flipV="1">
              <a:off x="824" y="2715"/>
              <a:ext cx="614" cy="3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86" name="Rectangle 38"/>
            <p:cNvSpPr>
              <a:spLocks noChangeArrowheads="1"/>
            </p:cNvSpPr>
            <p:nvPr/>
          </p:nvSpPr>
          <p:spPr bwMode="auto">
            <a:xfrm>
              <a:off x="623" y="2931"/>
              <a:ext cx="154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/>
                <a:t>r</a:t>
              </a:r>
              <a:r>
                <a:rPr lang="en-GB" sz="1800" baseline="-25000"/>
                <a:t>f</a:t>
              </a:r>
            </a:p>
          </p:txBody>
        </p:sp>
        <p:sp>
          <p:nvSpPr>
            <p:cNvPr id="27687" name="Rectangle 39"/>
            <p:cNvSpPr>
              <a:spLocks noChangeArrowheads="1"/>
            </p:cNvSpPr>
            <p:nvPr/>
          </p:nvSpPr>
          <p:spPr bwMode="auto">
            <a:xfrm>
              <a:off x="1052" y="2439"/>
              <a:ext cx="152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/>
                <a:t>P</a:t>
              </a:r>
            </a:p>
          </p:txBody>
        </p:sp>
        <p:sp>
          <p:nvSpPr>
            <p:cNvPr id="27688" name="Rectangle 40"/>
            <p:cNvSpPr>
              <a:spLocks noChangeArrowheads="1"/>
            </p:cNvSpPr>
            <p:nvPr/>
          </p:nvSpPr>
          <p:spPr bwMode="auto">
            <a:xfrm>
              <a:off x="1418" y="2580"/>
              <a:ext cx="314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/>
                <a:t>SML</a:t>
              </a:r>
            </a:p>
          </p:txBody>
        </p:sp>
        <p:sp>
          <p:nvSpPr>
            <p:cNvPr id="27689" name="Rectangle 41"/>
            <p:cNvSpPr>
              <a:spLocks noChangeArrowheads="1"/>
            </p:cNvSpPr>
            <p:nvPr/>
          </p:nvSpPr>
          <p:spPr bwMode="auto">
            <a:xfrm>
              <a:off x="1052" y="2748"/>
              <a:ext cx="142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/>
                <a:t>x</a:t>
              </a:r>
            </a:p>
          </p:txBody>
        </p:sp>
        <p:sp>
          <p:nvSpPr>
            <p:cNvPr id="27702" name="Line 54"/>
            <p:cNvSpPr>
              <a:spLocks noChangeShapeType="1"/>
            </p:cNvSpPr>
            <p:nvPr/>
          </p:nvSpPr>
          <p:spPr bwMode="auto">
            <a:xfrm>
              <a:off x="1146" y="2685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707" name="Rectangle 59"/>
            <p:cNvSpPr>
              <a:spLocks noChangeArrowheads="1"/>
            </p:cNvSpPr>
            <p:nvPr/>
          </p:nvSpPr>
          <p:spPr bwMode="auto">
            <a:xfrm>
              <a:off x="1120" y="2645"/>
              <a:ext cx="52" cy="6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7711" name="Group 63" descr="summary" title="summary"/>
          <p:cNvGrpSpPr>
            <a:grpSpLocks/>
          </p:cNvGrpSpPr>
          <p:nvPr/>
        </p:nvGrpSpPr>
        <p:grpSpPr bwMode="auto">
          <a:xfrm>
            <a:off x="4773084" y="2864643"/>
            <a:ext cx="3067050" cy="1345406"/>
            <a:chOff x="2255" y="2406"/>
            <a:chExt cx="1449" cy="1130"/>
          </a:xfrm>
        </p:grpSpPr>
        <p:sp>
          <p:nvSpPr>
            <p:cNvPr id="27691" name="Line 43"/>
            <p:cNvSpPr>
              <a:spLocks noChangeShapeType="1"/>
            </p:cNvSpPr>
            <p:nvPr/>
          </p:nvSpPr>
          <p:spPr bwMode="auto">
            <a:xfrm>
              <a:off x="2772" y="2488"/>
              <a:ext cx="0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92" name="Line 44"/>
            <p:cNvSpPr>
              <a:spLocks noChangeShapeType="1"/>
            </p:cNvSpPr>
            <p:nvPr/>
          </p:nvSpPr>
          <p:spPr bwMode="auto">
            <a:xfrm>
              <a:off x="2776" y="3240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93" name="Rectangle 45"/>
            <p:cNvSpPr>
              <a:spLocks noChangeArrowheads="1"/>
            </p:cNvSpPr>
            <p:nvPr/>
          </p:nvSpPr>
          <p:spPr bwMode="auto">
            <a:xfrm>
              <a:off x="2255" y="2412"/>
              <a:ext cx="390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/>
                <a:t>return</a:t>
              </a:r>
            </a:p>
          </p:txBody>
        </p:sp>
        <p:sp>
          <p:nvSpPr>
            <p:cNvPr id="27694" name="Rectangle 46"/>
            <p:cNvSpPr>
              <a:spLocks noChangeArrowheads="1"/>
            </p:cNvSpPr>
            <p:nvPr/>
          </p:nvSpPr>
          <p:spPr bwMode="auto">
            <a:xfrm>
              <a:off x="3113" y="3228"/>
              <a:ext cx="383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 b="1"/>
                <a:t>sigma</a:t>
              </a:r>
            </a:p>
          </p:txBody>
        </p:sp>
        <p:sp>
          <p:nvSpPr>
            <p:cNvPr id="27695" name="Line 47"/>
            <p:cNvSpPr>
              <a:spLocks noChangeShapeType="1"/>
            </p:cNvSpPr>
            <p:nvPr/>
          </p:nvSpPr>
          <p:spPr bwMode="auto">
            <a:xfrm flipV="1">
              <a:off x="2783" y="2622"/>
              <a:ext cx="614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97" name="Rectangle 49"/>
            <p:cNvSpPr>
              <a:spLocks noChangeArrowheads="1"/>
            </p:cNvSpPr>
            <p:nvPr/>
          </p:nvSpPr>
          <p:spPr bwMode="auto">
            <a:xfrm>
              <a:off x="2585" y="2856"/>
              <a:ext cx="154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/>
                <a:t>r</a:t>
              </a:r>
              <a:r>
                <a:rPr lang="en-GB" sz="1800" baseline="-25000"/>
                <a:t>f</a:t>
              </a:r>
            </a:p>
          </p:txBody>
        </p:sp>
        <p:sp>
          <p:nvSpPr>
            <p:cNvPr id="27698" name="Rectangle 50"/>
            <p:cNvSpPr>
              <a:spLocks noChangeArrowheads="1"/>
            </p:cNvSpPr>
            <p:nvPr/>
          </p:nvSpPr>
          <p:spPr bwMode="auto">
            <a:xfrm>
              <a:off x="2963" y="2406"/>
              <a:ext cx="152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/>
                <a:t>P</a:t>
              </a:r>
            </a:p>
          </p:txBody>
        </p:sp>
        <p:sp>
          <p:nvSpPr>
            <p:cNvPr id="27699" name="Rectangle 51"/>
            <p:cNvSpPr>
              <a:spLocks noChangeArrowheads="1"/>
            </p:cNvSpPr>
            <p:nvPr/>
          </p:nvSpPr>
          <p:spPr bwMode="auto">
            <a:xfrm>
              <a:off x="3371" y="2466"/>
              <a:ext cx="333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/>
                <a:t>CML</a:t>
              </a:r>
            </a:p>
          </p:txBody>
        </p:sp>
        <p:sp>
          <p:nvSpPr>
            <p:cNvPr id="27700" name="Rectangle 52"/>
            <p:cNvSpPr>
              <a:spLocks noChangeArrowheads="1"/>
            </p:cNvSpPr>
            <p:nvPr/>
          </p:nvSpPr>
          <p:spPr bwMode="auto">
            <a:xfrm>
              <a:off x="2972" y="2697"/>
              <a:ext cx="142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1800"/>
                <a:t>x</a:t>
              </a:r>
            </a:p>
          </p:txBody>
        </p:sp>
        <p:sp>
          <p:nvSpPr>
            <p:cNvPr id="27703" name="Line 55"/>
            <p:cNvSpPr>
              <a:spLocks noChangeShapeType="1"/>
            </p:cNvSpPr>
            <p:nvPr/>
          </p:nvSpPr>
          <p:spPr bwMode="auto">
            <a:xfrm>
              <a:off x="3063" y="2643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709" name="Rectangle 61"/>
            <p:cNvSpPr>
              <a:spLocks noChangeArrowheads="1"/>
            </p:cNvSpPr>
            <p:nvPr/>
          </p:nvSpPr>
          <p:spPr bwMode="auto">
            <a:xfrm>
              <a:off x="3027" y="2616"/>
              <a:ext cx="52" cy="6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59699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Outline</a:t>
            </a:r>
            <a:endParaRPr lang="en-GB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Why measure performance?</a:t>
            </a:r>
          </a:p>
          <a:p>
            <a:pPr lvl="1"/>
            <a:r>
              <a:rPr lang="en-GB" sz="1800" dirty="0" smtClean="0"/>
              <a:t>different purposes, different circumstances, different beliefs, different measures</a:t>
            </a:r>
          </a:p>
          <a:p>
            <a:r>
              <a:rPr lang="en-GB" sz="2000" dirty="0" smtClean="0"/>
              <a:t>Measuring returns</a:t>
            </a:r>
          </a:p>
          <a:p>
            <a:pPr lvl="1"/>
            <a:r>
              <a:rPr lang="en-GB" sz="1800" dirty="0" smtClean="0"/>
              <a:t>time weighted vs. value weighted</a:t>
            </a:r>
          </a:p>
          <a:p>
            <a:r>
              <a:rPr lang="en-GB" sz="2000" dirty="0" smtClean="0"/>
              <a:t>The Classic measures:</a:t>
            </a:r>
          </a:p>
          <a:p>
            <a:pPr lvl="1"/>
            <a:r>
              <a:rPr lang="en-GB" sz="1800" dirty="0" smtClean="0"/>
              <a:t>Jensen, </a:t>
            </a:r>
            <a:r>
              <a:rPr lang="en-GB" sz="1800" dirty="0" err="1" smtClean="0"/>
              <a:t>Treynor</a:t>
            </a:r>
            <a:r>
              <a:rPr lang="en-GB" sz="1800" dirty="0" smtClean="0"/>
              <a:t>, </a:t>
            </a:r>
            <a:r>
              <a:rPr lang="en-GB" sz="1800" dirty="0" err="1" smtClean="0"/>
              <a:t>Fama</a:t>
            </a:r>
            <a:r>
              <a:rPr lang="en-GB" sz="1800" dirty="0" smtClean="0"/>
              <a:t>, Sharpe, Appraisal Ratio</a:t>
            </a:r>
          </a:p>
          <a:p>
            <a:pPr lvl="1"/>
            <a:r>
              <a:rPr lang="en-GB" sz="1800" dirty="0" smtClean="0"/>
              <a:t>timing ability</a:t>
            </a:r>
          </a:p>
          <a:p>
            <a:pPr lvl="1"/>
            <a:r>
              <a:rPr lang="en-GB" sz="1800" dirty="0" smtClean="0"/>
              <a:t>generalisation from a CAPM world</a:t>
            </a:r>
          </a:p>
          <a:p>
            <a:r>
              <a:rPr lang="en-GB" sz="2000" dirty="0" smtClean="0"/>
              <a:t>Statistical significance</a:t>
            </a:r>
          </a:p>
          <a:p>
            <a:pPr lvl="1"/>
            <a:r>
              <a:rPr lang="en-GB" sz="1800" dirty="0" smtClean="0"/>
              <a:t>is past performance a guide to future performance?</a:t>
            </a:r>
          </a:p>
          <a:p>
            <a:r>
              <a:rPr lang="en-GB" sz="2000" dirty="0" smtClean="0"/>
              <a:t>Incentive issues</a:t>
            </a:r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8805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Final Measure</a:t>
            </a:r>
            <a:endParaRPr lang="en-GB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Perspective of broad believer in CAPM who accepts that some stocks are mispriced, and who can readily leverage up or down by borrowing/lending, and by going long/short the market (index fund)</a:t>
            </a:r>
          </a:p>
          <a:p>
            <a:r>
              <a:rPr lang="en-GB" sz="2400" dirty="0" smtClean="0"/>
              <a:t>Best definition of skill is excess return per unit of specific risk – called the Appraisal (or Information) ratio</a:t>
            </a:r>
          </a:p>
          <a:p>
            <a:pPr lvl="1"/>
            <a:r>
              <a:rPr lang="en-GB" sz="2000" dirty="0" smtClean="0"/>
              <a:t>numerator represents the benefit which arises from selecting particular stocks</a:t>
            </a:r>
          </a:p>
          <a:p>
            <a:pPr lvl="1"/>
            <a:r>
              <a:rPr lang="en-GB" sz="2000" dirty="0" smtClean="0"/>
              <a:t>denominator represents the cost of not having efficient (fully diversified) portfolio</a:t>
            </a:r>
          </a:p>
        </p:txBody>
      </p:sp>
      <p:graphicFrame>
        <p:nvGraphicFramePr>
          <p:cNvPr id="28676" name="Object 4" descr="Appraisal ratio" title="Appraisal ratio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150876"/>
              </p:ext>
            </p:extLst>
          </p:nvPr>
        </p:nvGraphicFramePr>
        <p:xfrm>
          <a:off x="6834633" y="3590982"/>
          <a:ext cx="18462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4" imgW="1079280" imgH="368280" progId="Equation.DSMT4">
                  <p:embed/>
                </p:oleObj>
              </mc:Choice>
              <mc:Fallback>
                <p:oleObj name="Equation" r:id="rId4" imgW="1079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633" y="3590982"/>
                        <a:ext cx="1846263" cy="3524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37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... which measure DO we use?</a:t>
            </a: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794633"/>
            <a:ext cx="7886700" cy="4351338"/>
          </a:xfrm>
        </p:spPr>
        <p:txBody>
          <a:bodyPr/>
          <a:lstStyle/>
          <a:p>
            <a:r>
              <a:rPr lang="en-GB" sz="2000" dirty="0" smtClean="0"/>
              <a:t>Example: Two portfolios </a:t>
            </a:r>
            <a:r>
              <a:rPr lang="en-GB" sz="2000" i="1" dirty="0" smtClean="0"/>
              <a:t>P</a:t>
            </a:r>
            <a:r>
              <a:rPr lang="en-GB" sz="2000" dirty="0" smtClean="0"/>
              <a:t>, </a:t>
            </a:r>
            <a:r>
              <a:rPr lang="en-GB" sz="2000" i="1" dirty="0" smtClean="0"/>
              <a:t>Q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If </a:t>
            </a:r>
            <a:r>
              <a:rPr lang="en-GB" sz="2000" i="1" dirty="0" smtClean="0"/>
              <a:t>P</a:t>
            </a:r>
            <a:r>
              <a:rPr lang="en-GB" sz="2000" dirty="0" smtClean="0"/>
              <a:t> or </a:t>
            </a:r>
            <a:r>
              <a:rPr lang="en-GB" sz="2000" i="1" dirty="0" smtClean="0"/>
              <a:t>Q</a:t>
            </a:r>
            <a:r>
              <a:rPr lang="en-GB" sz="2000" dirty="0" smtClean="0"/>
              <a:t> represent the investor’s entire portfolio, Sharpe’s measure is relevant and </a:t>
            </a:r>
            <a:r>
              <a:rPr lang="en-GB" sz="2000" i="1" dirty="0" smtClean="0"/>
              <a:t>Q</a:t>
            </a:r>
            <a:r>
              <a:rPr lang="en-GB" sz="2000" dirty="0" smtClean="0"/>
              <a:t> is superior to </a:t>
            </a:r>
            <a:r>
              <a:rPr lang="en-GB" sz="2000" i="1" dirty="0" smtClean="0"/>
              <a:t>P</a:t>
            </a:r>
          </a:p>
          <a:p>
            <a:r>
              <a:rPr lang="en-GB" sz="2000" dirty="0" smtClean="0"/>
              <a:t>If </a:t>
            </a:r>
            <a:r>
              <a:rPr lang="en-GB" sz="2000" i="1" dirty="0" smtClean="0"/>
              <a:t>P</a:t>
            </a:r>
            <a:r>
              <a:rPr lang="en-GB" sz="2000" dirty="0" smtClean="0"/>
              <a:t> or </a:t>
            </a:r>
            <a:r>
              <a:rPr lang="en-GB" sz="2000" i="1" dirty="0" smtClean="0"/>
              <a:t>Q</a:t>
            </a:r>
            <a:r>
              <a:rPr lang="en-GB" sz="2000" dirty="0" smtClean="0"/>
              <a:t> is to be combined with the market index as part of an active strategy, the Appraisal Ratio is relevant and </a:t>
            </a:r>
            <a:r>
              <a:rPr lang="en-GB" sz="2000" i="1" dirty="0" smtClean="0"/>
              <a:t>P</a:t>
            </a:r>
            <a:r>
              <a:rPr lang="en-GB" sz="2000" dirty="0" smtClean="0"/>
              <a:t> is superior to </a:t>
            </a:r>
            <a:r>
              <a:rPr lang="en-GB" sz="2000" i="1" dirty="0" smtClean="0"/>
              <a:t>Q</a:t>
            </a:r>
          </a:p>
          <a:p>
            <a:r>
              <a:rPr lang="en-GB" sz="2000" dirty="0" smtClean="0"/>
              <a:t>If </a:t>
            </a:r>
            <a:r>
              <a:rPr lang="en-GB" sz="2000" i="1" dirty="0" smtClean="0"/>
              <a:t>P</a:t>
            </a:r>
            <a:r>
              <a:rPr lang="en-GB" sz="2000" dirty="0" smtClean="0"/>
              <a:t> or </a:t>
            </a:r>
            <a:r>
              <a:rPr lang="en-GB" sz="2000" i="1" dirty="0" smtClean="0"/>
              <a:t>Q</a:t>
            </a:r>
            <a:r>
              <a:rPr lang="en-GB" sz="2000" dirty="0" smtClean="0"/>
              <a:t> is to be combined with other actively managed portfolios to form a fully-diversified portfolio, </a:t>
            </a:r>
            <a:r>
              <a:rPr lang="en-GB" sz="2000" dirty="0" err="1" smtClean="0"/>
              <a:t>Treynor‘s</a:t>
            </a:r>
            <a:r>
              <a:rPr lang="en-GB" sz="2000" dirty="0" smtClean="0"/>
              <a:t> measure is relevant and </a:t>
            </a:r>
            <a:r>
              <a:rPr lang="en-GB" sz="2000" i="1" dirty="0" smtClean="0"/>
              <a:t>Q</a:t>
            </a:r>
            <a:r>
              <a:rPr lang="en-GB" sz="2000" dirty="0" smtClean="0"/>
              <a:t> is superior to </a:t>
            </a:r>
            <a:r>
              <a:rPr lang="en-GB" sz="2000" i="1" dirty="0" smtClean="0"/>
              <a:t>P</a:t>
            </a:r>
            <a:endParaRPr lang="en-GB" sz="2000" i="1" dirty="0"/>
          </a:p>
        </p:txBody>
      </p:sp>
      <p:graphicFrame>
        <p:nvGraphicFramePr>
          <p:cNvPr id="39940" name="Object 4" descr="Example" title="Example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8273525"/>
              </p:ext>
            </p:extLst>
          </p:nvPr>
        </p:nvGraphicFramePr>
        <p:xfrm>
          <a:off x="442366" y="2134719"/>
          <a:ext cx="5256585" cy="1574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Document" r:id="rId4" imgW="5285183" imgH="1861196" progId="Word.Document.8">
                  <p:embed/>
                </p:oleObj>
              </mc:Choice>
              <mc:Fallback>
                <p:oleObj name="Document" r:id="rId4" imgW="5285183" imgH="1861196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66" y="2134719"/>
                        <a:ext cx="5256585" cy="1574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4784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 timing</a:t>
            </a: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800" dirty="0" smtClean="0"/>
              <a:t>A manager who thinks she can forecast when the market will do well and when it will do badly will shift in and out of the market accordingly</a:t>
            </a:r>
          </a:p>
          <a:p>
            <a:pPr lvl="1"/>
            <a:r>
              <a:rPr lang="en-GB" sz="1800" dirty="0" smtClean="0"/>
              <a:t>how to test whether the manager has market timing skills?</a:t>
            </a:r>
          </a:p>
          <a:p>
            <a:r>
              <a:rPr lang="en-GB" sz="1800" dirty="0" smtClean="0"/>
              <a:t>If the manager has timing skills, the beta of the portfolio will be higher when the return is higher</a:t>
            </a:r>
          </a:p>
          <a:p>
            <a:pPr lvl="1"/>
            <a:r>
              <a:rPr lang="en-GB" sz="1800" dirty="0" smtClean="0"/>
              <a:t>can tell by regressing portfolio beta on market excess return, or by regressing excess return on portfolio on excess return on market and on squared excess return:</a:t>
            </a:r>
          </a:p>
          <a:p>
            <a:pPr lvl="1">
              <a:buNone/>
            </a:pPr>
            <a:r>
              <a:rPr lang="en-GB" sz="1800" dirty="0" smtClean="0"/>
              <a:t>		</a:t>
            </a:r>
            <a:r>
              <a:rPr lang="en-GB" sz="1800" i="1" dirty="0" err="1" smtClean="0"/>
              <a:t>r</a:t>
            </a:r>
            <a:r>
              <a:rPr lang="en-GB" sz="1800" i="1" baseline="-25000" dirty="0" err="1" smtClean="0"/>
              <a:t>P</a:t>
            </a:r>
            <a:r>
              <a:rPr lang="en-GB" sz="1800" i="1" dirty="0" smtClean="0"/>
              <a:t> – </a:t>
            </a:r>
            <a:r>
              <a:rPr lang="en-GB" sz="1800" i="1" dirty="0" err="1" smtClean="0"/>
              <a:t>r</a:t>
            </a:r>
            <a:r>
              <a:rPr lang="en-GB" sz="1800" i="1" baseline="-25000" dirty="0" err="1" smtClean="0"/>
              <a:t>F</a:t>
            </a:r>
            <a:r>
              <a:rPr lang="en-GB" sz="1800" i="1" dirty="0" smtClean="0"/>
              <a:t> = a + b(</a:t>
            </a:r>
            <a:r>
              <a:rPr lang="en-GB" sz="1800" i="1" dirty="0" err="1" smtClean="0"/>
              <a:t>r</a:t>
            </a:r>
            <a:r>
              <a:rPr lang="en-GB" sz="1800" i="1" baseline="-25000" dirty="0" err="1" smtClean="0"/>
              <a:t>M</a:t>
            </a:r>
            <a:r>
              <a:rPr lang="en-GB" sz="1800" i="1" dirty="0" smtClean="0"/>
              <a:t> – </a:t>
            </a:r>
            <a:r>
              <a:rPr lang="en-GB" sz="1800" i="1" dirty="0" err="1" smtClean="0"/>
              <a:t>r</a:t>
            </a:r>
            <a:r>
              <a:rPr lang="en-GB" sz="1800" i="1" baseline="-25000" dirty="0" err="1" smtClean="0"/>
              <a:t>F</a:t>
            </a:r>
            <a:r>
              <a:rPr lang="en-GB" sz="1800" i="1" dirty="0" smtClean="0"/>
              <a:t>) + c(</a:t>
            </a:r>
            <a:r>
              <a:rPr lang="en-GB" sz="1800" i="1" dirty="0" err="1" smtClean="0"/>
              <a:t>r</a:t>
            </a:r>
            <a:r>
              <a:rPr lang="en-GB" sz="1800" i="1" baseline="-25000" dirty="0" err="1" smtClean="0"/>
              <a:t>M</a:t>
            </a:r>
            <a:r>
              <a:rPr lang="en-GB" sz="1800" i="1" dirty="0" smtClean="0"/>
              <a:t> – </a:t>
            </a:r>
            <a:r>
              <a:rPr lang="en-GB" sz="1800" i="1" dirty="0" err="1" smtClean="0"/>
              <a:t>r</a:t>
            </a:r>
            <a:r>
              <a:rPr lang="en-GB" sz="1800" i="1" baseline="-25000" dirty="0" err="1" smtClean="0"/>
              <a:t>F</a:t>
            </a:r>
            <a:r>
              <a:rPr lang="en-GB" sz="1800" i="1" dirty="0" smtClean="0"/>
              <a:t>)</a:t>
            </a:r>
            <a:r>
              <a:rPr lang="en-GB" sz="1800" i="1" baseline="30000" dirty="0" smtClean="0"/>
              <a:t>2</a:t>
            </a:r>
            <a:r>
              <a:rPr lang="en-GB" sz="1800" i="1" dirty="0" smtClean="0"/>
              <a:t> + </a:t>
            </a:r>
            <a:r>
              <a:rPr lang="en-GB" sz="1800" i="1" dirty="0" smtClean="0">
                <a:latin typeface="Symbol" pitchFamily="18" charset="2"/>
              </a:rPr>
              <a:t>e</a:t>
            </a:r>
          </a:p>
          <a:p>
            <a:pPr lvl="1"/>
            <a:r>
              <a:rPr lang="en-GB" sz="1800" dirty="0" smtClean="0"/>
              <a:t>if </a:t>
            </a:r>
            <a:r>
              <a:rPr lang="en-GB" sz="1800" i="1" dirty="0" smtClean="0"/>
              <a:t>c</a:t>
            </a:r>
            <a:r>
              <a:rPr lang="en-GB" sz="1800" dirty="0" smtClean="0"/>
              <a:t> = 0, then no timing skills; and stock selection skills only if </a:t>
            </a:r>
            <a:r>
              <a:rPr lang="en-GB" sz="1800" i="1" dirty="0" smtClean="0"/>
              <a:t>a</a:t>
            </a:r>
            <a:r>
              <a:rPr lang="en-GB" sz="1800" dirty="0" smtClean="0"/>
              <a:t> &gt; 0</a:t>
            </a:r>
          </a:p>
          <a:p>
            <a:pPr lvl="1"/>
            <a:r>
              <a:rPr lang="en-GB" sz="1800" dirty="0" smtClean="0"/>
              <a:t>if </a:t>
            </a:r>
            <a:r>
              <a:rPr lang="en-GB" sz="1800" i="1" dirty="0" smtClean="0"/>
              <a:t>c</a:t>
            </a:r>
            <a:r>
              <a:rPr lang="en-GB" sz="1800" dirty="0" smtClean="0"/>
              <a:t> &gt; 0 and </a:t>
            </a:r>
            <a:r>
              <a:rPr lang="en-GB" sz="1800" i="1" dirty="0" smtClean="0"/>
              <a:t>a</a:t>
            </a:r>
            <a:r>
              <a:rPr lang="en-GB" sz="1800" dirty="0" smtClean="0"/>
              <a:t> </a:t>
            </a:r>
            <a:r>
              <a:rPr lang="en-GB" sz="1800" dirty="0" smtClean="0">
                <a:sym typeface="Symbol" pitchFamily="18" charset="2"/>
              </a:rPr>
              <a:t> 0, timing skills</a:t>
            </a:r>
          </a:p>
          <a:p>
            <a:r>
              <a:rPr lang="en-GB" sz="1800" dirty="0" smtClean="0">
                <a:sym typeface="Symbol" pitchFamily="18" charset="2"/>
              </a:rPr>
              <a:t>Can get </a:t>
            </a:r>
            <a:r>
              <a:rPr lang="en-GB" sz="1800" i="1" dirty="0" smtClean="0">
                <a:sym typeface="Symbol" pitchFamily="18" charset="2"/>
              </a:rPr>
              <a:t>c</a:t>
            </a:r>
            <a:r>
              <a:rPr lang="en-GB" sz="1800" dirty="0" smtClean="0">
                <a:sym typeface="Symbol" pitchFamily="18" charset="2"/>
              </a:rPr>
              <a:t> &gt; 0 but </a:t>
            </a:r>
            <a:r>
              <a:rPr lang="en-GB" sz="1800" i="1" dirty="0" smtClean="0">
                <a:sym typeface="Symbol" pitchFamily="18" charset="2"/>
              </a:rPr>
              <a:t>a</a:t>
            </a:r>
            <a:r>
              <a:rPr lang="en-GB" sz="1800" dirty="0" smtClean="0">
                <a:sym typeface="Symbol" pitchFamily="18" charset="2"/>
              </a:rPr>
              <a:t> &lt; 0 without having any skills:</a:t>
            </a:r>
          </a:p>
          <a:p>
            <a:pPr lvl="1"/>
            <a:r>
              <a:rPr lang="en-GB" sz="1800" dirty="0" smtClean="0">
                <a:sym typeface="Symbol" pitchFamily="18" charset="2"/>
              </a:rPr>
              <a:t>buy index call options (more later; idea is calls give you exposure on the upside, protection on the downside; option cost leads to a &lt; 0)</a:t>
            </a:r>
          </a:p>
          <a:p>
            <a:pPr lvl="1"/>
            <a:r>
              <a:rPr lang="en-GB" sz="1800" dirty="0" smtClean="0"/>
              <a:t>or switch into equities when market goes up, back into bonds when it goes down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12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6976" y="1690689"/>
            <a:ext cx="82809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GB" sz="1800" i="1" dirty="0" smtClean="0"/>
          </a:p>
          <a:p>
            <a:pPr marL="0" lvl="1"/>
            <a:r>
              <a:rPr lang="en-GB" sz="1800" i="1" dirty="0" smtClean="0"/>
              <a:t>	</a:t>
            </a:r>
            <a:r>
              <a:rPr lang="en-GB" sz="1800" b="1" i="1" dirty="0" smtClean="0"/>
              <a:t>Example</a:t>
            </a:r>
            <a:r>
              <a:rPr lang="en-GB" sz="1800" i="1" dirty="0" smtClean="0"/>
              <a:t>:</a:t>
            </a:r>
          </a:p>
          <a:p>
            <a:pPr marL="0" lvl="1"/>
            <a:endParaRPr lang="en-GB" sz="1800" i="1" dirty="0"/>
          </a:p>
          <a:p>
            <a:pPr marL="0" lvl="1"/>
            <a:r>
              <a:rPr lang="en-GB" sz="1800" i="1" dirty="0" smtClean="0"/>
              <a:t>	</a:t>
            </a:r>
            <a:r>
              <a:rPr lang="en-GB" sz="1800" i="1" dirty="0" err="1" smtClean="0"/>
              <a:t>r</a:t>
            </a:r>
            <a:r>
              <a:rPr lang="en-GB" sz="1800" b="1" i="1" baseline="-25000" dirty="0" err="1" smtClean="0"/>
              <a:t>A</a:t>
            </a:r>
            <a:r>
              <a:rPr lang="en-GB" sz="1800" i="1" dirty="0" smtClean="0"/>
              <a:t> </a:t>
            </a:r>
            <a:r>
              <a:rPr lang="en-GB" sz="1800" i="1" dirty="0"/>
              <a:t>– </a:t>
            </a:r>
            <a:r>
              <a:rPr lang="en-GB" sz="1800" i="1" dirty="0" err="1"/>
              <a:t>r</a:t>
            </a:r>
            <a:r>
              <a:rPr lang="en-GB" sz="1800" i="1" baseline="-25000" dirty="0" err="1"/>
              <a:t>F</a:t>
            </a:r>
            <a:r>
              <a:rPr lang="en-GB" sz="1800" i="1" dirty="0"/>
              <a:t> = </a:t>
            </a:r>
            <a:r>
              <a:rPr lang="en-GB" sz="1800" i="1" dirty="0" smtClean="0"/>
              <a:t>1% </a:t>
            </a:r>
            <a:r>
              <a:rPr lang="en-GB" sz="1800" i="1" dirty="0"/>
              <a:t>+ </a:t>
            </a:r>
            <a:r>
              <a:rPr lang="en-GB" sz="1800" i="1" dirty="0" smtClean="0"/>
              <a:t>1.5(</a:t>
            </a:r>
            <a:r>
              <a:rPr lang="en-GB" sz="1800" i="1" dirty="0" err="1" smtClean="0"/>
              <a:t>r</a:t>
            </a:r>
            <a:r>
              <a:rPr lang="en-GB" sz="1800" i="1" baseline="-25000" dirty="0" err="1" smtClean="0"/>
              <a:t>M</a:t>
            </a:r>
            <a:r>
              <a:rPr lang="en-GB" sz="1800" i="1" dirty="0" smtClean="0"/>
              <a:t> </a:t>
            </a:r>
            <a:r>
              <a:rPr lang="en-GB" sz="1800" i="1" dirty="0"/>
              <a:t>– </a:t>
            </a:r>
            <a:r>
              <a:rPr lang="en-GB" sz="1800" i="1" dirty="0" err="1"/>
              <a:t>r</a:t>
            </a:r>
            <a:r>
              <a:rPr lang="en-GB" sz="1800" i="1" baseline="-25000" dirty="0" err="1"/>
              <a:t>F</a:t>
            </a:r>
            <a:r>
              <a:rPr lang="en-GB" sz="1800" i="1" dirty="0"/>
              <a:t>) + </a:t>
            </a:r>
            <a:r>
              <a:rPr lang="en-GB" sz="1800" i="1" dirty="0" smtClean="0"/>
              <a:t>8(</a:t>
            </a:r>
            <a:r>
              <a:rPr lang="en-GB" sz="1800" i="1" dirty="0" err="1" smtClean="0"/>
              <a:t>r</a:t>
            </a:r>
            <a:r>
              <a:rPr lang="en-GB" sz="1800" i="1" baseline="-25000" dirty="0" err="1" smtClean="0"/>
              <a:t>M</a:t>
            </a:r>
            <a:r>
              <a:rPr lang="en-GB" sz="1800" i="1" dirty="0" smtClean="0"/>
              <a:t> </a:t>
            </a:r>
            <a:r>
              <a:rPr lang="en-GB" sz="1800" i="1" dirty="0"/>
              <a:t>– </a:t>
            </a:r>
            <a:r>
              <a:rPr lang="en-GB" sz="1800" i="1" dirty="0" err="1" smtClean="0"/>
              <a:t>r</a:t>
            </a:r>
            <a:r>
              <a:rPr lang="en-GB" sz="1800" i="1" baseline="-25000" dirty="0" err="1" smtClean="0"/>
              <a:t>F</a:t>
            </a:r>
            <a:r>
              <a:rPr lang="en-GB" sz="1800" i="1" dirty="0" smtClean="0"/>
              <a:t>)</a:t>
            </a:r>
            <a:r>
              <a:rPr lang="en-GB" sz="1800" i="1" baseline="30000" dirty="0" smtClean="0"/>
              <a:t>2</a:t>
            </a:r>
            <a:r>
              <a:rPr lang="en-GB" sz="1800" i="1" dirty="0" smtClean="0"/>
              <a:t> + </a:t>
            </a:r>
            <a:r>
              <a:rPr lang="en-GB" sz="1800" i="1" dirty="0" err="1" smtClean="0">
                <a:latin typeface="Symbol" pitchFamily="18" charset="2"/>
              </a:rPr>
              <a:t>e</a:t>
            </a:r>
            <a:r>
              <a:rPr lang="en-GB" sz="1800" i="1" baseline="-25000" dirty="0" err="1" smtClean="0"/>
              <a:t>A</a:t>
            </a:r>
            <a:endParaRPr lang="en-GB" sz="1800" i="1" baseline="-25000" dirty="0" smtClean="0"/>
          </a:p>
          <a:p>
            <a:pPr marL="0" lvl="1"/>
            <a:endParaRPr lang="en-GB" sz="1800" i="1" baseline="-25000" dirty="0" smtClean="0"/>
          </a:p>
          <a:p>
            <a:pPr marL="0" lvl="1"/>
            <a:endParaRPr lang="en-GB" sz="1800" i="1" baseline="-25000" dirty="0"/>
          </a:p>
          <a:p>
            <a:pPr marL="0" lvl="1"/>
            <a:r>
              <a:rPr lang="en-GB" sz="1800" i="1" dirty="0" smtClean="0"/>
              <a:t>	</a:t>
            </a:r>
            <a:r>
              <a:rPr lang="en-GB" sz="1800" i="1" dirty="0" err="1" smtClean="0"/>
              <a:t>r</a:t>
            </a:r>
            <a:r>
              <a:rPr lang="en-GB" sz="1800" b="1" i="1" baseline="-25000" dirty="0" err="1" smtClean="0"/>
              <a:t>B</a:t>
            </a:r>
            <a:r>
              <a:rPr lang="en-GB" sz="1800" i="1" dirty="0" smtClean="0"/>
              <a:t> </a:t>
            </a:r>
            <a:r>
              <a:rPr lang="en-GB" sz="1800" i="1" dirty="0"/>
              <a:t>– </a:t>
            </a:r>
            <a:r>
              <a:rPr lang="en-GB" sz="1800" i="1" dirty="0" err="1"/>
              <a:t>r</a:t>
            </a:r>
            <a:r>
              <a:rPr lang="en-GB" sz="1800" i="1" baseline="-25000" dirty="0" err="1"/>
              <a:t>F</a:t>
            </a:r>
            <a:r>
              <a:rPr lang="en-GB" sz="1800" i="1" dirty="0"/>
              <a:t> = 1% + 1.5(</a:t>
            </a:r>
            <a:r>
              <a:rPr lang="en-GB" sz="1800" i="1" dirty="0" err="1"/>
              <a:t>r</a:t>
            </a:r>
            <a:r>
              <a:rPr lang="en-GB" sz="1800" i="1" baseline="-25000" dirty="0" err="1"/>
              <a:t>M</a:t>
            </a:r>
            <a:r>
              <a:rPr lang="en-GB" sz="1800" i="1" dirty="0"/>
              <a:t> – </a:t>
            </a:r>
            <a:r>
              <a:rPr lang="en-GB" sz="1800" i="1" dirty="0" err="1"/>
              <a:t>r</a:t>
            </a:r>
            <a:r>
              <a:rPr lang="en-GB" sz="1800" i="1" baseline="-25000" dirty="0" err="1"/>
              <a:t>F</a:t>
            </a:r>
            <a:r>
              <a:rPr lang="en-GB" sz="1800" i="1" dirty="0"/>
              <a:t>) </a:t>
            </a:r>
            <a:r>
              <a:rPr lang="en-GB" sz="1800" i="1" dirty="0" smtClean="0"/>
              <a:t>+ </a:t>
            </a:r>
            <a:r>
              <a:rPr lang="en-GB" sz="1800" i="1" dirty="0" err="1" smtClean="0">
                <a:latin typeface="Symbol" pitchFamily="18" charset="2"/>
              </a:rPr>
              <a:t>e</a:t>
            </a:r>
            <a:r>
              <a:rPr lang="en-GB" sz="1800" i="1" baseline="-25000" dirty="0" err="1" smtClean="0"/>
              <a:t>B</a:t>
            </a:r>
            <a:endParaRPr lang="en-GB" sz="1800" i="1" baseline="-25000" dirty="0"/>
          </a:p>
          <a:p>
            <a:pPr marL="0" lvl="1"/>
            <a:endParaRPr lang="en-GB" sz="1800" i="1" baseline="-25000" dirty="0"/>
          </a:p>
          <a:p>
            <a:pPr marL="0" lvl="1"/>
            <a:endParaRPr lang="en-GB" sz="1800" i="1" dirty="0" smtClean="0"/>
          </a:p>
          <a:p>
            <a:pPr marL="0" lvl="1"/>
            <a:r>
              <a:rPr lang="en-GB" sz="1800" i="1" dirty="0" smtClean="0"/>
              <a:t>	</a:t>
            </a:r>
            <a:r>
              <a:rPr lang="en-GB" sz="1800" b="1" i="1" dirty="0" smtClean="0"/>
              <a:t>Case </a:t>
            </a:r>
            <a:r>
              <a:rPr lang="en-GB" sz="1800" b="1" i="1" dirty="0"/>
              <a:t>1: </a:t>
            </a:r>
            <a:r>
              <a:rPr lang="en-GB" sz="1800" b="1" i="1" dirty="0" err="1" smtClean="0"/>
              <a:t>r</a:t>
            </a:r>
            <a:r>
              <a:rPr lang="en-GB" sz="1800" b="1" i="1" baseline="-25000" dirty="0" err="1" smtClean="0"/>
              <a:t>M</a:t>
            </a:r>
            <a:r>
              <a:rPr lang="en-GB" sz="1800" b="1" i="1" dirty="0" smtClean="0"/>
              <a:t> </a:t>
            </a:r>
            <a:r>
              <a:rPr lang="en-GB" sz="1800" b="1" i="1" dirty="0"/>
              <a:t>– </a:t>
            </a:r>
            <a:r>
              <a:rPr lang="en-GB" sz="1800" b="1" i="1" dirty="0" err="1" smtClean="0"/>
              <a:t>r</a:t>
            </a:r>
            <a:r>
              <a:rPr lang="en-GB" sz="1800" b="1" i="1" baseline="-25000" dirty="0" err="1" smtClean="0"/>
              <a:t>F</a:t>
            </a:r>
            <a:r>
              <a:rPr lang="en-GB" sz="1800" b="1" i="1" baseline="-25000" dirty="0" smtClean="0"/>
              <a:t> = </a:t>
            </a:r>
            <a:r>
              <a:rPr lang="en-GB" sz="1800" b="1" i="1" dirty="0"/>
              <a:t>2%</a:t>
            </a:r>
          </a:p>
          <a:p>
            <a:pPr marL="0" lvl="1"/>
            <a:endParaRPr lang="en-GB" sz="1800" i="1" baseline="-25000" dirty="0" smtClean="0"/>
          </a:p>
          <a:p>
            <a:pPr marL="0" lvl="1"/>
            <a:r>
              <a:rPr lang="en-GB" sz="1800" i="1" dirty="0" smtClean="0"/>
              <a:t>	E(</a:t>
            </a:r>
            <a:r>
              <a:rPr lang="en-GB" sz="1800" i="1" dirty="0" err="1" smtClean="0"/>
              <a:t>r</a:t>
            </a:r>
            <a:r>
              <a:rPr lang="en-GB" sz="1800" i="1" baseline="-25000" dirty="0" err="1" smtClean="0"/>
              <a:t>A</a:t>
            </a:r>
            <a:r>
              <a:rPr lang="en-GB" sz="1800" i="1" dirty="0" smtClean="0"/>
              <a:t> </a:t>
            </a:r>
            <a:r>
              <a:rPr lang="en-GB" sz="1800" i="1" dirty="0"/>
              <a:t>– </a:t>
            </a:r>
            <a:r>
              <a:rPr lang="en-GB" sz="1800" i="1" dirty="0" err="1"/>
              <a:t>r</a:t>
            </a:r>
            <a:r>
              <a:rPr lang="en-GB" sz="1800" i="1" baseline="-25000" dirty="0" err="1"/>
              <a:t>F</a:t>
            </a:r>
            <a:r>
              <a:rPr lang="en-GB" sz="1800" i="1" dirty="0"/>
              <a:t> </a:t>
            </a:r>
            <a:r>
              <a:rPr lang="en-GB" sz="1800" i="1" dirty="0" smtClean="0"/>
              <a:t>) = 4.32%;   E(</a:t>
            </a:r>
            <a:r>
              <a:rPr lang="en-GB" sz="1800" i="1" dirty="0" err="1" smtClean="0"/>
              <a:t>r</a:t>
            </a:r>
            <a:r>
              <a:rPr lang="en-GB" sz="1800" i="1" baseline="-25000" dirty="0" err="1" smtClean="0"/>
              <a:t>B</a:t>
            </a:r>
            <a:r>
              <a:rPr lang="en-GB" sz="1800" i="1" dirty="0" smtClean="0"/>
              <a:t> </a:t>
            </a:r>
            <a:r>
              <a:rPr lang="en-GB" sz="1800" i="1" dirty="0"/>
              <a:t>– </a:t>
            </a:r>
            <a:r>
              <a:rPr lang="en-GB" sz="1800" i="1" dirty="0" err="1"/>
              <a:t>r</a:t>
            </a:r>
            <a:r>
              <a:rPr lang="en-GB" sz="1800" i="1" baseline="-25000" dirty="0" err="1"/>
              <a:t>F</a:t>
            </a:r>
            <a:r>
              <a:rPr lang="en-GB" sz="1800" i="1" dirty="0"/>
              <a:t> ) = </a:t>
            </a:r>
            <a:r>
              <a:rPr lang="en-GB" sz="1800" i="1" dirty="0" smtClean="0"/>
              <a:t>4.00%</a:t>
            </a:r>
            <a:endParaRPr lang="en-GB" sz="1800" i="1" dirty="0"/>
          </a:p>
          <a:p>
            <a:pPr marL="0" lvl="1"/>
            <a:endParaRPr lang="en-GB" sz="1800" i="1" baseline="-25000" dirty="0"/>
          </a:p>
          <a:p>
            <a:pPr marL="0" lvl="1"/>
            <a:endParaRPr lang="en-GB" sz="1800" i="1" baseline="-25000" dirty="0" smtClean="0"/>
          </a:p>
          <a:p>
            <a:pPr marL="0" lvl="1"/>
            <a:r>
              <a:rPr lang="en-GB" sz="1800" i="1" dirty="0" smtClean="0"/>
              <a:t>	</a:t>
            </a:r>
            <a:r>
              <a:rPr lang="en-GB" sz="1800" b="1" i="1" dirty="0" smtClean="0"/>
              <a:t>Case 2: </a:t>
            </a:r>
            <a:r>
              <a:rPr lang="en-GB" sz="1800" b="1" i="1" dirty="0" err="1"/>
              <a:t>r</a:t>
            </a:r>
            <a:r>
              <a:rPr lang="en-GB" sz="1800" b="1" i="1" baseline="-25000" dirty="0" err="1"/>
              <a:t>M</a:t>
            </a:r>
            <a:r>
              <a:rPr lang="en-GB" sz="1800" b="1" i="1" dirty="0"/>
              <a:t> – </a:t>
            </a:r>
            <a:r>
              <a:rPr lang="en-GB" sz="1800" b="1" i="1" dirty="0" err="1"/>
              <a:t>r</a:t>
            </a:r>
            <a:r>
              <a:rPr lang="en-GB" sz="1800" b="1" i="1" baseline="-25000" dirty="0" err="1"/>
              <a:t>F</a:t>
            </a:r>
            <a:r>
              <a:rPr lang="en-GB" sz="1800" b="1" i="1" baseline="-25000" dirty="0"/>
              <a:t> = </a:t>
            </a:r>
            <a:r>
              <a:rPr lang="en-GB" sz="1800" b="1" i="1" dirty="0"/>
              <a:t>-</a:t>
            </a:r>
            <a:r>
              <a:rPr lang="en-GB" sz="1800" b="1" i="1" dirty="0" smtClean="0"/>
              <a:t>2</a:t>
            </a:r>
            <a:r>
              <a:rPr lang="en-GB" sz="1800" b="1" i="1" dirty="0"/>
              <a:t>%</a:t>
            </a:r>
          </a:p>
          <a:p>
            <a:pPr marL="0" lvl="1"/>
            <a:endParaRPr lang="en-GB" sz="1800" i="1" baseline="-25000" dirty="0"/>
          </a:p>
          <a:p>
            <a:pPr marL="0" lvl="1"/>
            <a:r>
              <a:rPr lang="en-GB" sz="1800" i="1" dirty="0" smtClean="0"/>
              <a:t>	E(</a:t>
            </a:r>
            <a:r>
              <a:rPr lang="en-GB" sz="1800" i="1" dirty="0" err="1" smtClean="0"/>
              <a:t>r</a:t>
            </a:r>
            <a:r>
              <a:rPr lang="en-GB" sz="1800" i="1" baseline="-25000" dirty="0" err="1" smtClean="0"/>
              <a:t>A</a:t>
            </a:r>
            <a:r>
              <a:rPr lang="en-GB" sz="1800" i="1" dirty="0" smtClean="0"/>
              <a:t> </a:t>
            </a:r>
            <a:r>
              <a:rPr lang="en-GB" sz="1800" i="1" dirty="0"/>
              <a:t>– </a:t>
            </a:r>
            <a:r>
              <a:rPr lang="en-GB" sz="1800" i="1" dirty="0" err="1"/>
              <a:t>r</a:t>
            </a:r>
            <a:r>
              <a:rPr lang="en-GB" sz="1800" i="1" baseline="-25000" dirty="0" err="1"/>
              <a:t>F</a:t>
            </a:r>
            <a:r>
              <a:rPr lang="en-GB" sz="1800" i="1" dirty="0"/>
              <a:t> ) = </a:t>
            </a:r>
            <a:r>
              <a:rPr lang="en-GB" sz="1800" i="1" dirty="0" smtClean="0"/>
              <a:t>-1.68</a:t>
            </a:r>
            <a:r>
              <a:rPr lang="en-GB" sz="1800" i="1" dirty="0"/>
              <a:t>%;   E(</a:t>
            </a:r>
            <a:r>
              <a:rPr lang="en-GB" sz="1800" i="1" dirty="0" err="1"/>
              <a:t>r</a:t>
            </a:r>
            <a:r>
              <a:rPr lang="en-GB" sz="1800" i="1" baseline="-25000" dirty="0" err="1"/>
              <a:t>B</a:t>
            </a:r>
            <a:r>
              <a:rPr lang="en-GB" sz="1800" i="1" dirty="0"/>
              <a:t> – </a:t>
            </a:r>
            <a:r>
              <a:rPr lang="en-GB" sz="1800" i="1" dirty="0" err="1"/>
              <a:t>r</a:t>
            </a:r>
            <a:r>
              <a:rPr lang="en-GB" sz="1800" i="1" baseline="-25000" dirty="0" err="1"/>
              <a:t>F</a:t>
            </a:r>
            <a:r>
              <a:rPr lang="en-GB" sz="1800" i="1" dirty="0"/>
              <a:t> ) = </a:t>
            </a:r>
            <a:r>
              <a:rPr lang="en-GB" sz="1800" i="1" dirty="0" smtClean="0"/>
              <a:t>-2.00%</a:t>
            </a:r>
            <a:endParaRPr lang="en-GB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 timing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7" name="Object 5" descr="Graph of market timing" title="Market timing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442611"/>
              </p:ext>
            </p:extLst>
          </p:nvPr>
        </p:nvGraphicFramePr>
        <p:xfrm>
          <a:off x="809625" y="376238"/>
          <a:ext cx="8010525" cy="579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Worksheet" r:id="rId4" imgW="8010566" imgH="5796054" progId="Excel.Sheet.12">
                  <p:embed/>
                </p:oleObj>
              </mc:Choice>
              <mc:Fallback>
                <p:oleObj name="Worksheet" r:id="rId4" imgW="8010566" imgH="5796054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376238"/>
                        <a:ext cx="8010525" cy="579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 descr="Graph of market timing" title="Market tim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Market Timing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Risk Factors</a:t>
            </a:r>
            <a:endParaRPr lang="en-GB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With different model for explaining returns (e.g. </a:t>
            </a:r>
            <a:r>
              <a:rPr lang="en-GB" sz="2400" dirty="0" err="1" smtClean="0"/>
              <a:t>Fama</a:t>
            </a:r>
            <a:r>
              <a:rPr lang="en-GB" sz="2400" dirty="0" smtClean="0"/>
              <a:t> French, or multi-asset CAPM) can readily generalise previous measures</a:t>
            </a:r>
          </a:p>
          <a:p>
            <a:pPr lvl="1"/>
            <a:r>
              <a:rPr lang="en-GB" sz="2000" dirty="0" smtClean="0"/>
              <a:t>for example, Jensen’s alpha is simply the intercept on regressing the excess return on the portfolio on the excess return on the market</a:t>
            </a:r>
          </a:p>
          <a:p>
            <a:pPr lvl="1"/>
            <a:r>
              <a:rPr lang="en-GB" sz="2000" dirty="0" smtClean="0"/>
              <a:t>with multiple reference portfolios get:</a:t>
            </a:r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r>
              <a:rPr lang="en-GB" sz="2400" dirty="0" smtClean="0"/>
              <a:t>Example: (</a:t>
            </a:r>
            <a:r>
              <a:rPr lang="en-GB" sz="2400" dirty="0" err="1" smtClean="0"/>
              <a:t>Fama</a:t>
            </a:r>
            <a:r>
              <a:rPr lang="en-GB" sz="2400" dirty="0" smtClean="0"/>
              <a:t>-French 3 factor model based Abnormal Returns)</a:t>
            </a:r>
          </a:p>
          <a:p>
            <a:pPr marL="0" indent="0">
              <a:buNone/>
            </a:pPr>
            <a:r>
              <a:rPr lang="en-GB" sz="2400" i="1" dirty="0" smtClean="0"/>
              <a:t>       AR</a:t>
            </a:r>
            <a:r>
              <a:rPr lang="en-GB" sz="2400" i="1" baseline="-25000" dirty="0" smtClean="0"/>
              <a:t>P</a:t>
            </a:r>
            <a:r>
              <a:rPr lang="en-GB" sz="2400" i="1" dirty="0" smtClean="0"/>
              <a:t> </a:t>
            </a:r>
            <a:r>
              <a:rPr lang="en-GB" sz="2400" i="1" dirty="0"/>
              <a:t>= </a:t>
            </a:r>
            <a:r>
              <a:rPr lang="en-GB" sz="2400" i="1" dirty="0" smtClean="0"/>
              <a:t>R</a:t>
            </a:r>
            <a:r>
              <a:rPr lang="en-GB" sz="2400" i="1" baseline="-25000" dirty="0" smtClean="0"/>
              <a:t>P</a:t>
            </a:r>
            <a:r>
              <a:rPr lang="en-GB" sz="2400" i="1" dirty="0" smtClean="0"/>
              <a:t> </a:t>
            </a:r>
            <a:r>
              <a:rPr lang="en-GB" sz="2400" i="1" dirty="0"/>
              <a:t>– </a:t>
            </a:r>
            <a:r>
              <a:rPr lang="en-GB" sz="2400" i="1" dirty="0" smtClean="0"/>
              <a:t>{R</a:t>
            </a:r>
            <a:r>
              <a:rPr lang="en-GB" sz="2400" i="1" baseline="-25000" dirty="0" smtClean="0"/>
              <a:t>F</a:t>
            </a:r>
            <a:r>
              <a:rPr lang="en-GB" sz="2400" i="1" dirty="0" smtClean="0"/>
              <a:t> + </a:t>
            </a:r>
            <a:r>
              <a:rPr lang="en-GB" sz="2400" i="1" dirty="0" smtClean="0">
                <a:latin typeface="Symbol" pitchFamily="18" charset="2"/>
              </a:rPr>
              <a:t>b</a:t>
            </a:r>
            <a:r>
              <a:rPr lang="en-GB" sz="2400" i="1" baseline="-25000" dirty="0" smtClean="0"/>
              <a:t>1</a:t>
            </a:r>
            <a:r>
              <a:rPr lang="en-GB" sz="2400" dirty="0" smtClean="0"/>
              <a:t>[</a:t>
            </a:r>
            <a:r>
              <a:rPr lang="en-GB" sz="2400" i="1" dirty="0" smtClean="0"/>
              <a:t>R</a:t>
            </a:r>
            <a:r>
              <a:rPr lang="en-GB" sz="2400" i="1" baseline="-25000" dirty="0" smtClean="0"/>
              <a:t>M</a:t>
            </a:r>
            <a:r>
              <a:rPr lang="en-GB" sz="2400" i="1" dirty="0" smtClean="0"/>
              <a:t> </a:t>
            </a:r>
            <a:r>
              <a:rPr lang="en-GB" sz="2400" i="1" dirty="0"/>
              <a:t>– </a:t>
            </a:r>
            <a:r>
              <a:rPr lang="en-GB" sz="2400" i="1" dirty="0" smtClean="0"/>
              <a:t>R</a:t>
            </a:r>
            <a:r>
              <a:rPr lang="en-GB" sz="2400" i="1" baseline="-25000" dirty="0" smtClean="0"/>
              <a:t>F</a:t>
            </a:r>
            <a:r>
              <a:rPr lang="en-GB" sz="2400" dirty="0" smtClean="0"/>
              <a:t>]+</a:t>
            </a:r>
            <a:r>
              <a:rPr lang="en-GB" sz="2400" i="1" dirty="0" smtClean="0">
                <a:latin typeface="Symbol" pitchFamily="18" charset="2"/>
              </a:rPr>
              <a:t>b</a:t>
            </a:r>
            <a:r>
              <a:rPr lang="en-GB" sz="2400" i="1" baseline="-25000" dirty="0" smtClean="0"/>
              <a:t>2</a:t>
            </a:r>
            <a:r>
              <a:rPr lang="en-GB" sz="2400" i="1" dirty="0" smtClean="0">
                <a:latin typeface="Symbol" pitchFamily="18" charset="2"/>
              </a:rPr>
              <a:t> </a:t>
            </a:r>
            <a:r>
              <a:rPr lang="en-GB" sz="2400" dirty="0" smtClean="0"/>
              <a:t>[</a:t>
            </a:r>
            <a:r>
              <a:rPr lang="en-GB" sz="2400" i="1" dirty="0" smtClean="0"/>
              <a:t>SMB</a:t>
            </a:r>
            <a:r>
              <a:rPr lang="en-GB" sz="2400" dirty="0" smtClean="0"/>
              <a:t>]+</a:t>
            </a:r>
            <a:r>
              <a:rPr lang="en-GB" sz="2400" i="1" dirty="0" smtClean="0">
                <a:latin typeface="Symbol" pitchFamily="18" charset="2"/>
              </a:rPr>
              <a:t>b</a:t>
            </a:r>
            <a:r>
              <a:rPr lang="en-GB" sz="2400" i="1" baseline="-25000" dirty="0" smtClean="0"/>
              <a:t>3</a:t>
            </a:r>
            <a:r>
              <a:rPr lang="en-GB" sz="2400" i="1" dirty="0" smtClean="0">
                <a:latin typeface="Symbol" pitchFamily="18" charset="2"/>
              </a:rPr>
              <a:t> </a:t>
            </a:r>
            <a:r>
              <a:rPr lang="en-GB" sz="2400" dirty="0" smtClean="0"/>
              <a:t>[HML]}</a:t>
            </a:r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</p:txBody>
      </p:sp>
      <p:graphicFrame>
        <p:nvGraphicFramePr>
          <p:cNvPr id="50180" name="Object 4" descr="Jensen's alpha for Multiple Risk Factors" title="Multiple Risk Factor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869849"/>
              </p:ext>
            </p:extLst>
          </p:nvPr>
        </p:nvGraphicFramePr>
        <p:xfrm>
          <a:off x="1115616" y="3825044"/>
          <a:ext cx="655272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4" imgW="2971800" imgH="279360" progId="Equation.DSMT4">
                  <p:embed/>
                </p:oleObj>
              </mc:Choice>
              <mc:Fallback>
                <p:oleObj name="Equation" r:id="rId4" imgW="2971800" imgH="279360" progId="Equation.DSMT4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825044"/>
                        <a:ext cx="6552728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6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Multiple Risk Factors</a:t>
            </a:r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Use of inappropriate benchmark is dangerous</a:t>
            </a:r>
          </a:p>
          <a:p>
            <a:pPr lvl="1"/>
            <a:r>
              <a:rPr lang="en-GB" sz="2000" dirty="0" smtClean="0"/>
              <a:t>early academic work on mutual funds using S&amp;P500 showed positive alpha, which was interpreted as showing manager skills</a:t>
            </a:r>
          </a:p>
          <a:p>
            <a:pPr lvl="1"/>
            <a:r>
              <a:rPr lang="en-GB" sz="2000" dirty="0" smtClean="0"/>
              <a:t>in fact, out-performance attributable to substantial exposure to small cap stocks that are under-represented in index and which out-performed</a:t>
            </a:r>
          </a:p>
          <a:p>
            <a:r>
              <a:rPr lang="en-GB" sz="2400" dirty="0" smtClean="0"/>
              <a:t>Evidence of multiple priced factors (</a:t>
            </a:r>
            <a:r>
              <a:rPr lang="en-GB" sz="2400" dirty="0" err="1" smtClean="0"/>
              <a:t>eg</a:t>
            </a:r>
            <a:r>
              <a:rPr lang="en-GB" sz="2400" dirty="0" smtClean="0"/>
              <a:t> value v growth)</a:t>
            </a:r>
          </a:p>
          <a:p>
            <a:pPr lvl="1"/>
            <a:r>
              <a:rPr lang="en-GB" sz="2000" dirty="0" smtClean="0"/>
              <a:t>if believe they represent sources of risk, should correct for them to get risk-adjusted return</a:t>
            </a:r>
          </a:p>
          <a:p>
            <a:pPr lvl="1"/>
            <a:r>
              <a:rPr lang="en-GB" sz="2000" dirty="0" smtClean="0"/>
              <a:t>if believe they simply represent higher returns, may still want to identify how much of performance is attributable to factor exposure and how much to security selection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976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Statistical significance</a:t>
            </a:r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Ex-post returns used to evaluate performance</a:t>
            </a:r>
          </a:p>
          <a:p>
            <a:pPr lvl="1"/>
            <a:r>
              <a:rPr lang="en-GB" sz="2000" dirty="0" smtClean="0"/>
              <a:t>do they reflect the true ability of Fund Manager to select stocks or to practise market timing?</a:t>
            </a:r>
          </a:p>
          <a:p>
            <a:pPr lvl="1"/>
            <a:r>
              <a:rPr lang="en-GB" sz="2000" dirty="0" smtClean="0"/>
              <a:t>component of performance we cannot explain (“idiosyncratic risk”) has annual volatility of </a:t>
            </a:r>
            <a:r>
              <a:rPr lang="en-GB" sz="2000" dirty="0" smtClean="0">
                <a:latin typeface="Symbol" pitchFamily="18" charset="2"/>
              </a:rPr>
              <a:t>s</a:t>
            </a:r>
            <a:r>
              <a:rPr lang="en-GB" sz="2000" baseline="-25000" dirty="0" smtClean="0">
                <a:latin typeface="Symbol" pitchFamily="18" charset="2"/>
              </a:rPr>
              <a:t>e</a:t>
            </a:r>
            <a:endParaRPr lang="en-GB" sz="2400" dirty="0" smtClean="0"/>
          </a:p>
          <a:p>
            <a:pPr lvl="1"/>
            <a:r>
              <a:rPr lang="en-GB" sz="2000" dirty="0" smtClean="0"/>
              <a:t>over </a:t>
            </a:r>
            <a:r>
              <a:rPr lang="en-GB" sz="2000" i="1" dirty="0" smtClean="0"/>
              <a:t>N</a:t>
            </a:r>
            <a:r>
              <a:rPr lang="en-GB" sz="2000" dirty="0" smtClean="0"/>
              <a:t> years, average abnormal return has standard deviation of </a:t>
            </a:r>
            <a:r>
              <a:rPr lang="en-GB" sz="2000" dirty="0" smtClean="0">
                <a:latin typeface="Symbol" pitchFamily="18" charset="2"/>
              </a:rPr>
              <a:t>s</a:t>
            </a:r>
            <a:r>
              <a:rPr lang="en-GB" sz="2000" baseline="-25000" dirty="0" smtClean="0">
                <a:latin typeface="Symbol" pitchFamily="18" charset="2"/>
              </a:rPr>
              <a:t>e</a:t>
            </a:r>
            <a:r>
              <a:rPr lang="en-GB" sz="2000" dirty="0" smtClean="0">
                <a:sym typeface="Symbol"/>
              </a:rPr>
              <a:t>/</a:t>
            </a:r>
            <a:r>
              <a:rPr lang="en-GB" sz="2000" i="1" dirty="0" smtClean="0">
                <a:sym typeface="Symbol"/>
              </a:rPr>
              <a:t>N</a:t>
            </a:r>
            <a:endParaRPr lang="en-GB" sz="2000" dirty="0" smtClean="0"/>
          </a:p>
          <a:p>
            <a:r>
              <a:rPr lang="en-GB" sz="2400" dirty="0" smtClean="0"/>
              <a:t>Suppose the manager has managed an average Jensen measure of </a:t>
            </a:r>
            <a:r>
              <a:rPr lang="en-GB" sz="2400" i="1" dirty="0" smtClean="0"/>
              <a:t>J</a:t>
            </a:r>
            <a:r>
              <a:rPr lang="en-GB" sz="2400" dirty="0" smtClean="0"/>
              <a:t> over the </a:t>
            </a:r>
            <a:r>
              <a:rPr lang="en-GB" sz="2400" i="1" dirty="0" smtClean="0"/>
              <a:t>N </a:t>
            </a:r>
            <a:r>
              <a:rPr lang="en-GB" sz="2400" dirty="0" smtClean="0"/>
              <a:t>years</a:t>
            </a:r>
          </a:p>
          <a:p>
            <a:pPr lvl="1"/>
            <a:r>
              <a:rPr lang="en-GB" sz="2000" i="1" dirty="0" smtClean="0"/>
              <a:t>J</a:t>
            </a:r>
            <a:r>
              <a:rPr lang="en-GB" sz="2000" dirty="0" smtClean="0">
                <a:sym typeface="Symbol"/>
              </a:rPr>
              <a:t></a:t>
            </a:r>
            <a:r>
              <a:rPr lang="en-GB" sz="2000" i="1" dirty="0" smtClean="0">
                <a:sym typeface="Symbol"/>
              </a:rPr>
              <a:t>N</a:t>
            </a:r>
            <a:r>
              <a:rPr lang="en-GB" sz="2000" dirty="0" smtClean="0"/>
              <a:t>/</a:t>
            </a:r>
            <a:r>
              <a:rPr lang="en-GB" sz="2000" dirty="0" smtClean="0">
                <a:latin typeface="Symbol" pitchFamily="18" charset="2"/>
              </a:rPr>
              <a:t>s</a:t>
            </a:r>
            <a:r>
              <a:rPr lang="en-GB" sz="2000" baseline="-25000" dirty="0" smtClean="0">
                <a:latin typeface="Symbol" pitchFamily="18" charset="2"/>
              </a:rPr>
              <a:t>e</a:t>
            </a:r>
            <a:r>
              <a:rPr lang="en-GB" sz="2000" dirty="0" smtClean="0">
                <a:sym typeface="Symbol"/>
              </a:rPr>
              <a:t> </a:t>
            </a:r>
            <a:r>
              <a:rPr lang="en-GB" sz="2000" dirty="0" smtClean="0"/>
              <a:t>is a measure of the probability of the performance being due to luck</a:t>
            </a:r>
          </a:p>
          <a:p>
            <a:pPr lvl="1"/>
            <a:r>
              <a:rPr lang="en-GB" sz="2000" dirty="0" smtClean="0"/>
              <a:t>it is a t-statistic for the null hypothesis </a:t>
            </a:r>
            <a:r>
              <a:rPr lang="en-GB" sz="2000" i="1" dirty="0" smtClean="0"/>
              <a:t>H</a:t>
            </a:r>
            <a:r>
              <a:rPr lang="en-GB" sz="2000" i="1" baseline="-25000" dirty="0" smtClean="0"/>
              <a:t>0</a:t>
            </a:r>
            <a:r>
              <a:rPr lang="en-GB" sz="2000" dirty="0" smtClean="0"/>
              <a:t>: performance due to luck</a:t>
            </a:r>
          </a:p>
          <a:p>
            <a:pPr lvl="1"/>
            <a:r>
              <a:rPr lang="en-GB" sz="2200" dirty="0" smtClean="0">
                <a:sym typeface="Symbol" pitchFamily="18" charset="2"/>
              </a:rPr>
              <a:t>It is also the average appraisal ratio x </a:t>
            </a:r>
            <a:r>
              <a:rPr lang="en-GB" sz="2200" i="1" dirty="0" smtClean="0">
                <a:sym typeface="Symbol" pitchFamily="18" charset="2"/>
              </a:rPr>
              <a:t>N</a:t>
            </a:r>
            <a:endParaRPr lang="en-GB" sz="2200" i="1" dirty="0" smtClean="0"/>
          </a:p>
        </p:txBody>
      </p:sp>
    </p:spTree>
    <p:extLst>
      <p:ext uri="{BB962C8B-B14F-4D97-AF65-F5344CB8AC3E}">
        <p14:creationId xmlns:p14="http://schemas.microsoft.com/office/powerpoint/2010/main" val="2366854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Statistical significance</a:t>
            </a:r>
            <a:endParaRPr lang="en-GB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Example: an investment portfolio with </a:t>
            </a:r>
            <a:r>
              <a:rPr lang="en-GB" sz="2400" dirty="0" smtClean="0">
                <a:latin typeface="Symbol" pitchFamily="18" charset="2"/>
              </a:rPr>
              <a:t></a:t>
            </a:r>
            <a:r>
              <a:rPr lang="en-GB" sz="2400" baseline="-25000" dirty="0" smtClean="0">
                <a:latin typeface="Symbol" pitchFamily="18" charset="2"/>
              </a:rPr>
              <a:t></a:t>
            </a:r>
            <a:r>
              <a:rPr lang="en-GB" sz="2400" dirty="0" smtClean="0"/>
              <a:t> = 23% achieves abnormal returns of 7.7% each year.</a:t>
            </a:r>
          </a:p>
          <a:p>
            <a:r>
              <a:rPr lang="en-GB" sz="2400" dirty="0" smtClean="0"/>
              <a:t>For how many years must it do this for the abnormal performance to be statistically significant at the 5% significance level?</a:t>
            </a:r>
          </a:p>
          <a:p>
            <a:r>
              <a:rPr lang="en-GB" sz="2400" dirty="0" smtClean="0"/>
              <a:t>Need </a:t>
            </a:r>
            <a:r>
              <a:rPr lang="en-GB" sz="2400" i="1" dirty="0" smtClean="0"/>
              <a:t>J</a:t>
            </a:r>
            <a:r>
              <a:rPr lang="en-GB" sz="2400" dirty="0" smtClean="0">
                <a:sym typeface="Symbol"/>
              </a:rPr>
              <a:t></a:t>
            </a:r>
            <a:r>
              <a:rPr lang="en-GB" sz="2400" i="1" dirty="0" smtClean="0">
                <a:sym typeface="Symbol"/>
              </a:rPr>
              <a:t>N</a:t>
            </a:r>
            <a:r>
              <a:rPr lang="en-GB" sz="2400" dirty="0" smtClean="0"/>
              <a:t>/</a:t>
            </a:r>
            <a:r>
              <a:rPr lang="en-GB" sz="2400" dirty="0" smtClean="0">
                <a:latin typeface="Symbol" pitchFamily="18" charset="2"/>
              </a:rPr>
              <a:t>s</a:t>
            </a:r>
            <a:r>
              <a:rPr lang="en-GB" sz="2400" baseline="-25000" dirty="0" smtClean="0">
                <a:latin typeface="Symbol" pitchFamily="18" charset="2"/>
              </a:rPr>
              <a:t>e</a:t>
            </a:r>
            <a:r>
              <a:rPr lang="en-GB" sz="2400" i="1" dirty="0" smtClean="0">
                <a:sym typeface="Symbol"/>
              </a:rPr>
              <a:t> </a:t>
            </a:r>
            <a:r>
              <a:rPr lang="en-GB" sz="2400" dirty="0" smtClean="0">
                <a:sym typeface="Symbol"/>
              </a:rPr>
              <a:t>&gt; 2, so </a:t>
            </a:r>
            <a:r>
              <a:rPr lang="en-GB" sz="2400" i="1" dirty="0" smtClean="0">
                <a:sym typeface="Symbol"/>
              </a:rPr>
              <a:t>N </a:t>
            </a:r>
            <a:r>
              <a:rPr lang="en-GB" sz="2400" dirty="0" smtClean="0">
                <a:sym typeface="Symbol"/>
              </a:rPr>
              <a:t>&gt; (2x23%/7.7%)</a:t>
            </a:r>
            <a:r>
              <a:rPr lang="en-GB" sz="2400" baseline="30000" dirty="0" smtClean="0">
                <a:sym typeface="Symbol"/>
              </a:rPr>
              <a:t>2</a:t>
            </a:r>
            <a:r>
              <a:rPr lang="en-GB" sz="2400" dirty="0" smtClean="0">
                <a:sym typeface="Symbol"/>
              </a:rPr>
              <a:t> =36</a:t>
            </a:r>
          </a:p>
          <a:p>
            <a:pPr lvl="1"/>
            <a:r>
              <a:rPr lang="en-GB" sz="2000" dirty="0" smtClean="0"/>
              <a:t>so the Fund Manager must maintain this average level of performance over 36 years!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09254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Warren Buffett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2117"/>
            <a:ext cx="5183065" cy="4351338"/>
          </a:xfrm>
        </p:spPr>
        <p:txBody>
          <a:bodyPr/>
          <a:lstStyle/>
          <a:p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r>
              <a:rPr lang="en-GB" sz="1600" dirty="0" smtClean="0"/>
              <a:t>A </a:t>
            </a:r>
            <a:r>
              <a:rPr lang="en-GB" sz="1600" dirty="0"/>
              <a:t>dollar invested in Berkshire Hathaway in November 1976 </a:t>
            </a:r>
            <a:r>
              <a:rPr lang="en-GB" sz="1600" dirty="0" smtClean="0"/>
              <a:t>would </a:t>
            </a:r>
            <a:r>
              <a:rPr lang="en-GB" sz="1600" dirty="0"/>
              <a:t>have been worth more than $1500 at the end of 2011. </a:t>
            </a:r>
            <a:endParaRPr lang="en-GB" sz="1600" dirty="0" smtClean="0"/>
          </a:p>
          <a:p>
            <a:r>
              <a:rPr lang="en-GB" sz="1600" dirty="0" smtClean="0"/>
              <a:t>Over </a:t>
            </a:r>
            <a:r>
              <a:rPr lang="en-GB" sz="1600" dirty="0"/>
              <a:t>this time, Berkshire realized an average annual return of 19.0% in excess of the T-Bill rate, significantly outperforming the general stock market’s average excess return of 6.1%. </a:t>
            </a: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Source</a:t>
            </a:r>
            <a:r>
              <a:rPr lang="en-GB" sz="1600" dirty="0"/>
              <a:t>: Frazzini, Kabiller and Pedersen, 2012</a:t>
            </a:r>
          </a:p>
          <a:p>
            <a:endParaRPr lang="en-GB" sz="1600" dirty="0"/>
          </a:p>
        </p:txBody>
      </p:sp>
      <p:pic>
        <p:nvPicPr>
          <p:cNvPr id="103426" name="Picture 2" descr="http://ceoworld.biz/ceo/wp-content/uploads/2009/11/WarrenBuffett.jpg" title="Warren Buff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6765" y="1700808"/>
            <a:ext cx="2991031" cy="36004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821563" y="172455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i="1" dirty="0"/>
              <a:t>Whether we’re talking about socks or stocks, I like buying quality merchandise when it is marked down </a:t>
            </a:r>
            <a:endParaRPr lang="en-GB" dirty="0"/>
          </a:p>
          <a:p>
            <a:r>
              <a:rPr lang="en-GB" b="1" i="1" dirty="0"/>
              <a:t>– Warren Buffett, Berkshire Hathaway Inc., Annual Report, 2008.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6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measure?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Many purposes, many circumstances:</a:t>
            </a:r>
          </a:p>
          <a:p>
            <a:pPr lvl="1"/>
            <a:r>
              <a:rPr lang="en-GB" sz="1800" dirty="0" smtClean="0"/>
              <a:t>should I go for active or passive fund management?</a:t>
            </a:r>
          </a:p>
          <a:p>
            <a:pPr lvl="1"/>
            <a:r>
              <a:rPr lang="en-GB" sz="1800" dirty="0" smtClean="0"/>
              <a:t>do hedge funds (or private equity) funds generate returns that compensate for the risk?</a:t>
            </a:r>
          </a:p>
          <a:p>
            <a:pPr lvl="1"/>
            <a:r>
              <a:rPr lang="en-GB" sz="1800" dirty="0" smtClean="0"/>
              <a:t>should I hire this balanced equity fund manager or that one?</a:t>
            </a:r>
          </a:p>
          <a:p>
            <a:pPr lvl="1"/>
            <a:r>
              <a:rPr lang="en-GB" sz="1800" dirty="0" smtClean="0"/>
              <a:t>does this US chemicals fund manager have real skill?</a:t>
            </a:r>
          </a:p>
          <a:p>
            <a:pPr lvl="1"/>
            <a:r>
              <a:rPr lang="en-GB" sz="1800" dirty="0" smtClean="0"/>
              <a:t>what target should I set my fund manager, how should I pay her, and when should I sack her?</a:t>
            </a:r>
          </a:p>
          <a:p>
            <a:r>
              <a:rPr lang="en-GB" sz="2000" dirty="0" smtClean="0"/>
              <a:t>Some common problems:</a:t>
            </a:r>
          </a:p>
          <a:p>
            <a:pPr lvl="1"/>
            <a:r>
              <a:rPr lang="en-GB" sz="1800" dirty="0" smtClean="0"/>
              <a:t>need to measure against appropriate benchmark</a:t>
            </a:r>
          </a:p>
          <a:p>
            <a:pPr lvl="1"/>
            <a:r>
              <a:rPr lang="en-GB" sz="1800" dirty="0" smtClean="0"/>
              <a:t>need to allow for risk – beliefs about CAPM matter</a:t>
            </a:r>
          </a:p>
          <a:p>
            <a:r>
              <a:rPr lang="en-GB" sz="2000" dirty="0" smtClean="0"/>
              <a:t>Largely focus on quoted equity investment</a:t>
            </a:r>
          </a:p>
          <a:p>
            <a:pPr lvl="1"/>
            <a:r>
              <a:rPr lang="en-GB" sz="1800" dirty="0" smtClean="0"/>
              <a:t>reasonably liquid, understand drivers of risk and return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95309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73548"/>
            <a:ext cx="7886700" cy="1325563"/>
          </a:xfrm>
        </p:spPr>
        <p:txBody>
          <a:bodyPr/>
          <a:lstStyle/>
          <a:p>
            <a:r>
              <a:rPr lang="en-GB" dirty="0" smtClean="0"/>
              <a:t>Warren Buffett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r>
              <a:rPr lang="en-GB" sz="1600" dirty="0"/>
              <a:t>Source: Frazzini, Kabiller and Pedersen, 2012</a:t>
            </a:r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89091" name="Picture 3" descr="Summary of Warren Buffet's performance" title="Warren Buff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32085"/>
            <a:ext cx="7507610" cy="440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8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Warren Buffett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Source: Frazzini, Kabiller and Pedersen, 2012</a:t>
            </a:r>
            <a:endParaRPr lang="en-GB" sz="1600" dirty="0"/>
          </a:p>
        </p:txBody>
      </p:sp>
      <p:pic>
        <p:nvPicPr>
          <p:cNvPr id="86018" name="Picture 2" descr="Summary of Warren Buffet's performance" title="Warren Buffet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58462"/>
            <a:ext cx="6840760" cy="409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117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Warren Buffett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b="1" dirty="0"/>
              <a:t>Buffett’s Cost of Leverage </a:t>
            </a:r>
            <a:r>
              <a:rPr lang="en-GB" sz="1600" b="1" dirty="0" smtClean="0"/>
              <a:t>(Also read</a:t>
            </a:r>
            <a:r>
              <a:rPr lang="en-GB" sz="1600" b="1" dirty="0"/>
              <a:t>: </a:t>
            </a:r>
            <a:r>
              <a:rPr lang="en-GB" sz="1600" b="1" dirty="0" smtClean="0"/>
              <a:t>‘The </a:t>
            </a:r>
            <a:r>
              <a:rPr lang="en-GB" sz="1600" b="1" dirty="0"/>
              <a:t>secrets of Buffett’s </a:t>
            </a:r>
            <a:r>
              <a:rPr lang="en-GB" sz="1600" b="1" dirty="0" smtClean="0"/>
              <a:t>success’, </a:t>
            </a:r>
            <a:r>
              <a:rPr lang="en-GB" sz="1600" b="1" i="1" dirty="0" smtClean="0"/>
              <a:t>Economist</a:t>
            </a:r>
            <a:r>
              <a:rPr lang="en-GB" sz="1600" b="1" dirty="0" smtClean="0"/>
              <a:t>,Sept-2012: </a:t>
            </a:r>
            <a:r>
              <a:rPr lang="en-GB" sz="1600" dirty="0" smtClean="0">
                <a:hlinkClick r:id="rId2"/>
              </a:rPr>
              <a:t>http</a:t>
            </a:r>
            <a:r>
              <a:rPr lang="en-GB" sz="1600" dirty="0">
                <a:hlinkClick r:id="rId2"/>
              </a:rPr>
              <a:t>://</a:t>
            </a:r>
            <a:r>
              <a:rPr lang="en-GB" sz="1600" dirty="0" smtClean="0">
                <a:hlinkClick r:id="rId2"/>
              </a:rPr>
              <a:t>www.economist.com/node/21563735</a:t>
            </a:r>
            <a:r>
              <a:rPr lang="en-GB" sz="1600" dirty="0" smtClean="0"/>
              <a:t>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Source: Frazzini, Kabiller and Pedersen, 2012</a:t>
            </a:r>
            <a:endParaRPr lang="en-GB" sz="1600" dirty="0"/>
          </a:p>
        </p:txBody>
      </p:sp>
      <p:pic>
        <p:nvPicPr>
          <p:cNvPr id="87042" name="Picture 2" descr="Warren Buffet" title="Warren Buffet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49973"/>
            <a:ext cx="78867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621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3" descr="Fairfield Sentry" title="Fairfield Sent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5276" y="1651124"/>
            <a:ext cx="4701317" cy="444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0" name="Picture 2" descr="Fairfield Sentry" title="Fairfield Sent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338" y="1557475"/>
            <a:ext cx="6443268" cy="449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Fairfield Sentry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5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Bernie </a:t>
            </a:r>
            <a:r>
              <a:rPr lang="en-GB" dirty="0" err="1" smtClean="0"/>
              <a:t>Madoff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2117"/>
            <a:ext cx="5507910" cy="435133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Had cash channelled through a series of “feeder funds”</a:t>
            </a:r>
          </a:p>
          <a:p>
            <a:r>
              <a:rPr lang="en-GB" sz="2400" dirty="0" smtClean="0"/>
              <a:t>One of these was Fairfield Sentry that reported returns to shareholders after fees</a:t>
            </a:r>
          </a:p>
          <a:p>
            <a:r>
              <a:rPr lang="en-GB" sz="2400" dirty="0" smtClean="0"/>
              <a:t>Over 1990 to mid 2005, monthly performance showed average return 0.96%, beta 0.05, Jensen’s alpha 0.91%, total risk 0.75%</a:t>
            </a:r>
          </a:p>
          <a:p>
            <a:pPr lvl="1"/>
            <a:r>
              <a:rPr lang="en-GB" sz="2000" dirty="0" smtClean="0"/>
              <a:t>appraisal ratio of 0.91/0.75 = 1.21, over 185 months, gives a t-stat of 1.21 x </a:t>
            </a:r>
            <a:r>
              <a:rPr lang="en-GB" sz="2000" dirty="0" smtClean="0">
                <a:sym typeface="Symbol"/>
              </a:rPr>
              <a:t>185 = 16.5</a:t>
            </a:r>
          </a:p>
          <a:p>
            <a:r>
              <a:rPr lang="en-GB" sz="2400" dirty="0" smtClean="0">
                <a:sym typeface="Symbol"/>
              </a:rPr>
              <a:t>Can conclude that this sort of performance is certainly not due to luck</a:t>
            </a:r>
            <a:endParaRPr lang="en-GB" sz="2400" dirty="0"/>
          </a:p>
        </p:txBody>
      </p:sp>
      <p:pic>
        <p:nvPicPr>
          <p:cNvPr id="132098" name="Picture 2" descr="Bernie Madoff" title="Bernie Mado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6561" y="1724575"/>
            <a:ext cx="2378790" cy="2230773"/>
          </a:xfrm>
          <a:prstGeom prst="rect">
            <a:avLst/>
          </a:prstGeom>
          <a:noFill/>
        </p:spPr>
      </p:pic>
      <p:sp>
        <p:nvSpPr>
          <p:cNvPr id="5" name="TextBox 4" descr="Bernie Madoff" title="Bernie Madoff"/>
          <p:cNvSpPr txBox="1"/>
          <p:nvPr/>
        </p:nvSpPr>
        <p:spPr>
          <a:xfrm>
            <a:off x="6136560" y="3989235"/>
            <a:ext cx="2378791" cy="2308324"/>
          </a:xfrm>
          <a:prstGeom prst="rect">
            <a:avLst/>
          </a:prstGeom>
          <a:noFill/>
          <a:ln w="98425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Bernie </a:t>
            </a:r>
            <a:r>
              <a:rPr lang="en-GB" dirty="0" err="1" smtClean="0"/>
              <a:t>Madoff</a:t>
            </a:r>
            <a:r>
              <a:rPr lang="en-GB" dirty="0" smtClean="0"/>
              <a:t>: </a:t>
            </a:r>
            <a:r>
              <a:rPr lang="en-GB" sz="1400" dirty="0" smtClean="0"/>
              <a:t>prominent financier and philanthropist. Founder of BM securities and Chairman of NASDAQ.</a:t>
            </a:r>
          </a:p>
          <a:p>
            <a:pPr algn="ctr"/>
            <a:r>
              <a:rPr lang="en-GB" sz="1400" dirty="0" smtClean="0"/>
              <a:t>Born NY  1938.</a:t>
            </a:r>
          </a:p>
          <a:p>
            <a:pPr algn="ctr"/>
            <a:r>
              <a:rPr lang="en-GB" sz="1400" dirty="0" err="1" smtClean="0"/>
              <a:t>Ponzi</a:t>
            </a:r>
            <a:r>
              <a:rPr lang="en-GB" sz="1400" dirty="0" smtClean="0"/>
              <a:t> scheme exposed 2008.</a:t>
            </a:r>
          </a:p>
          <a:p>
            <a:pPr algn="ctr"/>
            <a:r>
              <a:rPr lang="en-GB" sz="1400" dirty="0" smtClean="0"/>
              <a:t>$65 billion losses (including fabricated gains).</a:t>
            </a:r>
          </a:p>
          <a:p>
            <a:pPr algn="ctr"/>
            <a:r>
              <a:rPr lang="en-GB" sz="1400" dirty="0" smtClean="0"/>
              <a:t>Serving 150 years in jail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0847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Implications of Statistical Power</a:t>
            </a:r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Cannot normally expect to detect individual management skills purely from analysis of risk-adjusted performance</a:t>
            </a:r>
          </a:p>
          <a:p>
            <a:r>
              <a:rPr lang="en-GB" sz="2800" dirty="0" smtClean="0"/>
              <a:t>But can use in conjunction with declared philosophy to test consistency and plausibility</a:t>
            </a:r>
          </a:p>
          <a:p>
            <a:r>
              <a:rPr lang="en-GB" sz="2800" dirty="0" smtClean="0"/>
              <a:t>Can also use on populations of portfolios to ask questions about styles of investment, or persistence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75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Measurement and Incentives</a:t>
            </a:r>
            <a:endParaRPr lang="en-GB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 smtClean="0"/>
              <a:t>Goodhart’s</a:t>
            </a:r>
            <a:r>
              <a:rPr lang="en-GB" sz="2000" dirty="0" smtClean="0"/>
              <a:t> Law: </a:t>
            </a:r>
          </a:p>
          <a:p>
            <a:pPr lvl="1">
              <a:buNone/>
            </a:pPr>
            <a:r>
              <a:rPr lang="en-GB" sz="1800" dirty="0" smtClean="0"/>
              <a:t>“When a measure becomes a target, it ceases to be a good measure” (</a:t>
            </a:r>
            <a:r>
              <a:rPr lang="en-GB" sz="1800" dirty="0" err="1" smtClean="0"/>
              <a:t>Strathern</a:t>
            </a:r>
            <a:r>
              <a:rPr lang="en-GB" sz="1800" dirty="0" smtClean="0"/>
              <a:t> 1997)</a:t>
            </a:r>
          </a:p>
          <a:p>
            <a:r>
              <a:rPr lang="en-GB" sz="2000" dirty="0" smtClean="0"/>
              <a:t>A measurement system that penalises risk will cause managers to take risks that are not measured</a:t>
            </a:r>
          </a:p>
          <a:p>
            <a:pPr lvl="1"/>
            <a:r>
              <a:rPr lang="en-GB" sz="1800" dirty="0" smtClean="0"/>
              <a:t>credit risk on bonds</a:t>
            </a:r>
          </a:p>
          <a:p>
            <a:pPr lvl="1"/>
            <a:r>
              <a:rPr lang="en-GB" sz="1800" dirty="0" smtClean="0"/>
              <a:t>writing options</a:t>
            </a:r>
          </a:p>
          <a:p>
            <a:pPr lvl="1"/>
            <a:r>
              <a:rPr lang="en-GB" sz="1800" dirty="0" smtClean="0"/>
              <a:t>illiquid or complex securities</a:t>
            </a:r>
          </a:p>
          <a:p>
            <a:pPr lvl="1"/>
            <a:r>
              <a:rPr lang="en-GB" sz="1800" dirty="0" smtClean="0"/>
              <a:t>is this what is wanted?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6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</a:t>
            </a:r>
            <a:endParaRPr lang="en-GB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Performance measurement is used</a:t>
            </a:r>
          </a:p>
          <a:p>
            <a:pPr lvl="1"/>
            <a:r>
              <a:rPr lang="en-GB" sz="1800" dirty="0" smtClean="0"/>
              <a:t>on individual funds, to monitor managers’ performance</a:t>
            </a:r>
          </a:p>
          <a:p>
            <a:pPr lvl="1"/>
            <a:r>
              <a:rPr lang="en-GB" sz="1800" dirty="0" smtClean="0"/>
              <a:t>on groups of portfolios to evaluate styles of fund management</a:t>
            </a:r>
          </a:p>
          <a:p>
            <a:r>
              <a:rPr lang="en-GB" sz="2000" dirty="0" smtClean="0"/>
              <a:t>Important to distinguish what is within the Fund Manager’s control</a:t>
            </a:r>
          </a:p>
          <a:p>
            <a:pPr lvl="1"/>
            <a:r>
              <a:rPr lang="en-GB" sz="1800" dirty="0" smtClean="0"/>
              <a:t>use time-weighted returns</a:t>
            </a:r>
          </a:p>
          <a:p>
            <a:pPr lvl="1"/>
            <a:r>
              <a:rPr lang="en-GB" sz="1800" dirty="0" smtClean="0"/>
              <a:t>use appropriate benchmark portfolios</a:t>
            </a:r>
          </a:p>
          <a:p>
            <a:r>
              <a:rPr lang="en-GB" sz="2000" dirty="0" smtClean="0"/>
              <a:t>Important to adjust returns for risk</a:t>
            </a:r>
          </a:p>
          <a:p>
            <a:pPr lvl="1"/>
            <a:r>
              <a:rPr lang="en-GB" sz="1800" dirty="0" smtClean="0"/>
              <a:t>embodies appraiser’s view of risks for which compensation is needed</a:t>
            </a:r>
          </a:p>
          <a:p>
            <a:r>
              <a:rPr lang="en-GB" sz="2000" dirty="0" smtClean="0"/>
              <a:t>Measure performance using</a:t>
            </a:r>
          </a:p>
          <a:p>
            <a:pPr lvl="1"/>
            <a:r>
              <a:rPr lang="en-GB" sz="1800" dirty="0" err="1" smtClean="0"/>
              <a:t>Fama’s</a:t>
            </a:r>
            <a:r>
              <a:rPr lang="en-GB" sz="1800" dirty="0" smtClean="0"/>
              <a:t> measure or Sharpe’s ratio if portfolio represents the entire investment</a:t>
            </a:r>
          </a:p>
          <a:p>
            <a:pPr lvl="1"/>
            <a:r>
              <a:rPr lang="en-GB" sz="1800" dirty="0" smtClean="0"/>
              <a:t>Appraisal ratio if portfolio is actively managed</a:t>
            </a:r>
          </a:p>
          <a:p>
            <a:pPr lvl="1"/>
            <a:r>
              <a:rPr lang="en-GB" sz="1800" dirty="0" smtClean="0"/>
              <a:t>Jensen’s measure or </a:t>
            </a:r>
            <a:r>
              <a:rPr lang="en-GB" sz="1800" dirty="0" err="1" smtClean="0"/>
              <a:t>Treynor’s</a:t>
            </a:r>
            <a:r>
              <a:rPr lang="en-GB" sz="1800" dirty="0" smtClean="0"/>
              <a:t> ratio if portfolio is part of a larger, fully-diversified portfolio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216115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Abnormal returns</a:t>
            </a: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Compare actual returns with:</a:t>
            </a:r>
          </a:p>
          <a:p>
            <a:pPr lvl="1"/>
            <a:r>
              <a:rPr lang="en-GB" sz="2000" dirty="0" smtClean="0"/>
              <a:t>some peer group – is this relevant?</a:t>
            </a:r>
          </a:p>
          <a:p>
            <a:pPr lvl="1"/>
            <a:r>
              <a:rPr lang="en-GB" sz="2000" dirty="0" smtClean="0"/>
              <a:t>return that would be expected for that amount of risk according to some theory</a:t>
            </a:r>
          </a:p>
          <a:p>
            <a:r>
              <a:rPr lang="en-GB" sz="2400" dirty="0" smtClean="0"/>
              <a:t>For example, under single-factor CAPM, measure the risk taken by </a:t>
            </a:r>
            <a:r>
              <a:rPr lang="en-GB" sz="2400" dirty="0" smtClean="0">
                <a:latin typeface="Symbol" pitchFamily="18" charset="2"/>
              </a:rPr>
              <a:t>b</a:t>
            </a:r>
            <a:r>
              <a:rPr lang="en-GB" sz="2400" dirty="0" smtClean="0"/>
              <a:t> against the market portfolio, and the abnormal return is: </a:t>
            </a:r>
          </a:p>
          <a:p>
            <a:pPr algn="ctr">
              <a:buNone/>
            </a:pPr>
            <a:r>
              <a:rPr lang="en-GB" sz="2000" i="1" dirty="0" err="1" smtClean="0"/>
              <a:t>AR</a:t>
            </a:r>
            <a:r>
              <a:rPr lang="en-GB" sz="2000" i="1" baseline="-25000" dirty="0" err="1" smtClean="0"/>
              <a:t>t</a:t>
            </a:r>
            <a:r>
              <a:rPr lang="en-GB" sz="2000" i="1" dirty="0" smtClean="0"/>
              <a:t> = </a:t>
            </a:r>
            <a:r>
              <a:rPr lang="en-GB" sz="2000" i="1" dirty="0" err="1" smtClean="0"/>
              <a:t>R</a:t>
            </a:r>
            <a:r>
              <a:rPr lang="en-GB" sz="2000" i="1" baseline="-25000" dirty="0" err="1" smtClean="0"/>
              <a:t>t</a:t>
            </a:r>
            <a:r>
              <a:rPr lang="en-GB" sz="2000" i="1" dirty="0" smtClean="0"/>
              <a:t> – </a:t>
            </a:r>
            <a:r>
              <a:rPr lang="en-GB" sz="2000" i="1" dirty="0" err="1" smtClean="0"/>
              <a:t>R</a:t>
            </a:r>
            <a:r>
              <a:rPr lang="en-GB" sz="2000" i="1" baseline="-25000" dirty="0" err="1" smtClean="0"/>
              <a:t>F,t</a:t>
            </a:r>
            <a:r>
              <a:rPr lang="en-GB" sz="2000" i="1" dirty="0" smtClean="0"/>
              <a:t> – </a:t>
            </a:r>
            <a:r>
              <a:rPr lang="en-GB" sz="2000" i="1" dirty="0" smtClean="0">
                <a:latin typeface="Symbol" pitchFamily="18" charset="2"/>
              </a:rPr>
              <a:t>b</a:t>
            </a:r>
            <a:r>
              <a:rPr lang="en-GB" sz="2000" dirty="0" smtClean="0"/>
              <a:t>[</a:t>
            </a:r>
            <a:r>
              <a:rPr lang="en-GB" sz="2000" i="1" dirty="0" err="1" smtClean="0"/>
              <a:t>R</a:t>
            </a:r>
            <a:r>
              <a:rPr lang="en-GB" sz="2000" i="1" baseline="-25000" dirty="0" err="1" smtClean="0"/>
              <a:t>M,t</a:t>
            </a:r>
            <a:r>
              <a:rPr lang="en-GB" sz="2000" i="1" dirty="0" smtClean="0"/>
              <a:t> – </a:t>
            </a:r>
            <a:r>
              <a:rPr lang="en-GB" sz="2000" i="1" dirty="0" err="1" smtClean="0"/>
              <a:t>R</a:t>
            </a:r>
            <a:r>
              <a:rPr lang="en-GB" sz="2000" i="1" baseline="-25000" dirty="0" err="1" smtClean="0"/>
              <a:t>F,t</a:t>
            </a:r>
            <a:r>
              <a:rPr lang="en-GB" sz="2000" dirty="0" smtClean="0"/>
              <a:t>]</a:t>
            </a:r>
          </a:p>
          <a:p>
            <a:pPr lvl="1"/>
            <a:r>
              <a:rPr lang="en-GB" sz="2000" dirty="0" smtClean="0"/>
              <a:t>abnormal return can be positive even if actual return is negative</a:t>
            </a:r>
          </a:p>
          <a:p>
            <a:pPr lvl="1"/>
            <a:r>
              <a:rPr lang="en-GB" sz="2000" dirty="0" smtClean="0"/>
              <a:t>under CAPM, abnormal return should average zero </a:t>
            </a:r>
          </a:p>
          <a:p>
            <a:pPr lvl="1"/>
            <a:r>
              <a:rPr lang="en-GB" sz="2400" dirty="0" smtClean="0"/>
              <a:t>May calculate before or after fees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42500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Measuring returns</a:t>
            </a: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Most funds have inflows and outflows that are outside their control</a:t>
            </a:r>
          </a:p>
          <a:p>
            <a:pPr lvl="1"/>
            <a:r>
              <a:rPr lang="en-GB" sz="1800" dirty="0" smtClean="0"/>
              <a:t>way that these are handled can affect apparent performance</a:t>
            </a:r>
          </a:p>
          <a:p>
            <a:r>
              <a:rPr lang="en-GB" sz="2000" dirty="0" smtClean="0"/>
              <a:t>Example:</a:t>
            </a:r>
          </a:p>
          <a:p>
            <a:pPr lvl="1"/>
            <a:r>
              <a:rPr lang="en-GB" sz="1800" dirty="0" smtClean="0"/>
              <a:t>two funds, each start with $100</a:t>
            </a:r>
          </a:p>
          <a:p>
            <a:pPr lvl="1"/>
            <a:r>
              <a:rPr lang="en-GB" sz="1800" dirty="0" smtClean="0"/>
              <a:t>market goes up 50% in first year, down 50% in second year</a:t>
            </a:r>
          </a:p>
          <a:p>
            <a:pPr lvl="1"/>
            <a:r>
              <a:rPr lang="en-GB" sz="1800" dirty="0" smtClean="0"/>
              <a:t>fund A has inflow of $50 after 1 year, fund B has outflow of $50</a:t>
            </a:r>
          </a:p>
          <a:p>
            <a:pPr lvl="1"/>
            <a:r>
              <a:rPr lang="en-GB" sz="1800" dirty="0" smtClean="0"/>
              <a:t>cash flows:</a:t>
            </a:r>
          </a:p>
          <a:p>
            <a:pPr lvl="1">
              <a:buNone/>
            </a:pPr>
            <a:r>
              <a:rPr lang="en-GB" sz="1800" dirty="0" smtClean="0"/>
              <a:t>	Year</a:t>
            </a:r>
            <a:r>
              <a:rPr lang="en-GB" dirty="0"/>
              <a:t>	 </a:t>
            </a:r>
            <a:r>
              <a:rPr lang="en-GB" dirty="0" smtClean="0"/>
              <a:t>  </a:t>
            </a:r>
            <a:r>
              <a:rPr lang="en-GB" sz="1800" dirty="0" smtClean="0"/>
              <a:t>0	  	  1	   	  2		IRR</a:t>
            </a:r>
          </a:p>
          <a:p>
            <a:pPr lvl="1">
              <a:buNone/>
            </a:pPr>
            <a:r>
              <a:rPr lang="en-GB" sz="1800" dirty="0" smtClean="0"/>
              <a:t>	A		-100		-50		+100</a:t>
            </a:r>
            <a:r>
              <a:rPr lang="en-GB" sz="1800" baseline="30000" dirty="0" smtClean="0"/>
              <a:t>1</a:t>
            </a:r>
            <a:r>
              <a:rPr lang="en-GB" sz="1800" dirty="0" smtClean="0"/>
              <a:t>		-22%</a:t>
            </a:r>
          </a:p>
          <a:p>
            <a:pPr lvl="1">
              <a:buNone/>
            </a:pPr>
            <a:r>
              <a:rPr lang="en-GB" sz="1800" dirty="0" smtClean="0"/>
              <a:t>	B		-100		+50		+50		  0%</a:t>
            </a:r>
          </a:p>
          <a:p>
            <a:pPr lvl="1"/>
            <a:r>
              <a:rPr lang="en-GB" sz="1800" dirty="0" smtClean="0"/>
              <a:t>IRR is value-weighted and benefits B who was lucky enough to have less money when the market declined </a:t>
            </a:r>
            <a:endParaRPr lang="en-GB" sz="1800" dirty="0"/>
          </a:p>
        </p:txBody>
      </p:sp>
      <p:sp>
        <p:nvSpPr>
          <p:cNvPr id="8197" name="Comment 5"/>
          <p:cNvSpPr>
            <a:spLocks noChangeArrowheads="1"/>
          </p:cNvSpPr>
          <p:nvPr/>
        </p:nvSpPr>
        <p:spPr bwMode="auto">
          <a:xfrm>
            <a:off x="857955" y="5209197"/>
            <a:ext cx="7721600" cy="830997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800" baseline="30000" dirty="0">
                <a:latin typeface="Calibri"/>
              </a:rPr>
              <a:t>1</a:t>
            </a:r>
            <a:r>
              <a:rPr lang="en-GB" sz="800" dirty="0">
                <a:latin typeface="Calibri"/>
              </a:rPr>
              <a:t> </a:t>
            </a:r>
            <a:r>
              <a:rPr lang="en-GB" sz="1600" dirty="0">
                <a:latin typeface="Calibri"/>
              </a:rPr>
              <a:t>Fund A value $150 after 1 year, then $50 added, so starts 2</a:t>
            </a:r>
            <a:r>
              <a:rPr lang="en-GB" sz="1600" baseline="30000" dirty="0">
                <a:latin typeface="Calibri"/>
              </a:rPr>
              <a:t>nd</a:t>
            </a:r>
            <a:r>
              <a:rPr lang="en-GB" sz="1600" dirty="0">
                <a:latin typeface="Calibri"/>
              </a:rPr>
              <a:t> year with $200. Market halves, so left with $100 at end of second year. Fund B starts 2</a:t>
            </a:r>
            <a:r>
              <a:rPr lang="en-GB" sz="1600" baseline="30000" dirty="0">
                <a:latin typeface="Calibri"/>
              </a:rPr>
              <a:t>nd</a:t>
            </a:r>
            <a:r>
              <a:rPr lang="en-GB" sz="1600" dirty="0">
                <a:latin typeface="Calibri"/>
              </a:rPr>
              <a:t> year with $100, so ends it with $50.</a:t>
            </a:r>
          </a:p>
        </p:txBody>
      </p:sp>
    </p:spTree>
    <p:extLst>
      <p:ext uri="{BB962C8B-B14F-4D97-AF65-F5344CB8AC3E}">
        <p14:creationId xmlns:p14="http://schemas.microsoft.com/office/powerpoint/2010/main" val="261954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Time-weighted returns</a:t>
            </a: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 smtClean="0"/>
              <a:t>To remove accident of when cash flows in and out, use time weighted returns</a:t>
            </a:r>
          </a:p>
          <a:p>
            <a:pPr lvl="1"/>
            <a:r>
              <a:rPr lang="en-GB" sz="1800" dirty="0" smtClean="0"/>
              <a:t>in example, both A and B made +50% in first year and –50% in the second</a:t>
            </a:r>
          </a:p>
          <a:p>
            <a:pPr lvl="1"/>
            <a:r>
              <a:rPr lang="en-GB" sz="1800" dirty="0" smtClean="0"/>
              <a:t>normally express the return as a compounded rate, so time-weighted average return is</a:t>
            </a:r>
            <a:r>
              <a:rPr lang="en-GB" sz="1800" baseline="30000" dirty="0" smtClean="0"/>
              <a:t>1</a:t>
            </a:r>
            <a:r>
              <a:rPr lang="en-GB" sz="1800" dirty="0" smtClean="0"/>
              <a:t>:</a:t>
            </a:r>
          </a:p>
          <a:p>
            <a:pPr lvl="1">
              <a:buNone/>
            </a:pPr>
            <a:endParaRPr lang="en-GB" sz="1800" dirty="0" smtClean="0"/>
          </a:p>
          <a:p>
            <a:endParaRPr lang="en-GB" sz="2000" dirty="0" smtClean="0"/>
          </a:p>
          <a:p>
            <a:r>
              <a:rPr lang="en-GB" sz="2000" dirty="0" smtClean="0"/>
              <a:t>Time weighted return is the return experienced by person who has an investment in the fund over the whole time, without any cash additions or withdrawals</a:t>
            </a:r>
          </a:p>
          <a:p>
            <a:r>
              <a:rPr lang="en-GB" sz="2000" dirty="0" smtClean="0"/>
              <a:t>Issue of time versus value weighting more controversial with private equity funds where managers have control over drawdown (and return of investment)</a:t>
            </a:r>
          </a:p>
          <a:p>
            <a:pPr>
              <a:buNone/>
            </a:pPr>
            <a:r>
              <a:rPr lang="en-GB" sz="1400" baseline="30000" dirty="0" smtClean="0"/>
              <a:t>1</a:t>
            </a:r>
            <a:r>
              <a:rPr lang="en-GB" sz="1400" dirty="0" smtClean="0"/>
              <a:t> If the return in year </a:t>
            </a:r>
            <a:r>
              <a:rPr lang="en-GB" sz="1400" i="1" dirty="0" smtClean="0"/>
              <a:t>t</a:t>
            </a:r>
            <a:r>
              <a:rPr lang="en-GB" sz="1400" dirty="0" smtClean="0"/>
              <a:t> is </a:t>
            </a:r>
            <a:r>
              <a:rPr lang="en-GB" sz="1400" i="1" dirty="0" err="1" smtClean="0"/>
              <a:t>r</a:t>
            </a:r>
            <a:r>
              <a:rPr lang="en-GB" sz="1400" i="1" baseline="-25000" dirty="0" err="1" smtClean="0"/>
              <a:t>t</a:t>
            </a:r>
            <a:r>
              <a:rPr lang="en-GB" sz="1400" dirty="0" smtClean="0"/>
              <a:t> then the (time-weighted) average rate of return over </a:t>
            </a:r>
            <a:r>
              <a:rPr lang="en-GB" sz="1400" i="1" dirty="0" smtClean="0"/>
              <a:t>T</a:t>
            </a:r>
            <a:r>
              <a:rPr lang="en-GB" sz="1400" dirty="0" smtClean="0"/>
              <a:t> years is {(1+</a:t>
            </a:r>
            <a:r>
              <a:rPr lang="en-GB" sz="1400" i="1" dirty="0" smtClean="0"/>
              <a:t>r</a:t>
            </a:r>
            <a:r>
              <a:rPr lang="en-GB" sz="1400" i="1" baseline="-25000" dirty="0" smtClean="0"/>
              <a:t>1</a:t>
            </a:r>
            <a:r>
              <a:rPr lang="en-GB" sz="1400" dirty="0" smtClean="0"/>
              <a:t>)(1+</a:t>
            </a:r>
            <a:r>
              <a:rPr lang="en-GB" sz="1400" i="1" dirty="0" smtClean="0"/>
              <a:t>r</a:t>
            </a:r>
            <a:r>
              <a:rPr lang="en-GB" sz="1400" i="1" baseline="-25000" dirty="0" smtClean="0"/>
              <a:t>2</a:t>
            </a:r>
            <a:r>
              <a:rPr lang="en-GB" sz="1400" dirty="0" smtClean="0"/>
              <a:t>)…(1+</a:t>
            </a:r>
            <a:r>
              <a:rPr lang="en-GB" sz="1400" i="1" dirty="0" smtClean="0"/>
              <a:t>r</a:t>
            </a:r>
            <a:r>
              <a:rPr lang="en-GB" sz="1400" i="1" baseline="-25000" dirty="0" smtClean="0"/>
              <a:t>T</a:t>
            </a:r>
            <a:r>
              <a:rPr lang="en-GB" sz="1400" dirty="0" smtClean="0"/>
              <a:t>)}</a:t>
            </a:r>
            <a:r>
              <a:rPr lang="en-GB" sz="1400" baseline="30000" dirty="0" smtClean="0"/>
              <a:t>1/</a:t>
            </a:r>
            <a:r>
              <a:rPr lang="en-GB" sz="1400" i="1" baseline="30000" dirty="0" smtClean="0"/>
              <a:t>T</a:t>
            </a:r>
            <a:endParaRPr lang="en-GB" sz="1400" baseline="30000" dirty="0" smtClean="0"/>
          </a:p>
          <a:p>
            <a:pPr lvl="1">
              <a:buNone/>
            </a:pPr>
            <a:endParaRPr lang="en-GB" dirty="0"/>
          </a:p>
        </p:txBody>
      </p:sp>
      <p:graphicFrame>
        <p:nvGraphicFramePr>
          <p:cNvPr id="10246" name="Object 6" descr="Time-weighted returns" title="Time-weighted return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65337"/>
              </p:ext>
            </p:extLst>
          </p:nvPr>
        </p:nvGraphicFramePr>
        <p:xfrm>
          <a:off x="2454198" y="3122999"/>
          <a:ext cx="5280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4" imgW="2273040" imgH="291960" progId="Equation.DSMT4">
                  <p:embed/>
                </p:oleObj>
              </mc:Choice>
              <mc:Fallback>
                <p:oleObj name="Equation" r:id="rId4" imgW="22730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198" y="3122999"/>
                        <a:ext cx="52800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55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Mandate</a:t>
            </a:r>
            <a:endParaRPr lang="en-GB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Fund managers typically have a mandate that specifies objectives, range of assets, portfolio composition …</a:t>
            </a:r>
          </a:p>
          <a:p>
            <a:pPr lvl="1"/>
            <a:r>
              <a:rPr lang="en-GB" sz="2400" dirty="0" smtClean="0"/>
              <a:t>first level of performance measurement is to verify conformity with mandate</a:t>
            </a:r>
          </a:p>
          <a:p>
            <a:r>
              <a:rPr lang="en-GB" sz="2800" dirty="0" smtClean="0"/>
              <a:t>Will assume that portfolio is in conformity with mandate</a:t>
            </a:r>
          </a:p>
          <a:p>
            <a:pPr lvl="1"/>
            <a:r>
              <a:rPr lang="en-GB" sz="2400" dirty="0" smtClean="0"/>
              <a:t>and that risk exposure (total risk, beta) are at intended levels</a:t>
            </a:r>
          </a:p>
          <a:p>
            <a:pPr lvl="1"/>
            <a:r>
              <a:rPr lang="en-GB" sz="2400" dirty="0" smtClean="0"/>
              <a:t>so issue is how to correct return for risk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062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Systematic or total risk?</a:t>
            </a:r>
            <a:endParaRPr lang="en-GB"/>
          </a:p>
        </p:txBody>
      </p:sp>
      <p:sp>
        <p:nvSpPr>
          <p:cNvPr id="4813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Total risk of portfolio P is the sum of systematic and idiosyncratic risk:</a:t>
            </a:r>
          </a:p>
          <a:p>
            <a:endParaRPr lang="en-GB" sz="2400" dirty="0" smtClean="0"/>
          </a:p>
          <a:p>
            <a:r>
              <a:rPr lang="en-GB" sz="2400" dirty="0" smtClean="0"/>
              <a:t>In correcting performance for risk, should one correct for systematic or total risk?</a:t>
            </a:r>
          </a:p>
          <a:p>
            <a:pPr lvl="1"/>
            <a:r>
              <a:rPr lang="en-GB" sz="2000" dirty="0" smtClean="0"/>
              <a:t>if fund is entire wealth (e.g. pension fund, charity endowment), beneficiary exposed to total risk of portfolio</a:t>
            </a:r>
          </a:p>
          <a:p>
            <a:pPr lvl="1"/>
            <a:r>
              <a:rPr lang="en-GB" sz="2000" dirty="0" smtClean="0"/>
              <a:t>if fund will be combined with others (e.g. hedge fund, multi-manager set-up) beneficiary free to offset/enhance market risk</a:t>
            </a:r>
          </a:p>
          <a:p>
            <a:r>
              <a:rPr lang="en-GB" sz="2400" dirty="0" smtClean="0"/>
              <a:t>In first case, compare fund with passive portfolio of same total risk, in second with passive portfolio of same market risk</a:t>
            </a:r>
          </a:p>
        </p:txBody>
      </p:sp>
      <p:graphicFrame>
        <p:nvGraphicFramePr>
          <p:cNvPr id="48132" name="Object 1028" descr="Total risk of a portfolio&#10;" title="Total risk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033614"/>
              </p:ext>
            </p:extLst>
          </p:nvPr>
        </p:nvGraphicFramePr>
        <p:xfrm>
          <a:off x="3352800" y="2259874"/>
          <a:ext cx="25955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4" imgW="1041120" imgH="241200" progId="Equation.DSMT4">
                  <p:embed/>
                </p:oleObj>
              </mc:Choice>
              <mc:Fallback>
                <p:oleObj name="Equation" r:id="rId4" imgW="1041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59874"/>
                        <a:ext cx="2595563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81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Jensen’s measure</a:t>
            </a:r>
            <a:endParaRPr lang="en-GB"/>
          </a:p>
        </p:txBody>
      </p:sp>
      <p:sp>
        <p:nvSpPr>
          <p:cNvPr id="16387" name="Rectangle 3" descr="Graph explaining Jensen's measure" title="Jensen's measure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Definition:</a:t>
            </a:r>
          </a:p>
          <a:p>
            <a:pPr lvl="1"/>
            <a:r>
              <a:rPr lang="en-GB" dirty="0" smtClean="0"/>
              <a:t>Note: ex-post CAPM framework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16388" name="Line 4" descr="Graph explaining Jensen's measure" title="Jensen's measure"/>
          <p:cNvSpPr>
            <a:spLocks noChangeShapeType="1"/>
          </p:cNvSpPr>
          <p:nvPr/>
        </p:nvSpPr>
        <p:spPr bwMode="auto">
          <a:xfrm>
            <a:off x="1941509" y="3282527"/>
            <a:ext cx="0" cy="290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89" name="Line 5" descr="Graph explaining Jensen's measure" title="Jensen's measure"/>
          <p:cNvSpPr>
            <a:spLocks noChangeShapeType="1"/>
          </p:cNvSpPr>
          <p:nvPr/>
        </p:nvSpPr>
        <p:spPr bwMode="auto">
          <a:xfrm>
            <a:off x="1949976" y="6181698"/>
            <a:ext cx="55964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0" name="Rectangle 6" descr="Graph explaining Jensen's measure" title="Jensen's measure"/>
          <p:cNvSpPr>
            <a:spLocks noChangeArrowheads="1"/>
          </p:cNvSpPr>
          <p:nvPr/>
        </p:nvSpPr>
        <p:spPr bwMode="auto">
          <a:xfrm>
            <a:off x="1482193" y="5317304"/>
            <a:ext cx="30938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 err="1">
                <a:latin typeface="Calibri"/>
              </a:rPr>
              <a:t>r</a:t>
            </a:r>
            <a:r>
              <a:rPr lang="en-GB" sz="1800" baseline="-25000" dirty="0" err="1">
                <a:latin typeface="Calibri"/>
              </a:rPr>
              <a:t>f</a:t>
            </a:r>
            <a:endParaRPr lang="en-GB" sz="1800" baseline="-25000" dirty="0">
              <a:latin typeface="Calibri"/>
            </a:endParaRPr>
          </a:p>
        </p:txBody>
      </p:sp>
      <p:sp>
        <p:nvSpPr>
          <p:cNvPr id="16391" name="Rectangle 7" descr="Graph explaining Jensen's measure" title="Jensen's measure"/>
          <p:cNvSpPr>
            <a:spLocks noChangeArrowheads="1"/>
          </p:cNvSpPr>
          <p:nvPr/>
        </p:nvSpPr>
        <p:spPr bwMode="auto">
          <a:xfrm>
            <a:off x="1380594" y="4463627"/>
            <a:ext cx="5715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r</a:t>
            </a:r>
            <a:r>
              <a:rPr lang="en-GB" sz="1800" baseline="-25000">
                <a:latin typeface="Calibri"/>
              </a:rPr>
              <a:t>M</a:t>
            </a:r>
          </a:p>
        </p:txBody>
      </p:sp>
      <p:sp>
        <p:nvSpPr>
          <p:cNvPr id="16392" name="Rectangle 8" descr="Graph explaining Jensen's measure" title="Jensen's measure"/>
          <p:cNvSpPr>
            <a:spLocks noChangeArrowheads="1"/>
          </p:cNvSpPr>
          <p:nvPr/>
        </p:nvSpPr>
        <p:spPr bwMode="auto">
          <a:xfrm>
            <a:off x="1482194" y="3645666"/>
            <a:ext cx="34304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r</a:t>
            </a:r>
            <a:r>
              <a:rPr lang="en-GB" sz="1800" baseline="-25000">
                <a:latin typeface="Calibri"/>
              </a:rPr>
              <a:t>P</a:t>
            </a:r>
          </a:p>
        </p:txBody>
      </p:sp>
      <p:sp>
        <p:nvSpPr>
          <p:cNvPr id="16393" name="Line 9" descr="Graph explaining Jensen's measure" title="Jensen's measure"/>
          <p:cNvSpPr>
            <a:spLocks noChangeShapeType="1"/>
          </p:cNvSpPr>
          <p:nvPr/>
        </p:nvSpPr>
        <p:spPr bwMode="auto">
          <a:xfrm flipV="1">
            <a:off x="1949976" y="3648048"/>
            <a:ext cx="5088467" cy="180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4" name="Line 10" descr="Graph explaining Jensen's measure" title="Jensen's measure"/>
          <p:cNvSpPr>
            <a:spLocks noChangeShapeType="1"/>
          </p:cNvSpPr>
          <p:nvPr/>
        </p:nvSpPr>
        <p:spPr bwMode="auto">
          <a:xfrm>
            <a:off x="1949976" y="4624361"/>
            <a:ext cx="234526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5" name="Line 11" descr="Graph explaining Jensen's measure" title="Jensen's measure"/>
          <p:cNvSpPr>
            <a:spLocks noChangeShapeType="1"/>
          </p:cNvSpPr>
          <p:nvPr/>
        </p:nvSpPr>
        <p:spPr bwMode="auto">
          <a:xfrm>
            <a:off x="4278309" y="4629123"/>
            <a:ext cx="0" cy="15478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6" name="Rectangle 12" descr="Graph explaining Jensen's measure" title="Jensen's measure"/>
          <p:cNvSpPr>
            <a:spLocks noChangeArrowheads="1"/>
          </p:cNvSpPr>
          <p:nvPr/>
        </p:nvSpPr>
        <p:spPr bwMode="auto">
          <a:xfrm>
            <a:off x="4733393" y="6188842"/>
            <a:ext cx="389531" cy="36676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>
                <a:latin typeface="Symbol" pitchFamily="18" charset="2"/>
              </a:rPr>
              <a:t></a:t>
            </a:r>
            <a:r>
              <a:rPr lang="en-GB" sz="1800" baseline="-25000" dirty="0">
                <a:latin typeface="Calibri"/>
              </a:rPr>
              <a:t>P</a:t>
            </a:r>
          </a:p>
        </p:txBody>
      </p:sp>
      <p:sp>
        <p:nvSpPr>
          <p:cNvPr id="16397" name="Rectangle 13" descr="Graph explaining Jensen's measure" title="Jensen's measure"/>
          <p:cNvSpPr>
            <a:spLocks noChangeArrowheads="1"/>
          </p:cNvSpPr>
          <p:nvPr/>
        </p:nvSpPr>
        <p:spPr bwMode="auto">
          <a:xfrm>
            <a:off x="4849809" y="3727820"/>
            <a:ext cx="110067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8" name="Rectangle 14" descr="Graph explaining Jensen's measure" title="Jensen's measure"/>
          <p:cNvSpPr>
            <a:spLocks noChangeArrowheads="1"/>
          </p:cNvSpPr>
          <p:nvPr/>
        </p:nvSpPr>
        <p:spPr bwMode="auto">
          <a:xfrm>
            <a:off x="4460301" y="3813396"/>
            <a:ext cx="33663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>
                <a:latin typeface="Calibri"/>
              </a:rPr>
              <a:t>J</a:t>
            </a:r>
            <a:r>
              <a:rPr lang="en-GB" sz="1800" baseline="-25000" dirty="0">
                <a:latin typeface="Calibri"/>
              </a:rPr>
              <a:t>P</a:t>
            </a:r>
          </a:p>
        </p:txBody>
      </p:sp>
      <p:sp>
        <p:nvSpPr>
          <p:cNvPr id="16399" name="Rectangle 15" descr="Graph explaining Jensen's measure" title="Jensen's measure"/>
          <p:cNvSpPr>
            <a:spLocks noChangeArrowheads="1"/>
          </p:cNvSpPr>
          <p:nvPr/>
        </p:nvSpPr>
        <p:spPr bwMode="auto">
          <a:xfrm>
            <a:off x="567794" y="3202755"/>
            <a:ext cx="962572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>
                <a:latin typeface="Calibri"/>
              </a:rPr>
              <a:t>Realised</a:t>
            </a:r>
          </a:p>
          <a:p>
            <a:r>
              <a:rPr lang="en-GB" sz="1800" dirty="0">
                <a:latin typeface="Calibri"/>
              </a:rPr>
              <a:t>return</a:t>
            </a:r>
          </a:p>
        </p:txBody>
      </p:sp>
      <p:sp>
        <p:nvSpPr>
          <p:cNvPr id="16400" name="Rectangle 16" descr="Graph explaining Jensen's measure" title="Jensen's measure"/>
          <p:cNvSpPr>
            <a:spLocks noChangeArrowheads="1"/>
          </p:cNvSpPr>
          <p:nvPr/>
        </p:nvSpPr>
        <p:spPr bwMode="auto">
          <a:xfrm>
            <a:off x="6982885" y="6279356"/>
            <a:ext cx="625172" cy="36676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>
                <a:latin typeface="Calibri"/>
              </a:rPr>
              <a:t>Beta</a:t>
            </a:r>
          </a:p>
        </p:txBody>
      </p:sp>
      <p:sp>
        <p:nvSpPr>
          <p:cNvPr id="16401" name="Line 17" descr="Graph explaining Jensen's measure" title="Jensen's measure"/>
          <p:cNvSpPr>
            <a:spLocks noChangeShapeType="1"/>
          </p:cNvSpPr>
          <p:nvPr/>
        </p:nvSpPr>
        <p:spPr bwMode="auto">
          <a:xfrm>
            <a:off x="4913309" y="4420764"/>
            <a:ext cx="0" cy="1771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2" name="Line 18" descr="Graph explaining Jensen's measure" title="Jensen's measure"/>
          <p:cNvSpPr>
            <a:spLocks noChangeShapeType="1"/>
          </p:cNvSpPr>
          <p:nvPr/>
        </p:nvSpPr>
        <p:spPr bwMode="auto">
          <a:xfrm>
            <a:off x="1975376" y="3781398"/>
            <a:ext cx="290406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3" name="Rectangle 19" descr="Graph explaining Jensen's measure" title="Jensen's measure"/>
          <p:cNvSpPr>
            <a:spLocks noChangeArrowheads="1"/>
          </p:cNvSpPr>
          <p:nvPr/>
        </p:nvSpPr>
        <p:spPr bwMode="auto">
          <a:xfrm>
            <a:off x="4111094" y="6185271"/>
            <a:ext cx="298160" cy="36676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 dirty="0">
                <a:latin typeface="Calibri"/>
              </a:rPr>
              <a:t>1</a:t>
            </a:r>
          </a:p>
        </p:txBody>
      </p:sp>
      <p:sp>
        <p:nvSpPr>
          <p:cNvPr id="16404" name="Rectangle 20" descr="Graph explaining Jensen's measure" title="Jensen's measure"/>
          <p:cNvSpPr>
            <a:spLocks noChangeArrowheads="1"/>
          </p:cNvSpPr>
          <p:nvPr/>
        </p:nvSpPr>
        <p:spPr bwMode="auto">
          <a:xfrm>
            <a:off x="7084485" y="3364707"/>
            <a:ext cx="937758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Calibri"/>
              </a:rPr>
              <a:t>Security</a:t>
            </a:r>
          </a:p>
          <a:p>
            <a:r>
              <a:rPr lang="en-GB" sz="1800">
                <a:latin typeface="Calibri"/>
              </a:rPr>
              <a:t>Market</a:t>
            </a:r>
          </a:p>
          <a:p>
            <a:r>
              <a:rPr lang="en-GB" sz="1800">
                <a:latin typeface="Calibri"/>
              </a:rPr>
              <a:t>Line</a:t>
            </a:r>
          </a:p>
        </p:txBody>
      </p:sp>
      <p:graphicFrame>
        <p:nvGraphicFramePr>
          <p:cNvPr id="16406" name="Object 22" descr="Graph explaining Jensen's measure" title="Jensen's measure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791171"/>
              </p:ext>
            </p:extLst>
          </p:nvPr>
        </p:nvGraphicFramePr>
        <p:xfrm>
          <a:off x="2837677" y="2638399"/>
          <a:ext cx="43973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4" imgW="2031840" imgH="406080" progId="Equation.DSMT4">
                  <p:embed/>
                </p:oleObj>
              </mc:Choice>
              <mc:Fallback>
                <p:oleObj name="Equation" r:id="rId4" imgW="2031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677" y="2638399"/>
                        <a:ext cx="4397375" cy="4857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 descr="Graph explaining Jensen's measure" title="Jensen's measure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034999"/>
              </p:ext>
            </p:extLst>
          </p:nvPr>
        </p:nvGraphicFramePr>
        <p:xfrm>
          <a:off x="5220072" y="5157192"/>
          <a:ext cx="28051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6" imgW="1282680" imgH="304560" progId="Equation.DSMT4">
                  <p:embed/>
                </p:oleObj>
              </mc:Choice>
              <mc:Fallback>
                <p:oleObj name="Equation" r:id="rId6" imgW="12826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5157192"/>
                        <a:ext cx="2805112" cy="3667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Line 24" descr="Graph explaining Jensen's measure" title="Jensen's measure"/>
          <p:cNvSpPr>
            <a:spLocks noChangeShapeType="1"/>
          </p:cNvSpPr>
          <p:nvPr/>
        </p:nvSpPr>
        <p:spPr bwMode="auto">
          <a:xfrm>
            <a:off x="4913309" y="3788542"/>
            <a:ext cx="0" cy="6357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9" name="Text Box 25" descr="Graph explaining Jensen's measure" title="Jensen's measure"/>
          <p:cNvSpPr txBox="1">
            <a:spLocks noChangeArrowheads="1"/>
          </p:cNvSpPr>
          <p:nvPr/>
        </p:nvSpPr>
        <p:spPr bwMode="auto">
          <a:xfrm>
            <a:off x="4739743" y="3445642"/>
            <a:ext cx="303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 dirty="0">
                <a:latin typeface="Calibri"/>
              </a:rPr>
              <a:t>P</a:t>
            </a:r>
            <a:endParaRPr lang="en-US" sz="1800" dirty="0">
              <a:latin typeface="Calibri"/>
            </a:endParaRPr>
          </a:p>
        </p:txBody>
      </p:sp>
      <p:sp>
        <p:nvSpPr>
          <p:cNvPr id="16410" name="Text Box 26" descr="Graph explaining Jensen's measure" title="Jensen's measure"/>
          <p:cNvSpPr txBox="1">
            <a:spLocks noChangeArrowheads="1"/>
          </p:cNvSpPr>
          <p:nvPr/>
        </p:nvSpPr>
        <p:spPr bwMode="auto">
          <a:xfrm>
            <a:off x="4003142" y="4317180"/>
            <a:ext cx="38183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latin typeface="Calibri"/>
              </a:rPr>
              <a:t>M</a:t>
            </a:r>
            <a:endParaRPr lang="en-US" sz="1800">
              <a:latin typeface="Calibri"/>
            </a:endParaRPr>
          </a:p>
        </p:txBody>
      </p:sp>
      <p:sp>
        <p:nvSpPr>
          <p:cNvPr id="16411" name="Rectangle 27" descr="Graph explaining Jensen's measure" title="Jensen's measure"/>
          <p:cNvSpPr>
            <a:spLocks noChangeArrowheads="1"/>
          </p:cNvSpPr>
          <p:nvPr/>
        </p:nvSpPr>
        <p:spPr bwMode="auto">
          <a:xfrm>
            <a:off x="4856160" y="4360042"/>
            <a:ext cx="110067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2" name="Rectangle 28" descr="Graph explaining Jensen's measure" title="Jensen's measure"/>
          <p:cNvSpPr>
            <a:spLocks noChangeArrowheads="1"/>
          </p:cNvSpPr>
          <p:nvPr/>
        </p:nvSpPr>
        <p:spPr bwMode="auto">
          <a:xfrm>
            <a:off x="4214809" y="4588642"/>
            <a:ext cx="110067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Right Brace 27" descr="Graph explaining Jensen's measure" title="Jensen's measure"/>
          <p:cNvSpPr/>
          <p:nvPr/>
        </p:nvSpPr>
        <p:spPr>
          <a:xfrm>
            <a:off x="5036365" y="4461468"/>
            <a:ext cx="72008" cy="165618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Left Brace 30" descr="Graph explaining Jensen's measure" title="Jensen's measure"/>
          <p:cNvSpPr/>
          <p:nvPr/>
        </p:nvSpPr>
        <p:spPr>
          <a:xfrm>
            <a:off x="4748333" y="3813396"/>
            <a:ext cx="45719" cy="5040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249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2290</Words>
  <Application>Microsoft Office PowerPoint</Application>
  <PresentationFormat>On-screen Show (4:3)</PresentationFormat>
  <Paragraphs>419</Paragraphs>
  <Slides>37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ＭＳ Ｐゴシック</vt:lpstr>
      <vt:lpstr>Arial</vt:lpstr>
      <vt:lpstr>Calibri</vt:lpstr>
      <vt:lpstr>Symbol</vt:lpstr>
      <vt:lpstr>Times New Roman</vt:lpstr>
      <vt:lpstr>Office Theme</vt:lpstr>
      <vt:lpstr>Equation</vt:lpstr>
      <vt:lpstr>Document</vt:lpstr>
      <vt:lpstr>Microsoft Excel Worksheet</vt:lpstr>
      <vt:lpstr>   INVESTMENTS</vt:lpstr>
      <vt:lpstr>Outline</vt:lpstr>
      <vt:lpstr>Why measure?</vt:lpstr>
      <vt:lpstr>Abnormal returns</vt:lpstr>
      <vt:lpstr>Measuring returns</vt:lpstr>
      <vt:lpstr>Time-weighted returns</vt:lpstr>
      <vt:lpstr>Mandate</vt:lpstr>
      <vt:lpstr>Systematic or total risk?</vt:lpstr>
      <vt:lpstr>Jensen’s measure</vt:lpstr>
      <vt:lpstr>Jensen’s measure</vt:lpstr>
      <vt:lpstr>Comparing the returns on two portfolios</vt:lpstr>
      <vt:lpstr>Comparing the returns on two portfolios</vt:lpstr>
      <vt:lpstr>Treynor’s measure</vt:lpstr>
      <vt:lpstr>Treynor’s measure</vt:lpstr>
      <vt:lpstr>Fama’s measure</vt:lpstr>
      <vt:lpstr>Fama’s measure</vt:lpstr>
      <vt:lpstr>Sharpe’s measure</vt:lpstr>
      <vt:lpstr>Measure for measure ...</vt:lpstr>
      <vt:lpstr>... and for good measure</vt:lpstr>
      <vt:lpstr>A Final Measure</vt:lpstr>
      <vt:lpstr>So ... which measure DO we use?</vt:lpstr>
      <vt:lpstr>Market timing</vt:lpstr>
      <vt:lpstr>Market timing</vt:lpstr>
      <vt:lpstr>Market Timing</vt:lpstr>
      <vt:lpstr>Multiple Risk Factors</vt:lpstr>
      <vt:lpstr>Multiple Risk Factors</vt:lpstr>
      <vt:lpstr>Statistical significance</vt:lpstr>
      <vt:lpstr>Statistical significance</vt:lpstr>
      <vt:lpstr>Warren Buffett</vt:lpstr>
      <vt:lpstr>Warren Buffett</vt:lpstr>
      <vt:lpstr>Warren Buffett</vt:lpstr>
      <vt:lpstr>Warren Buffett</vt:lpstr>
      <vt:lpstr>Fairfield Sentry</vt:lpstr>
      <vt:lpstr>Bernie Madoff</vt:lpstr>
      <vt:lpstr>Implications of Statistical Power</vt:lpstr>
      <vt:lpstr>Measurement and Incentives</vt:lpstr>
      <vt:lpstr>Summary</vt:lpstr>
    </vt:vector>
  </TitlesOfParts>
  <Company>WBS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Pegg, Nicki</dc:creator>
  <cp:lastModifiedBy>Vikas Raman</cp:lastModifiedBy>
  <cp:revision>49</cp:revision>
  <dcterms:created xsi:type="dcterms:W3CDTF">2015-09-25T11:17:18Z</dcterms:created>
  <dcterms:modified xsi:type="dcterms:W3CDTF">2020-02-10T22:44:16Z</dcterms:modified>
</cp:coreProperties>
</file>