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390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2" autoAdjust="0"/>
    <p:restoredTop sz="94698" autoAdjust="0"/>
  </p:normalViewPr>
  <p:slideViewPr>
    <p:cSldViewPr snapToGrid="0" snapToObjects="1">
      <p:cViewPr varScale="1">
        <p:scale>
          <a:sx n="36" d="100"/>
          <a:sy n="36" d="100"/>
        </p:scale>
        <p:origin x="1293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folder\Teaching\IM2010\tsy%20yield%20curv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folder\Teaching\IM2010\tsy%20yield%20curv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GB" sz="1600"/>
              <a:t>UK</a:t>
            </a:r>
            <a:r>
              <a:rPr lang="en-GB" sz="1600" baseline="0"/>
              <a:t> Treasury Bond Yield Curve 27.x.2010 (inc Strips)</a:t>
            </a:r>
            <a:endParaRPr lang="en-GB" sz="16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Bonds</c:v>
          </c:tx>
          <c:spPr>
            <a:ln w="28575">
              <a:noFill/>
            </a:ln>
          </c:spPr>
          <c:xVal>
            <c:numRef>
              <c:f>Sheet1!$D$10:$D$50</c:f>
              <c:numCache>
                <c:formatCode>dd\-mmm\-yy</c:formatCode>
                <c:ptCount val="41"/>
                <c:pt idx="0">
                  <c:v>41620</c:v>
                </c:pt>
                <c:pt idx="1">
                  <c:v>42391</c:v>
                </c:pt>
                <c:pt idx="2">
                  <c:v>41705</c:v>
                </c:pt>
                <c:pt idx="3">
                  <c:v>42026</c:v>
                </c:pt>
                <c:pt idx="4">
                  <c:v>40884</c:v>
                </c:pt>
                <c:pt idx="5">
                  <c:v>43715</c:v>
                </c:pt>
                <c:pt idx="6">
                  <c:v>44081</c:v>
                </c:pt>
                <c:pt idx="7">
                  <c:v>42620</c:v>
                </c:pt>
                <c:pt idx="8">
                  <c:v>44627</c:v>
                </c:pt>
                <c:pt idx="9">
                  <c:v>58462</c:v>
                </c:pt>
                <c:pt idx="10">
                  <c:v>40609</c:v>
                </c:pt>
                <c:pt idx="11">
                  <c:v>46728</c:v>
                </c:pt>
                <c:pt idx="12">
                  <c:v>51020</c:v>
                </c:pt>
                <c:pt idx="13">
                  <c:v>51477</c:v>
                </c:pt>
                <c:pt idx="14">
                  <c:v>53668</c:v>
                </c:pt>
                <c:pt idx="15">
                  <c:v>54764</c:v>
                </c:pt>
                <c:pt idx="16">
                  <c:v>56955</c:v>
                </c:pt>
                <c:pt idx="17">
                  <c:v>48372</c:v>
                </c:pt>
                <c:pt idx="18">
                  <c:v>49741</c:v>
                </c:pt>
                <c:pt idx="19">
                  <c:v>41340</c:v>
                </c:pt>
                <c:pt idx="20">
                  <c:v>43531</c:v>
                </c:pt>
                <c:pt idx="21">
                  <c:v>49194</c:v>
                </c:pt>
                <c:pt idx="22">
                  <c:v>52207</c:v>
                </c:pt>
                <c:pt idx="23">
                  <c:v>47824</c:v>
                </c:pt>
                <c:pt idx="24">
                  <c:v>42254</c:v>
                </c:pt>
                <c:pt idx="25">
                  <c:v>43897</c:v>
                </c:pt>
                <c:pt idx="26">
                  <c:v>50746</c:v>
                </c:pt>
                <c:pt idx="27">
                  <c:v>43166</c:v>
                </c:pt>
                <c:pt idx="28">
                  <c:v>40975</c:v>
                </c:pt>
                <c:pt idx="29">
                  <c:v>41889</c:v>
                </c:pt>
                <c:pt idx="30">
                  <c:v>45723</c:v>
                </c:pt>
                <c:pt idx="31">
                  <c:v>41067</c:v>
                </c:pt>
                <c:pt idx="32">
                  <c:v>47094</c:v>
                </c:pt>
                <c:pt idx="33">
                  <c:v>40507</c:v>
                </c:pt>
                <c:pt idx="34">
                  <c:v>40934</c:v>
                </c:pt>
                <c:pt idx="35">
                  <c:v>41544</c:v>
                </c:pt>
                <c:pt idx="36">
                  <c:v>42345</c:v>
                </c:pt>
                <c:pt idx="37">
                  <c:v>44354</c:v>
                </c:pt>
                <c:pt idx="38">
                  <c:v>42972</c:v>
                </c:pt>
                <c:pt idx="39">
                  <c:v>40736</c:v>
                </c:pt>
                <c:pt idx="40">
                  <c:v>41127</c:v>
                </c:pt>
              </c:numCache>
            </c:numRef>
          </c:xVal>
          <c:yVal>
            <c:numRef>
              <c:f>Sheet1!$J$10:$J$50</c:f>
              <c:numCache>
                <c:formatCode>General</c:formatCode>
                <c:ptCount val="41"/>
                <c:pt idx="0">
                  <c:v>1.1461619999999999</c:v>
                </c:pt>
                <c:pt idx="1">
                  <c:v>2.0591619999999997</c:v>
                </c:pt>
                <c:pt idx="2">
                  <c:v>1.3035559999999999</c:v>
                </c:pt>
                <c:pt idx="3">
                  <c:v>1.6880670000000007</c:v>
                </c:pt>
                <c:pt idx="4">
                  <c:v>0.63996399999999998</c:v>
                </c:pt>
                <c:pt idx="5">
                  <c:v>3.074621</c:v>
                </c:pt>
                <c:pt idx="6">
                  <c:v>3.2646860000000002</c:v>
                </c:pt>
                <c:pt idx="7">
                  <c:v>2.1847880000000002</c:v>
                </c:pt>
                <c:pt idx="8">
                  <c:v>3.4416019999999987</c:v>
                </c:pt>
                <c:pt idx="9">
                  <c:v>4.2164169999999972</c:v>
                </c:pt>
                <c:pt idx="10">
                  <c:v>0.53632299999999966</c:v>
                </c:pt>
                <c:pt idx="11">
                  <c:v>3.9351409999999989</c:v>
                </c:pt>
                <c:pt idx="12">
                  <c:v>4.217803</c:v>
                </c:pt>
                <c:pt idx="13">
                  <c:v>4.2433420000000028</c:v>
                </c:pt>
                <c:pt idx="14">
                  <c:v>4.2264679999999997</c:v>
                </c:pt>
                <c:pt idx="15">
                  <c:v>4.2225209999999977</c:v>
                </c:pt>
                <c:pt idx="16">
                  <c:v>4.2090750000000003</c:v>
                </c:pt>
                <c:pt idx="17">
                  <c:v>4.1161439999999985</c:v>
                </c:pt>
                <c:pt idx="18">
                  <c:v>4.1859839999999968</c:v>
                </c:pt>
                <c:pt idx="19">
                  <c:v>0.91781400000000002</c:v>
                </c:pt>
                <c:pt idx="20">
                  <c:v>2.9545129999999986</c:v>
                </c:pt>
                <c:pt idx="21">
                  <c:v>4.1811449999999972</c:v>
                </c:pt>
                <c:pt idx="22">
                  <c:v>4.2302420000000032</c:v>
                </c:pt>
                <c:pt idx="23">
                  <c:v>4.0688049999999967</c:v>
                </c:pt>
                <c:pt idx="24">
                  <c:v>1.8530530000000001</c:v>
                </c:pt>
                <c:pt idx="25">
                  <c:v>3.1509610000000001</c:v>
                </c:pt>
                <c:pt idx="26">
                  <c:v>4.2011490000000027</c:v>
                </c:pt>
                <c:pt idx="27">
                  <c:v>2.6548749999999997</c:v>
                </c:pt>
                <c:pt idx="28">
                  <c:v>0.69679500000000061</c:v>
                </c:pt>
                <c:pt idx="29">
                  <c:v>1.5059609999999992</c:v>
                </c:pt>
                <c:pt idx="30">
                  <c:v>3.7096439999999986</c:v>
                </c:pt>
                <c:pt idx="31">
                  <c:v>0.74644600000000005</c:v>
                </c:pt>
                <c:pt idx="32">
                  <c:v>3.9150979999999986</c:v>
                </c:pt>
                <c:pt idx="33">
                  <c:v>0.45357900000000001</c:v>
                </c:pt>
                <c:pt idx="34">
                  <c:v>0.85928400000000005</c:v>
                </c:pt>
                <c:pt idx="35">
                  <c:v>1.0047909999999998</c:v>
                </c:pt>
                <c:pt idx="36">
                  <c:v>1.867318</c:v>
                </c:pt>
                <c:pt idx="37">
                  <c:v>3.2069830000000001</c:v>
                </c:pt>
                <c:pt idx="38">
                  <c:v>2.3799589999999973</c:v>
                </c:pt>
                <c:pt idx="39">
                  <c:v>0.58887299999999965</c:v>
                </c:pt>
                <c:pt idx="40">
                  <c:v>0.89724099999999996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10-4181-A940-98F0FE2BC3E7}"/>
            </c:ext>
          </c:extLst>
        </c:ser>
        <c:ser>
          <c:idx val="1"/>
          <c:order val="1"/>
          <c:tx>
            <c:v>Strips</c:v>
          </c:tx>
          <c:spPr>
            <a:ln w="28575">
              <a:noFill/>
            </a:ln>
          </c:spPr>
          <c:xVal>
            <c:numRef>
              <c:f>Sheet1!$D$51:$D$229</c:f>
              <c:numCache>
                <c:formatCode>dd\-mmm\-yy</c:formatCode>
                <c:ptCount val="179"/>
                <c:pt idx="0">
                  <c:v>41705</c:v>
                </c:pt>
                <c:pt idx="1">
                  <c:v>40884</c:v>
                </c:pt>
                <c:pt idx="2">
                  <c:v>43715</c:v>
                </c:pt>
                <c:pt idx="3">
                  <c:v>44081</c:v>
                </c:pt>
                <c:pt idx="4">
                  <c:v>44627</c:v>
                </c:pt>
                <c:pt idx="5">
                  <c:v>42620</c:v>
                </c:pt>
                <c:pt idx="6">
                  <c:v>51020</c:v>
                </c:pt>
                <c:pt idx="7">
                  <c:v>48372</c:v>
                </c:pt>
                <c:pt idx="8">
                  <c:v>46728</c:v>
                </c:pt>
                <c:pt idx="9">
                  <c:v>53668</c:v>
                </c:pt>
                <c:pt idx="10">
                  <c:v>54764</c:v>
                </c:pt>
                <c:pt idx="11">
                  <c:v>56955</c:v>
                </c:pt>
                <c:pt idx="12">
                  <c:v>40609</c:v>
                </c:pt>
                <c:pt idx="13">
                  <c:v>49741</c:v>
                </c:pt>
                <c:pt idx="14">
                  <c:v>52207</c:v>
                </c:pt>
                <c:pt idx="15">
                  <c:v>43531</c:v>
                </c:pt>
                <c:pt idx="16">
                  <c:v>47824</c:v>
                </c:pt>
                <c:pt idx="17">
                  <c:v>50746</c:v>
                </c:pt>
                <c:pt idx="18">
                  <c:v>43897</c:v>
                </c:pt>
                <c:pt idx="19">
                  <c:v>42254</c:v>
                </c:pt>
                <c:pt idx="20">
                  <c:v>40975</c:v>
                </c:pt>
                <c:pt idx="21">
                  <c:v>43166</c:v>
                </c:pt>
                <c:pt idx="22">
                  <c:v>45723</c:v>
                </c:pt>
                <c:pt idx="23">
                  <c:v>41889</c:v>
                </c:pt>
                <c:pt idx="24">
                  <c:v>41067</c:v>
                </c:pt>
                <c:pt idx="25">
                  <c:v>47094</c:v>
                </c:pt>
                <c:pt idx="26">
                  <c:v>42345</c:v>
                </c:pt>
                <c:pt idx="27">
                  <c:v>44354</c:v>
                </c:pt>
                <c:pt idx="28">
                  <c:v>40519</c:v>
                </c:pt>
                <c:pt idx="29">
                  <c:v>40884</c:v>
                </c:pt>
                <c:pt idx="30">
                  <c:v>41250</c:v>
                </c:pt>
                <c:pt idx="31">
                  <c:v>41615</c:v>
                </c:pt>
                <c:pt idx="32">
                  <c:v>41980</c:v>
                </c:pt>
                <c:pt idx="33">
                  <c:v>42345</c:v>
                </c:pt>
                <c:pt idx="34">
                  <c:v>42711</c:v>
                </c:pt>
                <c:pt idx="35">
                  <c:v>43076</c:v>
                </c:pt>
                <c:pt idx="36">
                  <c:v>43441</c:v>
                </c:pt>
                <c:pt idx="37">
                  <c:v>43806</c:v>
                </c:pt>
                <c:pt idx="38">
                  <c:v>44172</c:v>
                </c:pt>
                <c:pt idx="39">
                  <c:v>44537</c:v>
                </c:pt>
                <c:pt idx="40">
                  <c:v>44902</c:v>
                </c:pt>
                <c:pt idx="41">
                  <c:v>45267</c:v>
                </c:pt>
                <c:pt idx="42">
                  <c:v>45633</c:v>
                </c:pt>
                <c:pt idx="43">
                  <c:v>45998</c:v>
                </c:pt>
                <c:pt idx="44">
                  <c:v>46363</c:v>
                </c:pt>
                <c:pt idx="45">
                  <c:v>46728</c:v>
                </c:pt>
                <c:pt idx="46">
                  <c:v>47094</c:v>
                </c:pt>
                <c:pt idx="47">
                  <c:v>47459</c:v>
                </c:pt>
                <c:pt idx="48">
                  <c:v>47824</c:v>
                </c:pt>
                <c:pt idx="49">
                  <c:v>48189</c:v>
                </c:pt>
                <c:pt idx="50">
                  <c:v>48555</c:v>
                </c:pt>
                <c:pt idx="51">
                  <c:v>48920</c:v>
                </c:pt>
                <c:pt idx="52">
                  <c:v>49285</c:v>
                </c:pt>
                <c:pt idx="53">
                  <c:v>49650</c:v>
                </c:pt>
                <c:pt idx="54">
                  <c:v>50016</c:v>
                </c:pt>
                <c:pt idx="55">
                  <c:v>50381</c:v>
                </c:pt>
                <c:pt idx="56">
                  <c:v>50746</c:v>
                </c:pt>
                <c:pt idx="57">
                  <c:v>51111</c:v>
                </c:pt>
                <c:pt idx="58">
                  <c:v>51477</c:v>
                </c:pt>
                <c:pt idx="59">
                  <c:v>51842</c:v>
                </c:pt>
                <c:pt idx="60">
                  <c:v>52207</c:v>
                </c:pt>
                <c:pt idx="61">
                  <c:v>52572</c:v>
                </c:pt>
                <c:pt idx="62">
                  <c:v>52938</c:v>
                </c:pt>
                <c:pt idx="63">
                  <c:v>53303</c:v>
                </c:pt>
                <c:pt idx="64">
                  <c:v>53668</c:v>
                </c:pt>
                <c:pt idx="65">
                  <c:v>54033</c:v>
                </c:pt>
                <c:pt idx="66">
                  <c:v>54399</c:v>
                </c:pt>
                <c:pt idx="67">
                  <c:v>54764</c:v>
                </c:pt>
                <c:pt idx="68">
                  <c:v>55129</c:v>
                </c:pt>
                <c:pt idx="69">
                  <c:v>55494</c:v>
                </c:pt>
                <c:pt idx="70">
                  <c:v>55860</c:v>
                </c:pt>
                <c:pt idx="71">
                  <c:v>56225</c:v>
                </c:pt>
                <c:pt idx="72">
                  <c:v>56590</c:v>
                </c:pt>
                <c:pt idx="73">
                  <c:v>56955</c:v>
                </c:pt>
                <c:pt idx="74">
                  <c:v>40701</c:v>
                </c:pt>
                <c:pt idx="75">
                  <c:v>41067</c:v>
                </c:pt>
                <c:pt idx="76">
                  <c:v>41432</c:v>
                </c:pt>
                <c:pt idx="77">
                  <c:v>41797</c:v>
                </c:pt>
                <c:pt idx="78">
                  <c:v>42162</c:v>
                </c:pt>
                <c:pt idx="79">
                  <c:v>42528</c:v>
                </c:pt>
                <c:pt idx="80">
                  <c:v>42893</c:v>
                </c:pt>
                <c:pt idx="81">
                  <c:v>43258</c:v>
                </c:pt>
                <c:pt idx="82">
                  <c:v>43623</c:v>
                </c:pt>
                <c:pt idx="83">
                  <c:v>43989</c:v>
                </c:pt>
                <c:pt idx="84">
                  <c:v>44354</c:v>
                </c:pt>
                <c:pt idx="85">
                  <c:v>44719</c:v>
                </c:pt>
                <c:pt idx="86">
                  <c:v>45084</c:v>
                </c:pt>
                <c:pt idx="87">
                  <c:v>45450</c:v>
                </c:pt>
                <c:pt idx="88">
                  <c:v>45815</c:v>
                </c:pt>
                <c:pt idx="89">
                  <c:v>46180</c:v>
                </c:pt>
                <c:pt idx="90">
                  <c:v>46545</c:v>
                </c:pt>
                <c:pt idx="91">
                  <c:v>46911</c:v>
                </c:pt>
                <c:pt idx="92">
                  <c:v>47276</c:v>
                </c:pt>
                <c:pt idx="93">
                  <c:v>47641</c:v>
                </c:pt>
                <c:pt idx="94">
                  <c:v>48006</c:v>
                </c:pt>
                <c:pt idx="95">
                  <c:v>48372</c:v>
                </c:pt>
                <c:pt idx="96">
                  <c:v>48737</c:v>
                </c:pt>
                <c:pt idx="97">
                  <c:v>49102</c:v>
                </c:pt>
                <c:pt idx="98">
                  <c:v>49467</c:v>
                </c:pt>
                <c:pt idx="99">
                  <c:v>49833</c:v>
                </c:pt>
                <c:pt idx="100">
                  <c:v>50198</c:v>
                </c:pt>
                <c:pt idx="101">
                  <c:v>50563</c:v>
                </c:pt>
                <c:pt idx="102">
                  <c:v>50928</c:v>
                </c:pt>
                <c:pt idx="103">
                  <c:v>51294</c:v>
                </c:pt>
                <c:pt idx="104">
                  <c:v>51659</c:v>
                </c:pt>
                <c:pt idx="105">
                  <c:v>52024</c:v>
                </c:pt>
                <c:pt idx="106">
                  <c:v>52389</c:v>
                </c:pt>
                <c:pt idx="107">
                  <c:v>52755</c:v>
                </c:pt>
                <c:pt idx="108">
                  <c:v>53120</c:v>
                </c:pt>
                <c:pt idx="109">
                  <c:v>53485</c:v>
                </c:pt>
                <c:pt idx="110">
                  <c:v>53850</c:v>
                </c:pt>
                <c:pt idx="111">
                  <c:v>54216</c:v>
                </c:pt>
                <c:pt idx="112">
                  <c:v>54581</c:v>
                </c:pt>
                <c:pt idx="113">
                  <c:v>54946</c:v>
                </c:pt>
                <c:pt idx="114">
                  <c:v>55311</c:v>
                </c:pt>
                <c:pt idx="115">
                  <c:v>55677</c:v>
                </c:pt>
                <c:pt idx="116">
                  <c:v>56042</c:v>
                </c:pt>
                <c:pt idx="117">
                  <c:v>56407</c:v>
                </c:pt>
                <c:pt idx="118">
                  <c:v>56772</c:v>
                </c:pt>
                <c:pt idx="119">
                  <c:v>40609</c:v>
                </c:pt>
                <c:pt idx="120">
                  <c:v>40975</c:v>
                </c:pt>
                <c:pt idx="121">
                  <c:v>41340</c:v>
                </c:pt>
                <c:pt idx="122">
                  <c:v>41705</c:v>
                </c:pt>
                <c:pt idx="123">
                  <c:v>42070</c:v>
                </c:pt>
                <c:pt idx="124">
                  <c:v>42436</c:v>
                </c:pt>
                <c:pt idx="125">
                  <c:v>42801</c:v>
                </c:pt>
                <c:pt idx="126">
                  <c:v>43166</c:v>
                </c:pt>
                <c:pt idx="127">
                  <c:v>43531</c:v>
                </c:pt>
                <c:pt idx="128">
                  <c:v>43897</c:v>
                </c:pt>
                <c:pt idx="129">
                  <c:v>44262</c:v>
                </c:pt>
                <c:pt idx="130">
                  <c:v>44627</c:v>
                </c:pt>
                <c:pt idx="131">
                  <c:v>44992</c:v>
                </c:pt>
                <c:pt idx="132">
                  <c:v>45358</c:v>
                </c:pt>
                <c:pt idx="133">
                  <c:v>45723</c:v>
                </c:pt>
                <c:pt idx="134">
                  <c:v>46088</c:v>
                </c:pt>
                <c:pt idx="135">
                  <c:v>46453</c:v>
                </c:pt>
                <c:pt idx="136">
                  <c:v>46819</c:v>
                </c:pt>
                <c:pt idx="137">
                  <c:v>47184</c:v>
                </c:pt>
                <c:pt idx="138">
                  <c:v>47549</c:v>
                </c:pt>
                <c:pt idx="139">
                  <c:v>47914</c:v>
                </c:pt>
                <c:pt idx="140">
                  <c:v>48280</c:v>
                </c:pt>
                <c:pt idx="141">
                  <c:v>48645</c:v>
                </c:pt>
                <c:pt idx="142">
                  <c:v>49010</c:v>
                </c:pt>
                <c:pt idx="143">
                  <c:v>49375</c:v>
                </c:pt>
                <c:pt idx="144">
                  <c:v>49741</c:v>
                </c:pt>
                <c:pt idx="145">
                  <c:v>50106</c:v>
                </c:pt>
                <c:pt idx="146">
                  <c:v>50471</c:v>
                </c:pt>
                <c:pt idx="147">
                  <c:v>50836</c:v>
                </c:pt>
                <c:pt idx="148">
                  <c:v>51020</c:v>
                </c:pt>
                <c:pt idx="149">
                  <c:v>40793</c:v>
                </c:pt>
                <c:pt idx="150">
                  <c:v>41159</c:v>
                </c:pt>
                <c:pt idx="151">
                  <c:v>41524</c:v>
                </c:pt>
                <c:pt idx="152">
                  <c:v>41889</c:v>
                </c:pt>
                <c:pt idx="153">
                  <c:v>42254</c:v>
                </c:pt>
                <c:pt idx="154">
                  <c:v>42620</c:v>
                </c:pt>
                <c:pt idx="155">
                  <c:v>42985</c:v>
                </c:pt>
                <c:pt idx="156">
                  <c:v>43350</c:v>
                </c:pt>
                <c:pt idx="157">
                  <c:v>43715</c:v>
                </c:pt>
                <c:pt idx="158">
                  <c:v>44081</c:v>
                </c:pt>
                <c:pt idx="159">
                  <c:v>44446</c:v>
                </c:pt>
                <c:pt idx="160">
                  <c:v>44811</c:v>
                </c:pt>
                <c:pt idx="161">
                  <c:v>45176</c:v>
                </c:pt>
                <c:pt idx="162">
                  <c:v>45542</c:v>
                </c:pt>
                <c:pt idx="163">
                  <c:v>45907</c:v>
                </c:pt>
                <c:pt idx="164">
                  <c:v>46272</c:v>
                </c:pt>
                <c:pt idx="165">
                  <c:v>46637</c:v>
                </c:pt>
                <c:pt idx="166">
                  <c:v>47003</c:v>
                </c:pt>
                <c:pt idx="167">
                  <c:v>47368</c:v>
                </c:pt>
                <c:pt idx="168">
                  <c:v>47733</c:v>
                </c:pt>
                <c:pt idx="169">
                  <c:v>48098</c:v>
                </c:pt>
                <c:pt idx="170">
                  <c:v>48464</c:v>
                </c:pt>
                <c:pt idx="171">
                  <c:v>48829</c:v>
                </c:pt>
                <c:pt idx="172">
                  <c:v>49194</c:v>
                </c:pt>
                <c:pt idx="173">
                  <c:v>49559</c:v>
                </c:pt>
                <c:pt idx="174">
                  <c:v>49925</c:v>
                </c:pt>
                <c:pt idx="175">
                  <c:v>50290</c:v>
                </c:pt>
                <c:pt idx="176">
                  <c:v>50655</c:v>
                </c:pt>
                <c:pt idx="177">
                  <c:v>41340</c:v>
                </c:pt>
                <c:pt idx="178">
                  <c:v>49194</c:v>
                </c:pt>
              </c:numCache>
            </c:numRef>
          </c:xVal>
          <c:yVal>
            <c:numRef>
              <c:f>Sheet1!$J$51:$J$229</c:f>
              <c:numCache>
                <c:formatCode>General</c:formatCode>
                <c:ptCount val="179"/>
                <c:pt idx="0">
                  <c:v>1.3067689999999998</c:v>
                </c:pt>
                <c:pt idx="1">
                  <c:v>0.63709900000000053</c:v>
                </c:pt>
                <c:pt idx="2">
                  <c:v>3.2201089999999999</c:v>
                </c:pt>
                <c:pt idx="3">
                  <c:v>3.4315189999999989</c:v>
                </c:pt>
                <c:pt idx="4">
                  <c:v>3.63659</c:v>
                </c:pt>
                <c:pt idx="5">
                  <c:v>2.2577090000000002</c:v>
                </c:pt>
                <c:pt idx="6">
                  <c:v>4.5177630000000004</c:v>
                </c:pt>
                <c:pt idx="7">
                  <c:v>4.4392640000000032</c:v>
                </c:pt>
                <c:pt idx="8">
                  <c:v>4.2260080000000002</c:v>
                </c:pt>
                <c:pt idx="9">
                  <c:v>4.4747690000000029</c:v>
                </c:pt>
                <c:pt idx="10">
                  <c:v>4.443399000000003</c:v>
                </c:pt>
                <c:pt idx="11">
                  <c:v>4.371298000000003</c:v>
                </c:pt>
                <c:pt idx="12">
                  <c:v>0.53410899999999961</c:v>
                </c:pt>
                <c:pt idx="13">
                  <c:v>4.504025999999997</c:v>
                </c:pt>
                <c:pt idx="14">
                  <c:v>4.5353250000000003</c:v>
                </c:pt>
                <c:pt idx="15">
                  <c:v>3.1162459999999972</c:v>
                </c:pt>
                <c:pt idx="16">
                  <c:v>4.4243939999999995</c:v>
                </c:pt>
                <c:pt idx="17">
                  <c:v>4.5330389999999996</c:v>
                </c:pt>
                <c:pt idx="18">
                  <c:v>3.3489339999999999</c:v>
                </c:pt>
                <c:pt idx="19">
                  <c:v>1.9067590000000001</c:v>
                </c:pt>
                <c:pt idx="20">
                  <c:v>0.69948100000000002</c:v>
                </c:pt>
                <c:pt idx="21">
                  <c:v>2.7956579999999986</c:v>
                </c:pt>
                <c:pt idx="22">
                  <c:v>4.0025439999999985</c:v>
                </c:pt>
                <c:pt idx="23">
                  <c:v>1.5400209999999999</c:v>
                </c:pt>
                <c:pt idx="24">
                  <c:v>0.7509100000000003</c:v>
                </c:pt>
                <c:pt idx="25">
                  <c:v>4.296583</c:v>
                </c:pt>
                <c:pt idx="26">
                  <c:v>1.961808</c:v>
                </c:pt>
                <c:pt idx="27">
                  <c:v>3.512794</c:v>
                </c:pt>
                <c:pt idx="28">
                  <c:v>0.52281999999999962</c:v>
                </c:pt>
                <c:pt idx="29">
                  <c:v>0.65192100000000053</c:v>
                </c:pt>
                <c:pt idx="30">
                  <c:v>0.87143899999999996</c:v>
                </c:pt>
                <c:pt idx="31">
                  <c:v>1.2087709999999998</c:v>
                </c:pt>
                <c:pt idx="32">
                  <c:v>1.6469670000000001</c:v>
                </c:pt>
                <c:pt idx="33">
                  <c:v>1.9754510000000001</c:v>
                </c:pt>
                <c:pt idx="34">
                  <c:v>2.3547619999999987</c:v>
                </c:pt>
                <c:pt idx="35">
                  <c:v>2.7135570000000002</c:v>
                </c:pt>
                <c:pt idx="36">
                  <c:v>3.0417800000000002</c:v>
                </c:pt>
                <c:pt idx="37">
                  <c:v>3.2886810000000013</c:v>
                </c:pt>
                <c:pt idx="38">
                  <c:v>3.4649570000000001</c:v>
                </c:pt>
                <c:pt idx="39">
                  <c:v>3.6048589999999985</c:v>
                </c:pt>
                <c:pt idx="40">
                  <c:v>3.751198</c:v>
                </c:pt>
                <c:pt idx="41">
                  <c:v>3.865939</c:v>
                </c:pt>
                <c:pt idx="42">
                  <c:v>3.9794639999999983</c:v>
                </c:pt>
                <c:pt idx="43">
                  <c:v>4.075615</c:v>
                </c:pt>
                <c:pt idx="44">
                  <c:v>4.1573589999999969</c:v>
                </c:pt>
                <c:pt idx="45">
                  <c:v>4.2334630000000031</c:v>
                </c:pt>
                <c:pt idx="46">
                  <c:v>4.3030879999999971</c:v>
                </c:pt>
                <c:pt idx="47">
                  <c:v>4.3684099999999972</c:v>
                </c:pt>
                <c:pt idx="48">
                  <c:v>4.4345210000000002</c:v>
                </c:pt>
                <c:pt idx="49">
                  <c:v>4.4459309999999972</c:v>
                </c:pt>
                <c:pt idx="50">
                  <c:v>4.4644059999999968</c:v>
                </c:pt>
                <c:pt idx="51">
                  <c:v>4.4883270000000026</c:v>
                </c:pt>
                <c:pt idx="52">
                  <c:v>4.5030729999999997</c:v>
                </c:pt>
                <c:pt idx="53">
                  <c:v>4.5212149999999971</c:v>
                </c:pt>
                <c:pt idx="54">
                  <c:v>4.5273179999999966</c:v>
                </c:pt>
                <c:pt idx="55">
                  <c:v>4.5384909999999996</c:v>
                </c:pt>
                <c:pt idx="56">
                  <c:v>4.5496559999999997</c:v>
                </c:pt>
                <c:pt idx="57">
                  <c:v>4.5333810000000003</c:v>
                </c:pt>
                <c:pt idx="58">
                  <c:v>4.5309679999999997</c:v>
                </c:pt>
                <c:pt idx="59">
                  <c:v>4.5387130000000004</c:v>
                </c:pt>
                <c:pt idx="60">
                  <c:v>4.5357609999999999</c:v>
                </c:pt>
                <c:pt idx="61">
                  <c:v>4.5247049999999955</c:v>
                </c:pt>
                <c:pt idx="62">
                  <c:v>4.5100769999999972</c:v>
                </c:pt>
                <c:pt idx="63">
                  <c:v>4.5010060000000003</c:v>
                </c:pt>
                <c:pt idx="64">
                  <c:v>4.4866040000000025</c:v>
                </c:pt>
                <c:pt idx="65">
                  <c:v>4.478563000000003</c:v>
                </c:pt>
                <c:pt idx="66">
                  <c:v>4.4676819999999973</c:v>
                </c:pt>
                <c:pt idx="67">
                  <c:v>4.4591979999999998</c:v>
                </c:pt>
                <c:pt idx="68">
                  <c:v>4.4458070000000003</c:v>
                </c:pt>
                <c:pt idx="69">
                  <c:v>4.4297899999999997</c:v>
                </c:pt>
                <c:pt idx="70">
                  <c:v>4.4165549999999971</c:v>
                </c:pt>
                <c:pt idx="71">
                  <c:v>4.404455999999997</c:v>
                </c:pt>
                <c:pt idx="72">
                  <c:v>4.3939179999999967</c:v>
                </c:pt>
                <c:pt idx="73">
                  <c:v>4.3829599999999971</c:v>
                </c:pt>
                <c:pt idx="74">
                  <c:v>0.5946169999999994</c:v>
                </c:pt>
                <c:pt idx="75">
                  <c:v>0.75866900000000048</c:v>
                </c:pt>
                <c:pt idx="76">
                  <c:v>1.026478</c:v>
                </c:pt>
                <c:pt idx="77">
                  <c:v>1.434183</c:v>
                </c:pt>
                <c:pt idx="78">
                  <c:v>1.834403</c:v>
                </c:pt>
                <c:pt idx="79">
                  <c:v>2.1691090000000002</c:v>
                </c:pt>
                <c:pt idx="80">
                  <c:v>2.5330529999999989</c:v>
                </c:pt>
                <c:pt idx="81">
                  <c:v>2.8870339999999999</c:v>
                </c:pt>
                <c:pt idx="82">
                  <c:v>3.1739760000000001</c:v>
                </c:pt>
                <c:pt idx="83">
                  <c:v>3.3964599999999971</c:v>
                </c:pt>
                <c:pt idx="84">
                  <c:v>3.5255239999999999</c:v>
                </c:pt>
                <c:pt idx="85">
                  <c:v>3.6806960000000002</c:v>
                </c:pt>
                <c:pt idx="86">
                  <c:v>3.8109169999999986</c:v>
                </c:pt>
                <c:pt idx="87">
                  <c:v>3.9207990000000001</c:v>
                </c:pt>
                <c:pt idx="88">
                  <c:v>4.0325939999999996</c:v>
                </c:pt>
                <c:pt idx="89">
                  <c:v>4.1143869999999945</c:v>
                </c:pt>
                <c:pt idx="90">
                  <c:v>4.1980819999999968</c:v>
                </c:pt>
                <c:pt idx="91">
                  <c:v>4.2663820000000001</c:v>
                </c:pt>
                <c:pt idx="92">
                  <c:v>4.3324920000000002</c:v>
                </c:pt>
                <c:pt idx="93">
                  <c:v>4.4034920000000026</c:v>
                </c:pt>
                <c:pt idx="94">
                  <c:v>4.4371260000000001</c:v>
                </c:pt>
                <c:pt idx="95">
                  <c:v>4.4506290000000028</c:v>
                </c:pt>
                <c:pt idx="96">
                  <c:v>4.4789490000000027</c:v>
                </c:pt>
                <c:pt idx="97">
                  <c:v>4.4879849999999957</c:v>
                </c:pt>
                <c:pt idx="98">
                  <c:v>4.5185349999999955</c:v>
                </c:pt>
                <c:pt idx="99">
                  <c:v>4.5222799999999985</c:v>
                </c:pt>
                <c:pt idx="100">
                  <c:v>4.533260000000003</c:v>
                </c:pt>
                <c:pt idx="101">
                  <c:v>4.5432410000000027</c:v>
                </c:pt>
                <c:pt idx="102">
                  <c:v>4.5349279999999972</c:v>
                </c:pt>
                <c:pt idx="103">
                  <c:v>4.5367600000000028</c:v>
                </c:pt>
                <c:pt idx="104">
                  <c:v>4.5315979999999998</c:v>
                </c:pt>
                <c:pt idx="105">
                  <c:v>4.5366369999999998</c:v>
                </c:pt>
                <c:pt idx="106">
                  <c:v>4.5290229999999996</c:v>
                </c:pt>
                <c:pt idx="107">
                  <c:v>4.5170569999999968</c:v>
                </c:pt>
                <c:pt idx="108">
                  <c:v>4.5049119999999956</c:v>
                </c:pt>
                <c:pt idx="109">
                  <c:v>4.493106</c:v>
                </c:pt>
                <c:pt idx="110">
                  <c:v>4.4832869999999998</c:v>
                </c:pt>
                <c:pt idx="111">
                  <c:v>4.4728089999999998</c:v>
                </c:pt>
                <c:pt idx="112">
                  <c:v>4.4630939999999999</c:v>
                </c:pt>
                <c:pt idx="113">
                  <c:v>4.4545029999999972</c:v>
                </c:pt>
                <c:pt idx="114">
                  <c:v>4.4373880000000003</c:v>
                </c:pt>
                <c:pt idx="115">
                  <c:v>4.4230960000000001</c:v>
                </c:pt>
                <c:pt idx="116">
                  <c:v>4.4115570000000002</c:v>
                </c:pt>
                <c:pt idx="117">
                  <c:v>4.3991379999999971</c:v>
                </c:pt>
                <c:pt idx="118">
                  <c:v>4.3879149999999942</c:v>
                </c:pt>
                <c:pt idx="119">
                  <c:v>0.56104799999999999</c:v>
                </c:pt>
                <c:pt idx="120">
                  <c:v>0.70448299999999953</c:v>
                </c:pt>
                <c:pt idx="121">
                  <c:v>0.92791900000000005</c:v>
                </c:pt>
                <c:pt idx="122">
                  <c:v>1.320589</c:v>
                </c:pt>
                <c:pt idx="123">
                  <c:v>1.7498219999999991</c:v>
                </c:pt>
                <c:pt idx="124">
                  <c:v>2.0696379999999999</c:v>
                </c:pt>
                <c:pt idx="125">
                  <c:v>2.4418549999999986</c:v>
                </c:pt>
                <c:pt idx="126">
                  <c:v>2.7995860000000001</c:v>
                </c:pt>
                <c:pt idx="127">
                  <c:v>3.1193569999999986</c:v>
                </c:pt>
                <c:pt idx="128">
                  <c:v>3.3553959999999985</c:v>
                </c:pt>
                <c:pt idx="129">
                  <c:v>3.497036</c:v>
                </c:pt>
                <c:pt idx="130">
                  <c:v>3.653664</c:v>
                </c:pt>
                <c:pt idx="131">
                  <c:v>3.7833910000000022</c:v>
                </c:pt>
                <c:pt idx="132">
                  <c:v>3.8902279999999987</c:v>
                </c:pt>
                <c:pt idx="133">
                  <c:v>4.0063129999999996</c:v>
                </c:pt>
                <c:pt idx="134">
                  <c:v>4.0927199999999972</c:v>
                </c:pt>
                <c:pt idx="135">
                  <c:v>4.1778739999999974</c:v>
                </c:pt>
                <c:pt idx="136">
                  <c:v>4.2483789999999999</c:v>
                </c:pt>
                <c:pt idx="137">
                  <c:v>4.3197830000000002</c:v>
                </c:pt>
                <c:pt idx="138">
                  <c:v>4.3831689999999996</c:v>
                </c:pt>
                <c:pt idx="139">
                  <c:v>4.4333040000000024</c:v>
                </c:pt>
                <c:pt idx="140">
                  <c:v>4.4467210000000028</c:v>
                </c:pt>
                <c:pt idx="141">
                  <c:v>4.4696829999999999</c:v>
                </c:pt>
                <c:pt idx="142">
                  <c:v>4.477343000000003</c:v>
                </c:pt>
                <c:pt idx="143">
                  <c:v>4.5061179999999972</c:v>
                </c:pt>
                <c:pt idx="144">
                  <c:v>4.5171809999999946</c:v>
                </c:pt>
                <c:pt idx="145">
                  <c:v>4.5321790000000002</c:v>
                </c:pt>
                <c:pt idx="146">
                  <c:v>4.540476</c:v>
                </c:pt>
                <c:pt idx="147">
                  <c:v>4.5332509999999999</c:v>
                </c:pt>
                <c:pt idx="148">
                  <c:v>4.5310810000000004</c:v>
                </c:pt>
                <c:pt idx="149">
                  <c:v>0.62216499999999997</c:v>
                </c:pt>
                <c:pt idx="150">
                  <c:v>0.80824799999999997</c:v>
                </c:pt>
                <c:pt idx="151">
                  <c:v>1.1193770000000001</c:v>
                </c:pt>
                <c:pt idx="152">
                  <c:v>1.5450659999999998</c:v>
                </c:pt>
                <c:pt idx="153">
                  <c:v>1.9176420000000001</c:v>
                </c:pt>
                <c:pt idx="154">
                  <c:v>2.2645330000000015</c:v>
                </c:pt>
                <c:pt idx="155">
                  <c:v>2.6209910000000014</c:v>
                </c:pt>
                <c:pt idx="156">
                  <c:v>2.9671419999999999</c:v>
                </c:pt>
                <c:pt idx="157">
                  <c:v>3.2285729999999999</c:v>
                </c:pt>
                <c:pt idx="158">
                  <c:v>3.4325479999999984</c:v>
                </c:pt>
                <c:pt idx="159">
                  <c:v>3.5607320000000002</c:v>
                </c:pt>
                <c:pt idx="160">
                  <c:v>3.7196379999999998</c:v>
                </c:pt>
                <c:pt idx="161">
                  <c:v>3.8416269999999986</c:v>
                </c:pt>
                <c:pt idx="162">
                  <c:v>3.9493619999999998</c:v>
                </c:pt>
                <c:pt idx="163">
                  <c:v>4.0523139999999973</c:v>
                </c:pt>
                <c:pt idx="164">
                  <c:v>4.1347430000000003</c:v>
                </c:pt>
                <c:pt idx="165">
                  <c:v>4.2126999999999999</c:v>
                </c:pt>
                <c:pt idx="166">
                  <c:v>4.2845209999999971</c:v>
                </c:pt>
                <c:pt idx="167">
                  <c:v>4.3512069999999996</c:v>
                </c:pt>
                <c:pt idx="168">
                  <c:v>4.4193660000000028</c:v>
                </c:pt>
                <c:pt idx="169">
                  <c:v>4.4407040000000002</c:v>
                </c:pt>
                <c:pt idx="170">
                  <c:v>4.4565619999999999</c:v>
                </c:pt>
                <c:pt idx="171">
                  <c:v>4.4785719999999998</c:v>
                </c:pt>
                <c:pt idx="172">
                  <c:v>4.4882809999999997</c:v>
                </c:pt>
                <c:pt idx="173">
                  <c:v>4.522211999999997</c:v>
                </c:pt>
                <c:pt idx="174">
                  <c:v>4.5261620000000002</c:v>
                </c:pt>
                <c:pt idx="175">
                  <c:v>4.5367550000000003</c:v>
                </c:pt>
                <c:pt idx="176">
                  <c:v>4.5282830000000001</c:v>
                </c:pt>
                <c:pt idx="177">
                  <c:v>0.92690399999999962</c:v>
                </c:pt>
                <c:pt idx="178">
                  <c:v>4.5203539999999975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10-4181-A940-98F0FE2BC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431936"/>
        <c:axId val="163433856"/>
      </c:scatterChart>
      <c:valAx>
        <c:axId val="163431936"/>
        <c:scaling>
          <c:orientation val="minMax"/>
          <c:max val="55200"/>
          <c:min val="40478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Maturity Date</a:t>
                </a:r>
              </a:p>
            </c:rich>
          </c:tx>
          <c:layout/>
          <c:overlay val="0"/>
        </c:title>
        <c:numFmt formatCode="yyyy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3433856"/>
        <c:crosses val="autoZero"/>
        <c:crossBetween val="midCat"/>
        <c:majorUnit val="3650"/>
      </c:valAx>
      <c:valAx>
        <c:axId val="1634338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Yield to maturity (%)</a:t>
                </a:r>
              </a:p>
              <a:p>
                <a:pPr>
                  <a:defRPr sz="1400"/>
                </a:pPr>
                <a:endParaRPr lang="en-GB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3431936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1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100"/>
            </a:pPr>
            <a:endParaRPr lang="en-US"/>
          </a:p>
        </c:txPr>
      </c:legendEntry>
      <c:layout/>
      <c:overlay val="0"/>
      <c:spPr>
        <a:ln>
          <a:solidFill>
            <a:schemeClr val="accent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GB" sz="1600"/>
              <a:t>UK</a:t>
            </a:r>
            <a:r>
              <a:rPr lang="en-GB" sz="1600" baseline="0"/>
              <a:t> Treasury Bond Yield Curve 27.x.2010</a:t>
            </a:r>
            <a:endParaRPr lang="en-GB" sz="16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Sheet1!$D$10:$D$50</c:f>
              <c:numCache>
                <c:formatCode>dd\-mmm\-yy</c:formatCode>
                <c:ptCount val="41"/>
                <c:pt idx="0">
                  <c:v>41620</c:v>
                </c:pt>
                <c:pt idx="1">
                  <c:v>42391</c:v>
                </c:pt>
                <c:pt idx="2">
                  <c:v>41705</c:v>
                </c:pt>
                <c:pt idx="3">
                  <c:v>42026</c:v>
                </c:pt>
                <c:pt idx="4">
                  <c:v>40884</c:v>
                </c:pt>
                <c:pt idx="5">
                  <c:v>43715</c:v>
                </c:pt>
                <c:pt idx="6">
                  <c:v>44081</c:v>
                </c:pt>
                <c:pt idx="7">
                  <c:v>42620</c:v>
                </c:pt>
                <c:pt idx="8">
                  <c:v>44627</c:v>
                </c:pt>
                <c:pt idx="9">
                  <c:v>58462</c:v>
                </c:pt>
                <c:pt idx="10">
                  <c:v>40609</c:v>
                </c:pt>
                <c:pt idx="11">
                  <c:v>46728</c:v>
                </c:pt>
                <c:pt idx="12">
                  <c:v>51020</c:v>
                </c:pt>
                <c:pt idx="13">
                  <c:v>51477</c:v>
                </c:pt>
                <c:pt idx="14">
                  <c:v>53668</c:v>
                </c:pt>
                <c:pt idx="15">
                  <c:v>54764</c:v>
                </c:pt>
                <c:pt idx="16">
                  <c:v>56955</c:v>
                </c:pt>
                <c:pt idx="17">
                  <c:v>48372</c:v>
                </c:pt>
                <c:pt idx="18">
                  <c:v>49741</c:v>
                </c:pt>
                <c:pt idx="19">
                  <c:v>41340</c:v>
                </c:pt>
                <c:pt idx="20">
                  <c:v>43531</c:v>
                </c:pt>
                <c:pt idx="21">
                  <c:v>49194</c:v>
                </c:pt>
                <c:pt idx="22">
                  <c:v>52207</c:v>
                </c:pt>
                <c:pt idx="23">
                  <c:v>47824</c:v>
                </c:pt>
                <c:pt idx="24">
                  <c:v>42254</c:v>
                </c:pt>
                <c:pt idx="25">
                  <c:v>43897</c:v>
                </c:pt>
                <c:pt idx="26">
                  <c:v>50746</c:v>
                </c:pt>
                <c:pt idx="27">
                  <c:v>43166</c:v>
                </c:pt>
                <c:pt idx="28">
                  <c:v>40975</c:v>
                </c:pt>
                <c:pt idx="29">
                  <c:v>41889</c:v>
                </c:pt>
                <c:pt idx="30">
                  <c:v>45723</c:v>
                </c:pt>
                <c:pt idx="31">
                  <c:v>41067</c:v>
                </c:pt>
                <c:pt idx="32">
                  <c:v>47094</c:v>
                </c:pt>
                <c:pt idx="33">
                  <c:v>40507</c:v>
                </c:pt>
                <c:pt idx="34">
                  <c:v>40934</c:v>
                </c:pt>
                <c:pt idx="35">
                  <c:v>41544</c:v>
                </c:pt>
                <c:pt idx="36">
                  <c:v>42345</c:v>
                </c:pt>
                <c:pt idx="37">
                  <c:v>44354</c:v>
                </c:pt>
                <c:pt idx="38">
                  <c:v>42972</c:v>
                </c:pt>
                <c:pt idx="39">
                  <c:v>40736</c:v>
                </c:pt>
                <c:pt idx="40">
                  <c:v>41127</c:v>
                </c:pt>
              </c:numCache>
            </c:numRef>
          </c:xVal>
          <c:yVal>
            <c:numRef>
              <c:f>Sheet1!$J$10:$J$50</c:f>
              <c:numCache>
                <c:formatCode>General</c:formatCode>
                <c:ptCount val="41"/>
                <c:pt idx="0">
                  <c:v>1.1461619999999999</c:v>
                </c:pt>
                <c:pt idx="1">
                  <c:v>2.0591619999999997</c:v>
                </c:pt>
                <c:pt idx="2">
                  <c:v>1.3035559999999999</c:v>
                </c:pt>
                <c:pt idx="3">
                  <c:v>1.6880670000000007</c:v>
                </c:pt>
                <c:pt idx="4">
                  <c:v>0.63996399999999998</c:v>
                </c:pt>
                <c:pt idx="5">
                  <c:v>3.074621</c:v>
                </c:pt>
                <c:pt idx="6">
                  <c:v>3.2646860000000002</c:v>
                </c:pt>
                <c:pt idx="7">
                  <c:v>2.1847880000000002</c:v>
                </c:pt>
                <c:pt idx="8">
                  <c:v>3.4416019999999987</c:v>
                </c:pt>
                <c:pt idx="9">
                  <c:v>4.2164169999999972</c:v>
                </c:pt>
                <c:pt idx="10">
                  <c:v>0.53632299999999966</c:v>
                </c:pt>
                <c:pt idx="11">
                  <c:v>3.9351409999999989</c:v>
                </c:pt>
                <c:pt idx="12">
                  <c:v>4.217803</c:v>
                </c:pt>
                <c:pt idx="13">
                  <c:v>4.2433420000000028</c:v>
                </c:pt>
                <c:pt idx="14">
                  <c:v>4.2264679999999997</c:v>
                </c:pt>
                <c:pt idx="15">
                  <c:v>4.2225209999999977</c:v>
                </c:pt>
                <c:pt idx="16">
                  <c:v>4.2090750000000003</c:v>
                </c:pt>
                <c:pt idx="17">
                  <c:v>4.1161439999999985</c:v>
                </c:pt>
                <c:pt idx="18">
                  <c:v>4.1859839999999968</c:v>
                </c:pt>
                <c:pt idx="19">
                  <c:v>0.91781400000000002</c:v>
                </c:pt>
                <c:pt idx="20">
                  <c:v>2.9545129999999986</c:v>
                </c:pt>
                <c:pt idx="21">
                  <c:v>4.1811449999999972</c:v>
                </c:pt>
                <c:pt idx="22">
                  <c:v>4.2302420000000032</c:v>
                </c:pt>
                <c:pt idx="23">
                  <c:v>4.0688049999999967</c:v>
                </c:pt>
                <c:pt idx="24">
                  <c:v>1.8530530000000001</c:v>
                </c:pt>
                <c:pt idx="25">
                  <c:v>3.1509610000000001</c:v>
                </c:pt>
                <c:pt idx="26">
                  <c:v>4.2011490000000027</c:v>
                </c:pt>
                <c:pt idx="27">
                  <c:v>2.6548749999999997</c:v>
                </c:pt>
                <c:pt idx="28">
                  <c:v>0.69679500000000072</c:v>
                </c:pt>
                <c:pt idx="29">
                  <c:v>1.5059609999999992</c:v>
                </c:pt>
                <c:pt idx="30">
                  <c:v>3.7096439999999986</c:v>
                </c:pt>
                <c:pt idx="31">
                  <c:v>0.74644600000000005</c:v>
                </c:pt>
                <c:pt idx="32">
                  <c:v>3.9150979999999986</c:v>
                </c:pt>
                <c:pt idx="33">
                  <c:v>0.45357900000000001</c:v>
                </c:pt>
                <c:pt idx="34">
                  <c:v>0.85928400000000005</c:v>
                </c:pt>
                <c:pt idx="35">
                  <c:v>1.0047909999999998</c:v>
                </c:pt>
                <c:pt idx="36">
                  <c:v>1.867318</c:v>
                </c:pt>
                <c:pt idx="37">
                  <c:v>3.2069830000000001</c:v>
                </c:pt>
                <c:pt idx="38">
                  <c:v>2.3799589999999973</c:v>
                </c:pt>
                <c:pt idx="39">
                  <c:v>0.58887299999999987</c:v>
                </c:pt>
                <c:pt idx="40">
                  <c:v>0.8972410000000004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FA-441D-BA20-273B23396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753984"/>
        <c:axId val="163755904"/>
      </c:scatterChart>
      <c:valAx>
        <c:axId val="163753984"/>
        <c:scaling>
          <c:orientation val="minMax"/>
          <c:max val="55200"/>
          <c:min val="40478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Maturity Date</a:t>
                </a:r>
              </a:p>
            </c:rich>
          </c:tx>
          <c:layout/>
          <c:overlay val="0"/>
        </c:title>
        <c:numFmt formatCode="yyyy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3755904"/>
        <c:crosses val="autoZero"/>
        <c:crossBetween val="midCat"/>
        <c:majorUnit val="3650"/>
      </c:valAx>
      <c:valAx>
        <c:axId val="1637559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Yield to maturity (%)</a:t>
                </a:r>
              </a:p>
              <a:p>
                <a:pPr>
                  <a:defRPr sz="1400"/>
                </a:pPr>
                <a:endParaRPr lang="en-GB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3753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Zero Coupon Yield Curve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405766422778423"/>
          <c:y val="0.18091462525517643"/>
          <c:w val="0.5673409799704795"/>
          <c:h val="0.5853740157480315"/>
        </c:manualLayout>
      </c:layout>
      <c:scatterChart>
        <c:scatterStyle val="lineMarker"/>
        <c:varyColors val="0"/>
        <c:ser>
          <c:idx val="3"/>
          <c:order val="0"/>
          <c:tx>
            <c:v>26 Aug</c:v>
          </c:tx>
          <c:marker>
            <c:symbol val="none"/>
          </c:marker>
          <c:xVal>
            <c:numRef>
              <c:f>Sheet1!$C$2:$C$150</c:f>
              <c:numCache>
                <c:formatCode>dd\-mmm\-yy</c:formatCode>
                <c:ptCount val="149"/>
                <c:pt idx="0">
                  <c:v>40519</c:v>
                </c:pt>
                <c:pt idx="1">
                  <c:v>40609</c:v>
                </c:pt>
                <c:pt idx="2">
                  <c:v>40701</c:v>
                </c:pt>
                <c:pt idx="3">
                  <c:v>40793</c:v>
                </c:pt>
                <c:pt idx="4">
                  <c:v>40884</c:v>
                </c:pt>
                <c:pt idx="5">
                  <c:v>40975</c:v>
                </c:pt>
                <c:pt idx="6">
                  <c:v>41067</c:v>
                </c:pt>
                <c:pt idx="7">
                  <c:v>41159</c:v>
                </c:pt>
                <c:pt idx="8">
                  <c:v>41250</c:v>
                </c:pt>
                <c:pt idx="9">
                  <c:v>41340</c:v>
                </c:pt>
                <c:pt idx="10">
                  <c:v>41432</c:v>
                </c:pt>
                <c:pt idx="11">
                  <c:v>41524</c:v>
                </c:pt>
                <c:pt idx="12">
                  <c:v>41615</c:v>
                </c:pt>
                <c:pt idx="13">
                  <c:v>41705</c:v>
                </c:pt>
                <c:pt idx="14">
                  <c:v>41797</c:v>
                </c:pt>
                <c:pt idx="15">
                  <c:v>41889</c:v>
                </c:pt>
                <c:pt idx="16">
                  <c:v>41980</c:v>
                </c:pt>
                <c:pt idx="17">
                  <c:v>42070</c:v>
                </c:pt>
                <c:pt idx="18">
                  <c:v>42162</c:v>
                </c:pt>
                <c:pt idx="19">
                  <c:v>42254</c:v>
                </c:pt>
                <c:pt idx="20">
                  <c:v>42345</c:v>
                </c:pt>
                <c:pt idx="21">
                  <c:v>42436</c:v>
                </c:pt>
                <c:pt idx="22">
                  <c:v>42528</c:v>
                </c:pt>
                <c:pt idx="23">
                  <c:v>42620</c:v>
                </c:pt>
                <c:pt idx="24">
                  <c:v>42711</c:v>
                </c:pt>
                <c:pt idx="25">
                  <c:v>42801</c:v>
                </c:pt>
                <c:pt idx="26">
                  <c:v>42893</c:v>
                </c:pt>
                <c:pt idx="27">
                  <c:v>42985</c:v>
                </c:pt>
                <c:pt idx="28">
                  <c:v>43076</c:v>
                </c:pt>
                <c:pt idx="29">
                  <c:v>43166</c:v>
                </c:pt>
                <c:pt idx="30">
                  <c:v>43258</c:v>
                </c:pt>
                <c:pt idx="31">
                  <c:v>43350</c:v>
                </c:pt>
                <c:pt idx="32">
                  <c:v>43441</c:v>
                </c:pt>
                <c:pt idx="33">
                  <c:v>43531</c:v>
                </c:pt>
                <c:pt idx="34">
                  <c:v>43623</c:v>
                </c:pt>
                <c:pt idx="35">
                  <c:v>43715</c:v>
                </c:pt>
                <c:pt idx="36">
                  <c:v>43806</c:v>
                </c:pt>
                <c:pt idx="37">
                  <c:v>43897</c:v>
                </c:pt>
                <c:pt idx="38">
                  <c:v>43989</c:v>
                </c:pt>
                <c:pt idx="39">
                  <c:v>44081</c:v>
                </c:pt>
                <c:pt idx="40">
                  <c:v>44172</c:v>
                </c:pt>
                <c:pt idx="41">
                  <c:v>44262</c:v>
                </c:pt>
                <c:pt idx="42">
                  <c:v>44354</c:v>
                </c:pt>
                <c:pt idx="43">
                  <c:v>44446</c:v>
                </c:pt>
                <c:pt idx="44">
                  <c:v>44537</c:v>
                </c:pt>
                <c:pt idx="45">
                  <c:v>44627</c:v>
                </c:pt>
                <c:pt idx="46">
                  <c:v>44719</c:v>
                </c:pt>
                <c:pt idx="47">
                  <c:v>44811</c:v>
                </c:pt>
                <c:pt idx="48">
                  <c:v>44902</c:v>
                </c:pt>
                <c:pt idx="49">
                  <c:v>44992</c:v>
                </c:pt>
                <c:pt idx="50">
                  <c:v>45084</c:v>
                </c:pt>
                <c:pt idx="51">
                  <c:v>45176</c:v>
                </c:pt>
                <c:pt idx="52">
                  <c:v>45267</c:v>
                </c:pt>
                <c:pt idx="53">
                  <c:v>45358</c:v>
                </c:pt>
                <c:pt idx="54">
                  <c:v>45450</c:v>
                </c:pt>
                <c:pt idx="55">
                  <c:v>45542</c:v>
                </c:pt>
                <c:pt idx="56">
                  <c:v>45633</c:v>
                </c:pt>
                <c:pt idx="57">
                  <c:v>45723</c:v>
                </c:pt>
                <c:pt idx="58">
                  <c:v>45815</c:v>
                </c:pt>
                <c:pt idx="59">
                  <c:v>45907</c:v>
                </c:pt>
                <c:pt idx="60">
                  <c:v>45998</c:v>
                </c:pt>
                <c:pt idx="61">
                  <c:v>46088</c:v>
                </c:pt>
                <c:pt idx="62">
                  <c:v>46180</c:v>
                </c:pt>
                <c:pt idx="63">
                  <c:v>46272</c:v>
                </c:pt>
                <c:pt idx="64">
                  <c:v>46363</c:v>
                </c:pt>
                <c:pt idx="65">
                  <c:v>46453</c:v>
                </c:pt>
                <c:pt idx="66">
                  <c:v>46545</c:v>
                </c:pt>
                <c:pt idx="67">
                  <c:v>46637</c:v>
                </c:pt>
                <c:pt idx="68">
                  <c:v>46728</c:v>
                </c:pt>
                <c:pt idx="69">
                  <c:v>46819</c:v>
                </c:pt>
                <c:pt idx="70">
                  <c:v>46911</c:v>
                </c:pt>
                <c:pt idx="71">
                  <c:v>47003</c:v>
                </c:pt>
                <c:pt idx="72">
                  <c:v>47094</c:v>
                </c:pt>
                <c:pt idx="73">
                  <c:v>47184</c:v>
                </c:pt>
                <c:pt idx="74">
                  <c:v>47276</c:v>
                </c:pt>
                <c:pt idx="75">
                  <c:v>47368</c:v>
                </c:pt>
                <c:pt idx="76">
                  <c:v>47459</c:v>
                </c:pt>
                <c:pt idx="77">
                  <c:v>47549</c:v>
                </c:pt>
                <c:pt idx="78">
                  <c:v>47641</c:v>
                </c:pt>
                <c:pt idx="79">
                  <c:v>47733</c:v>
                </c:pt>
                <c:pt idx="80">
                  <c:v>47824</c:v>
                </c:pt>
                <c:pt idx="81">
                  <c:v>47914</c:v>
                </c:pt>
                <c:pt idx="82">
                  <c:v>48006</c:v>
                </c:pt>
                <c:pt idx="83">
                  <c:v>48098</c:v>
                </c:pt>
                <c:pt idx="84">
                  <c:v>48189</c:v>
                </c:pt>
                <c:pt idx="85">
                  <c:v>48280</c:v>
                </c:pt>
                <c:pt idx="86">
                  <c:v>48372</c:v>
                </c:pt>
                <c:pt idx="87">
                  <c:v>48464</c:v>
                </c:pt>
                <c:pt idx="88">
                  <c:v>48555</c:v>
                </c:pt>
                <c:pt idx="89">
                  <c:v>48645</c:v>
                </c:pt>
                <c:pt idx="90">
                  <c:v>48737</c:v>
                </c:pt>
                <c:pt idx="91">
                  <c:v>48829</c:v>
                </c:pt>
                <c:pt idx="92">
                  <c:v>48920</c:v>
                </c:pt>
                <c:pt idx="93">
                  <c:v>49010</c:v>
                </c:pt>
                <c:pt idx="94">
                  <c:v>49102</c:v>
                </c:pt>
                <c:pt idx="95">
                  <c:v>49194</c:v>
                </c:pt>
                <c:pt idx="96">
                  <c:v>49285</c:v>
                </c:pt>
                <c:pt idx="97">
                  <c:v>49375</c:v>
                </c:pt>
                <c:pt idx="98">
                  <c:v>49467</c:v>
                </c:pt>
                <c:pt idx="99">
                  <c:v>49559</c:v>
                </c:pt>
                <c:pt idx="100">
                  <c:v>49650</c:v>
                </c:pt>
                <c:pt idx="101">
                  <c:v>49741</c:v>
                </c:pt>
                <c:pt idx="102">
                  <c:v>49833</c:v>
                </c:pt>
                <c:pt idx="103">
                  <c:v>49925</c:v>
                </c:pt>
                <c:pt idx="104">
                  <c:v>50016</c:v>
                </c:pt>
                <c:pt idx="105">
                  <c:v>50106</c:v>
                </c:pt>
                <c:pt idx="106">
                  <c:v>50198</c:v>
                </c:pt>
                <c:pt idx="107">
                  <c:v>50290</c:v>
                </c:pt>
                <c:pt idx="108">
                  <c:v>50381</c:v>
                </c:pt>
                <c:pt idx="109">
                  <c:v>50471</c:v>
                </c:pt>
                <c:pt idx="110">
                  <c:v>50563</c:v>
                </c:pt>
                <c:pt idx="111">
                  <c:v>50655</c:v>
                </c:pt>
                <c:pt idx="112">
                  <c:v>50746</c:v>
                </c:pt>
                <c:pt idx="113">
                  <c:v>50836</c:v>
                </c:pt>
                <c:pt idx="114">
                  <c:v>50928</c:v>
                </c:pt>
                <c:pt idx="115">
                  <c:v>51020</c:v>
                </c:pt>
                <c:pt idx="116">
                  <c:v>51111</c:v>
                </c:pt>
                <c:pt idx="117">
                  <c:v>51294</c:v>
                </c:pt>
                <c:pt idx="118">
                  <c:v>51477</c:v>
                </c:pt>
                <c:pt idx="119">
                  <c:v>51659</c:v>
                </c:pt>
                <c:pt idx="120">
                  <c:v>51842</c:v>
                </c:pt>
                <c:pt idx="121">
                  <c:v>52024</c:v>
                </c:pt>
                <c:pt idx="122">
                  <c:v>52207</c:v>
                </c:pt>
                <c:pt idx="123">
                  <c:v>52389</c:v>
                </c:pt>
                <c:pt idx="124">
                  <c:v>52572</c:v>
                </c:pt>
                <c:pt idx="125">
                  <c:v>52755</c:v>
                </c:pt>
                <c:pt idx="126">
                  <c:v>52938</c:v>
                </c:pt>
                <c:pt idx="127">
                  <c:v>53120</c:v>
                </c:pt>
                <c:pt idx="128">
                  <c:v>53303</c:v>
                </c:pt>
                <c:pt idx="129">
                  <c:v>53485</c:v>
                </c:pt>
                <c:pt idx="130">
                  <c:v>53668</c:v>
                </c:pt>
                <c:pt idx="131">
                  <c:v>53850</c:v>
                </c:pt>
                <c:pt idx="132">
                  <c:v>54033</c:v>
                </c:pt>
                <c:pt idx="133">
                  <c:v>54216</c:v>
                </c:pt>
                <c:pt idx="134">
                  <c:v>54399</c:v>
                </c:pt>
                <c:pt idx="135">
                  <c:v>54581</c:v>
                </c:pt>
                <c:pt idx="136">
                  <c:v>54764</c:v>
                </c:pt>
                <c:pt idx="137">
                  <c:v>54946</c:v>
                </c:pt>
                <c:pt idx="138">
                  <c:v>55129</c:v>
                </c:pt>
                <c:pt idx="139">
                  <c:v>55311</c:v>
                </c:pt>
                <c:pt idx="140">
                  <c:v>55494</c:v>
                </c:pt>
                <c:pt idx="141">
                  <c:v>55677</c:v>
                </c:pt>
                <c:pt idx="142">
                  <c:v>55860</c:v>
                </c:pt>
                <c:pt idx="143">
                  <c:v>56042</c:v>
                </c:pt>
                <c:pt idx="144">
                  <c:v>56225</c:v>
                </c:pt>
                <c:pt idx="145">
                  <c:v>56407</c:v>
                </c:pt>
                <c:pt idx="146">
                  <c:v>56590</c:v>
                </c:pt>
                <c:pt idx="147">
                  <c:v>56772</c:v>
                </c:pt>
                <c:pt idx="148">
                  <c:v>56955</c:v>
                </c:pt>
              </c:numCache>
            </c:numRef>
          </c:xVal>
          <c:yVal>
            <c:numRef>
              <c:f>Sheet1!$I$2:$I$448</c:f>
              <c:numCache>
                <c:formatCode>General</c:formatCode>
                <c:ptCount val="447"/>
                <c:pt idx="0">
                  <c:v>0.50175899999999996</c:v>
                </c:pt>
                <c:pt idx="1">
                  <c:v>0.53090499999999996</c:v>
                </c:pt>
                <c:pt idx="2">
                  <c:v>0.55701699999999976</c:v>
                </c:pt>
                <c:pt idx="3">
                  <c:v>0.57942400000000005</c:v>
                </c:pt>
                <c:pt idx="4">
                  <c:v>0.60946199999999973</c:v>
                </c:pt>
                <c:pt idx="5">
                  <c:v>0.64523900000000023</c:v>
                </c:pt>
                <c:pt idx="6">
                  <c:v>0.72398099999999999</c:v>
                </c:pt>
                <c:pt idx="7">
                  <c:v>0.77049000000000023</c:v>
                </c:pt>
                <c:pt idx="8">
                  <c:v>0.83225400000000005</c:v>
                </c:pt>
                <c:pt idx="9">
                  <c:v>0.86658400000000002</c:v>
                </c:pt>
                <c:pt idx="10">
                  <c:v>0.96948100000000004</c:v>
                </c:pt>
                <c:pt idx="11">
                  <c:v>1.0754249999999996</c:v>
                </c:pt>
                <c:pt idx="12">
                  <c:v>1.1546799999999999</c:v>
                </c:pt>
                <c:pt idx="13">
                  <c:v>1.2418809999999998</c:v>
                </c:pt>
                <c:pt idx="14">
                  <c:v>1.364009</c:v>
                </c:pt>
                <c:pt idx="15">
                  <c:v>1.484583</c:v>
                </c:pt>
                <c:pt idx="16">
                  <c:v>1.5727609999999999</c:v>
                </c:pt>
                <c:pt idx="17">
                  <c:v>1.6455679999999999</c:v>
                </c:pt>
                <c:pt idx="18">
                  <c:v>1.7229619999999997</c:v>
                </c:pt>
                <c:pt idx="19">
                  <c:v>1.7967489999999999</c:v>
                </c:pt>
                <c:pt idx="20">
                  <c:v>1.8773850000000001</c:v>
                </c:pt>
                <c:pt idx="21">
                  <c:v>1.9620670000000004</c:v>
                </c:pt>
                <c:pt idx="22">
                  <c:v>2.056524</c:v>
                </c:pt>
                <c:pt idx="23">
                  <c:v>2.1447889999999998</c:v>
                </c:pt>
                <c:pt idx="24">
                  <c:v>2.2311260000000002</c:v>
                </c:pt>
                <c:pt idx="25">
                  <c:v>2.3112629999999981</c:v>
                </c:pt>
                <c:pt idx="26">
                  <c:v>2.3949059999999993</c:v>
                </c:pt>
                <c:pt idx="27">
                  <c:v>2.4708469999999987</c:v>
                </c:pt>
                <c:pt idx="28">
                  <c:v>2.5460499999999993</c:v>
                </c:pt>
                <c:pt idx="29">
                  <c:v>2.6129910000000001</c:v>
                </c:pt>
                <c:pt idx="30">
                  <c:v>2.6902249999999999</c:v>
                </c:pt>
                <c:pt idx="31">
                  <c:v>2.75841</c:v>
                </c:pt>
                <c:pt idx="32">
                  <c:v>2.8212919999999997</c:v>
                </c:pt>
                <c:pt idx="33">
                  <c:v>2.886377</c:v>
                </c:pt>
                <c:pt idx="34">
                  <c:v>2.9305419999999991</c:v>
                </c:pt>
                <c:pt idx="35">
                  <c:v>2.9764429999999984</c:v>
                </c:pt>
                <c:pt idx="36">
                  <c:v>3.0237769999999999</c:v>
                </c:pt>
                <c:pt idx="37">
                  <c:v>3.0727459999999986</c:v>
                </c:pt>
                <c:pt idx="38">
                  <c:v>3.114112</c:v>
                </c:pt>
                <c:pt idx="39">
                  <c:v>3.1433210000000011</c:v>
                </c:pt>
                <c:pt idx="40">
                  <c:v>3.1814260000000001</c:v>
                </c:pt>
                <c:pt idx="41">
                  <c:v>3.2029860000000001</c:v>
                </c:pt>
                <c:pt idx="42">
                  <c:v>3.2345820000000001</c:v>
                </c:pt>
                <c:pt idx="43">
                  <c:v>3.2789269999999999</c:v>
                </c:pt>
                <c:pt idx="44">
                  <c:v>3.3235790000000001</c:v>
                </c:pt>
                <c:pt idx="45">
                  <c:v>3.3753379999999997</c:v>
                </c:pt>
                <c:pt idx="46">
                  <c:v>3.409707</c:v>
                </c:pt>
                <c:pt idx="47">
                  <c:v>3.4472149999999999</c:v>
                </c:pt>
                <c:pt idx="48">
                  <c:v>3.4804740000000001</c:v>
                </c:pt>
                <c:pt idx="49">
                  <c:v>3.5106489999999981</c:v>
                </c:pt>
                <c:pt idx="50">
                  <c:v>3.538298999999999</c:v>
                </c:pt>
                <c:pt idx="51">
                  <c:v>3.5629399999999998</c:v>
                </c:pt>
                <c:pt idx="52">
                  <c:v>3.591410999999999</c:v>
                </c:pt>
                <c:pt idx="53">
                  <c:v>3.6200540000000001</c:v>
                </c:pt>
                <c:pt idx="54">
                  <c:v>3.639816999999999</c:v>
                </c:pt>
                <c:pt idx="55">
                  <c:v>3.6643260000000009</c:v>
                </c:pt>
                <c:pt idx="56">
                  <c:v>3.6921559999999993</c:v>
                </c:pt>
                <c:pt idx="57">
                  <c:v>3.7162669999999993</c:v>
                </c:pt>
                <c:pt idx="58">
                  <c:v>3.7371320000000008</c:v>
                </c:pt>
                <c:pt idx="59">
                  <c:v>3.7544079999999997</c:v>
                </c:pt>
                <c:pt idx="60">
                  <c:v>3.7681000000000009</c:v>
                </c:pt>
                <c:pt idx="61">
                  <c:v>3.781879</c:v>
                </c:pt>
                <c:pt idx="62">
                  <c:v>3.7993389999999998</c:v>
                </c:pt>
                <c:pt idx="63">
                  <c:v>3.814773999999999</c:v>
                </c:pt>
                <c:pt idx="64">
                  <c:v>3.8296509999999993</c:v>
                </c:pt>
                <c:pt idx="65">
                  <c:v>3.848967</c:v>
                </c:pt>
                <c:pt idx="66">
                  <c:v>3.8643549999999998</c:v>
                </c:pt>
                <c:pt idx="67">
                  <c:v>3.872739999999999</c:v>
                </c:pt>
                <c:pt idx="68">
                  <c:v>3.8921069999999993</c:v>
                </c:pt>
                <c:pt idx="69">
                  <c:v>3.909343999999999</c:v>
                </c:pt>
                <c:pt idx="70">
                  <c:v>3.9258049999999991</c:v>
                </c:pt>
                <c:pt idx="71">
                  <c:v>3.942126</c:v>
                </c:pt>
                <c:pt idx="72">
                  <c:v>3.9566749999999988</c:v>
                </c:pt>
                <c:pt idx="73">
                  <c:v>3.9725199999999989</c:v>
                </c:pt>
                <c:pt idx="74">
                  <c:v>3.9847190000000001</c:v>
                </c:pt>
                <c:pt idx="75">
                  <c:v>3.9970300000000001</c:v>
                </c:pt>
                <c:pt idx="76">
                  <c:v>4.0104809999999986</c:v>
                </c:pt>
                <c:pt idx="77">
                  <c:v>4.0205769999999976</c:v>
                </c:pt>
                <c:pt idx="78">
                  <c:v>4.0337949999999996</c:v>
                </c:pt>
                <c:pt idx="79">
                  <c:v>4.0461260000000001</c:v>
                </c:pt>
                <c:pt idx="80">
                  <c:v>4.0593599999999999</c:v>
                </c:pt>
                <c:pt idx="81">
                  <c:v>4.0549799999999978</c:v>
                </c:pt>
                <c:pt idx="82">
                  <c:v>4.0553799999999995</c:v>
                </c:pt>
                <c:pt idx="83">
                  <c:v>4.053553</c:v>
                </c:pt>
                <c:pt idx="84">
                  <c:v>4.0528179999999976</c:v>
                </c:pt>
                <c:pt idx="85">
                  <c:v>4.0503749999999981</c:v>
                </c:pt>
                <c:pt idx="86">
                  <c:v>4.0520430000000003</c:v>
                </c:pt>
                <c:pt idx="87">
                  <c:v>4.0563979999999997</c:v>
                </c:pt>
                <c:pt idx="88">
                  <c:v>4.0663799999999997</c:v>
                </c:pt>
                <c:pt idx="89">
                  <c:v>4.0723269999999996</c:v>
                </c:pt>
                <c:pt idx="90">
                  <c:v>4.0798389999999998</c:v>
                </c:pt>
                <c:pt idx="91">
                  <c:v>4.0862160000000003</c:v>
                </c:pt>
                <c:pt idx="92">
                  <c:v>4.0932599999999999</c:v>
                </c:pt>
                <c:pt idx="93">
                  <c:v>4.087758</c:v>
                </c:pt>
                <c:pt idx="94">
                  <c:v>4.0928789999999982</c:v>
                </c:pt>
                <c:pt idx="95">
                  <c:v>4.0912090000000019</c:v>
                </c:pt>
                <c:pt idx="96">
                  <c:v>4.0985049999999976</c:v>
                </c:pt>
                <c:pt idx="97">
                  <c:v>4.0996790000000018</c:v>
                </c:pt>
                <c:pt idx="98">
                  <c:v>4.1119769999999987</c:v>
                </c:pt>
                <c:pt idx="99">
                  <c:v>4.1123169999999973</c:v>
                </c:pt>
                <c:pt idx="100">
                  <c:v>4.1126749999999976</c:v>
                </c:pt>
                <c:pt idx="101">
                  <c:v>4.1083109999999978</c:v>
                </c:pt>
                <c:pt idx="102">
                  <c:v>4.1116320000000002</c:v>
                </c:pt>
                <c:pt idx="103">
                  <c:v>4.1094819999999981</c:v>
                </c:pt>
                <c:pt idx="104">
                  <c:v>4.1104539999999981</c:v>
                </c:pt>
                <c:pt idx="105">
                  <c:v>4.1068439999999997</c:v>
                </c:pt>
                <c:pt idx="106">
                  <c:v>4.1088089999999982</c:v>
                </c:pt>
                <c:pt idx="107">
                  <c:v>4.1065949999999987</c:v>
                </c:pt>
                <c:pt idx="108">
                  <c:v>4.1094539999999995</c:v>
                </c:pt>
                <c:pt idx="109">
                  <c:v>4.1063980000000004</c:v>
                </c:pt>
                <c:pt idx="110">
                  <c:v>4.1086179999999981</c:v>
                </c:pt>
                <c:pt idx="111">
                  <c:v>4.0943119999999986</c:v>
                </c:pt>
                <c:pt idx="112">
                  <c:v>4.1100509999999986</c:v>
                </c:pt>
                <c:pt idx="113">
                  <c:v>4.1046049999999976</c:v>
                </c:pt>
                <c:pt idx="114">
                  <c:v>4.1081259999999986</c:v>
                </c:pt>
                <c:pt idx="115">
                  <c:v>4.1032109999999982</c:v>
                </c:pt>
                <c:pt idx="116">
                  <c:v>4.1077999999999983</c:v>
                </c:pt>
                <c:pt idx="117">
                  <c:v>4.1076459999999981</c:v>
                </c:pt>
                <c:pt idx="118">
                  <c:v>4.0995059999999981</c:v>
                </c:pt>
                <c:pt idx="119">
                  <c:v>4.1008599999999982</c:v>
                </c:pt>
                <c:pt idx="120">
                  <c:v>4.0971279999999979</c:v>
                </c:pt>
                <c:pt idx="121">
                  <c:v>4.0934249999999981</c:v>
                </c:pt>
                <c:pt idx="122">
                  <c:v>4.0891339999999996</c:v>
                </c:pt>
                <c:pt idx="123">
                  <c:v>4.0834619999999999</c:v>
                </c:pt>
                <c:pt idx="124">
                  <c:v>4.0761139999999996</c:v>
                </c:pt>
                <c:pt idx="125">
                  <c:v>4.074138999999998</c:v>
                </c:pt>
                <c:pt idx="126">
                  <c:v>4.0655639999999984</c:v>
                </c:pt>
                <c:pt idx="127">
                  <c:v>4.0631680000000001</c:v>
                </c:pt>
                <c:pt idx="128">
                  <c:v>4.0597130000000003</c:v>
                </c:pt>
                <c:pt idx="129">
                  <c:v>4.0528139999999979</c:v>
                </c:pt>
                <c:pt idx="130">
                  <c:v>4.0483640000000003</c:v>
                </c:pt>
                <c:pt idx="131">
                  <c:v>4.0427520000000001</c:v>
                </c:pt>
                <c:pt idx="132">
                  <c:v>4.0364180000000003</c:v>
                </c:pt>
                <c:pt idx="133">
                  <c:v>4.0279949999999962</c:v>
                </c:pt>
                <c:pt idx="134">
                  <c:v>4.0207119999999978</c:v>
                </c:pt>
                <c:pt idx="135">
                  <c:v>4.0117260000000003</c:v>
                </c:pt>
                <c:pt idx="136">
                  <c:v>4.0030799999999997</c:v>
                </c:pt>
                <c:pt idx="137">
                  <c:v>3.995007999999999</c:v>
                </c:pt>
                <c:pt idx="138">
                  <c:v>3.9872269999999999</c:v>
                </c:pt>
                <c:pt idx="139">
                  <c:v>3.9763919999999997</c:v>
                </c:pt>
                <c:pt idx="140">
                  <c:v>3.9734159999999989</c:v>
                </c:pt>
                <c:pt idx="141">
                  <c:v>3.9676339999999999</c:v>
                </c:pt>
                <c:pt idx="142">
                  <c:v>3.9642840000000001</c:v>
                </c:pt>
                <c:pt idx="143">
                  <c:v>3.9540499999999987</c:v>
                </c:pt>
                <c:pt idx="144">
                  <c:v>3.948099</c:v>
                </c:pt>
                <c:pt idx="145">
                  <c:v>3.9407700000000001</c:v>
                </c:pt>
                <c:pt idx="146">
                  <c:v>3.9342949999999997</c:v>
                </c:pt>
                <c:pt idx="147">
                  <c:v>3.9273110000000009</c:v>
                </c:pt>
                <c:pt idx="148">
                  <c:v>3.9199539999999993</c:v>
                </c:pt>
                <c:pt idx="149">
                  <c:v>0.48776600000000009</c:v>
                </c:pt>
                <c:pt idx="150">
                  <c:v>0.54515100000000005</c:v>
                </c:pt>
                <c:pt idx="151">
                  <c:v>0.58307599999999982</c:v>
                </c:pt>
                <c:pt idx="152">
                  <c:v>0.59001699999999968</c:v>
                </c:pt>
                <c:pt idx="153">
                  <c:v>0.58793499999999976</c:v>
                </c:pt>
                <c:pt idx="154">
                  <c:v>0.63175600000000021</c:v>
                </c:pt>
                <c:pt idx="155">
                  <c:v>0.69888399999999973</c:v>
                </c:pt>
                <c:pt idx="156">
                  <c:v>0.75124400000000024</c:v>
                </c:pt>
                <c:pt idx="157">
                  <c:v>0.82058900000000001</c:v>
                </c:pt>
                <c:pt idx="158">
                  <c:v>0.88186599999999982</c:v>
                </c:pt>
                <c:pt idx="159">
                  <c:v>0.97436400000000001</c:v>
                </c:pt>
                <c:pt idx="160">
                  <c:v>1.0634089999999998</c:v>
                </c:pt>
                <c:pt idx="161">
                  <c:v>1.141181</c:v>
                </c:pt>
                <c:pt idx="162">
                  <c:v>1.2184209999999998</c:v>
                </c:pt>
                <c:pt idx="163">
                  <c:v>1.3310679999999999</c:v>
                </c:pt>
                <c:pt idx="164">
                  <c:v>1.4453549999999995</c:v>
                </c:pt>
                <c:pt idx="165">
                  <c:v>1.5383909999999998</c:v>
                </c:pt>
                <c:pt idx="166">
                  <c:v>1.621238</c:v>
                </c:pt>
                <c:pt idx="167">
                  <c:v>1.702677</c:v>
                </c:pt>
                <c:pt idx="168">
                  <c:v>1.7790509999999999</c:v>
                </c:pt>
                <c:pt idx="169">
                  <c:v>1.8438219999999996</c:v>
                </c:pt>
                <c:pt idx="170">
                  <c:v>1.9312130000000001</c:v>
                </c:pt>
                <c:pt idx="171">
                  <c:v>2.029866999999999</c:v>
                </c:pt>
                <c:pt idx="172">
                  <c:v>2.126498999999999</c:v>
                </c:pt>
                <c:pt idx="173">
                  <c:v>2.210302</c:v>
                </c:pt>
                <c:pt idx="174">
                  <c:v>2.2887280000000008</c:v>
                </c:pt>
                <c:pt idx="175">
                  <c:v>2.3817459999999993</c:v>
                </c:pt>
                <c:pt idx="176">
                  <c:v>2.4654949999999998</c:v>
                </c:pt>
                <c:pt idx="177">
                  <c:v>2.5469870000000001</c:v>
                </c:pt>
                <c:pt idx="178">
                  <c:v>2.6234639999999998</c:v>
                </c:pt>
                <c:pt idx="179">
                  <c:v>2.6983959999999998</c:v>
                </c:pt>
                <c:pt idx="180">
                  <c:v>2.769537000000001</c:v>
                </c:pt>
                <c:pt idx="181">
                  <c:v>2.837631</c:v>
                </c:pt>
                <c:pt idx="182">
                  <c:v>2.9026349999999992</c:v>
                </c:pt>
                <c:pt idx="183">
                  <c:v>2.9546429999999981</c:v>
                </c:pt>
                <c:pt idx="184">
                  <c:v>3.003876</c:v>
                </c:pt>
                <c:pt idx="185">
                  <c:v>3.0521649999999991</c:v>
                </c:pt>
                <c:pt idx="186">
                  <c:v>3.1076920000000001</c:v>
                </c:pt>
                <c:pt idx="187">
                  <c:v>3.152177</c:v>
                </c:pt>
                <c:pt idx="188">
                  <c:v>3.1854749999999998</c:v>
                </c:pt>
                <c:pt idx="189">
                  <c:v>3.217419</c:v>
                </c:pt>
                <c:pt idx="190">
                  <c:v>3.2374909999999999</c:v>
                </c:pt>
                <c:pt idx="191">
                  <c:v>3.2738239999999998</c:v>
                </c:pt>
                <c:pt idx="192">
                  <c:v>3.3162589999999978</c:v>
                </c:pt>
                <c:pt idx="193">
                  <c:v>3.3548289999999987</c:v>
                </c:pt>
                <c:pt idx="194">
                  <c:v>3.3995989999999989</c:v>
                </c:pt>
                <c:pt idx="195">
                  <c:v>3.4325699999999992</c:v>
                </c:pt>
                <c:pt idx="196">
                  <c:v>3.4674749999999999</c:v>
                </c:pt>
                <c:pt idx="197">
                  <c:v>3.4938940000000001</c:v>
                </c:pt>
                <c:pt idx="198">
                  <c:v>3.5244900000000001</c:v>
                </c:pt>
                <c:pt idx="199">
                  <c:v>3.5424079999999991</c:v>
                </c:pt>
                <c:pt idx="200">
                  <c:v>3.5614910000000002</c:v>
                </c:pt>
                <c:pt idx="201">
                  <c:v>3.5858549999999991</c:v>
                </c:pt>
                <c:pt idx="202">
                  <c:v>3.6134249999999999</c:v>
                </c:pt>
                <c:pt idx="203">
                  <c:v>3.6341890000000001</c:v>
                </c:pt>
                <c:pt idx="204">
                  <c:v>3.6642229999999998</c:v>
                </c:pt>
                <c:pt idx="205">
                  <c:v>3.685665999999999</c:v>
                </c:pt>
                <c:pt idx="206">
                  <c:v>3.7059959999999998</c:v>
                </c:pt>
                <c:pt idx="207">
                  <c:v>3.7235210000000012</c:v>
                </c:pt>
                <c:pt idx="208">
                  <c:v>3.7465340000000009</c:v>
                </c:pt>
                <c:pt idx="209">
                  <c:v>3.7601370000000012</c:v>
                </c:pt>
                <c:pt idx="210">
                  <c:v>3.7737560000000001</c:v>
                </c:pt>
                <c:pt idx="211">
                  <c:v>3.7954940000000001</c:v>
                </c:pt>
                <c:pt idx="212">
                  <c:v>3.813890999999999</c:v>
                </c:pt>
                <c:pt idx="213">
                  <c:v>3.8187679999999991</c:v>
                </c:pt>
                <c:pt idx="214">
                  <c:v>3.8368909999999987</c:v>
                </c:pt>
                <c:pt idx="215">
                  <c:v>3.8473009999999999</c:v>
                </c:pt>
                <c:pt idx="216">
                  <c:v>3.8580569999999987</c:v>
                </c:pt>
                <c:pt idx="217">
                  <c:v>3.8729209999999989</c:v>
                </c:pt>
                <c:pt idx="218">
                  <c:v>3.8980469999999987</c:v>
                </c:pt>
                <c:pt idx="219">
                  <c:v>3.9205570000000001</c:v>
                </c:pt>
                <c:pt idx="220">
                  <c:v>3.9489909999999999</c:v>
                </c:pt>
                <c:pt idx="221">
                  <c:v>3.9515919999999998</c:v>
                </c:pt>
                <c:pt idx="222">
                  <c:v>3.9557370000000001</c:v>
                </c:pt>
                <c:pt idx="223">
                  <c:v>3.9813510000000001</c:v>
                </c:pt>
                <c:pt idx="224">
                  <c:v>4.0117789999999998</c:v>
                </c:pt>
                <c:pt idx="225">
                  <c:v>4.0139999999999985</c:v>
                </c:pt>
                <c:pt idx="226">
                  <c:v>4.030510999999998</c:v>
                </c:pt>
                <c:pt idx="227">
                  <c:v>4.0468659999999996</c:v>
                </c:pt>
                <c:pt idx="228">
                  <c:v>4.062548999999998</c:v>
                </c:pt>
                <c:pt idx="229">
                  <c:v>4.0746719999999996</c:v>
                </c:pt>
                <c:pt idx="230">
                  <c:v>4.0736800000000004</c:v>
                </c:pt>
                <c:pt idx="231">
                  <c:v>4.0752530000000018</c:v>
                </c:pt>
                <c:pt idx="232">
                  <c:v>4.071626000000002</c:v>
                </c:pt>
                <c:pt idx="233">
                  <c:v>4.0722470000000017</c:v>
                </c:pt>
                <c:pt idx="234">
                  <c:v>4.0733620000000021</c:v>
                </c:pt>
                <c:pt idx="235">
                  <c:v>4.0719940000000001</c:v>
                </c:pt>
                <c:pt idx="236">
                  <c:v>4.0800380000000001</c:v>
                </c:pt>
                <c:pt idx="237">
                  <c:v>4.0814120000000003</c:v>
                </c:pt>
                <c:pt idx="238">
                  <c:v>4.0812200000000018</c:v>
                </c:pt>
                <c:pt idx="239">
                  <c:v>4.0892220000000021</c:v>
                </c:pt>
                <c:pt idx="240">
                  <c:v>4.0887169999999982</c:v>
                </c:pt>
                <c:pt idx="241">
                  <c:v>4.0981509999999979</c:v>
                </c:pt>
                <c:pt idx="242">
                  <c:v>4.1113619999999997</c:v>
                </c:pt>
                <c:pt idx="243">
                  <c:v>4.1193379999999982</c:v>
                </c:pt>
                <c:pt idx="244">
                  <c:v>4.1218079999999979</c:v>
                </c:pt>
                <c:pt idx="245">
                  <c:v>4.130179</c:v>
                </c:pt>
                <c:pt idx="246">
                  <c:v>4.1252189999999986</c:v>
                </c:pt>
                <c:pt idx="247">
                  <c:v>4.131564</c:v>
                </c:pt>
                <c:pt idx="248">
                  <c:v>4.1389690000000003</c:v>
                </c:pt>
                <c:pt idx="249">
                  <c:v>4.140470999999998</c:v>
                </c:pt>
                <c:pt idx="250">
                  <c:v>4.1324670000000001</c:v>
                </c:pt>
                <c:pt idx="251">
                  <c:v>4.1403720000000002</c:v>
                </c:pt>
                <c:pt idx="252">
                  <c:v>4.1361249999999981</c:v>
                </c:pt>
                <c:pt idx="253">
                  <c:v>4.1408990000000001</c:v>
                </c:pt>
                <c:pt idx="254">
                  <c:v>4.1364720000000004</c:v>
                </c:pt>
                <c:pt idx="255">
                  <c:v>4.1417430000000017</c:v>
                </c:pt>
                <c:pt idx="256">
                  <c:v>4.1372920000000004</c:v>
                </c:pt>
                <c:pt idx="257">
                  <c:v>4.1500119999999976</c:v>
                </c:pt>
                <c:pt idx="258">
                  <c:v>4.1380549999999978</c:v>
                </c:pt>
                <c:pt idx="259">
                  <c:v>4.1471719999999976</c:v>
                </c:pt>
                <c:pt idx="260">
                  <c:v>4.1379049999999964</c:v>
                </c:pt>
                <c:pt idx="261">
                  <c:v>4.1490159999999978</c:v>
                </c:pt>
                <c:pt idx="262">
                  <c:v>4.1356409999999997</c:v>
                </c:pt>
                <c:pt idx="263">
                  <c:v>4.1345049999999963</c:v>
                </c:pt>
                <c:pt idx="264">
                  <c:v>4.1290999999999984</c:v>
                </c:pt>
                <c:pt idx="265">
                  <c:v>4.1398659999999996</c:v>
                </c:pt>
                <c:pt idx="266">
                  <c:v>4.1471519999999975</c:v>
                </c:pt>
                <c:pt idx="267">
                  <c:v>4.1358899999999981</c:v>
                </c:pt>
                <c:pt idx="268">
                  <c:v>4.1403970000000001</c:v>
                </c:pt>
                <c:pt idx="269">
                  <c:v>4.136755</c:v>
                </c:pt>
                <c:pt idx="270">
                  <c:v>4.1368130000000001</c:v>
                </c:pt>
                <c:pt idx="271">
                  <c:v>4.1342970000000001</c:v>
                </c:pt>
                <c:pt idx="272">
                  <c:v>4.1294430000000002</c:v>
                </c:pt>
                <c:pt idx="273">
                  <c:v>4.1212020000000003</c:v>
                </c:pt>
                <c:pt idx="274">
                  <c:v>4.121264</c:v>
                </c:pt>
                <c:pt idx="275">
                  <c:v>4.1148029999999975</c:v>
                </c:pt>
                <c:pt idx="276">
                  <c:v>4.1129939999999978</c:v>
                </c:pt>
                <c:pt idx="277">
                  <c:v>4.1115319999999986</c:v>
                </c:pt>
                <c:pt idx="278">
                  <c:v>4.106255</c:v>
                </c:pt>
                <c:pt idx="279">
                  <c:v>4.101925999999998</c:v>
                </c:pt>
                <c:pt idx="280">
                  <c:v>4.100928999999998</c:v>
                </c:pt>
                <c:pt idx="281">
                  <c:v>4.0971879999999974</c:v>
                </c:pt>
                <c:pt idx="282">
                  <c:v>4.0942220000000002</c:v>
                </c:pt>
                <c:pt idx="283">
                  <c:v>4.0909620000000002</c:v>
                </c:pt>
                <c:pt idx="284">
                  <c:v>4.0861580000000002</c:v>
                </c:pt>
                <c:pt idx="285">
                  <c:v>4.0837669999999999</c:v>
                </c:pt>
                <c:pt idx="286">
                  <c:v>4.0807070000000003</c:v>
                </c:pt>
                <c:pt idx="287">
                  <c:v>4.0697289999999997</c:v>
                </c:pt>
                <c:pt idx="288">
                  <c:v>4.068413999999998</c:v>
                </c:pt>
                <c:pt idx="289">
                  <c:v>4.0574620000000001</c:v>
                </c:pt>
                <c:pt idx="290">
                  <c:v>4.0521009999999986</c:v>
                </c:pt>
                <c:pt idx="291">
                  <c:v>4.0449459999999986</c:v>
                </c:pt>
                <c:pt idx="292">
                  <c:v>4.0457320000000001</c:v>
                </c:pt>
                <c:pt idx="293">
                  <c:v>4.0396109999999998</c:v>
                </c:pt>
                <c:pt idx="294">
                  <c:v>4.0335859999999979</c:v>
                </c:pt>
                <c:pt idx="295">
                  <c:v>4.0317270000000018</c:v>
                </c:pt>
                <c:pt idx="296">
                  <c:v>4.0243249999999975</c:v>
                </c:pt>
                <c:pt idx="297">
                  <c:v>4.019187999999998</c:v>
                </c:pt>
                <c:pt idx="298">
                  <c:v>0.5151829999999995</c:v>
                </c:pt>
                <c:pt idx="299">
                  <c:v>0.55599600000000005</c:v>
                </c:pt>
                <c:pt idx="300">
                  <c:v>0.59133699999999967</c:v>
                </c:pt>
                <c:pt idx="301">
                  <c:v>0.62315900000000024</c:v>
                </c:pt>
                <c:pt idx="302">
                  <c:v>0.65501900000000024</c:v>
                </c:pt>
                <c:pt idx="303">
                  <c:v>0.69995099999999999</c:v>
                </c:pt>
                <c:pt idx="304">
                  <c:v>0.74940600000000002</c:v>
                </c:pt>
                <c:pt idx="305">
                  <c:v>0.79023299999999963</c:v>
                </c:pt>
                <c:pt idx="306">
                  <c:v>0.84501599999999999</c:v>
                </c:pt>
                <c:pt idx="307">
                  <c:v>0.89092300000000002</c:v>
                </c:pt>
                <c:pt idx="308">
                  <c:v>0.98140099999999975</c:v>
                </c:pt>
                <c:pt idx="309">
                  <c:v>1.084573</c:v>
                </c:pt>
                <c:pt idx="310">
                  <c:v>1.172925</c:v>
                </c:pt>
                <c:pt idx="311">
                  <c:v>1.270435</c:v>
                </c:pt>
                <c:pt idx="312">
                  <c:v>1.3752570000000004</c:v>
                </c:pt>
                <c:pt idx="313">
                  <c:v>1.478917</c:v>
                </c:pt>
                <c:pt idx="314">
                  <c:v>1.579537</c:v>
                </c:pt>
                <c:pt idx="315">
                  <c:v>1.681176</c:v>
                </c:pt>
                <c:pt idx="316">
                  <c:v>1.7674239999999994</c:v>
                </c:pt>
                <c:pt idx="317">
                  <c:v>1.8517339999999998</c:v>
                </c:pt>
                <c:pt idx="318">
                  <c:v>1.9023289999999999</c:v>
                </c:pt>
                <c:pt idx="319">
                  <c:v>1.9880880000000005</c:v>
                </c:pt>
                <c:pt idx="320">
                  <c:v>2.0881289999999999</c:v>
                </c:pt>
                <c:pt idx="321">
                  <c:v>2.184269</c:v>
                </c:pt>
                <c:pt idx="322">
                  <c:v>2.2724839999999991</c:v>
                </c:pt>
                <c:pt idx="323">
                  <c:v>2.355697999999999</c:v>
                </c:pt>
                <c:pt idx="324">
                  <c:v>2.446810999999999</c:v>
                </c:pt>
                <c:pt idx="325">
                  <c:v>2.5328239999999993</c:v>
                </c:pt>
                <c:pt idx="326">
                  <c:v>2.6283950000000007</c:v>
                </c:pt>
                <c:pt idx="327">
                  <c:v>2.7122759999999992</c:v>
                </c:pt>
                <c:pt idx="328">
                  <c:v>2.7979350000000007</c:v>
                </c:pt>
                <c:pt idx="329">
                  <c:v>2.8755349999999997</c:v>
                </c:pt>
                <c:pt idx="330">
                  <c:v>2.9482119999999998</c:v>
                </c:pt>
                <c:pt idx="331">
                  <c:v>3.0245810000000009</c:v>
                </c:pt>
                <c:pt idx="332">
                  <c:v>3.0777860000000001</c:v>
                </c:pt>
                <c:pt idx="333">
                  <c:v>3.132448999999998</c:v>
                </c:pt>
                <c:pt idx="334">
                  <c:v>3.1926529999999986</c:v>
                </c:pt>
                <c:pt idx="335">
                  <c:v>3.2592789999999989</c:v>
                </c:pt>
                <c:pt idx="336">
                  <c:v>3.3031779999999999</c:v>
                </c:pt>
                <c:pt idx="337">
                  <c:v>3.3337300000000001</c:v>
                </c:pt>
                <c:pt idx="338">
                  <c:v>3.365221</c:v>
                </c:pt>
                <c:pt idx="339">
                  <c:v>3.3986529999999981</c:v>
                </c:pt>
                <c:pt idx="340">
                  <c:v>3.4192189999999987</c:v>
                </c:pt>
                <c:pt idx="341">
                  <c:v>3.4630000000000001</c:v>
                </c:pt>
                <c:pt idx="342">
                  <c:v>3.509261</c:v>
                </c:pt>
                <c:pt idx="343">
                  <c:v>3.559877999999999</c:v>
                </c:pt>
                <c:pt idx="344">
                  <c:v>3.5885699999999998</c:v>
                </c:pt>
                <c:pt idx="345">
                  <c:v>3.6291000000000002</c:v>
                </c:pt>
                <c:pt idx="346">
                  <c:v>3.6597119999999999</c:v>
                </c:pt>
                <c:pt idx="347">
                  <c:v>3.6920959999999989</c:v>
                </c:pt>
                <c:pt idx="348">
                  <c:v>3.7157119999999999</c:v>
                </c:pt>
                <c:pt idx="349">
                  <c:v>3.744615</c:v>
                </c:pt>
                <c:pt idx="350">
                  <c:v>3.771545999999999</c:v>
                </c:pt>
                <c:pt idx="351">
                  <c:v>3.79291</c:v>
                </c:pt>
                <c:pt idx="352">
                  <c:v>3.8249559999999989</c:v>
                </c:pt>
                <c:pt idx="353">
                  <c:v>3.850989999999999</c:v>
                </c:pt>
                <c:pt idx="354">
                  <c:v>3.8841359999999998</c:v>
                </c:pt>
                <c:pt idx="355">
                  <c:v>3.908882999999999</c:v>
                </c:pt>
                <c:pt idx="356">
                  <c:v>3.933206999999999</c:v>
                </c:pt>
                <c:pt idx="357">
                  <c:v>3.9536179999999992</c:v>
                </c:pt>
                <c:pt idx="358">
                  <c:v>3.9733939999999999</c:v>
                </c:pt>
                <c:pt idx="359">
                  <c:v>3.9924059999999981</c:v>
                </c:pt>
                <c:pt idx="360">
                  <c:v>4.0139949999999986</c:v>
                </c:pt>
                <c:pt idx="361">
                  <c:v>4.0332749999999997</c:v>
                </c:pt>
                <c:pt idx="362">
                  <c:v>4.0526770000000001</c:v>
                </c:pt>
                <c:pt idx="363">
                  <c:v>4.0737769999999998</c:v>
                </c:pt>
                <c:pt idx="364">
                  <c:v>4.0943670000000001</c:v>
                </c:pt>
                <c:pt idx="365">
                  <c:v>4.1073490000000001</c:v>
                </c:pt>
                <c:pt idx="366">
                  <c:v>4.1276759999999975</c:v>
                </c:pt>
                <c:pt idx="367">
                  <c:v>4.141531999999998</c:v>
                </c:pt>
                <c:pt idx="368">
                  <c:v>4.1592900000000004</c:v>
                </c:pt>
                <c:pt idx="369">
                  <c:v>4.1766249999999996</c:v>
                </c:pt>
                <c:pt idx="370">
                  <c:v>4.1960849999999974</c:v>
                </c:pt>
                <c:pt idx="371">
                  <c:v>4.2109480000000001</c:v>
                </c:pt>
                <c:pt idx="372">
                  <c:v>4.2241069999999974</c:v>
                </c:pt>
                <c:pt idx="373">
                  <c:v>4.2431089999999996</c:v>
                </c:pt>
                <c:pt idx="374">
                  <c:v>4.2604869999999986</c:v>
                </c:pt>
                <c:pt idx="375">
                  <c:v>4.2751570000000001</c:v>
                </c:pt>
                <c:pt idx="376">
                  <c:v>4.297972999999998</c:v>
                </c:pt>
                <c:pt idx="377">
                  <c:v>4.3117179999999982</c:v>
                </c:pt>
                <c:pt idx="378">
                  <c:v>4.3284509999999976</c:v>
                </c:pt>
                <c:pt idx="379">
                  <c:v>4.3247419999999979</c:v>
                </c:pt>
                <c:pt idx="380">
                  <c:v>4.3293470000000003</c:v>
                </c:pt>
                <c:pt idx="381">
                  <c:v>4.3321239999999985</c:v>
                </c:pt>
                <c:pt idx="382">
                  <c:v>4.3374849999999974</c:v>
                </c:pt>
                <c:pt idx="383">
                  <c:v>4.3390560000000002</c:v>
                </c:pt>
                <c:pt idx="384">
                  <c:v>4.343188999999998</c:v>
                </c:pt>
                <c:pt idx="385">
                  <c:v>4.3487330000000002</c:v>
                </c:pt>
                <c:pt idx="386">
                  <c:v>4.3591309999999979</c:v>
                </c:pt>
                <c:pt idx="387">
                  <c:v>4.3632039999999996</c:v>
                </c:pt>
                <c:pt idx="388">
                  <c:v>4.3740920000000001</c:v>
                </c:pt>
                <c:pt idx="389">
                  <c:v>4.374457999999998</c:v>
                </c:pt>
                <c:pt idx="390">
                  <c:v>4.3817550000000001</c:v>
                </c:pt>
                <c:pt idx="391">
                  <c:v>4.3727849999999986</c:v>
                </c:pt>
                <c:pt idx="392">
                  <c:v>4.3851329999999979</c:v>
                </c:pt>
                <c:pt idx="393">
                  <c:v>4.386880999999998</c:v>
                </c:pt>
                <c:pt idx="394">
                  <c:v>4.3967280000000004</c:v>
                </c:pt>
                <c:pt idx="395">
                  <c:v>4.4025569999999981</c:v>
                </c:pt>
                <c:pt idx="396">
                  <c:v>4.4104830000000002</c:v>
                </c:pt>
                <c:pt idx="397">
                  <c:v>4.4161429999999999</c:v>
                </c:pt>
                <c:pt idx="398">
                  <c:v>4.4152009999999997</c:v>
                </c:pt>
                <c:pt idx="399">
                  <c:v>4.4110290000000019</c:v>
                </c:pt>
                <c:pt idx="400">
                  <c:v>4.4166249999999998</c:v>
                </c:pt>
                <c:pt idx="401">
                  <c:v>4.4195950000000002</c:v>
                </c:pt>
                <c:pt idx="402">
                  <c:v>4.4208829999999981</c:v>
                </c:pt>
                <c:pt idx="403">
                  <c:v>4.4255469999999981</c:v>
                </c:pt>
                <c:pt idx="404">
                  <c:v>4.4266300000000003</c:v>
                </c:pt>
                <c:pt idx="405">
                  <c:v>4.4296579999999999</c:v>
                </c:pt>
                <c:pt idx="406">
                  <c:v>4.4331329999999998</c:v>
                </c:pt>
                <c:pt idx="407">
                  <c:v>4.4340229999999998</c:v>
                </c:pt>
                <c:pt idx="408">
                  <c:v>4.4373370000000003</c:v>
                </c:pt>
                <c:pt idx="409">
                  <c:v>4.4228319999999979</c:v>
                </c:pt>
                <c:pt idx="410">
                  <c:v>4.4434950000000004</c:v>
                </c:pt>
                <c:pt idx="411">
                  <c:v>4.4314830000000018</c:v>
                </c:pt>
                <c:pt idx="412">
                  <c:v>4.4263890000000004</c:v>
                </c:pt>
                <c:pt idx="413">
                  <c:v>4.4245019999999986</c:v>
                </c:pt>
                <c:pt idx="414">
                  <c:v>4.4240299999999984</c:v>
                </c:pt>
                <c:pt idx="415">
                  <c:v>4.4269290000000003</c:v>
                </c:pt>
                <c:pt idx="416">
                  <c:v>4.4224369999999986</c:v>
                </c:pt>
                <c:pt idx="417">
                  <c:v>4.4233260000000003</c:v>
                </c:pt>
                <c:pt idx="418">
                  <c:v>4.4311129999999999</c:v>
                </c:pt>
                <c:pt idx="419">
                  <c:v>4.4274719999999981</c:v>
                </c:pt>
                <c:pt idx="420">
                  <c:v>4.4256719999999996</c:v>
                </c:pt>
                <c:pt idx="421">
                  <c:v>4.4194190000000004</c:v>
                </c:pt>
                <c:pt idx="422">
                  <c:v>4.4150130000000001</c:v>
                </c:pt>
                <c:pt idx="423">
                  <c:v>4.4133030000000018</c:v>
                </c:pt>
                <c:pt idx="424">
                  <c:v>4.4011730000000018</c:v>
                </c:pt>
                <c:pt idx="425">
                  <c:v>4.3964839999999983</c:v>
                </c:pt>
                <c:pt idx="426">
                  <c:v>4.3955179999999974</c:v>
                </c:pt>
                <c:pt idx="427">
                  <c:v>4.3880549999999978</c:v>
                </c:pt>
                <c:pt idx="428">
                  <c:v>4.3813459999999997</c:v>
                </c:pt>
                <c:pt idx="429">
                  <c:v>4.3779029999999981</c:v>
                </c:pt>
                <c:pt idx="430">
                  <c:v>4.3749809999999973</c:v>
                </c:pt>
                <c:pt idx="431">
                  <c:v>4.3690519999999982</c:v>
                </c:pt>
                <c:pt idx="432">
                  <c:v>4.3642169999999973</c:v>
                </c:pt>
                <c:pt idx="433">
                  <c:v>4.3600369999999975</c:v>
                </c:pt>
                <c:pt idx="434">
                  <c:v>4.3561430000000003</c:v>
                </c:pt>
                <c:pt idx="435">
                  <c:v>4.3518530000000002</c:v>
                </c:pt>
                <c:pt idx="436">
                  <c:v>4.339742000000002</c:v>
                </c:pt>
                <c:pt idx="437">
                  <c:v>4.3345989999999981</c:v>
                </c:pt>
                <c:pt idx="438">
                  <c:v>4.3266450000000001</c:v>
                </c:pt>
                <c:pt idx="439">
                  <c:v>4.3201329999999976</c:v>
                </c:pt>
                <c:pt idx="440">
                  <c:v>4.3090780000000004</c:v>
                </c:pt>
                <c:pt idx="441">
                  <c:v>4.3093620000000019</c:v>
                </c:pt>
                <c:pt idx="442">
                  <c:v>4.2971029999999981</c:v>
                </c:pt>
                <c:pt idx="443">
                  <c:v>4.2969229999999996</c:v>
                </c:pt>
                <c:pt idx="444">
                  <c:v>4.2893509999999999</c:v>
                </c:pt>
                <c:pt idx="445">
                  <c:v>4.2813249999999998</c:v>
                </c:pt>
                <c:pt idx="446">
                  <c:v>4.2761959999999997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A9-4F03-9678-09D395998F24}"/>
            </c:ext>
          </c:extLst>
        </c:ser>
        <c:ser>
          <c:idx val="0"/>
          <c:order val="1"/>
          <c:tx>
            <c:v>29 Sep</c:v>
          </c:tx>
          <c:marker>
            <c:symbol val="none"/>
          </c:marker>
          <c:xVal>
            <c:numRef>
              <c:f>Sheet1!$C$151:$C$299</c:f>
              <c:numCache>
                <c:formatCode>dd\-mmm\-yy</c:formatCode>
                <c:ptCount val="149"/>
                <c:pt idx="0">
                  <c:v>40519</c:v>
                </c:pt>
                <c:pt idx="1">
                  <c:v>40609</c:v>
                </c:pt>
                <c:pt idx="2">
                  <c:v>40701</c:v>
                </c:pt>
                <c:pt idx="3">
                  <c:v>40793</c:v>
                </c:pt>
                <c:pt idx="4">
                  <c:v>40884</c:v>
                </c:pt>
                <c:pt idx="5">
                  <c:v>40975</c:v>
                </c:pt>
                <c:pt idx="6">
                  <c:v>41067</c:v>
                </c:pt>
                <c:pt idx="7">
                  <c:v>41159</c:v>
                </c:pt>
                <c:pt idx="8">
                  <c:v>41250</c:v>
                </c:pt>
                <c:pt idx="9">
                  <c:v>41340</c:v>
                </c:pt>
                <c:pt idx="10">
                  <c:v>41432</c:v>
                </c:pt>
                <c:pt idx="11">
                  <c:v>41524</c:v>
                </c:pt>
                <c:pt idx="12">
                  <c:v>41615</c:v>
                </c:pt>
                <c:pt idx="13">
                  <c:v>41705</c:v>
                </c:pt>
                <c:pt idx="14">
                  <c:v>41797</c:v>
                </c:pt>
                <c:pt idx="15">
                  <c:v>41889</c:v>
                </c:pt>
                <c:pt idx="16">
                  <c:v>41980</c:v>
                </c:pt>
                <c:pt idx="17">
                  <c:v>42070</c:v>
                </c:pt>
                <c:pt idx="18">
                  <c:v>42162</c:v>
                </c:pt>
                <c:pt idx="19">
                  <c:v>42254</c:v>
                </c:pt>
                <c:pt idx="20">
                  <c:v>42345</c:v>
                </c:pt>
                <c:pt idx="21">
                  <c:v>42436</c:v>
                </c:pt>
                <c:pt idx="22">
                  <c:v>42528</c:v>
                </c:pt>
                <c:pt idx="23">
                  <c:v>42620</c:v>
                </c:pt>
                <c:pt idx="24">
                  <c:v>42711</c:v>
                </c:pt>
                <c:pt idx="25">
                  <c:v>42801</c:v>
                </c:pt>
                <c:pt idx="26">
                  <c:v>42893</c:v>
                </c:pt>
                <c:pt idx="27">
                  <c:v>42985</c:v>
                </c:pt>
                <c:pt idx="28">
                  <c:v>43076</c:v>
                </c:pt>
                <c:pt idx="29">
                  <c:v>43166</c:v>
                </c:pt>
                <c:pt idx="30">
                  <c:v>43258</c:v>
                </c:pt>
                <c:pt idx="31">
                  <c:v>43350</c:v>
                </c:pt>
                <c:pt idx="32">
                  <c:v>43441</c:v>
                </c:pt>
                <c:pt idx="33">
                  <c:v>43531</c:v>
                </c:pt>
                <c:pt idx="34">
                  <c:v>43623</c:v>
                </c:pt>
                <c:pt idx="35">
                  <c:v>43715</c:v>
                </c:pt>
                <c:pt idx="36">
                  <c:v>43806</c:v>
                </c:pt>
                <c:pt idx="37">
                  <c:v>43897</c:v>
                </c:pt>
                <c:pt idx="38">
                  <c:v>43989</c:v>
                </c:pt>
                <c:pt idx="39">
                  <c:v>44081</c:v>
                </c:pt>
                <c:pt idx="40">
                  <c:v>44172</c:v>
                </c:pt>
                <c:pt idx="41">
                  <c:v>44262</c:v>
                </c:pt>
                <c:pt idx="42">
                  <c:v>44354</c:v>
                </c:pt>
                <c:pt idx="43">
                  <c:v>44446</c:v>
                </c:pt>
                <c:pt idx="44">
                  <c:v>44537</c:v>
                </c:pt>
                <c:pt idx="45">
                  <c:v>44627</c:v>
                </c:pt>
                <c:pt idx="46">
                  <c:v>44719</c:v>
                </c:pt>
                <c:pt idx="47">
                  <c:v>44811</c:v>
                </c:pt>
                <c:pt idx="48">
                  <c:v>44902</c:v>
                </c:pt>
                <c:pt idx="49">
                  <c:v>44992</c:v>
                </c:pt>
                <c:pt idx="50">
                  <c:v>45084</c:v>
                </c:pt>
                <c:pt idx="51">
                  <c:v>45176</c:v>
                </c:pt>
                <c:pt idx="52">
                  <c:v>45267</c:v>
                </c:pt>
                <c:pt idx="53">
                  <c:v>45358</c:v>
                </c:pt>
                <c:pt idx="54">
                  <c:v>45450</c:v>
                </c:pt>
                <c:pt idx="55">
                  <c:v>45542</c:v>
                </c:pt>
                <c:pt idx="56">
                  <c:v>45633</c:v>
                </c:pt>
                <c:pt idx="57">
                  <c:v>45723</c:v>
                </c:pt>
                <c:pt idx="58">
                  <c:v>45815</c:v>
                </c:pt>
                <c:pt idx="59">
                  <c:v>45907</c:v>
                </c:pt>
                <c:pt idx="60">
                  <c:v>45998</c:v>
                </c:pt>
                <c:pt idx="61">
                  <c:v>46088</c:v>
                </c:pt>
                <c:pt idx="62">
                  <c:v>46180</c:v>
                </c:pt>
                <c:pt idx="63">
                  <c:v>46272</c:v>
                </c:pt>
                <c:pt idx="64">
                  <c:v>46363</c:v>
                </c:pt>
                <c:pt idx="65">
                  <c:v>46453</c:v>
                </c:pt>
                <c:pt idx="66">
                  <c:v>46545</c:v>
                </c:pt>
                <c:pt idx="67">
                  <c:v>46637</c:v>
                </c:pt>
                <c:pt idx="68">
                  <c:v>46728</c:v>
                </c:pt>
                <c:pt idx="69">
                  <c:v>46819</c:v>
                </c:pt>
                <c:pt idx="70">
                  <c:v>46911</c:v>
                </c:pt>
                <c:pt idx="71">
                  <c:v>47003</c:v>
                </c:pt>
                <c:pt idx="72">
                  <c:v>47094</c:v>
                </c:pt>
                <c:pt idx="73">
                  <c:v>47184</c:v>
                </c:pt>
                <c:pt idx="74">
                  <c:v>47276</c:v>
                </c:pt>
                <c:pt idx="75">
                  <c:v>47368</c:v>
                </c:pt>
                <c:pt idx="76">
                  <c:v>47459</c:v>
                </c:pt>
                <c:pt idx="77">
                  <c:v>47549</c:v>
                </c:pt>
                <c:pt idx="78">
                  <c:v>47641</c:v>
                </c:pt>
                <c:pt idx="79">
                  <c:v>47733</c:v>
                </c:pt>
                <c:pt idx="80">
                  <c:v>47824</c:v>
                </c:pt>
                <c:pt idx="81">
                  <c:v>47914</c:v>
                </c:pt>
                <c:pt idx="82">
                  <c:v>48006</c:v>
                </c:pt>
                <c:pt idx="83">
                  <c:v>48098</c:v>
                </c:pt>
                <c:pt idx="84">
                  <c:v>48189</c:v>
                </c:pt>
                <c:pt idx="85">
                  <c:v>48280</c:v>
                </c:pt>
                <c:pt idx="86">
                  <c:v>48372</c:v>
                </c:pt>
                <c:pt idx="87">
                  <c:v>48464</c:v>
                </c:pt>
                <c:pt idx="88">
                  <c:v>48555</c:v>
                </c:pt>
                <c:pt idx="89">
                  <c:v>48645</c:v>
                </c:pt>
                <c:pt idx="90">
                  <c:v>48737</c:v>
                </c:pt>
                <c:pt idx="91">
                  <c:v>48829</c:v>
                </c:pt>
                <c:pt idx="92">
                  <c:v>48920</c:v>
                </c:pt>
                <c:pt idx="93">
                  <c:v>49010</c:v>
                </c:pt>
                <c:pt idx="94">
                  <c:v>49102</c:v>
                </c:pt>
                <c:pt idx="95">
                  <c:v>49194</c:v>
                </c:pt>
                <c:pt idx="96">
                  <c:v>49285</c:v>
                </c:pt>
                <c:pt idx="97">
                  <c:v>49375</c:v>
                </c:pt>
                <c:pt idx="98">
                  <c:v>49467</c:v>
                </c:pt>
                <c:pt idx="99">
                  <c:v>49559</c:v>
                </c:pt>
                <c:pt idx="100">
                  <c:v>49650</c:v>
                </c:pt>
                <c:pt idx="101">
                  <c:v>49741</c:v>
                </c:pt>
                <c:pt idx="102">
                  <c:v>49833</c:v>
                </c:pt>
                <c:pt idx="103">
                  <c:v>49925</c:v>
                </c:pt>
                <c:pt idx="104">
                  <c:v>50016</c:v>
                </c:pt>
                <c:pt idx="105">
                  <c:v>50106</c:v>
                </c:pt>
                <c:pt idx="106">
                  <c:v>50198</c:v>
                </c:pt>
                <c:pt idx="107">
                  <c:v>50290</c:v>
                </c:pt>
                <c:pt idx="108">
                  <c:v>50381</c:v>
                </c:pt>
                <c:pt idx="109">
                  <c:v>50471</c:v>
                </c:pt>
                <c:pt idx="110">
                  <c:v>50563</c:v>
                </c:pt>
                <c:pt idx="111">
                  <c:v>50655</c:v>
                </c:pt>
                <c:pt idx="112">
                  <c:v>50746</c:v>
                </c:pt>
                <c:pt idx="113">
                  <c:v>50836</c:v>
                </c:pt>
                <c:pt idx="114">
                  <c:v>50928</c:v>
                </c:pt>
                <c:pt idx="115">
                  <c:v>51020</c:v>
                </c:pt>
                <c:pt idx="116">
                  <c:v>51111</c:v>
                </c:pt>
                <c:pt idx="117">
                  <c:v>51294</c:v>
                </c:pt>
                <c:pt idx="118">
                  <c:v>51477</c:v>
                </c:pt>
                <c:pt idx="119">
                  <c:v>51659</c:v>
                </c:pt>
                <c:pt idx="120">
                  <c:v>51842</c:v>
                </c:pt>
                <c:pt idx="121">
                  <c:v>52024</c:v>
                </c:pt>
                <c:pt idx="122">
                  <c:v>52207</c:v>
                </c:pt>
                <c:pt idx="123">
                  <c:v>52389</c:v>
                </c:pt>
                <c:pt idx="124">
                  <c:v>52572</c:v>
                </c:pt>
                <c:pt idx="125">
                  <c:v>52755</c:v>
                </c:pt>
                <c:pt idx="126">
                  <c:v>52938</c:v>
                </c:pt>
                <c:pt idx="127">
                  <c:v>53120</c:v>
                </c:pt>
                <c:pt idx="128">
                  <c:v>53303</c:v>
                </c:pt>
                <c:pt idx="129">
                  <c:v>53485</c:v>
                </c:pt>
                <c:pt idx="130">
                  <c:v>53668</c:v>
                </c:pt>
                <c:pt idx="131">
                  <c:v>53850</c:v>
                </c:pt>
                <c:pt idx="132">
                  <c:v>54033</c:v>
                </c:pt>
                <c:pt idx="133">
                  <c:v>54216</c:v>
                </c:pt>
                <c:pt idx="134">
                  <c:v>54399</c:v>
                </c:pt>
                <c:pt idx="135">
                  <c:v>54581</c:v>
                </c:pt>
                <c:pt idx="136">
                  <c:v>54764</c:v>
                </c:pt>
                <c:pt idx="137">
                  <c:v>54946</c:v>
                </c:pt>
                <c:pt idx="138">
                  <c:v>55129</c:v>
                </c:pt>
                <c:pt idx="139">
                  <c:v>55311</c:v>
                </c:pt>
                <c:pt idx="140">
                  <c:v>55494</c:v>
                </c:pt>
                <c:pt idx="141">
                  <c:v>55677</c:v>
                </c:pt>
                <c:pt idx="142">
                  <c:v>55860</c:v>
                </c:pt>
                <c:pt idx="143">
                  <c:v>56042</c:v>
                </c:pt>
                <c:pt idx="144">
                  <c:v>56225</c:v>
                </c:pt>
                <c:pt idx="145">
                  <c:v>56407</c:v>
                </c:pt>
                <c:pt idx="146">
                  <c:v>56590</c:v>
                </c:pt>
                <c:pt idx="147">
                  <c:v>56772</c:v>
                </c:pt>
                <c:pt idx="148">
                  <c:v>56955</c:v>
                </c:pt>
              </c:numCache>
            </c:numRef>
          </c:xVal>
          <c:yVal>
            <c:numRef>
              <c:f>Sheet1!$I$151:$I$448</c:f>
              <c:numCache>
                <c:formatCode>General</c:formatCode>
                <c:ptCount val="298"/>
                <c:pt idx="0">
                  <c:v>0.48776600000000009</c:v>
                </c:pt>
                <c:pt idx="1">
                  <c:v>0.54515100000000005</c:v>
                </c:pt>
                <c:pt idx="2">
                  <c:v>0.58307599999999982</c:v>
                </c:pt>
                <c:pt idx="3">
                  <c:v>0.59001699999999968</c:v>
                </c:pt>
                <c:pt idx="4">
                  <c:v>0.58793499999999976</c:v>
                </c:pt>
                <c:pt idx="5">
                  <c:v>0.63175600000000021</c:v>
                </c:pt>
                <c:pt idx="6">
                  <c:v>0.69888399999999973</c:v>
                </c:pt>
                <c:pt idx="7">
                  <c:v>0.75124400000000024</c:v>
                </c:pt>
                <c:pt idx="8">
                  <c:v>0.82058900000000001</c:v>
                </c:pt>
                <c:pt idx="9">
                  <c:v>0.88186599999999982</c:v>
                </c:pt>
                <c:pt idx="10">
                  <c:v>0.97436400000000001</c:v>
                </c:pt>
                <c:pt idx="11">
                  <c:v>1.0634089999999998</c:v>
                </c:pt>
                <c:pt idx="12">
                  <c:v>1.141181</c:v>
                </c:pt>
                <c:pt idx="13">
                  <c:v>1.2184209999999998</c:v>
                </c:pt>
                <c:pt idx="14">
                  <c:v>1.3310679999999999</c:v>
                </c:pt>
                <c:pt idx="15">
                  <c:v>1.4453549999999995</c:v>
                </c:pt>
                <c:pt idx="16">
                  <c:v>1.5383909999999998</c:v>
                </c:pt>
                <c:pt idx="17">
                  <c:v>1.621238</c:v>
                </c:pt>
                <c:pt idx="18">
                  <c:v>1.702677</c:v>
                </c:pt>
                <c:pt idx="19">
                  <c:v>1.7790509999999999</c:v>
                </c:pt>
                <c:pt idx="20">
                  <c:v>1.8438219999999996</c:v>
                </c:pt>
                <c:pt idx="21">
                  <c:v>1.9312130000000001</c:v>
                </c:pt>
                <c:pt idx="22">
                  <c:v>2.029866999999999</c:v>
                </c:pt>
                <c:pt idx="23">
                  <c:v>2.126498999999999</c:v>
                </c:pt>
                <c:pt idx="24">
                  <c:v>2.210302</c:v>
                </c:pt>
                <c:pt idx="25">
                  <c:v>2.2887280000000008</c:v>
                </c:pt>
                <c:pt idx="26">
                  <c:v>2.3817459999999993</c:v>
                </c:pt>
                <c:pt idx="27">
                  <c:v>2.4654949999999998</c:v>
                </c:pt>
                <c:pt idx="28">
                  <c:v>2.5469870000000001</c:v>
                </c:pt>
                <c:pt idx="29">
                  <c:v>2.6234639999999998</c:v>
                </c:pt>
                <c:pt idx="30">
                  <c:v>2.6983959999999998</c:v>
                </c:pt>
                <c:pt idx="31">
                  <c:v>2.769537000000001</c:v>
                </c:pt>
                <c:pt idx="32">
                  <c:v>2.837631</c:v>
                </c:pt>
                <c:pt idx="33">
                  <c:v>2.9026349999999992</c:v>
                </c:pt>
                <c:pt idx="34">
                  <c:v>2.9546429999999981</c:v>
                </c:pt>
                <c:pt idx="35">
                  <c:v>3.003876</c:v>
                </c:pt>
                <c:pt idx="36">
                  <c:v>3.0521649999999991</c:v>
                </c:pt>
                <c:pt idx="37">
                  <c:v>3.1076920000000001</c:v>
                </c:pt>
                <c:pt idx="38">
                  <c:v>3.152177</c:v>
                </c:pt>
                <c:pt idx="39">
                  <c:v>3.1854749999999998</c:v>
                </c:pt>
                <c:pt idx="40">
                  <c:v>3.217419</c:v>
                </c:pt>
                <c:pt idx="41">
                  <c:v>3.2374909999999999</c:v>
                </c:pt>
                <c:pt idx="42">
                  <c:v>3.2738239999999998</c:v>
                </c:pt>
                <c:pt idx="43">
                  <c:v>3.3162589999999978</c:v>
                </c:pt>
                <c:pt idx="44">
                  <c:v>3.3548289999999987</c:v>
                </c:pt>
                <c:pt idx="45">
                  <c:v>3.3995989999999989</c:v>
                </c:pt>
                <c:pt idx="46">
                  <c:v>3.4325699999999992</c:v>
                </c:pt>
                <c:pt idx="47">
                  <c:v>3.4674749999999999</c:v>
                </c:pt>
                <c:pt idx="48">
                  <c:v>3.4938940000000001</c:v>
                </c:pt>
                <c:pt idx="49">
                  <c:v>3.5244900000000001</c:v>
                </c:pt>
                <c:pt idx="50">
                  <c:v>3.5424079999999991</c:v>
                </c:pt>
                <c:pt idx="51">
                  <c:v>3.5614910000000002</c:v>
                </c:pt>
                <c:pt idx="52">
                  <c:v>3.5858549999999991</c:v>
                </c:pt>
                <c:pt idx="53">
                  <c:v>3.6134249999999999</c:v>
                </c:pt>
                <c:pt idx="54">
                  <c:v>3.6341890000000001</c:v>
                </c:pt>
                <c:pt idx="55">
                  <c:v>3.6642229999999998</c:v>
                </c:pt>
                <c:pt idx="56">
                  <c:v>3.685665999999999</c:v>
                </c:pt>
                <c:pt idx="57">
                  <c:v>3.7059959999999998</c:v>
                </c:pt>
                <c:pt idx="58">
                  <c:v>3.7235210000000012</c:v>
                </c:pt>
                <c:pt idx="59">
                  <c:v>3.7465340000000009</c:v>
                </c:pt>
                <c:pt idx="60">
                  <c:v>3.7601370000000012</c:v>
                </c:pt>
                <c:pt idx="61">
                  <c:v>3.7737560000000001</c:v>
                </c:pt>
                <c:pt idx="62">
                  <c:v>3.7954940000000001</c:v>
                </c:pt>
                <c:pt idx="63">
                  <c:v>3.813890999999999</c:v>
                </c:pt>
                <c:pt idx="64">
                  <c:v>3.8187679999999991</c:v>
                </c:pt>
                <c:pt idx="65">
                  <c:v>3.8368909999999987</c:v>
                </c:pt>
                <c:pt idx="66">
                  <c:v>3.8473009999999999</c:v>
                </c:pt>
                <c:pt idx="67">
                  <c:v>3.8580569999999987</c:v>
                </c:pt>
                <c:pt idx="68">
                  <c:v>3.8729209999999989</c:v>
                </c:pt>
                <c:pt idx="69">
                  <c:v>3.8980469999999987</c:v>
                </c:pt>
                <c:pt idx="70">
                  <c:v>3.9205570000000001</c:v>
                </c:pt>
                <c:pt idx="71">
                  <c:v>3.9489909999999999</c:v>
                </c:pt>
                <c:pt idx="72">
                  <c:v>3.9515919999999998</c:v>
                </c:pt>
                <c:pt idx="73">
                  <c:v>3.9557370000000001</c:v>
                </c:pt>
                <c:pt idx="74">
                  <c:v>3.9813510000000001</c:v>
                </c:pt>
                <c:pt idx="75">
                  <c:v>4.0117789999999998</c:v>
                </c:pt>
                <c:pt idx="76">
                  <c:v>4.0139999999999985</c:v>
                </c:pt>
                <c:pt idx="77">
                  <c:v>4.030510999999998</c:v>
                </c:pt>
                <c:pt idx="78">
                  <c:v>4.0468659999999996</c:v>
                </c:pt>
                <c:pt idx="79">
                  <c:v>4.062548999999998</c:v>
                </c:pt>
                <c:pt idx="80">
                  <c:v>4.0746719999999996</c:v>
                </c:pt>
                <c:pt idx="81">
                  <c:v>4.0736800000000004</c:v>
                </c:pt>
                <c:pt idx="82">
                  <c:v>4.0752530000000018</c:v>
                </c:pt>
                <c:pt idx="83">
                  <c:v>4.071626000000002</c:v>
                </c:pt>
                <c:pt idx="84">
                  <c:v>4.0722470000000017</c:v>
                </c:pt>
                <c:pt idx="85">
                  <c:v>4.0733620000000021</c:v>
                </c:pt>
                <c:pt idx="86">
                  <c:v>4.0719940000000001</c:v>
                </c:pt>
                <c:pt idx="87">
                  <c:v>4.0800380000000001</c:v>
                </c:pt>
                <c:pt idx="88">
                  <c:v>4.0814120000000003</c:v>
                </c:pt>
                <c:pt idx="89">
                  <c:v>4.0812200000000018</c:v>
                </c:pt>
                <c:pt idx="90">
                  <c:v>4.0892220000000021</c:v>
                </c:pt>
                <c:pt idx="91">
                  <c:v>4.0887169999999982</c:v>
                </c:pt>
                <c:pt idx="92">
                  <c:v>4.0981509999999979</c:v>
                </c:pt>
                <c:pt idx="93">
                  <c:v>4.1113619999999997</c:v>
                </c:pt>
                <c:pt idx="94">
                  <c:v>4.1193379999999982</c:v>
                </c:pt>
                <c:pt idx="95">
                  <c:v>4.1218079999999979</c:v>
                </c:pt>
                <c:pt idx="96">
                  <c:v>4.130179</c:v>
                </c:pt>
                <c:pt idx="97">
                  <c:v>4.1252189999999986</c:v>
                </c:pt>
                <c:pt idx="98">
                  <c:v>4.131564</c:v>
                </c:pt>
                <c:pt idx="99">
                  <c:v>4.1389690000000003</c:v>
                </c:pt>
                <c:pt idx="100">
                  <c:v>4.140470999999998</c:v>
                </c:pt>
                <c:pt idx="101">
                  <c:v>4.1324670000000001</c:v>
                </c:pt>
                <c:pt idx="102">
                  <c:v>4.1403720000000002</c:v>
                </c:pt>
                <c:pt idx="103">
                  <c:v>4.1361249999999981</c:v>
                </c:pt>
                <c:pt idx="104">
                  <c:v>4.1408990000000001</c:v>
                </c:pt>
                <c:pt idx="105">
                  <c:v>4.1364720000000004</c:v>
                </c:pt>
                <c:pt idx="106">
                  <c:v>4.1417430000000017</c:v>
                </c:pt>
                <c:pt idx="107">
                  <c:v>4.1372920000000004</c:v>
                </c:pt>
                <c:pt idx="108">
                  <c:v>4.1500119999999976</c:v>
                </c:pt>
                <c:pt idx="109">
                  <c:v>4.1380549999999978</c:v>
                </c:pt>
                <c:pt idx="110">
                  <c:v>4.1471719999999976</c:v>
                </c:pt>
                <c:pt idx="111">
                  <c:v>4.1379049999999964</c:v>
                </c:pt>
                <c:pt idx="112">
                  <c:v>4.1490159999999978</c:v>
                </c:pt>
                <c:pt idx="113">
                  <c:v>4.1356409999999997</c:v>
                </c:pt>
                <c:pt idx="114">
                  <c:v>4.1345049999999963</c:v>
                </c:pt>
                <c:pt idx="115">
                  <c:v>4.1290999999999984</c:v>
                </c:pt>
                <c:pt idx="116">
                  <c:v>4.1398659999999996</c:v>
                </c:pt>
                <c:pt idx="117">
                  <c:v>4.1471519999999975</c:v>
                </c:pt>
                <c:pt idx="118">
                  <c:v>4.1358899999999981</c:v>
                </c:pt>
                <c:pt idx="119">
                  <c:v>4.1403970000000001</c:v>
                </c:pt>
                <c:pt idx="120">
                  <c:v>4.136755</c:v>
                </c:pt>
                <c:pt idx="121">
                  <c:v>4.1368130000000001</c:v>
                </c:pt>
                <c:pt idx="122">
                  <c:v>4.1342970000000001</c:v>
                </c:pt>
                <c:pt idx="123">
                  <c:v>4.1294430000000002</c:v>
                </c:pt>
                <c:pt idx="124">
                  <c:v>4.1212020000000003</c:v>
                </c:pt>
                <c:pt idx="125">
                  <c:v>4.121264</c:v>
                </c:pt>
                <c:pt idx="126">
                  <c:v>4.1148029999999975</c:v>
                </c:pt>
                <c:pt idx="127">
                  <c:v>4.1129939999999978</c:v>
                </c:pt>
                <c:pt idx="128">
                  <c:v>4.1115319999999986</c:v>
                </c:pt>
                <c:pt idx="129">
                  <c:v>4.106255</c:v>
                </c:pt>
                <c:pt idx="130">
                  <c:v>4.101925999999998</c:v>
                </c:pt>
                <c:pt idx="131">
                  <c:v>4.100928999999998</c:v>
                </c:pt>
                <c:pt idx="132">
                  <c:v>4.0971879999999974</c:v>
                </c:pt>
                <c:pt idx="133">
                  <c:v>4.0942220000000002</c:v>
                </c:pt>
                <c:pt idx="134">
                  <c:v>4.0909620000000002</c:v>
                </c:pt>
                <c:pt idx="135">
                  <c:v>4.0861580000000002</c:v>
                </c:pt>
                <c:pt idx="136">
                  <c:v>4.0837669999999999</c:v>
                </c:pt>
                <c:pt idx="137">
                  <c:v>4.0807070000000003</c:v>
                </c:pt>
                <c:pt idx="138">
                  <c:v>4.0697289999999997</c:v>
                </c:pt>
                <c:pt idx="139">
                  <c:v>4.068413999999998</c:v>
                </c:pt>
                <c:pt idx="140">
                  <c:v>4.0574620000000001</c:v>
                </c:pt>
                <c:pt idx="141">
                  <c:v>4.0521009999999986</c:v>
                </c:pt>
                <c:pt idx="142">
                  <c:v>4.0449459999999986</c:v>
                </c:pt>
                <c:pt idx="143">
                  <c:v>4.0457320000000001</c:v>
                </c:pt>
                <c:pt idx="144">
                  <c:v>4.0396109999999998</c:v>
                </c:pt>
                <c:pt idx="145">
                  <c:v>4.0335859999999979</c:v>
                </c:pt>
                <c:pt idx="146">
                  <c:v>4.0317270000000018</c:v>
                </c:pt>
                <c:pt idx="147">
                  <c:v>4.0243249999999975</c:v>
                </c:pt>
                <c:pt idx="148">
                  <c:v>4.019187999999998</c:v>
                </c:pt>
                <c:pt idx="149">
                  <c:v>0.5151829999999995</c:v>
                </c:pt>
                <c:pt idx="150">
                  <c:v>0.55599600000000005</c:v>
                </c:pt>
                <c:pt idx="151">
                  <c:v>0.59133699999999967</c:v>
                </c:pt>
                <c:pt idx="152">
                  <c:v>0.62315900000000024</c:v>
                </c:pt>
                <c:pt idx="153">
                  <c:v>0.65501900000000024</c:v>
                </c:pt>
                <c:pt idx="154">
                  <c:v>0.69995099999999999</c:v>
                </c:pt>
                <c:pt idx="155">
                  <c:v>0.74940600000000002</c:v>
                </c:pt>
                <c:pt idx="156">
                  <c:v>0.79023299999999963</c:v>
                </c:pt>
                <c:pt idx="157">
                  <c:v>0.84501599999999999</c:v>
                </c:pt>
                <c:pt idx="158">
                  <c:v>0.89092300000000002</c:v>
                </c:pt>
                <c:pt idx="159">
                  <c:v>0.98140099999999975</c:v>
                </c:pt>
                <c:pt idx="160">
                  <c:v>1.084573</c:v>
                </c:pt>
                <c:pt idx="161">
                  <c:v>1.172925</c:v>
                </c:pt>
                <c:pt idx="162">
                  <c:v>1.270435</c:v>
                </c:pt>
                <c:pt idx="163">
                  <c:v>1.3752570000000004</c:v>
                </c:pt>
                <c:pt idx="164">
                  <c:v>1.478917</c:v>
                </c:pt>
                <c:pt idx="165">
                  <c:v>1.579537</c:v>
                </c:pt>
                <c:pt idx="166">
                  <c:v>1.681176</c:v>
                </c:pt>
                <c:pt idx="167">
                  <c:v>1.7674239999999994</c:v>
                </c:pt>
                <c:pt idx="168">
                  <c:v>1.8517339999999998</c:v>
                </c:pt>
                <c:pt idx="169">
                  <c:v>1.9023289999999999</c:v>
                </c:pt>
                <c:pt idx="170">
                  <c:v>1.9880880000000005</c:v>
                </c:pt>
                <c:pt idx="171">
                  <c:v>2.0881289999999999</c:v>
                </c:pt>
                <c:pt idx="172">
                  <c:v>2.184269</c:v>
                </c:pt>
                <c:pt idx="173">
                  <c:v>2.2724839999999991</c:v>
                </c:pt>
                <c:pt idx="174">
                  <c:v>2.355697999999999</c:v>
                </c:pt>
                <c:pt idx="175">
                  <c:v>2.446810999999999</c:v>
                </c:pt>
                <c:pt idx="176">
                  <c:v>2.5328239999999993</c:v>
                </c:pt>
                <c:pt idx="177">
                  <c:v>2.6283950000000007</c:v>
                </c:pt>
                <c:pt idx="178">
                  <c:v>2.7122759999999992</c:v>
                </c:pt>
                <c:pt idx="179">
                  <c:v>2.7979350000000007</c:v>
                </c:pt>
                <c:pt idx="180">
                  <c:v>2.8755349999999997</c:v>
                </c:pt>
                <c:pt idx="181">
                  <c:v>2.9482119999999998</c:v>
                </c:pt>
                <c:pt idx="182">
                  <c:v>3.0245810000000009</c:v>
                </c:pt>
                <c:pt idx="183">
                  <c:v>3.0777860000000001</c:v>
                </c:pt>
                <c:pt idx="184">
                  <c:v>3.132448999999998</c:v>
                </c:pt>
                <c:pt idx="185">
                  <c:v>3.1926529999999986</c:v>
                </c:pt>
                <c:pt idx="186">
                  <c:v>3.2592789999999989</c:v>
                </c:pt>
                <c:pt idx="187">
                  <c:v>3.3031779999999999</c:v>
                </c:pt>
                <c:pt idx="188">
                  <c:v>3.3337300000000001</c:v>
                </c:pt>
                <c:pt idx="189">
                  <c:v>3.365221</c:v>
                </c:pt>
                <c:pt idx="190">
                  <c:v>3.3986529999999981</c:v>
                </c:pt>
                <c:pt idx="191">
                  <c:v>3.4192189999999987</c:v>
                </c:pt>
                <c:pt idx="192">
                  <c:v>3.4630000000000001</c:v>
                </c:pt>
                <c:pt idx="193">
                  <c:v>3.509261</c:v>
                </c:pt>
                <c:pt idx="194">
                  <c:v>3.559877999999999</c:v>
                </c:pt>
                <c:pt idx="195">
                  <c:v>3.5885699999999998</c:v>
                </c:pt>
                <c:pt idx="196">
                  <c:v>3.6291000000000002</c:v>
                </c:pt>
                <c:pt idx="197">
                  <c:v>3.6597119999999999</c:v>
                </c:pt>
                <c:pt idx="198">
                  <c:v>3.6920959999999989</c:v>
                </c:pt>
                <c:pt idx="199">
                  <c:v>3.7157119999999999</c:v>
                </c:pt>
                <c:pt idx="200">
                  <c:v>3.744615</c:v>
                </c:pt>
                <c:pt idx="201">
                  <c:v>3.771545999999999</c:v>
                </c:pt>
                <c:pt idx="202">
                  <c:v>3.79291</c:v>
                </c:pt>
                <c:pt idx="203">
                  <c:v>3.8249559999999989</c:v>
                </c:pt>
                <c:pt idx="204">
                  <c:v>3.850989999999999</c:v>
                </c:pt>
                <c:pt idx="205">
                  <c:v>3.8841359999999998</c:v>
                </c:pt>
                <c:pt idx="206">
                  <c:v>3.908882999999999</c:v>
                </c:pt>
                <c:pt idx="207">
                  <c:v>3.933206999999999</c:v>
                </c:pt>
                <c:pt idx="208">
                  <c:v>3.9536179999999992</c:v>
                </c:pt>
                <c:pt idx="209">
                  <c:v>3.9733939999999999</c:v>
                </c:pt>
                <c:pt idx="210">
                  <c:v>3.9924059999999981</c:v>
                </c:pt>
                <c:pt idx="211">
                  <c:v>4.0139949999999986</c:v>
                </c:pt>
                <c:pt idx="212">
                  <c:v>4.0332749999999997</c:v>
                </c:pt>
                <c:pt idx="213">
                  <c:v>4.0526770000000001</c:v>
                </c:pt>
                <c:pt idx="214">
                  <c:v>4.0737769999999998</c:v>
                </c:pt>
                <c:pt idx="215">
                  <c:v>4.0943670000000001</c:v>
                </c:pt>
                <c:pt idx="216">
                  <c:v>4.1073490000000001</c:v>
                </c:pt>
                <c:pt idx="217">
                  <c:v>4.1276759999999975</c:v>
                </c:pt>
                <c:pt idx="218">
                  <c:v>4.141531999999998</c:v>
                </c:pt>
                <c:pt idx="219">
                  <c:v>4.1592900000000004</c:v>
                </c:pt>
                <c:pt idx="220">
                  <c:v>4.1766249999999996</c:v>
                </c:pt>
                <c:pt idx="221">
                  <c:v>4.1960849999999974</c:v>
                </c:pt>
                <c:pt idx="222">
                  <c:v>4.2109480000000001</c:v>
                </c:pt>
                <c:pt idx="223">
                  <c:v>4.2241069999999974</c:v>
                </c:pt>
                <c:pt idx="224">
                  <c:v>4.2431089999999996</c:v>
                </c:pt>
                <c:pt idx="225">
                  <c:v>4.2604869999999986</c:v>
                </c:pt>
                <c:pt idx="226">
                  <c:v>4.2751570000000001</c:v>
                </c:pt>
                <c:pt idx="227">
                  <c:v>4.297972999999998</c:v>
                </c:pt>
                <c:pt idx="228">
                  <c:v>4.3117179999999982</c:v>
                </c:pt>
                <c:pt idx="229">
                  <c:v>4.3284509999999976</c:v>
                </c:pt>
                <c:pt idx="230">
                  <c:v>4.3247419999999979</c:v>
                </c:pt>
                <c:pt idx="231">
                  <c:v>4.3293470000000003</c:v>
                </c:pt>
                <c:pt idx="232">
                  <c:v>4.3321239999999985</c:v>
                </c:pt>
                <c:pt idx="233">
                  <c:v>4.3374849999999974</c:v>
                </c:pt>
                <c:pt idx="234">
                  <c:v>4.3390560000000002</c:v>
                </c:pt>
                <c:pt idx="235">
                  <c:v>4.343188999999998</c:v>
                </c:pt>
                <c:pt idx="236">
                  <c:v>4.3487330000000002</c:v>
                </c:pt>
                <c:pt idx="237">
                  <c:v>4.3591309999999979</c:v>
                </c:pt>
                <c:pt idx="238">
                  <c:v>4.3632039999999996</c:v>
                </c:pt>
                <c:pt idx="239">
                  <c:v>4.3740920000000001</c:v>
                </c:pt>
                <c:pt idx="240">
                  <c:v>4.374457999999998</c:v>
                </c:pt>
                <c:pt idx="241">
                  <c:v>4.3817550000000001</c:v>
                </c:pt>
                <c:pt idx="242">
                  <c:v>4.3727849999999986</c:v>
                </c:pt>
                <c:pt idx="243">
                  <c:v>4.3851329999999979</c:v>
                </c:pt>
                <c:pt idx="244">
                  <c:v>4.386880999999998</c:v>
                </c:pt>
                <c:pt idx="245">
                  <c:v>4.3967280000000004</c:v>
                </c:pt>
                <c:pt idx="246">
                  <c:v>4.4025569999999981</c:v>
                </c:pt>
                <c:pt idx="247">
                  <c:v>4.4104830000000002</c:v>
                </c:pt>
                <c:pt idx="248">
                  <c:v>4.4161429999999999</c:v>
                </c:pt>
                <c:pt idx="249">
                  <c:v>4.4152009999999997</c:v>
                </c:pt>
                <c:pt idx="250">
                  <c:v>4.4110290000000019</c:v>
                </c:pt>
                <c:pt idx="251">
                  <c:v>4.4166249999999998</c:v>
                </c:pt>
                <c:pt idx="252">
                  <c:v>4.4195950000000002</c:v>
                </c:pt>
                <c:pt idx="253">
                  <c:v>4.4208829999999981</c:v>
                </c:pt>
                <c:pt idx="254">
                  <c:v>4.4255469999999981</c:v>
                </c:pt>
                <c:pt idx="255">
                  <c:v>4.4266300000000003</c:v>
                </c:pt>
                <c:pt idx="256">
                  <c:v>4.4296579999999999</c:v>
                </c:pt>
                <c:pt idx="257">
                  <c:v>4.4331329999999998</c:v>
                </c:pt>
                <c:pt idx="258">
                  <c:v>4.4340229999999998</c:v>
                </c:pt>
                <c:pt idx="259">
                  <c:v>4.4373370000000003</c:v>
                </c:pt>
                <c:pt idx="260">
                  <c:v>4.4228319999999979</c:v>
                </c:pt>
                <c:pt idx="261">
                  <c:v>4.4434950000000004</c:v>
                </c:pt>
                <c:pt idx="262">
                  <c:v>4.4314830000000018</c:v>
                </c:pt>
                <c:pt idx="263">
                  <c:v>4.4263890000000004</c:v>
                </c:pt>
                <c:pt idx="264">
                  <c:v>4.4245019999999986</c:v>
                </c:pt>
                <c:pt idx="265">
                  <c:v>4.4240299999999984</c:v>
                </c:pt>
                <c:pt idx="266">
                  <c:v>4.4269290000000003</c:v>
                </c:pt>
                <c:pt idx="267">
                  <c:v>4.4224369999999986</c:v>
                </c:pt>
                <c:pt idx="268">
                  <c:v>4.4233260000000003</c:v>
                </c:pt>
                <c:pt idx="269">
                  <c:v>4.4311129999999999</c:v>
                </c:pt>
                <c:pt idx="270">
                  <c:v>4.4274719999999981</c:v>
                </c:pt>
                <c:pt idx="271">
                  <c:v>4.4256719999999996</c:v>
                </c:pt>
                <c:pt idx="272">
                  <c:v>4.4194190000000004</c:v>
                </c:pt>
                <c:pt idx="273">
                  <c:v>4.4150130000000001</c:v>
                </c:pt>
                <c:pt idx="274">
                  <c:v>4.4133030000000018</c:v>
                </c:pt>
                <c:pt idx="275">
                  <c:v>4.4011730000000018</c:v>
                </c:pt>
                <c:pt idx="276">
                  <c:v>4.3964839999999983</c:v>
                </c:pt>
                <c:pt idx="277">
                  <c:v>4.3955179999999974</c:v>
                </c:pt>
                <c:pt idx="278">
                  <c:v>4.3880549999999978</c:v>
                </c:pt>
                <c:pt idx="279">
                  <c:v>4.3813459999999997</c:v>
                </c:pt>
                <c:pt idx="280">
                  <c:v>4.3779029999999981</c:v>
                </c:pt>
                <c:pt idx="281">
                  <c:v>4.3749809999999973</c:v>
                </c:pt>
                <c:pt idx="282">
                  <c:v>4.3690519999999982</c:v>
                </c:pt>
                <c:pt idx="283">
                  <c:v>4.3642169999999973</c:v>
                </c:pt>
                <c:pt idx="284">
                  <c:v>4.3600369999999975</c:v>
                </c:pt>
                <c:pt idx="285">
                  <c:v>4.3561430000000003</c:v>
                </c:pt>
                <c:pt idx="286">
                  <c:v>4.3518530000000002</c:v>
                </c:pt>
                <c:pt idx="287">
                  <c:v>4.339742000000002</c:v>
                </c:pt>
                <c:pt idx="288">
                  <c:v>4.3345989999999981</c:v>
                </c:pt>
                <c:pt idx="289">
                  <c:v>4.3266450000000001</c:v>
                </c:pt>
                <c:pt idx="290">
                  <c:v>4.3201329999999976</c:v>
                </c:pt>
                <c:pt idx="291">
                  <c:v>4.3090780000000004</c:v>
                </c:pt>
                <c:pt idx="292">
                  <c:v>4.3093620000000019</c:v>
                </c:pt>
                <c:pt idx="293">
                  <c:v>4.2971029999999981</c:v>
                </c:pt>
                <c:pt idx="294">
                  <c:v>4.2969229999999996</c:v>
                </c:pt>
                <c:pt idx="295">
                  <c:v>4.2893509999999999</c:v>
                </c:pt>
                <c:pt idx="296">
                  <c:v>4.2813249999999998</c:v>
                </c:pt>
                <c:pt idx="297">
                  <c:v>4.2761959999999997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A9-4F03-9678-09D395998F24}"/>
            </c:ext>
          </c:extLst>
        </c:ser>
        <c:ser>
          <c:idx val="1"/>
          <c:order val="2"/>
          <c:tx>
            <c:v>26Oct</c:v>
          </c:tx>
          <c:marker>
            <c:symbol val="none"/>
          </c:marker>
          <c:xVal>
            <c:numRef>
              <c:f>Sheet1!$C$300:$C$448</c:f>
              <c:numCache>
                <c:formatCode>dd\-mmm\-yy</c:formatCode>
                <c:ptCount val="149"/>
                <c:pt idx="0">
                  <c:v>40519</c:v>
                </c:pt>
                <c:pt idx="1">
                  <c:v>40609</c:v>
                </c:pt>
                <c:pt idx="2">
                  <c:v>40701</c:v>
                </c:pt>
                <c:pt idx="3">
                  <c:v>40793</c:v>
                </c:pt>
                <c:pt idx="4">
                  <c:v>40884</c:v>
                </c:pt>
                <c:pt idx="5">
                  <c:v>40975</c:v>
                </c:pt>
                <c:pt idx="6">
                  <c:v>41067</c:v>
                </c:pt>
                <c:pt idx="7">
                  <c:v>41159</c:v>
                </c:pt>
                <c:pt idx="8">
                  <c:v>41250</c:v>
                </c:pt>
                <c:pt idx="9">
                  <c:v>41340</c:v>
                </c:pt>
                <c:pt idx="10">
                  <c:v>41432</c:v>
                </c:pt>
                <c:pt idx="11">
                  <c:v>41524</c:v>
                </c:pt>
                <c:pt idx="12">
                  <c:v>41615</c:v>
                </c:pt>
                <c:pt idx="13">
                  <c:v>41705</c:v>
                </c:pt>
                <c:pt idx="14">
                  <c:v>41797</c:v>
                </c:pt>
                <c:pt idx="15">
                  <c:v>41889</c:v>
                </c:pt>
                <c:pt idx="16">
                  <c:v>41980</c:v>
                </c:pt>
                <c:pt idx="17">
                  <c:v>42070</c:v>
                </c:pt>
                <c:pt idx="18">
                  <c:v>42162</c:v>
                </c:pt>
                <c:pt idx="19">
                  <c:v>42254</c:v>
                </c:pt>
                <c:pt idx="20">
                  <c:v>42345</c:v>
                </c:pt>
                <c:pt idx="21">
                  <c:v>42436</c:v>
                </c:pt>
                <c:pt idx="22">
                  <c:v>42528</c:v>
                </c:pt>
                <c:pt idx="23">
                  <c:v>42620</c:v>
                </c:pt>
                <c:pt idx="24">
                  <c:v>42711</c:v>
                </c:pt>
                <c:pt idx="25">
                  <c:v>42801</c:v>
                </c:pt>
                <c:pt idx="26">
                  <c:v>42893</c:v>
                </c:pt>
                <c:pt idx="27">
                  <c:v>42985</c:v>
                </c:pt>
                <c:pt idx="28">
                  <c:v>43076</c:v>
                </c:pt>
                <c:pt idx="29">
                  <c:v>43166</c:v>
                </c:pt>
                <c:pt idx="30">
                  <c:v>43258</c:v>
                </c:pt>
                <c:pt idx="31">
                  <c:v>43350</c:v>
                </c:pt>
                <c:pt idx="32">
                  <c:v>43441</c:v>
                </c:pt>
                <c:pt idx="33">
                  <c:v>43531</c:v>
                </c:pt>
                <c:pt idx="34">
                  <c:v>43623</c:v>
                </c:pt>
                <c:pt idx="35">
                  <c:v>43715</c:v>
                </c:pt>
                <c:pt idx="36">
                  <c:v>43806</c:v>
                </c:pt>
                <c:pt idx="37">
                  <c:v>43897</c:v>
                </c:pt>
                <c:pt idx="38">
                  <c:v>43989</c:v>
                </c:pt>
                <c:pt idx="39">
                  <c:v>44081</c:v>
                </c:pt>
                <c:pt idx="40">
                  <c:v>44172</c:v>
                </c:pt>
                <c:pt idx="41">
                  <c:v>44262</c:v>
                </c:pt>
                <c:pt idx="42">
                  <c:v>44354</c:v>
                </c:pt>
                <c:pt idx="43">
                  <c:v>44446</c:v>
                </c:pt>
                <c:pt idx="44">
                  <c:v>44537</c:v>
                </c:pt>
                <c:pt idx="45">
                  <c:v>44627</c:v>
                </c:pt>
                <c:pt idx="46">
                  <c:v>44719</c:v>
                </c:pt>
                <c:pt idx="47">
                  <c:v>44811</c:v>
                </c:pt>
                <c:pt idx="48">
                  <c:v>44902</c:v>
                </c:pt>
                <c:pt idx="49">
                  <c:v>44992</c:v>
                </c:pt>
                <c:pt idx="50">
                  <c:v>45084</c:v>
                </c:pt>
                <c:pt idx="51">
                  <c:v>45176</c:v>
                </c:pt>
                <c:pt idx="52">
                  <c:v>45267</c:v>
                </c:pt>
                <c:pt idx="53">
                  <c:v>45358</c:v>
                </c:pt>
                <c:pt idx="54">
                  <c:v>45450</c:v>
                </c:pt>
                <c:pt idx="55">
                  <c:v>45542</c:v>
                </c:pt>
                <c:pt idx="56">
                  <c:v>45633</c:v>
                </c:pt>
                <c:pt idx="57">
                  <c:v>45723</c:v>
                </c:pt>
                <c:pt idx="58">
                  <c:v>45815</c:v>
                </c:pt>
                <c:pt idx="59">
                  <c:v>45907</c:v>
                </c:pt>
                <c:pt idx="60">
                  <c:v>45998</c:v>
                </c:pt>
                <c:pt idx="61">
                  <c:v>46088</c:v>
                </c:pt>
                <c:pt idx="62">
                  <c:v>46180</c:v>
                </c:pt>
                <c:pt idx="63">
                  <c:v>46272</c:v>
                </c:pt>
                <c:pt idx="64">
                  <c:v>46363</c:v>
                </c:pt>
                <c:pt idx="65">
                  <c:v>46453</c:v>
                </c:pt>
                <c:pt idx="66">
                  <c:v>46545</c:v>
                </c:pt>
                <c:pt idx="67">
                  <c:v>46637</c:v>
                </c:pt>
                <c:pt idx="68">
                  <c:v>46728</c:v>
                </c:pt>
                <c:pt idx="69">
                  <c:v>46819</c:v>
                </c:pt>
                <c:pt idx="70">
                  <c:v>46911</c:v>
                </c:pt>
                <c:pt idx="71">
                  <c:v>47003</c:v>
                </c:pt>
                <c:pt idx="72">
                  <c:v>47094</c:v>
                </c:pt>
                <c:pt idx="73">
                  <c:v>47184</c:v>
                </c:pt>
                <c:pt idx="74">
                  <c:v>47276</c:v>
                </c:pt>
                <c:pt idx="75">
                  <c:v>47368</c:v>
                </c:pt>
                <c:pt idx="76">
                  <c:v>47459</c:v>
                </c:pt>
                <c:pt idx="77">
                  <c:v>47549</c:v>
                </c:pt>
                <c:pt idx="78">
                  <c:v>47641</c:v>
                </c:pt>
                <c:pt idx="79">
                  <c:v>47733</c:v>
                </c:pt>
                <c:pt idx="80">
                  <c:v>47824</c:v>
                </c:pt>
                <c:pt idx="81">
                  <c:v>47914</c:v>
                </c:pt>
                <c:pt idx="82">
                  <c:v>48006</c:v>
                </c:pt>
                <c:pt idx="83">
                  <c:v>48098</c:v>
                </c:pt>
                <c:pt idx="84">
                  <c:v>48189</c:v>
                </c:pt>
                <c:pt idx="85">
                  <c:v>48280</c:v>
                </c:pt>
                <c:pt idx="86">
                  <c:v>48372</c:v>
                </c:pt>
                <c:pt idx="87">
                  <c:v>48464</c:v>
                </c:pt>
                <c:pt idx="88">
                  <c:v>48555</c:v>
                </c:pt>
                <c:pt idx="89">
                  <c:v>48645</c:v>
                </c:pt>
                <c:pt idx="90">
                  <c:v>48737</c:v>
                </c:pt>
                <c:pt idx="91">
                  <c:v>48829</c:v>
                </c:pt>
                <c:pt idx="92">
                  <c:v>48920</c:v>
                </c:pt>
                <c:pt idx="93">
                  <c:v>49010</c:v>
                </c:pt>
                <c:pt idx="94">
                  <c:v>49102</c:v>
                </c:pt>
                <c:pt idx="95">
                  <c:v>49194</c:v>
                </c:pt>
                <c:pt idx="96">
                  <c:v>49285</c:v>
                </c:pt>
                <c:pt idx="97">
                  <c:v>49375</c:v>
                </c:pt>
                <c:pt idx="98">
                  <c:v>49467</c:v>
                </c:pt>
                <c:pt idx="99">
                  <c:v>49559</c:v>
                </c:pt>
                <c:pt idx="100">
                  <c:v>49650</c:v>
                </c:pt>
                <c:pt idx="101">
                  <c:v>49741</c:v>
                </c:pt>
                <c:pt idx="102">
                  <c:v>49833</c:v>
                </c:pt>
                <c:pt idx="103">
                  <c:v>49925</c:v>
                </c:pt>
                <c:pt idx="104">
                  <c:v>50016</c:v>
                </c:pt>
                <c:pt idx="105">
                  <c:v>50106</c:v>
                </c:pt>
                <c:pt idx="106">
                  <c:v>50198</c:v>
                </c:pt>
                <c:pt idx="107">
                  <c:v>50290</c:v>
                </c:pt>
                <c:pt idx="108">
                  <c:v>50381</c:v>
                </c:pt>
                <c:pt idx="109">
                  <c:v>50471</c:v>
                </c:pt>
                <c:pt idx="110">
                  <c:v>50563</c:v>
                </c:pt>
                <c:pt idx="111">
                  <c:v>50655</c:v>
                </c:pt>
                <c:pt idx="112">
                  <c:v>50746</c:v>
                </c:pt>
                <c:pt idx="113">
                  <c:v>50836</c:v>
                </c:pt>
                <c:pt idx="114">
                  <c:v>50928</c:v>
                </c:pt>
                <c:pt idx="115">
                  <c:v>51020</c:v>
                </c:pt>
                <c:pt idx="116">
                  <c:v>51111</c:v>
                </c:pt>
                <c:pt idx="117">
                  <c:v>51294</c:v>
                </c:pt>
                <c:pt idx="118">
                  <c:v>51477</c:v>
                </c:pt>
                <c:pt idx="119">
                  <c:v>51659</c:v>
                </c:pt>
                <c:pt idx="120">
                  <c:v>51842</c:v>
                </c:pt>
                <c:pt idx="121">
                  <c:v>52024</c:v>
                </c:pt>
                <c:pt idx="122">
                  <c:v>52207</c:v>
                </c:pt>
                <c:pt idx="123">
                  <c:v>52389</c:v>
                </c:pt>
                <c:pt idx="124">
                  <c:v>52572</c:v>
                </c:pt>
                <c:pt idx="125">
                  <c:v>52755</c:v>
                </c:pt>
                <c:pt idx="126">
                  <c:v>52938</c:v>
                </c:pt>
                <c:pt idx="127">
                  <c:v>53120</c:v>
                </c:pt>
                <c:pt idx="128">
                  <c:v>53303</c:v>
                </c:pt>
                <c:pt idx="129">
                  <c:v>53485</c:v>
                </c:pt>
                <c:pt idx="130">
                  <c:v>53668</c:v>
                </c:pt>
                <c:pt idx="131">
                  <c:v>53850</c:v>
                </c:pt>
                <c:pt idx="132">
                  <c:v>54033</c:v>
                </c:pt>
                <c:pt idx="133">
                  <c:v>54216</c:v>
                </c:pt>
                <c:pt idx="134">
                  <c:v>54399</c:v>
                </c:pt>
                <c:pt idx="135">
                  <c:v>54581</c:v>
                </c:pt>
                <c:pt idx="136">
                  <c:v>54764</c:v>
                </c:pt>
                <c:pt idx="137">
                  <c:v>54946</c:v>
                </c:pt>
                <c:pt idx="138">
                  <c:v>55129</c:v>
                </c:pt>
                <c:pt idx="139">
                  <c:v>55311</c:v>
                </c:pt>
                <c:pt idx="140">
                  <c:v>55494</c:v>
                </c:pt>
                <c:pt idx="141">
                  <c:v>55677</c:v>
                </c:pt>
                <c:pt idx="142">
                  <c:v>55860</c:v>
                </c:pt>
                <c:pt idx="143">
                  <c:v>56042</c:v>
                </c:pt>
                <c:pt idx="144">
                  <c:v>56225</c:v>
                </c:pt>
                <c:pt idx="145">
                  <c:v>56407</c:v>
                </c:pt>
                <c:pt idx="146">
                  <c:v>56590</c:v>
                </c:pt>
                <c:pt idx="147">
                  <c:v>56772</c:v>
                </c:pt>
                <c:pt idx="148">
                  <c:v>56955</c:v>
                </c:pt>
              </c:numCache>
            </c:numRef>
          </c:xVal>
          <c:yVal>
            <c:numRef>
              <c:f>Sheet1!$I$300:$I$448</c:f>
              <c:numCache>
                <c:formatCode>General</c:formatCode>
                <c:ptCount val="149"/>
                <c:pt idx="0">
                  <c:v>0.5151829999999995</c:v>
                </c:pt>
                <c:pt idx="1">
                  <c:v>0.55599600000000005</c:v>
                </c:pt>
                <c:pt idx="2">
                  <c:v>0.59133699999999967</c:v>
                </c:pt>
                <c:pt idx="3">
                  <c:v>0.62315900000000024</c:v>
                </c:pt>
                <c:pt idx="4">
                  <c:v>0.65501900000000024</c:v>
                </c:pt>
                <c:pt idx="5">
                  <c:v>0.69995099999999999</c:v>
                </c:pt>
                <c:pt idx="6">
                  <c:v>0.74940600000000002</c:v>
                </c:pt>
                <c:pt idx="7">
                  <c:v>0.79023299999999963</c:v>
                </c:pt>
                <c:pt idx="8">
                  <c:v>0.84501599999999999</c:v>
                </c:pt>
                <c:pt idx="9">
                  <c:v>0.89092300000000002</c:v>
                </c:pt>
                <c:pt idx="10">
                  <c:v>0.98140099999999975</c:v>
                </c:pt>
                <c:pt idx="11">
                  <c:v>1.084573</c:v>
                </c:pt>
                <c:pt idx="12">
                  <c:v>1.172925</c:v>
                </c:pt>
                <c:pt idx="13">
                  <c:v>1.270435</c:v>
                </c:pt>
                <c:pt idx="14">
                  <c:v>1.3752570000000004</c:v>
                </c:pt>
                <c:pt idx="15">
                  <c:v>1.478917</c:v>
                </c:pt>
                <c:pt idx="16">
                  <c:v>1.579537</c:v>
                </c:pt>
                <c:pt idx="17">
                  <c:v>1.681176</c:v>
                </c:pt>
                <c:pt idx="18">
                  <c:v>1.7674239999999994</c:v>
                </c:pt>
                <c:pt idx="19">
                  <c:v>1.8517339999999998</c:v>
                </c:pt>
                <c:pt idx="20">
                  <c:v>1.9023289999999999</c:v>
                </c:pt>
                <c:pt idx="21">
                  <c:v>1.9880880000000005</c:v>
                </c:pt>
                <c:pt idx="22">
                  <c:v>2.0881289999999999</c:v>
                </c:pt>
                <c:pt idx="23">
                  <c:v>2.184269</c:v>
                </c:pt>
                <c:pt idx="24">
                  <c:v>2.2724839999999991</c:v>
                </c:pt>
                <c:pt idx="25">
                  <c:v>2.355697999999999</c:v>
                </c:pt>
                <c:pt idx="26">
                  <c:v>2.446810999999999</c:v>
                </c:pt>
                <c:pt idx="27">
                  <c:v>2.5328239999999993</c:v>
                </c:pt>
                <c:pt idx="28">
                  <c:v>2.6283950000000007</c:v>
                </c:pt>
                <c:pt idx="29">
                  <c:v>2.7122759999999992</c:v>
                </c:pt>
                <c:pt idx="30">
                  <c:v>2.7979350000000007</c:v>
                </c:pt>
                <c:pt idx="31">
                  <c:v>2.8755349999999997</c:v>
                </c:pt>
                <c:pt idx="32">
                  <c:v>2.9482119999999998</c:v>
                </c:pt>
                <c:pt idx="33">
                  <c:v>3.0245810000000009</c:v>
                </c:pt>
                <c:pt idx="34">
                  <c:v>3.0777860000000001</c:v>
                </c:pt>
                <c:pt idx="35">
                  <c:v>3.132448999999998</c:v>
                </c:pt>
                <c:pt idx="36">
                  <c:v>3.1926529999999986</c:v>
                </c:pt>
                <c:pt idx="37">
                  <c:v>3.2592789999999989</c:v>
                </c:pt>
                <c:pt idx="38">
                  <c:v>3.3031779999999999</c:v>
                </c:pt>
                <c:pt idx="39">
                  <c:v>3.3337300000000001</c:v>
                </c:pt>
                <c:pt idx="40">
                  <c:v>3.365221</c:v>
                </c:pt>
                <c:pt idx="41">
                  <c:v>3.3986529999999981</c:v>
                </c:pt>
                <c:pt idx="42">
                  <c:v>3.4192189999999987</c:v>
                </c:pt>
                <c:pt idx="43">
                  <c:v>3.4630000000000001</c:v>
                </c:pt>
                <c:pt idx="44">
                  <c:v>3.509261</c:v>
                </c:pt>
                <c:pt idx="45">
                  <c:v>3.559877999999999</c:v>
                </c:pt>
                <c:pt idx="46">
                  <c:v>3.5885699999999998</c:v>
                </c:pt>
                <c:pt idx="47">
                  <c:v>3.6291000000000002</c:v>
                </c:pt>
                <c:pt idx="48">
                  <c:v>3.6597119999999999</c:v>
                </c:pt>
                <c:pt idx="49">
                  <c:v>3.6920959999999989</c:v>
                </c:pt>
                <c:pt idx="50">
                  <c:v>3.7157119999999999</c:v>
                </c:pt>
                <c:pt idx="51">
                  <c:v>3.744615</c:v>
                </c:pt>
                <c:pt idx="52">
                  <c:v>3.771545999999999</c:v>
                </c:pt>
                <c:pt idx="53">
                  <c:v>3.79291</c:v>
                </c:pt>
                <c:pt idx="54">
                  <c:v>3.8249559999999989</c:v>
                </c:pt>
                <c:pt idx="55">
                  <c:v>3.850989999999999</c:v>
                </c:pt>
                <c:pt idx="56">
                  <c:v>3.8841359999999998</c:v>
                </c:pt>
                <c:pt idx="57">
                  <c:v>3.908882999999999</c:v>
                </c:pt>
                <c:pt idx="58">
                  <c:v>3.933206999999999</c:v>
                </c:pt>
                <c:pt idx="59">
                  <c:v>3.9536179999999992</c:v>
                </c:pt>
                <c:pt idx="60">
                  <c:v>3.9733939999999999</c:v>
                </c:pt>
                <c:pt idx="61">
                  <c:v>3.9924059999999981</c:v>
                </c:pt>
                <c:pt idx="62">
                  <c:v>4.0139949999999986</c:v>
                </c:pt>
                <c:pt idx="63">
                  <c:v>4.0332749999999997</c:v>
                </c:pt>
                <c:pt idx="64">
                  <c:v>4.0526770000000001</c:v>
                </c:pt>
                <c:pt idx="65">
                  <c:v>4.0737769999999998</c:v>
                </c:pt>
                <c:pt idx="66">
                  <c:v>4.0943670000000001</c:v>
                </c:pt>
                <c:pt idx="67">
                  <c:v>4.1073490000000001</c:v>
                </c:pt>
                <c:pt idx="68">
                  <c:v>4.1276759999999975</c:v>
                </c:pt>
                <c:pt idx="69">
                  <c:v>4.141531999999998</c:v>
                </c:pt>
                <c:pt idx="70">
                  <c:v>4.1592900000000004</c:v>
                </c:pt>
                <c:pt idx="71">
                  <c:v>4.1766249999999996</c:v>
                </c:pt>
                <c:pt idx="72">
                  <c:v>4.1960849999999974</c:v>
                </c:pt>
                <c:pt idx="73">
                  <c:v>4.2109480000000001</c:v>
                </c:pt>
                <c:pt idx="74">
                  <c:v>4.2241069999999974</c:v>
                </c:pt>
                <c:pt idx="75">
                  <c:v>4.2431089999999996</c:v>
                </c:pt>
                <c:pt idx="76">
                  <c:v>4.2604869999999986</c:v>
                </c:pt>
                <c:pt idx="77">
                  <c:v>4.2751570000000001</c:v>
                </c:pt>
                <c:pt idx="78">
                  <c:v>4.297972999999998</c:v>
                </c:pt>
                <c:pt idx="79">
                  <c:v>4.3117179999999982</c:v>
                </c:pt>
                <c:pt idx="80">
                  <c:v>4.3284509999999976</c:v>
                </c:pt>
                <c:pt idx="81">
                  <c:v>4.3247419999999979</c:v>
                </c:pt>
                <c:pt idx="82">
                  <c:v>4.3293470000000003</c:v>
                </c:pt>
                <c:pt idx="83">
                  <c:v>4.3321239999999985</c:v>
                </c:pt>
                <c:pt idx="84">
                  <c:v>4.3374849999999974</c:v>
                </c:pt>
                <c:pt idx="85">
                  <c:v>4.3390560000000002</c:v>
                </c:pt>
                <c:pt idx="86">
                  <c:v>4.343188999999998</c:v>
                </c:pt>
                <c:pt idx="87">
                  <c:v>4.3487330000000002</c:v>
                </c:pt>
                <c:pt idx="88">
                  <c:v>4.3591309999999979</c:v>
                </c:pt>
                <c:pt idx="89">
                  <c:v>4.3632039999999996</c:v>
                </c:pt>
                <c:pt idx="90">
                  <c:v>4.3740920000000001</c:v>
                </c:pt>
                <c:pt idx="91">
                  <c:v>4.374457999999998</c:v>
                </c:pt>
                <c:pt idx="92">
                  <c:v>4.3817550000000001</c:v>
                </c:pt>
                <c:pt idx="93">
                  <c:v>4.3727849999999986</c:v>
                </c:pt>
                <c:pt idx="94">
                  <c:v>4.3851329999999979</c:v>
                </c:pt>
                <c:pt idx="95">
                  <c:v>4.386880999999998</c:v>
                </c:pt>
                <c:pt idx="96">
                  <c:v>4.3967280000000004</c:v>
                </c:pt>
                <c:pt idx="97">
                  <c:v>4.4025569999999981</c:v>
                </c:pt>
                <c:pt idx="98">
                  <c:v>4.4104830000000002</c:v>
                </c:pt>
                <c:pt idx="99">
                  <c:v>4.4161429999999999</c:v>
                </c:pt>
                <c:pt idx="100">
                  <c:v>4.4152009999999997</c:v>
                </c:pt>
                <c:pt idx="101">
                  <c:v>4.4110290000000019</c:v>
                </c:pt>
                <c:pt idx="102">
                  <c:v>4.4166249999999998</c:v>
                </c:pt>
                <c:pt idx="103">
                  <c:v>4.4195950000000002</c:v>
                </c:pt>
                <c:pt idx="104">
                  <c:v>4.4208829999999981</c:v>
                </c:pt>
                <c:pt idx="105">
                  <c:v>4.4255469999999981</c:v>
                </c:pt>
                <c:pt idx="106">
                  <c:v>4.4266300000000003</c:v>
                </c:pt>
                <c:pt idx="107">
                  <c:v>4.4296579999999999</c:v>
                </c:pt>
                <c:pt idx="108">
                  <c:v>4.4331329999999998</c:v>
                </c:pt>
                <c:pt idx="109">
                  <c:v>4.4340229999999998</c:v>
                </c:pt>
                <c:pt idx="110">
                  <c:v>4.4373370000000003</c:v>
                </c:pt>
                <c:pt idx="111">
                  <c:v>4.4228319999999979</c:v>
                </c:pt>
                <c:pt idx="112">
                  <c:v>4.4434950000000004</c:v>
                </c:pt>
                <c:pt idx="113">
                  <c:v>4.4314830000000018</c:v>
                </c:pt>
                <c:pt idx="114">
                  <c:v>4.4263890000000004</c:v>
                </c:pt>
                <c:pt idx="115">
                  <c:v>4.4245019999999986</c:v>
                </c:pt>
                <c:pt idx="116">
                  <c:v>4.4240299999999984</c:v>
                </c:pt>
                <c:pt idx="117">
                  <c:v>4.4269290000000003</c:v>
                </c:pt>
                <c:pt idx="118">
                  <c:v>4.4224369999999986</c:v>
                </c:pt>
                <c:pt idx="119">
                  <c:v>4.4233260000000003</c:v>
                </c:pt>
                <c:pt idx="120">
                  <c:v>4.4311129999999999</c:v>
                </c:pt>
                <c:pt idx="121">
                  <c:v>4.4274719999999981</c:v>
                </c:pt>
                <c:pt idx="122">
                  <c:v>4.4256719999999996</c:v>
                </c:pt>
                <c:pt idx="123">
                  <c:v>4.4194190000000004</c:v>
                </c:pt>
                <c:pt idx="124">
                  <c:v>4.4150130000000001</c:v>
                </c:pt>
                <c:pt idx="125">
                  <c:v>4.4133030000000018</c:v>
                </c:pt>
                <c:pt idx="126">
                  <c:v>4.4011730000000018</c:v>
                </c:pt>
                <c:pt idx="127">
                  <c:v>4.3964839999999983</c:v>
                </c:pt>
                <c:pt idx="128">
                  <c:v>4.3955179999999974</c:v>
                </c:pt>
                <c:pt idx="129">
                  <c:v>4.3880549999999978</c:v>
                </c:pt>
                <c:pt idx="130">
                  <c:v>4.3813459999999997</c:v>
                </c:pt>
                <c:pt idx="131">
                  <c:v>4.3779029999999981</c:v>
                </c:pt>
                <c:pt idx="132">
                  <c:v>4.3749809999999973</c:v>
                </c:pt>
                <c:pt idx="133">
                  <c:v>4.3690519999999982</c:v>
                </c:pt>
                <c:pt idx="134">
                  <c:v>4.3642169999999973</c:v>
                </c:pt>
                <c:pt idx="135">
                  <c:v>4.3600369999999975</c:v>
                </c:pt>
                <c:pt idx="136">
                  <c:v>4.3561430000000003</c:v>
                </c:pt>
                <c:pt idx="137">
                  <c:v>4.3518530000000002</c:v>
                </c:pt>
                <c:pt idx="138">
                  <c:v>4.339742000000002</c:v>
                </c:pt>
                <c:pt idx="139">
                  <c:v>4.3345989999999981</c:v>
                </c:pt>
                <c:pt idx="140">
                  <c:v>4.3266450000000001</c:v>
                </c:pt>
                <c:pt idx="141">
                  <c:v>4.3201329999999976</c:v>
                </c:pt>
                <c:pt idx="142">
                  <c:v>4.3090780000000004</c:v>
                </c:pt>
                <c:pt idx="143">
                  <c:v>4.3093620000000019</c:v>
                </c:pt>
                <c:pt idx="144">
                  <c:v>4.2971029999999981</c:v>
                </c:pt>
                <c:pt idx="145">
                  <c:v>4.2969229999999996</c:v>
                </c:pt>
                <c:pt idx="146">
                  <c:v>4.2893509999999999</c:v>
                </c:pt>
                <c:pt idx="147">
                  <c:v>4.2813249999999998</c:v>
                </c:pt>
                <c:pt idx="148">
                  <c:v>4.2761959999999997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8A9-4F03-9678-09D395998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317824"/>
        <c:axId val="164320000"/>
      </c:scatterChart>
      <c:valAx>
        <c:axId val="164317824"/>
        <c:scaling>
          <c:orientation val="minMax"/>
          <c:max val="55150"/>
          <c:min val="4050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Maturity</a:t>
                </a:r>
              </a:p>
            </c:rich>
          </c:tx>
          <c:layout/>
          <c:overlay val="0"/>
        </c:title>
        <c:numFmt formatCode="yyyy" sourceLinked="0"/>
        <c:majorTickMark val="none"/>
        <c:minorTickMark val="none"/>
        <c:tickLblPos val="nextTo"/>
        <c:crossAx val="164320000"/>
        <c:crosses val="autoZero"/>
        <c:crossBetween val="midCat"/>
        <c:majorUnit val="3650"/>
      </c:valAx>
      <c:valAx>
        <c:axId val="1643200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Yield (%)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43178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Change in Zero Coupon Yields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over Oct</c:v>
          </c:tx>
          <c:marker>
            <c:symbol val="none"/>
          </c:marker>
          <c:xVal>
            <c:numRef>
              <c:f>Sheet1!$C$2:$C$150</c:f>
              <c:numCache>
                <c:formatCode>dd\-mmm\-yy</c:formatCode>
                <c:ptCount val="149"/>
                <c:pt idx="0">
                  <c:v>40519</c:v>
                </c:pt>
                <c:pt idx="1">
                  <c:v>40609</c:v>
                </c:pt>
                <c:pt idx="2">
                  <c:v>40701</c:v>
                </c:pt>
                <c:pt idx="3">
                  <c:v>40793</c:v>
                </c:pt>
                <c:pt idx="4">
                  <c:v>40884</c:v>
                </c:pt>
                <c:pt idx="5">
                  <c:v>40975</c:v>
                </c:pt>
                <c:pt idx="6">
                  <c:v>41067</c:v>
                </c:pt>
                <c:pt idx="7">
                  <c:v>41159</c:v>
                </c:pt>
                <c:pt idx="8">
                  <c:v>41250</c:v>
                </c:pt>
                <c:pt idx="9">
                  <c:v>41340</c:v>
                </c:pt>
                <c:pt idx="10">
                  <c:v>41432</c:v>
                </c:pt>
                <c:pt idx="11">
                  <c:v>41524</c:v>
                </c:pt>
                <c:pt idx="12">
                  <c:v>41615</c:v>
                </c:pt>
                <c:pt idx="13">
                  <c:v>41705</c:v>
                </c:pt>
                <c:pt idx="14">
                  <c:v>41797</c:v>
                </c:pt>
                <c:pt idx="15">
                  <c:v>41889</c:v>
                </c:pt>
                <c:pt idx="16">
                  <c:v>41980</c:v>
                </c:pt>
                <c:pt idx="17">
                  <c:v>42070</c:v>
                </c:pt>
                <c:pt idx="18">
                  <c:v>42162</c:v>
                </c:pt>
                <c:pt idx="19">
                  <c:v>42254</c:v>
                </c:pt>
                <c:pt idx="20">
                  <c:v>42345</c:v>
                </c:pt>
                <c:pt idx="21">
                  <c:v>42436</c:v>
                </c:pt>
                <c:pt idx="22">
                  <c:v>42528</c:v>
                </c:pt>
                <c:pt idx="23">
                  <c:v>42620</c:v>
                </c:pt>
                <c:pt idx="24">
                  <c:v>42711</c:v>
                </c:pt>
                <c:pt idx="25">
                  <c:v>42801</c:v>
                </c:pt>
                <c:pt idx="26">
                  <c:v>42893</c:v>
                </c:pt>
                <c:pt idx="27">
                  <c:v>42985</c:v>
                </c:pt>
                <c:pt idx="28">
                  <c:v>43076</c:v>
                </c:pt>
                <c:pt idx="29">
                  <c:v>43166</c:v>
                </c:pt>
                <c:pt idx="30">
                  <c:v>43258</c:v>
                </c:pt>
                <c:pt idx="31">
                  <c:v>43350</c:v>
                </c:pt>
                <c:pt idx="32">
                  <c:v>43441</c:v>
                </c:pt>
                <c:pt idx="33">
                  <c:v>43531</c:v>
                </c:pt>
                <c:pt idx="34">
                  <c:v>43623</c:v>
                </c:pt>
                <c:pt idx="35">
                  <c:v>43715</c:v>
                </c:pt>
                <c:pt idx="36">
                  <c:v>43806</c:v>
                </c:pt>
                <c:pt idx="37">
                  <c:v>43897</c:v>
                </c:pt>
                <c:pt idx="38">
                  <c:v>43989</c:v>
                </c:pt>
                <c:pt idx="39">
                  <c:v>44081</c:v>
                </c:pt>
                <c:pt idx="40">
                  <c:v>44172</c:v>
                </c:pt>
                <c:pt idx="41">
                  <c:v>44262</c:v>
                </c:pt>
                <c:pt idx="42">
                  <c:v>44354</c:v>
                </c:pt>
                <c:pt idx="43">
                  <c:v>44446</c:v>
                </c:pt>
                <c:pt idx="44">
                  <c:v>44537</c:v>
                </c:pt>
                <c:pt idx="45">
                  <c:v>44627</c:v>
                </c:pt>
                <c:pt idx="46">
                  <c:v>44719</c:v>
                </c:pt>
                <c:pt idx="47">
                  <c:v>44811</c:v>
                </c:pt>
                <c:pt idx="48">
                  <c:v>44902</c:v>
                </c:pt>
                <c:pt idx="49">
                  <c:v>44992</c:v>
                </c:pt>
                <c:pt idx="50">
                  <c:v>45084</c:v>
                </c:pt>
                <c:pt idx="51">
                  <c:v>45176</c:v>
                </c:pt>
                <c:pt idx="52">
                  <c:v>45267</c:v>
                </c:pt>
                <c:pt idx="53">
                  <c:v>45358</c:v>
                </c:pt>
                <c:pt idx="54">
                  <c:v>45450</c:v>
                </c:pt>
                <c:pt idx="55">
                  <c:v>45542</c:v>
                </c:pt>
                <c:pt idx="56">
                  <c:v>45633</c:v>
                </c:pt>
                <c:pt idx="57">
                  <c:v>45723</c:v>
                </c:pt>
                <c:pt idx="58">
                  <c:v>45815</c:v>
                </c:pt>
                <c:pt idx="59">
                  <c:v>45907</c:v>
                </c:pt>
                <c:pt idx="60">
                  <c:v>45998</c:v>
                </c:pt>
                <c:pt idx="61">
                  <c:v>46088</c:v>
                </c:pt>
                <c:pt idx="62">
                  <c:v>46180</c:v>
                </c:pt>
                <c:pt idx="63">
                  <c:v>46272</c:v>
                </c:pt>
                <c:pt idx="64">
                  <c:v>46363</c:v>
                </c:pt>
                <c:pt idx="65">
                  <c:v>46453</c:v>
                </c:pt>
                <c:pt idx="66">
                  <c:v>46545</c:v>
                </c:pt>
                <c:pt idx="67">
                  <c:v>46637</c:v>
                </c:pt>
                <c:pt idx="68">
                  <c:v>46728</c:v>
                </c:pt>
                <c:pt idx="69">
                  <c:v>46819</c:v>
                </c:pt>
                <c:pt idx="70">
                  <c:v>46911</c:v>
                </c:pt>
                <c:pt idx="71">
                  <c:v>47003</c:v>
                </c:pt>
                <c:pt idx="72">
                  <c:v>47094</c:v>
                </c:pt>
                <c:pt idx="73">
                  <c:v>47184</c:v>
                </c:pt>
                <c:pt idx="74">
                  <c:v>47276</c:v>
                </c:pt>
                <c:pt idx="75">
                  <c:v>47368</c:v>
                </c:pt>
                <c:pt idx="76">
                  <c:v>47459</c:v>
                </c:pt>
                <c:pt idx="77">
                  <c:v>47549</c:v>
                </c:pt>
                <c:pt idx="78">
                  <c:v>47641</c:v>
                </c:pt>
                <c:pt idx="79">
                  <c:v>47733</c:v>
                </c:pt>
                <c:pt idx="80">
                  <c:v>47824</c:v>
                </c:pt>
                <c:pt idx="81">
                  <c:v>47914</c:v>
                </c:pt>
                <c:pt idx="82">
                  <c:v>48006</c:v>
                </c:pt>
                <c:pt idx="83">
                  <c:v>48098</c:v>
                </c:pt>
                <c:pt idx="84">
                  <c:v>48189</c:v>
                </c:pt>
                <c:pt idx="85">
                  <c:v>48280</c:v>
                </c:pt>
                <c:pt idx="86">
                  <c:v>48372</c:v>
                </c:pt>
                <c:pt idx="87">
                  <c:v>48464</c:v>
                </c:pt>
                <c:pt idx="88">
                  <c:v>48555</c:v>
                </c:pt>
                <c:pt idx="89">
                  <c:v>48645</c:v>
                </c:pt>
                <c:pt idx="90">
                  <c:v>48737</c:v>
                </c:pt>
                <c:pt idx="91">
                  <c:v>48829</c:v>
                </c:pt>
                <c:pt idx="92">
                  <c:v>48920</c:v>
                </c:pt>
                <c:pt idx="93">
                  <c:v>49010</c:v>
                </c:pt>
                <c:pt idx="94">
                  <c:v>49102</c:v>
                </c:pt>
                <c:pt idx="95">
                  <c:v>49194</c:v>
                </c:pt>
                <c:pt idx="96">
                  <c:v>49285</c:v>
                </c:pt>
                <c:pt idx="97">
                  <c:v>49375</c:v>
                </c:pt>
                <c:pt idx="98">
                  <c:v>49467</c:v>
                </c:pt>
                <c:pt idx="99">
                  <c:v>49559</c:v>
                </c:pt>
                <c:pt idx="100">
                  <c:v>49650</c:v>
                </c:pt>
                <c:pt idx="101">
                  <c:v>49741</c:v>
                </c:pt>
                <c:pt idx="102">
                  <c:v>49833</c:v>
                </c:pt>
                <c:pt idx="103">
                  <c:v>49925</c:v>
                </c:pt>
                <c:pt idx="104">
                  <c:v>50016</c:v>
                </c:pt>
                <c:pt idx="105">
                  <c:v>50106</c:v>
                </c:pt>
                <c:pt idx="106">
                  <c:v>50198</c:v>
                </c:pt>
                <c:pt idx="107">
                  <c:v>50290</c:v>
                </c:pt>
                <c:pt idx="108">
                  <c:v>50381</c:v>
                </c:pt>
                <c:pt idx="109">
                  <c:v>50471</c:v>
                </c:pt>
                <c:pt idx="110">
                  <c:v>50563</c:v>
                </c:pt>
                <c:pt idx="111">
                  <c:v>50655</c:v>
                </c:pt>
                <c:pt idx="112">
                  <c:v>50746</c:v>
                </c:pt>
                <c:pt idx="113">
                  <c:v>50836</c:v>
                </c:pt>
                <c:pt idx="114">
                  <c:v>50928</c:v>
                </c:pt>
                <c:pt idx="115">
                  <c:v>51020</c:v>
                </c:pt>
                <c:pt idx="116">
                  <c:v>51111</c:v>
                </c:pt>
                <c:pt idx="117">
                  <c:v>51294</c:v>
                </c:pt>
                <c:pt idx="118">
                  <c:v>51477</c:v>
                </c:pt>
                <c:pt idx="119">
                  <c:v>51659</c:v>
                </c:pt>
                <c:pt idx="120">
                  <c:v>51842</c:v>
                </c:pt>
                <c:pt idx="121">
                  <c:v>52024</c:v>
                </c:pt>
                <c:pt idx="122">
                  <c:v>52207</c:v>
                </c:pt>
                <c:pt idx="123">
                  <c:v>52389</c:v>
                </c:pt>
                <c:pt idx="124">
                  <c:v>52572</c:v>
                </c:pt>
                <c:pt idx="125">
                  <c:v>52755</c:v>
                </c:pt>
                <c:pt idx="126">
                  <c:v>52938</c:v>
                </c:pt>
                <c:pt idx="127">
                  <c:v>53120</c:v>
                </c:pt>
                <c:pt idx="128">
                  <c:v>53303</c:v>
                </c:pt>
                <c:pt idx="129">
                  <c:v>53485</c:v>
                </c:pt>
                <c:pt idx="130">
                  <c:v>53668</c:v>
                </c:pt>
                <c:pt idx="131">
                  <c:v>53850</c:v>
                </c:pt>
                <c:pt idx="132">
                  <c:v>54033</c:v>
                </c:pt>
                <c:pt idx="133">
                  <c:v>54216</c:v>
                </c:pt>
                <c:pt idx="134">
                  <c:v>54399</c:v>
                </c:pt>
                <c:pt idx="135">
                  <c:v>54581</c:v>
                </c:pt>
                <c:pt idx="136">
                  <c:v>54764</c:v>
                </c:pt>
                <c:pt idx="137">
                  <c:v>54946</c:v>
                </c:pt>
                <c:pt idx="138">
                  <c:v>55129</c:v>
                </c:pt>
                <c:pt idx="139">
                  <c:v>55311</c:v>
                </c:pt>
                <c:pt idx="140">
                  <c:v>55494</c:v>
                </c:pt>
                <c:pt idx="141">
                  <c:v>55677</c:v>
                </c:pt>
                <c:pt idx="142">
                  <c:v>55860</c:v>
                </c:pt>
                <c:pt idx="143">
                  <c:v>56042</c:v>
                </c:pt>
                <c:pt idx="144">
                  <c:v>56225</c:v>
                </c:pt>
                <c:pt idx="145">
                  <c:v>56407</c:v>
                </c:pt>
                <c:pt idx="146">
                  <c:v>56590</c:v>
                </c:pt>
                <c:pt idx="147">
                  <c:v>56772</c:v>
                </c:pt>
                <c:pt idx="148">
                  <c:v>56955</c:v>
                </c:pt>
              </c:numCache>
            </c:numRef>
          </c:xVal>
          <c:yVal>
            <c:numRef>
              <c:f>Sheet1!$L$2:$L$150</c:f>
              <c:numCache>
                <c:formatCode>General</c:formatCode>
                <c:ptCount val="149"/>
                <c:pt idx="0">
                  <c:v>2.741699999999998E-2</c:v>
                </c:pt>
                <c:pt idx="1">
                  <c:v>1.0844999999999995E-2</c:v>
                </c:pt>
                <c:pt idx="2">
                  <c:v>8.2609999999999663E-3</c:v>
                </c:pt>
                <c:pt idx="3">
                  <c:v>3.3142000000000005E-2</c:v>
                </c:pt>
                <c:pt idx="4">
                  <c:v>6.7084000000000032E-2</c:v>
                </c:pt>
                <c:pt idx="5">
                  <c:v>6.8195000000000019E-2</c:v>
                </c:pt>
                <c:pt idx="6">
                  <c:v>5.0522000000000074E-2</c:v>
                </c:pt>
                <c:pt idx="7">
                  <c:v>3.898899999999994E-2</c:v>
                </c:pt>
                <c:pt idx="8">
                  <c:v>2.442699999999998E-2</c:v>
                </c:pt>
                <c:pt idx="9">
                  <c:v>9.0569999999999887E-3</c:v>
                </c:pt>
                <c:pt idx="10">
                  <c:v>7.0369999999999634E-3</c:v>
                </c:pt>
                <c:pt idx="11">
                  <c:v>2.1163999999999968E-2</c:v>
                </c:pt>
                <c:pt idx="12">
                  <c:v>3.1744000000000001E-2</c:v>
                </c:pt>
                <c:pt idx="13">
                  <c:v>5.2014000000000025E-2</c:v>
                </c:pt>
                <c:pt idx="14">
                  <c:v>4.4189000000000027E-2</c:v>
                </c:pt>
                <c:pt idx="15">
                  <c:v>3.3562000000000085E-2</c:v>
                </c:pt>
                <c:pt idx="16">
                  <c:v>4.1145999999999891E-2</c:v>
                </c:pt>
                <c:pt idx="17">
                  <c:v>5.9938000000000075E-2</c:v>
                </c:pt>
                <c:pt idx="18">
                  <c:v>6.4747000000000124E-2</c:v>
                </c:pt>
                <c:pt idx="19">
                  <c:v>7.2683000000000081E-2</c:v>
                </c:pt>
                <c:pt idx="20">
                  <c:v>5.8506999999999885E-2</c:v>
                </c:pt>
                <c:pt idx="21">
                  <c:v>5.6875000000000009E-2</c:v>
                </c:pt>
                <c:pt idx="22">
                  <c:v>5.826200000000005E-2</c:v>
                </c:pt>
                <c:pt idx="23">
                  <c:v>5.7770000000000113E-2</c:v>
                </c:pt>
                <c:pt idx="24">
                  <c:v>6.2181999999999973E-2</c:v>
                </c:pt>
                <c:pt idx="25">
                  <c:v>6.6969999999999974E-2</c:v>
                </c:pt>
                <c:pt idx="26">
                  <c:v>6.5064999999999734E-2</c:v>
                </c:pt>
                <c:pt idx="27">
                  <c:v>6.7329E-2</c:v>
                </c:pt>
                <c:pt idx="28">
                  <c:v>8.1407999999999731E-2</c:v>
                </c:pt>
                <c:pt idx="29">
                  <c:v>8.8812000000000363E-2</c:v>
                </c:pt>
                <c:pt idx="30">
                  <c:v>9.9539000000000072E-2</c:v>
                </c:pt>
                <c:pt idx="31">
                  <c:v>0.10599800000000006</c:v>
                </c:pt>
                <c:pt idx="32">
                  <c:v>0.11058099999999979</c:v>
                </c:pt>
                <c:pt idx="33">
                  <c:v>0.12194599999999989</c:v>
                </c:pt>
                <c:pt idx="34">
                  <c:v>0.12314300000000022</c:v>
                </c:pt>
                <c:pt idx="35">
                  <c:v>0.12857299999999983</c:v>
                </c:pt>
                <c:pt idx="36">
                  <c:v>0.140488</c:v>
                </c:pt>
                <c:pt idx="37">
                  <c:v>0.15158699999999975</c:v>
                </c:pt>
                <c:pt idx="38">
                  <c:v>0.15100099999999994</c:v>
                </c:pt>
                <c:pt idx="39">
                  <c:v>0.1482550000000003</c:v>
                </c:pt>
                <c:pt idx="40">
                  <c:v>0.14780199999999999</c:v>
                </c:pt>
                <c:pt idx="41">
                  <c:v>0.16116200000000003</c:v>
                </c:pt>
                <c:pt idx="42">
                  <c:v>0.14539500000000022</c:v>
                </c:pt>
                <c:pt idx="43">
                  <c:v>0.14674100000000007</c:v>
                </c:pt>
                <c:pt idx="44">
                  <c:v>0.15443199999999996</c:v>
                </c:pt>
                <c:pt idx="45">
                  <c:v>0.16027900000000006</c:v>
                </c:pt>
                <c:pt idx="46">
                  <c:v>0.15599999999999981</c:v>
                </c:pt>
                <c:pt idx="47">
                  <c:v>0.16162500000000035</c:v>
                </c:pt>
                <c:pt idx="48">
                  <c:v>0.16581799999999985</c:v>
                </c:pt>
                <c:pt idx="49">
                  <c:v>0.1676059999999997</c:v>
                </c:pt>
                <c:pt idx="50">
                  <c:v>0.1733039999999999</c:v>
                </c:pt>
                <c:pt idx="51">
                  <c:v>0.18312399999999984</c:v>
                </c:pt>
                <c:pt idx="52">
                  <c:v>0.18569099999999988</c:v>
                </c:pt>
                <c:pt idx="53">
                  <c:v>0.17948500000000023</c:v>
                </c:pt>
                <c:pt idx="54">
                  <c:v>0.19076699999999971</c:v>
                </c:pt>
                <c:pt idx="55">
                  <c:v>0.18676700000000024</c:v>
                </c:pt>
                <c:pt idx="56">
                  <c:v>0.19846999999999998</c:v>
                </c:pt>
                <c:pt idx="57">
                  <c:v>0.20288700000000004</c:v>
                </c:pt>
                <c:pt idx="58">
                  <c:v>0.20968600000000004</c:v>
                </c:pt>
                <c:pt idx="59">
                  <c:v>0.2070840000000001</c:v>
                </c:pt>
                <c:pt idx="60">
                  <c:v>0.21325700000000009</c:v>
                </c:pt>
                <c:pt idx="61">
                  <c:v>0.21864999999999987</c:v>
                </c:pt>
                <c:pt idx="62">
                  <c:v>0.21850100000000033</c:v>
                </c:pt>
                <c:pt idx="63">
                  <c:v>0.21938399999999986</c:v>
                </c:pt>
                <c:pt idx="64">
                  <c:v>0.23390900000000023</c:v>
                </c:pt>
                <c:pt idx="65">
                  <c:v>0.23688599999999971</c:v>
                </c:pt>
                <c:pt idx="66">
                  <c:v>0.24706600000000029</c:v>
                </c:pt>
                <c:pt idx="67">
                  <c:v>0.24929200000000018</c:v>
                </c:pt>
                <c:pt idx="68">
                  <c:v>0.25475500000000029</c:v>
                </c:pt>
                <c:pt idx="69">
                  <c:v>0.24348499999999978</c:v>
                </c:pt>
                <c:pt idx="70">
                  <c:v>0.23873300000000036</c:v>
                </c:pt>
                <c:pt idx="71">
                  <c:v>0.2276339999999997</c:v>
                </c:pt>
                <c:pt idx="72">
                  <c:v>0.24449299999999993</c:v>
                </c:pt>
                <c:pt idx="73">
                  <c:v>0.25521099999999997</c:v>
                </c:pt>
                <c:pt idx="74">
                  <c:v>0.24275600000000003</c:v>
                </c:pt>
                <c:pt idx="75">
                  <c:v>0.23132999999999981</c:v>
                </c:pt>
                <c:pt idx="76">
                  <c:v>0.24648700000000023</c:v>
                </c:pt>
                <c:pt idx="77">
                  <c:v>0.24464600000000042</c:v>
                </c:pt>
                <c:pt idx="78">
                  <c:v>0.25110700000000019</c:v>
                </c:pt>
                <c:pt idx="79">
                  <c:v>0.24916900000000025</c:v>
                </c:pt>
                <c:pt idx="80">
                  <c:v>0.25377900000000064</c:v>
                </c:pt>
                <c:pt idx="81">
                  <c:v>0.2510619999999994</c:v>
                </c:pt>
                <c:pt idx="82">
                  <c:v>0.25409400000000026</c:v>
                </c:pt>
                <c:pt idx="83">
                  <c:v>0.26049800000000012</c:v>
                </c:pt>
                <c:pt idx="84">
                  <c:v>0.26523800000000003</c:v>
                </c:pt>
                <c:pt idx="85">
                  <c:v>0.26569399999999987</c:v>
                </c:pt>
                <c:pt idx="86">
                  <c:v>0.27119499999999985</c:v>
                </c:pt>
                <c:pt idx="87">
                  <c:v>0.26869500000000013</c:v>
                </c:pt>
                <c:pt idx="88">
                  <c:v>0.27771899999999955</c:v>
                </c:pt>
                <c:pt idx="89">
                  <c:v>0.28198399999999979</c:v>
                </c:pt>
                <c:pt idx="90">
                  <c:v>0.28487000000000001</c:v>
                </c:pt>
                <c:pt idx="91">
                  <c:v>0.28574099999999991</c:v>
                </c:pt>
                <c:pt idx="92">
                  <c:v>0.28360400000000041</c:v>
                </c:pt>
                <c:pt idx="93">
                  <c:v>0.26142300000000068</c:v>
                </c:pt>
                <c:pt idx="94">
                  <c:v>0.26579499999999989</c:v>
                </c:pt>
                <c:pt idx="95">
                  <c:v>0.26507300000000011</c:v>
                </c:pt>
                <c:pt idx="96">
                  <c:v>0.26654900000000026</c:v>
                </c:pt>
                <c:pt idx="97">
                  <c:v>0.27733799999999953</c:v>
                </c:pt>
                <c:pt idx="98">
                  <c:v>0.27891900000000025</c:v>
                </c:pt>
                <c:pt idx="99">
                  <c:v>0.27717399999999981</c:v>
                </c:pt>
                <c:pt idx="100">
                  <c:v>0.27473000000000003</c:v>
                </c:pt>
                <c:pt idx="101">
                  <c:v>0.27856200000000009</c:v>
                </c:pt>
                <c:pt idx="102">
                  <c:v>0.27625299999999986</c:v>
                </c:pt>
                <c:pt idx="103">
                  <c:v>0.28347000000000044</c:v>
                </c:pt>
                <c:pt idx="104">
                  <c:v>0.27998400000000007</c:v>
                </c:pt>
                <c:pt idx="105">
                  <c:v>0.28907499999999986</c:v>
                </c:pt>
                <c:pt idx="106">
                  <c:v>0.28488700000000045</c:v>
                </c:pt>
                <c:pt idx="107">
                  <c:v>0.29236599999999968</c:v>
                </c:pt>
                <c:pt idx="108">
                  <c:v>0.28312099999999973</c:v>
                </c:pt>
                <c:pt idx="109">
                  <c:v>0.2959680000000004</c:v>
                </c:pt>
                <c:pt idx="110">
                  <c:v>0.29016500000000001</c:v>
                </c:pt>
                <c:pt idx="111">
                  <c:v>0.28492699999999999</c:v>
                </c:pt>
                <c:pt idx="112">
                  <c:v>0.29447900000000082</c:v>
                </c:pt>
                <c:pt idx="113">
                  <c:v>0.29584200000000038</c:v>
                </c:pt>
                <c:pt idx="114">
                  <c:v>0.29188400000000064</c:v>
                </c:pt>
                <c:pt idx="115">
                  <c:v>0.29540200000000028</c:v>
                </c:pt>
                <c:pt idx="116">
                  <c:v>0.28416400000000058</c:v>
                </c:pt>
                <c:pt idx="117">
                  <c:v>0.27977700000000016</c:v>
                </c:pt>
                <c:pt idx="118">
                  <c:v>0.28654700000000055</c:v>
                </c:pt>
                <c:pt idx="119">
                  <c:v>0.28292900000000032</c:v>
                </c:pt>
                <c:pt idx="120">
                  <c:v>0.29435800000000006</c:v>
                </c:pt>
                <c:pt idx="121">
                  <c:v>0.290659</c:v>
                </c:pt>
                <c:pt idx="122">
                  <c:v>0.29137499999999983</c:v>
                </c:pt>
                <c:pt idx="123">
                  <c:v>0.2899760000000004</c:v>
                </c:pt>
                <c:pt idx="124">
                  <c:v>0.2938110000000001</c:v>
                </c:pt>
                <c:pt idx="125">
                  <c:v>0.29203900000000005</c:v>
                </c:pt>
                <c:pt idx="126">
                  <c:v>0.28637000000000007</c:v>
                </c:pt>
                <c:pt idx="127">
                  <c:v>0.28349000000000046</c:v>
                </c:pt>
                <c:pt idx="128">
                  <c:v>0.28398599999999996</c:v>
                </c:pt>
                <c:pt idx="129">
                  <c:v>0.28179999999999972</c:v>
                </c:pt>
                <c:pt idx="130">
                  <c:v>0.27942000000000011</c:v>
                </c:pt>
                <c:pt idx="131">
                  <c:v>0.27697400000000016</c:v>
                </c:pt>
                <c:pt idx="132">
                  <c:v>0.27779299999999996</c:v>
                </c:pt>
                <c:pt idx="133">
                  <c:v>0.27482999999999996</c:v>
                </c:pt>
                <c:pt idx="134">
                  <c:v>0.27325499999999991</c:v>
                </c:pt>
                <c:pt idx="135">
                  <c:v>0.27387900000000015</c:v>
                </c:pt>
                <c:pt idx="136">
                  <c:v>0.27237600000000051</c:v>
                </c:pt>
                <c:pt idx="137">
                  <c:v>0.271146</c:v>
                </c:pt>
                <c:pt idx="138">
                  <c:v>0.2700130000000005</c:v>
                </c:pt>
                <c:pt idx="139">
                  <c:v>0.26618500000000012</c:v>
                </c:pt>
                <c:pt idx="140">
                  <c:v>0.26918300000000006</c:v>
                </c:pt>
                <c:pt idx="141">
                  <c:v>0.26803199999999988</c:v>
                </c:pt>
                <c:pt idx="142">
                  <c:v>0.26413200000000003</c:v>
                </c:pt>
                <c:pt idx="143">
                  <c:v>0.26363000000000003</c:v>
                </c:pt>
                <c:pt idx="144">
                  <c:v>0.25749200000000005</c:v>
                </c:pt>
                <c:pt idx="145">
                  <c:v>0.26333700000000004</c:v>
                </c:pt>
                <c:pt idx="146">
                  <c:v>0.25762399999999996</c:v>
                </c:pt>
                <c:pt idx="147">
                  <c:v>0.25699999999999984</c:v>
                </c:pt>
                <c:pt idx="148">
                  <c:v>0.25700800000000001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5A-4A7A-9078-D9D6E931CDC2}"/>
            </c:ext>
          </c:extLst>
        </c:ser>
        <c:ser>
          <c:idx val="1"/>
          <c:order val="1"/>
          <c:tx>
            <c:v>overSep</c:v>
          </c:tx>
          <c:marker>
            <c:symbol val="none"/>
          </c:marker>
          <c:xVal>
            <c:numRef>
              <c:f>Sheet1!$C$2:$C$150</c:f>
              <c:numCache>
                <c:formatCode>dd\-mmm\-yy</c:formatCode>
                <c:ptCount val="149"/>
                <c:pt idx="0">
                  <c:v>40519</c:v>
                </c:pt>
                <c:pt idx="1">
                  <c:v>40609</c:v>
                </c:pt>
                <c:pt idx="2">
                  <c:v>40701</c:v>
                </c:pt>
                <c:pt idx="3">
                  <c:v>40793</c:v>
                </c:pt>
                <c:pt idx="4">
                  <c:v>40884</c:v>
                </c:pt>
                <c:pt idx="5">
                  <c:v>40975</c:v>
                </c:pt>
                <c:pt idx="6">
                  <c:v>41067</c:v>
                </c:pt>
                <c:pt idx="7">
                  <c:v>41159</c:v>
                </c:pt>
                <c:pt idx="8">
                  <c:v>41250</c:v>
                </c:pt>
                <c:pt idx="9">
                  <c:v>41340</c:v>
                </c:pt>
                <c:pt idx="10">
                  <c:v>41432</c:v>
                </c:pt>
                <c:pt idx="11">
                  <c:v>41524</c:v>
                </c:pt>
                <c:pt idx="12">
                  <c:v>41615</c:v>
                </c:pt>
                <c:pt idx="13">
                  <c:v>41705</c:v>
                </c:pt>
                <c:pt idx="14">
                  <c:v>41797</c:v>
                </c:pt>
                <c:pt idx="15">
                  <c:v>41889</c:v>
                </c:pt>
                <c:pt idx="16">
                  <c:v>41980</c:v>
                </c:pt>
                <c:pt idx="17">
                  <c:v>42070</c:v>
                </c:pt>
                <c:pt idx="18">
                  <c:v>42162</c:v>
                </c:pt>
                <c:pt idx="19">
                  <c:v>42254</c:v>
                </c:pt>
                <c:pt idx="20">
                  <c:v>42345</c:v>
                </c:pt>
                <c:pt idx="21">
                  <c:v>42436</c:v>
                </c:pt>
                <c:pt idx="22">
                  <c:v>42528</c:v>
                </c:pt>
                <c:pt idx="23">
                  <c:v>42620</c:v>
                </c:pt>
                <c:pt idx="24">
                  <c:v>42711</c:v>
                </c:pt>
                <c:pt idx="25">
                  <c:v>42801</c:v>
                </c:pt>
                <c:pt idx="26">
                  <c:v>42893</c:v>
                </c:pt>
                <c:pt idx="27">
                  <c:v>42985</c:v>
                </c:pt>
                <c:pt idx="28">
                  <c:v>43076</c:v>
                </c:pt>
                <c:pt idx="29">
                  <c:v>43166</c:v>
                </c:pt>
                <c:pt idx="30">
                  <c:v>43258</c:v>
                </c:pt>
                <c:pt idx="31">
                  <c:v>43350</c:v>
                </c:pt>
                <c:pt idx="32">
                  <c:v>43441</c:v>
                </c:pt>
                <c:pt idx="33">
                  <c:v>43531</c:v>
                </c:pt>
                <c:pt idx="34">
                  <c:v>43623</c:v>
                </c:pt>
                <c:pt idx="35">
                  <c:v>43715</c:v>
                </c:pt>
                <c:pt idx="36">
                  <c:v>43806</c:v>
                </c:pt>
                <c:pt idx="37">
                  <c:v>43897</c:v>
                </c:pt>
                <c:pt idx="38">
                  <c:v>43989</c:v>
                </c:pt>
                <c:pt idx="39">
                  <c:v>44081</c:v>
                </c:pt>
                <c:pt idx="40">
                  <c:v>44172</c:v>
                </c:pt>
                <c:pt idx="41">
                  <c:v>44262</c:v>
                </c:pt>
                <c:pt idx="42">
                  <c:v>44354</c:v>
                </c:pt>
                <c:pt idx="43">
                  <c:v>44446</c:v>
                </c:pt>
                <c:pt idx="44">
                  <c:v>44537</c:v>
                </c:pt>
                <c:pt idx="45">
                  <c:v>44627</c:v>
                </c:pt>
                <c:pt idx="46">
                  <c:v>44719</c:v>
                </c:pt>
                <c:pt idx="47">
                  <c:v>44811</c:v>
                </c:pt>
                <c:pt idx="48">
                  <c:v>44902</c:v>
                </c:pt>
                <c:pt idx="49">
                  <c:v>44992</c:v>
                </c:pt>
                <c:pt idx="50">
                  <c:v>45084</c:v>
                </c:pt>
                <c:pt idx="51">
                  <c:v>45176</c:v>
                </c:pt>
                <c:pt idx="52">
                  <c:v>45267</c:v>
                </c:pt>
                <c:pt idx="53">
                  <c:v>45358</c:v>
                </c:pt>
                <c:pt idx="54">
                  <c:v>45450</c:v>
                </c:pt>
                <c:pt idx="55">
                  <c:v>45542</c:v>
                </c:pt>
                <c:pt idx="56">
                  <c:v>45633</c:v>
                </c:pt>
                <c:pt idx="57">
                  <c:v>45723</c:v>
                </c:pt>
                <c:pt idx="58">
                  <c:v>45815</c:v>
                </c:pt>
                <c:pt idx="59">
                  <c:v>45907</c:v>
                </c:pt>
                <c:pt idx="60">
                  <c:v>45998</c:v>
                </c:pt>
                <c:pt idx="61">
                  <c:v>46088</c:v>
                </c:pt>
                <c:pt idx="62">
                  <c:v>46180</c:v>
                </c:pt>
                <c:pt idx="63">
                  <c:v>46272</c:v>
                </c:pt>
                <c:pt idx="64">
                  <c:v>46363</c:v>
                </c:pt>
                <c:pt idx="65">
                  <c:v>46453</c:v>
                </c:pt>
                <c:pt idx="66">
                  <c:v>46545</c:v>
                </c:pt>
                <c:pt idx="67">
                  <c:v>46637</c:v>
                </c:pt>
                <c:pt idx="68">
                  <c:v>46728</c:v>
                </c:pt>
                <c:pt idx="69">
                  <c:v>46819</c:v>
                </c:pt>
                <c:pt idx="70">
                  <c:v>46911</c:v>
                </c:pt>
                <c:pt idx="71">
                  <c:v>47003</c:v>
                </c:pt>
                <c:pt idx="72">
                  <c:v>47094</c:v>
                </c:pt>
                <c:pt idx="73">
                  <c:v>47184</c:v>
                </c:pt>
                <c:pt idx="74">
                  <c:v>47276</c:v>
                </c:pt>
                <c:pt idx="75">
                  <c:v>47368</c:v>
                </c:pt>
                <c:pt idx="76">
                  <c:v>47459</c:v>
                </c:pt>
                <c:pt idx="77">
                  <c:v>47549</c:v>
                </c:pt>
                <c:pt idx="78">
                  <c:v>47641</c:v>
                </c:pt>
                <c:pt idx="79">
                  <c:v>47733</c:v>
                </c:pt>
                <c:pt idx="80">
                  <c:v>47824</c:v>
                </c:pt>
                <c:pt idx="81">
                  <c:v>47914</c:v>
                </c:pt>
                <c:pt idx="82">
                  <c:v>48006</c:v>
                </c:pt>
                <c:pt idx="83">
                  <c:v>48098</c:v>
                </c:pt>
                <c:pt idx="84">
                  <c:v>48189</c:v>
                </c:pt>
                <c:pt idx="85">
                  <c:v>48280</c:v>
                </c:pt>
                <c:pt idx="86">
                  <c:v>48372</c:v>
                </c:pt>
                <c:pt idx="87">
                  <c:v>48464</c:v>
                </c:pt>
                <c:pt idx="88">
                  <c:v>48555</c:v>
                </c:pt>
                <c:pt idx="89">
                  <c:v>48645</c:v>
                </c:pt>
                <c:pt idx="90">
                  <c:v>48737</c:v>
                </c:pt>
                <c:pt idx="91">
                  <c:v>48829</c:v>
                </c:pt>
                <c:pt idx="92">
                  <c:v>48920</c:v>
                </c:pt>
                <c:pt idx="93">
                  <c:v>49010</c:v>
                </c:pt>
                <c:pt idx="94">
                  <c:v>49102</c:v>
                </c:pt>
                <c:pt idx="95">
                  <c:v>49194</c:v>
                </c:pt>
                <c:pt idx="96">
                  <c:v>49285</c:v>
                </c:pt>
                <c:pt idx="97">
                  <c:v>49375</c:v>
                </c:pt>
                <c:pt idx="98">
                  <c:v>49467</c:v>
                </c:pt>
                <c:pt idx="99">
                  <c:v>49559</c:v>
                </c:pt>
                <c:pt idx="100">
                  <c:v>49650</c:v>
                </c:pt>
                <c:pt idx="101">
                  <c:v>49741</c:v>
                </c:pt>
                <c:pt idx="102">
                  <c:v>49833</c:v>
                </c:pt>
                <c:pt idx="103">
                  <c:v>49925</c:v>
                </c:pt>
                <c:pt idx="104">
                  <c:v>50016</c:v>
                </c:pt>
                <c:pt idx="105">
                  <c:v>50106</c:v>
                </c:pt>
                <c:pt idx="106">
                  <c:v>50198</c:v>
                </c:pt>
                <c:pt idx="107">
                  <c:v>50290</c:v>
                </c:pt>
                <c:pt idx="108">
                  <c:v>50381</c:v>
                </c:pt>
                <c:pt idx="109">
                  <c:v>50471</c:v>
                </c:pt>
                <c:pt idx="110">
                  <c:v>50563</c:v>
                </c:pt>
                <c:pt idx="111">
                  <c:v>50655</c:v>
                </c:pt>
                <c:pt idx="112">
                  <c:v>50746</c:v>
                </c:pt>
                <c:pt idx="113">
                  <c:v>50836</c:v>
                </c:pt>
                <c:pt idx="114">
                  <c:v>50928</c:v>
                </c:pt>
                <c:pt idx="115">
                  <c:v>51020</c:v>
                </c:pt>
                <c:pt idx="116">
                  <c:v>51111</c:v>
                </c:pt>
                <c:pt idx="117">
                  <c:v>51294</c:v>
                </c:pt>
                <c:pt idx="118">
                  <c:v>51477</c:v>
                </c:pt>
                <c:pt idx="119">
                  <c:v>51659</c:v>
                </c:pt>
                <c:pt idx="120">
                  <c:v>51842</c:v>
                </c:pt>
                <c:pt idx="121">
                  <c:v>52024</c:v>
                </c:pt>
                <c:pt idx="122">
                  <c:v>52207</c:v>
                </c:pt>
                <c:pt idx="123">
                  <c:v>52389</c:v>
                </c:pt>
                <c:pt idx="124">
                  <c:v>52572</c:v>
                </c:pt>
                <c:pt idx="125">
                  <c:v>52755</c:v>
                </c:pt>
                <c:pt idx="126">
                  <c:v>52938</c:v>
                </c:pt>
                <c:pt idx="127">
                  <c:v>53120</c:v>
                </c:pt>
                <c:pt idx="128">
                  <c:v>53303</c:v>
                </c:pt>
                <c:pt idx="129">
                  <c:v>53485</c:v>
                </c:pt>
                <c:pt idx="130">
                  <c:v>53668</c:v>
                </c:pt>
                <c:pt idx="131">
                  <c:v>53850</c:v>
                </c:pt>
                <c:pt idx="132">
                  <c:v>54033</c:v>
                </c:pt>
                <c:pt idx="133">
                  <c:v>54216</c:v>
                </c:pt>
                <c:pt idx="134">
                  <c:v>54399</c:v>
                </c:pt>
                <c:pt idx="135">
                  <c:v>54581</c:v>
                </c:pt>
                <c:pt idx="136">
                  <c:v>54764</c:v>
                </c:pt>
                <c:pt idx="137">
                  <c:v>54946</c:v>
                </c:pt>
                <c:pt idx="138">
                  <c:v>55129</c:v>
                </c:pt>
                <c:pt idx="139">
                  <c:v>55311</c:v>
                </c:pt>
                <c:pt idx="140">
                  <c:v>55494</c:v>
                </c:pt>
                <c:pt idx="141">
                  <c:v>55677</c:v>
                </c:pt>
                <c:pt idx="142">
                  <c:v>55860</c:v>
                </c:pt>
                <c:pt idx="143">
                  <c:v>56042</c:v>
                </c:pt>
                <c:pt idx="144">
                  <c:v>56225</c:v>
                </c:pt>
                <c:pt idx="145">
                  <c:v>56407</c:v>
                </c:pt>
                <c:pt idx="146">
                  <c:v>56590</c:v>
                </c:pt>
                <c:pt idx="147">
                  <c:v>56772</c:v>
                </c:pt>
                <c:pt idx="148">
                  <c:v>56955</c:v>
                </c:pt>
              </c:numCache>
            </c:numRef>
          </c:xVal>
          <c:yVal>
            <c:numRef>
              <c:f>Sheet1!$K$2:$K$150</c:f>
              <c:numCache>
                <c:formatCode>General</c:formatCode>
                <c:ptCount val="149"/>
                <c:pt idx="0">
                  <c:v>-1.3992999999999979E-2</c:v>
                </c:pt>
                <c:pt idx="1">
                  <c:v>1.4246000000000095E-2</c:v>
                </c:pt>
                <c:pt idx="2">
                  <c:v>2.6059000000000061E-2</c:v>
                </c:pt>
                <c:pt idx="3">
                  <c:v>1.059299999999996E-2</c:v>
                </c:pt>
                <c:pt idx="4">
                  <c:v>-2.1526999999999966E-2</c:v>
                </c:pt>
                <c:pt idx="5">
                  <c:v>-1.3483000000000026E-2</c:v>
                </c:pt>
                <c:pt idx="6">
                  <c:v>-2.5097000000000043E-2</c:v>
                </c:pt>
                <c:pt idx="7">
                  <c:v>-1.9245999999999985E-2</c:v>
                </c:pt>
                <c:pt idx="8">
                  <c:v>-1.1665000000000042E-2</c:v>
                </c:pt>
                <c:pt idx="9">
                  <c:v>1.5282000000000021E-2</c:v>
                </c:pt>
                <c:pt idx="10">
                  <c:v>4.8829999999999724E-3</c:v>
                </c:pt>
                <c:pt idx="11">
                  <c:v>-1.2016000000000023E-2</c:v>
                </c:pt>
                <c:pt idx="12">
                  <c:v>-1.3498999999999928E-2</c:v>
                </c:pt>
                <c:pt idx="13">
                  <c:v>-2.3460000000000033E-2</c:v>
                </c:pt>
                <c:pt idx="14">
                  <c:v>-3.2941000000000123E-2</c:v>
                </c:pt>
                <c:pt idx="15">
                  <c:v>-3.9228000000000041E-2</c:v>
                </c:pt>
                <c:pt idx="16">
                  <c:v>-3.4370000000000012E-2</c:v>
                </c:pt>
                <c:pt idx="17">
                  <c:v>-2.4329999999999966E-2</c:v>
                </c:pt>
                <c:pt idx="18">
                  <c:v>-2.0285000000000119E-2</c:v>
                </c:pt>
                <c:pt idx="19">
                  <c:v>-1.7697999999999992E-2</c:v>
                </c:pt>
                <c:pt idx="20">
                  <c:v>-3.3563000000000009E-2</c:v>
                </c:pt>
                <c:pt idx="21">
                  <c:v>-3.0853999999999951E-2</c:v>
                </c:pt>
                <c:pt idx="22">
                  <c:v>-2.665700000000017E-2</c:v>
                </c:pt>
                <c:pt idx="23">
                  <c:v>-1.8289999999999917E-2</c:v>
                </c:pt>
                <c:pt idx="24">
                  <c:v>-2.0824000000000183E-2</c:v>
                </c:pt>
                <c:pt idx="25">
                  <c:v>-2.2534999999999979E-2</c:v>
                </c:pt>
                <c:pt idx="26">
                  <c:v>-1.3160000000000064E-2</c:v>
                </c:pt>
                <c:pt idx="27">
                  <c:v>-5.3519999999998031E-3</c:v>
                </c:pt>
                <c:pt idx="28">
                  <c:v>9.3699999999996651E-4</c:v>
                </c:pt>
                <c:pt idx="29">
                  <c:v>1.0472999999999729E-2</c:v>
                </c:pt>
                <c:pt idx="30">
                  <c:v>8.1709999999999353E-3</c:v>
                </c:pt>
                <c:pt idx="31">
                  <c:v>1.1127000000000112E-2</c:v>
                </c:pt>
                <c:pt idx="32">
                  <c:v>1.6338999999999878E-2</c:v>
                </c:pt>
                <c:pt idx="33">
                  <c:v>1.6258000000000109E-2</c:v>
                </c:pt>
                <c:pt idx="34">
                  <c:v>2.4100999999999932E-2</c:v>
                </c:pt>
                <c:pt idx="35">
                  <c:v>2.7432999999999826E-2</c:v>
                </c:pt>
                <c:pt idx="36">
                  <c:v>2.838800000000008E-2</c:v>
                </c:pt>
                <c:pt idx="37">
                  <c:v>3.4946000000000151E-2</c:v>
                </c:pt>
                <c:pt idx="38">
                  <c:v>3.8065000000000015E-2</c:v>
                </c:pt>
                <c:pt idx="39">
                  <c:v>4.2154000000000032E-2</c:v>
                </c:pt>
                <c:pt idx="40">
                  <c:v>3.5992999999999942E-2</c:v>
                </c:pt>
                <c:pt idx="41">
                  <c:v>3.4504999999999786E-2</c:v>
                </c:pt>
                <c:pt idx="42">
                  <c:v>3.9241999999999791E-2</c:v>
                </c:pt>
                <c:pt idx="43">
                  <c:v>3.7332000000000157E-2</c:v>
                </c:pt>
                <c:pt idx="44">
                  <c:v>3.125E-2</c:v>
                </c:pt>
                <c:pt idx="45">
                  <c:v>2.4260999999999637E-2</c:v>
                </c:pt>
                <c:pt idx="46">
                  <c:v>2.2863000000000088E-2</c:v>
                </c:pt>
                <c:pt idx="47">
                  <c:v>2.0259999999999952E-2</c:v>
                </c:pt>
                <c:pt idx="48">
                  <c:v>1.3419999999999982E-2</c:v>
                </c:pt>
                <c:pt idx="49">
                  <c:v>1.3841000000000223E-2</c:v>
                </c:pt>
                <c:pt idx="50">
                  <c:v>4.1090000000001421E-3</c:v>
                </c:pt>
                <c:pt idx="51">
                  <c:v>-1.449000000000034E-3</c:v>
                </c:pt>
                <c:pt idx="52">
                  <c:v>-5.5559999999998961E-3</c:v>
                </c:pt>
                <c:pt idx="53">
                  <c:v>-6.6290000000002181E-3</c:v>
                </c:pt>
                <c:pt idx="54">
                  <c:v>-5.6279999999997443E-3</c:v>
                </c:pt>
                <c:pt idx="55">
                  <c:v>-1.0300000000018637E-4</c:v>
                </c:pt>
                <c:pt idx="56">
                  <c:v>-6.4900000000003323E-3</c:v>
                </c:pt>
                <c:pt idx="57">
                  <c:v>-1.027100000000036E-2</c:v>
                </c:pt>
                <c:pt idx="58">
                  <c:v>-1.3611000000000041E-2</c:v>
                </c:pt>
                <c:pt idx="59">
                  <c:v>-7.8740000000001621E-3</c:v>
                </c:pt>
                <c:pt idx="60">
                  <c:v>-7.9630000000001679E-3</c:v>
                </c:pt>
                <c:pt idx="61">
                  <c:v>-8.1229999999998838E-3</c:v>
                </c:pt>
                <c:pt idx="62">
                  <c:v>-3.8449999999996542E-3</c:v>
                </c:pt>
                <c:pt idx="63">
                  <c:v>-8.8299999999996769E-4</c:v>
                </c:pt>
                <c:pt idx="64">
                  <c:v>-1.0883000000000203E-2</c:v>
                </c:pt>
                <c:pt idx="65">
                  <c:v>-1.2075999999999972E-2</c:v>
                </c:pt>
                <c:pt idx="66">
                  <c:v>-1.7054000000000347E-2</c:v>
                </c:pt>
                <c:pt idx="67">
                  <c:v>-1.468299999999978E-2</c:v>
                </c:pt>
                <c:pt idx="68">
                  <c:v>-1.9186000000000376E-2</c:v>
                </c:pt>
                <c:pt idx="69">
                  <c:v>-1.1296999999999887E-2</c:v>
                </c:pt>
                <c:pt idx="70">
                  <c:v>-5.2479999999999194E-3</c:v>
                </c:pt>
                <c:pt idx="71">
                  <c:v>6.864999999999899E-3</c:v>
                </c:pt>
                <c:pt idx="72">
                  <c:v>-5.0829999999999504E-3</c:v>
                </c:pt>
                <c:pt idx="73">
                  <c:v>-1.6782999999999777E-2</c:v>
                </c:pt>
                <c:pt idx="74">
                  <c:v>-3.3680000000000385E-3</c:v>
                </c:pt>
                <c:pt idx="75">
                  <c:v>1.4748999999999679E-2</c:v>
                </c:pt>
                <c:pt idx="76">
                  <c:v>3.5189999999998278E-3</c:v>
                </c:pt>
                <c:pt idx="77">
                  <c:v>9.9339999999994485E-3</c:v>
                </c:pt>
                <c:pt idx="78">
                  <c:v>1.3071000000000058E-2</c:v>
                </c:pt>
                <c:pt idx="79">
                  <c:v>1.6422999999999639E-2</c:v>
                </c:pt>
                <c:pt idx="80">
                  <c:v>1.531199999999977E-2</c:v>
                </c:pt>
                <c:pt idx="81">
                  <c:v>1.8700000000000834E-2</c:v>
                </c:pt>
                <c:pt idx="82">
                  <c:v>1.9872999999999585E-2</c:v>
                </c:pt>
                <c:pt idx="83">
                  <c:v>1.8073000000000231E-2</c:v>
                </c:pt>
                <c:pt idx="84">
                  <c:v>1.94289999999997E-2</c:v>
                </c:pt>
                <c:pt idx="85">
                  <c:v>2.2987000000000545E-2</c:v>
                </c:pt>
                <c:pt idx="86">
                  <c:v>1.9950999999999833E-2</c:v>
                </c:pt>
                <c:pt idx="87">
                  <c:v>2.3640000000000338E-2</c:v>
                </c:pt>
                <c:pt idx="88">
                  <c:v>1.50320000000006E-2</c:v>
                </c:pt>
                <c:pt idx="89">
                  <c:v>8.8930000000004891E-3</c:v>
                </c:pt>
                <c:pt idx="90">
                  <c:v>9.3830000000005888E-3</c:v>
                </c:pt>
                <c:pt idx="91">
                  <c:v>2.5009999999996433E-3</c:v>
                </c:pt>
                <c:pt idx="92">
                  <c:v>4.8909999999997584E-3</c:v>
                </c:pt>
                <c:pt idx="93">
                  <c:v>2.3603999999999743E-2</c:v>
                </c:pt>
                <c:pt idx="94">
                  <c:v>2.6459000000000017E-2</c:v>
                </c:pt>
                <c:pt idx="95">
                  <c:v>3.0598999999999599E-2</c:v>
                </c:pt>
                <c:pt idx="96">
                  <c:v>3.1673999999999772E-2</c:v>
                </c:pt>
                <c:pt idx="97">
                  <c:v>2.5540000000000347E-2</c:v>
                </c:pt>
                <c:pt idx="98">
                  <c:v>1.958699999999958E-2</c:v>
                </c:pt>
                <c:pt idx="99">
                  <c:v>2.6652000000000349E-2</c:v>
                </c:pt>
                <c:pt idx="100">
                  <c:v>2.7795999999999491E-2</c:v>
                </c:pt>
                <c:pt idx="101">
                  <c:v>2.4156000000000507E-2</c:v>
                </c:pt>
                <c:pt idx="102">
                  <c:v>2.8739999999999991E-2</c:v>
                </c:pt>
                <c:pt idx="103">
                  <c:v>2.6642999999999979E-2</c:v>
                </c:pt>
                <c:pt idx="104">
                  <c:v>3.0445000000000291E-2</c:v>
                </c:pt>
                <c:pt idx="105">
                  <c:v>2.9628000000000654E-2</c:v>
                </c:pt>
                <c:pt idx="106">
                  <c:v>3.2934000000000033E-2</c:v>
                </c:pt>
                <c:pt idx="107">
                  <c:v>3.0696999999999981E-2</c:v>
                </c:pt>
                <c:pt idx="108">
                  <c:v>4.0557999999999886E-2</c:v>
                </c:pt>
                <c:pt idx="109">
                  <c:v>3.1656999999999172E-2</c:v>
                </c:pt>
                <c:pt idx="110">
                  <c:v>3.8554000000000421E-2</c:v>
                </c:pt>
                <c:pt idx="111">
                  <c:v>4.359299999999957E-2</c:v>
                </c:pt>
                <c:pt idx="112">
                  <c:v>3.8964999999999243E-2</c:v>
                </c:pt>
                <c:pt idx="113">
                  <c:v>3.1035999999999411E-2</c:v>
                </c:pt>
                <c:pt idx="114">
                  <c:v>2.6378999999999486E-2</c:v>
                </c:pt>
                <c:pt idx="115">
                  <c:v>2.5889000000000283E-2</c:v>
                </c:pt>
                <c:pt idx="116">
                  <c:v>3.2065999999999491E-2</c:v>
                </c:pt>
                <c:pt idx="117">
                  <c:v>3.950600000000027E-2</c:v>
                </c:pt>
                <c:pt idx="118">
                  <c:v>3.6383999999999986E-2</c:v>
                </c:pt>
                <c:pt idx="119">
                  <c:v>3.9537000000000169E-2</c:v>
                </c:pt>
                <c:pt idx="120">
                  <c:v>3.9627000000000315E-2</c:v>
                </c:pt>
                <c:pt idx="121">
                  <c:v>4.3388000000000218E-2</c:v>
                </c:pt>
                <c:pt idx="122">
                  <c:v>4.5163000000000522E-2</c:v>
                </c:pt>
                <c:pt idx="123">
                  <c:v>4.5981000000000286E-2</c:v>
                </c:pt>
                <c:pt idx="124">
                  <c:v>4.5088000000000697E-2</c:v>
                </c:pt>
                <c:pt idx="125">
                  <c:v>4.7125000000000312E-2</c:v>
                </c:pt>
                <c:pt idx="126">
                  <c:v>4.9239000000000033E-2</c:v>
                </c:pt>
                <c:pt idx="127">
                  <c:v>4.9825999999999496E-2</c:v>
                </c:pt>
                <c:pt idx="128">
                  <c:v>5.1819000000000073E-2</c:v>
                </c:pt>
                <c:pt idx="129">
                  <c:v>5.3441000000000294E-2</c:v>
                </c:pt>
                <c:pt idx="130">
                  <c:v>5.3561999999999457E-2</c:v>
                </c:pt>
                <c:pt idx="131">
                  <c:v>5.8176999999999715E-2</c:v>
                </c:pt>
                <c:pt idx="132">
                  <c:v>6.0769999999999796E-2</c:v>
                </c:pt>
                <c:pt idx="133">
                  <c:v>6.622700000000048E-2</c:v>
                </c:pt>
                <c:pt idx="134">
                  <c:v>7.025000000000059E-2</c:v>
                </c:pt>
                <c:pt idx="135">
                  <c:v>7.4431999999999873E-2</c:v>
                </c:pt>
                <c:pt idx="136">
                  <c:v>8.0687000000000217E-2</c:v>
                </c:pt>
                <c:pt idx="137">
                  <c:v>8.5699000000000455E-2</c:v>
                </c:pt>
                <c:pt idx="138">
                  <c:v>8.2501999999999909E-2</c:v>
                </c:pt>
                <c:pt idx="139">
                  <c:v>9.2021999999999674E-2</c:v>
                </c:pt>
                <c:pt idx="140">
                  <c:v>8.4046000000000315E-2</c:v>
                </c:pt>
                <c:pt idx="141">
                  <c:v>8.4467000000000528E-2</c:v>
                </c:pt>
                <c:pt idx="142">
                  <c:v>8.0662000000000247E-2</c:v>
                </c:pt>
                <c:pt idx="143">
                  <c:v>9.1682000000000013E-2</c:v>
                </c:pt>
                <c:pt idx="144">
                  <c:v>9.1511999999999857E-2</c:v>
                </c:pt>
                <c:pt idx="145">
                  <c:v>9.2815999999999607E-2</c:v>
                </c:pt>
                <c:pt idx="146">
                  <c:v>9.7431999999999991E-2</c:v>
                </c:pt>
                <c:pt idx="147">
                  <c:v>9.7014000000000183E-2</c:v>
                </c:pt>
                <c:pt idx="148">
                  <c:v>9.9233999999999642E-2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5A-4A7A-9078-D9D6E931C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349824"/>
        <c:axId val="164360192"/>
      </c:scatterChart>
      <c:valAx>
        <c:axId val="164349824"/>
        <c:scaling>
          <c:orientation val="minMax"/>
          <c:max val="55150"/>
          <c:min val="4050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Maturity</a:t>
                </a:r>
              </a:p>
            </c:rich>
          </c:tx>
          <c:layout/>
          <c:overlay val="0"/>
        </c:title>
        <c:numFmt formatCode="yyyy" sourceLinked="0"/>
        <c:majorTickMark val="none"/>
        <c:minorTickMark val="none"/>
        <c:tickLblPos val="nextTo"/>
        <c:crossAx val="164360192"/>
        <c:crosses val="autoZero"/>
        <c:crossBetween val="midCat"/>
        <c:majorUnit val="3650"/>
      </c:valAx>
      <c:valAx>
        <c:axId val="1643601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Yield (%)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43498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D5D4-27AC-4824-AAFE-89C215B4CE87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F21D6-8AA7-4BD7-AE88-067E81C7C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825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457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6304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EAE5D98D-82C2-4BB5-A2D7-3378F8256ECB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176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8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90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60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944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8799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9813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721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303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3869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859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5911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417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2492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6465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6" y="8684928"/>
            <a:ext cx="2972422" cy="45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68" tIns="46534" rIns="93068" bIns="46534"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56175" indent="-290836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63345" indent="-232669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28684" indent="-232669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94022" indent="-232669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59360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3024698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90036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955374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354D8168-F52E-4561-B4C6-33DB2FBAEE8B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2" y="4344026"/>
            <a:ext cx="5485158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3439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6" y="8684928"/>
            <a:ext cx="2972422" cy="457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68" tIns="46534" rIns="93068" bIns="46534"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56175" indent="-290836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63345" indent="-232669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28684" indent="-232669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94022" indent="-232669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59360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3024698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90036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955374" indent="-2326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7C8C177A-D972-410D-8093-A08CF9A52914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2" y="4344026"/>
            <a:ext cx="5485158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119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8789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060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3682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8540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697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079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387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496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364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424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72965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074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793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CA056D12-D574-45DA-8D72-00A7BD2415E8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51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30563" y="500063"/>
            <a:ext cx="3322637" cy="2490787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3066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59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AA0E0DF6-A73A-465B-9162-893F8F2F6B3A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7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CBEE6C93-8514-4972-8C00-0A2D3509B4D1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1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fld id="{5164A746-B902-4578-ADD9-EAF89BE5BA22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4" eaLnBrk="1" hangingPunct="1">
              <a:buFontTx/>
              <a:buChar char="-"/>
            </a:pPr>
            <a:endParaRPr lang="en-US" altLang="en-US" smtClean="0"/>
          </a:p>
          <a:p>
            <a:pPr eaLnBrk="1" hangingPunct="1">
              <a:buFontTx/>
              <a:buChar char="-"/>
            </a:pP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339321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010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1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2117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4DFF0-FD8E-40BE-ADAD-F6B99A812934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18/02/2020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C0B4D-214A-4B60-89BD-E45933EA9432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8650" y="1690688"/>
            <a:ext cx="78867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8650" y="6175209"/>
            <a:ext cx="78867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3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733" y="226988"/>
            <a:ext cx="8003822" cy="735013"/>
          </a:xfr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150" b="1" kern="1200" dirty="0">
                <a:solidFill>
                  <a:srgbClr val="0039A6"/>
                </a:solidFill>
                <a:latin typeface="Times New Roman" panose="02020603050405020304" pitchFamily="18" charset="0"/>
                <a:ea typeface="ＭＳ Ｐゴシック" pitchFamily="-112" charset="-128"/>
                <a:cs typeface="Times New Roman" panose="02020603050405020304" pitchFamily="18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732" y="1233312"/>
            <a:ext cx="8003823" cy="428883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342900" algn="l">
              <a:buFont typeface="Arial" panose="020B0604020202020204" pitchFamily="34" charset="0"/>
              <a:buChar char="•"/>
              <a:defRPr lang="en-GB" sz="1500" b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42975" indent="-257175" algn="l">
              <a:buFont typeface="Arial" panose="020B0604020202020204" pitchFamily="34" charset="0"/>
              <a:buChar char="•"/>
              <a:defRPr lang="en-GB" sz="1800" b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text</a:t>
            </a:r>
          </a:p>
          <a:p>
            <a:pPr lvl="1"/>
            <a:endParaRPr lang="en-GB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1468" y="59266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9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4DFF0-FD8E-40BE-ADAD-F6B99A812934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18/02/2020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C0B4D-214A-4B60-89BD-E45933EA9432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9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97907"/>
            <a:ext cx="6858000" cy="7217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			INVESTMENTS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86543" y="3264864"/>
            <a:ext cx="6858000" cy="18650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smtClean="0"/>
              <a:t>Week 7 and 8: </a:t>
            </a:r>
            <a:r>
              <a:rPr lang="en-GB" sz="2800" dirty="0"/>
              <a:t>Fixed Income</a:t>
            </a:r>
            <a:endParaRPr lang="en-GB" sz="2800" dirty="0" smtClean="0"/>
          </a:p>
          <a:p>
            <a:pPr algn="ctr"/>
            <a:endParaRPr lang="en-GB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2700" dirty="0" smtClean="0"/>
              <a:t>Vikas Raman</a:t>
            </a:r>
            <a:endParaRPr lang="en-GB" sz="2700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Bond Quotes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Price you pay is quoted price plus accrued interest – the share of the coupon you will receive at the next coupon date attributable to the period before you owned it</a:t>
            </a:r>
          </a:p>
          <a:p>
            <a:pPr lvl="1"/>
            <a:r>
              <a:rPr lang="en-GB" sz="2400" dirty="0" smtClean="0"/>
              <a:t>you are quoted the </a:t>
            </a:r>
            <a:r>
              <a:rPr lang="en-GB" sz="2400" i="1" dirty="0" smtClean="0"/>
              <a:t>clean price </a:t>
            </a:r>
            <a:r>
              <a:rPr lang="en-GB" sz="2400" dirty="0" smtClean="0"/>
              <a:t>of $96.50 for an 8% 3-yr bond that pays semi-annually</a:t>
            </a:r>
          </a:p>
          <a:p>
            <a:pPr lvl="1"/>
            <a:r>
              <a:rPr lang="en-GB" sz="2400" dirty="0" smtClean="0"/>
              <a:t>you buy it 36 days after a coupon date</a:t>
            </a:r>
          </a:p>
          <a:p>
            <a:pPr lvl="1"/>
            <a:r>
              <a:rPr lang="en-GB" sz="2400" i="1" dirty="0" smtClean="0"/>
              <a:t>accrued interest </a:t>
            </a:r>
            <a:r>
              <a:rPr lang="en-GB" sz="2400" dirty="0" smtClean="0"/>
              <a:t>is $100 x (.5*8%) x 36/180 =$0.80</a:t>
            </a:r>
          </a:p>
          <a:p>
            <a:pPr lvl="1"/>
            <a:r>
              <a:rPr lang="en-GB" sz="2400" dirty="0" smtClean="0"/>
              <a:t>you pay the </a:t>
            </a:r>
            <a:r>
              <a:rPr lang="en-GB" sz="2400" i="1" dirty="0" smtClean="0"/>
              <a:t>dirty price </a:t>
            </a:r>
            <a:r>
              <a:rPr lang="en-GB" sz="2400" dirty="0" smtClean="0"/>
              <a:t>of $97.30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19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bother with clean price?</a:t>
            </a:r>
          </a:p>
        </p:txBody>
      </p:sp>
      <p:graphicFrame>
        <p:nvGraphicFramePr>
          <p:cNvPr id="1026" name="Object 4" descr="Clean and Dirty price" title="Clean and Dirty price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088953"/>
              </p:ext>
            </p:extLst>
          </p:nvPr>
        </p:nvGraphicFramePr>
        <p:xfrm>
          <a:off x="4717774" y="1822450"/>
          <a:ext cx="410762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Worksheet" r:id="rId4" imgW="9267713" imgH="5696102" progId="Excel.Sheet.8">
                  <p:embed/>
                </p:oleObj>
              </mc:Choice>
              <mc:Fallback>
                <p:oleObj name="Worksheet" r:id="rId4" imgW="9267713" imgH="56961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774" y="1822450"/>
                        <a:ext cx="4107627" cy="4351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6331" y="1853406"/>
            <a:ext cx="4287460" cy="4289425"/>
          </a:xfrm>
        </p:spPr>
        <p:txBody>
          <a:bodyPr/>
          <a:lstStyle/>
          <a:p>
            <a:r>
              <a:rPr lang="en-GB" sz="2000" dirty="0" smtClean="0"/>
              <a:t>If the dirty price is what you have to pay, why bother with quoting a clean price?</a:t>
            </a:r>
          </a:p>
          <a:p>
            <a:r>
              <a:rPr lang="en-GB" sz="2000" dirty="0" smtClean="0"/>
              <a:t>Suppose interest rate is 8%, then bond would be worth $100 immediately after a coupon payment</a:t>
            </a:r>
          </a:p>
          <a:p>
            <a:pPr lvl="1"/>
            <a:r>
              <a:rPr lang="en-GB" sz="1800" dirty="0" smtClean="0"/>
              <a:t>it is worth $104 immediately before the coupon is paid</a:t>
            </a:r>
          </a:p>
          <a:p>
            <a:pPr lvl="1"/>
            <a:r>
              <a:rPr lang="en-GB" sz="1800" dirty="0" smtClean="0"/>
              <a:t>it is worth $104/(1.04</a:t>
            </a:r>
            <a:r>
              <a:rPr lang="en-GB" sz="1800" i="1" baseline="30000" dirty="0" smtClean="0"/>
              <a:t>D</a:t>
            </a:r>
            <a:r>
              <a:rPr lang="en-GB" sz="1800" baseline="30000" dirty="0" smtClean="0"/>
              <a:t>/180</a:t>
            </a:r>
            <a:r>
              <a:rPr lang="en-GB" sz="1800" dirty="0" smtClean="0"/>
              <a:t>) </a:t>
            </a:r>
            <a:r>
              <a:rPr lang="en-GB" sz="1800" i="1" dirty="0" smtClean="0"/>
              <a:t>D</a:t>
            </a:r>
            <a:r>
              <a:rPr lang="en-GB" sz="1800" dirty="0" smtClean="0"/>
              <a:t> days before the coupon is paid</a:t>
            </a:r>
          </a:p>
          <a:p>
            <a:r>
              <a:rPr lang="en-GB" sz="2000" dirty="0" smtClean="0"/>
              <a:t>Quoting clean prices makes it easier to compare bonds with different coupons and coupon dates</a:t>
            </a:r>
          </a:p>
        </p:txBody>
      </p:sp>
    </p:spTree>
    <p:extLst>
      <p:ext uri="{BB962C8B-B14F-4D97-AF65-F5344CB8AC3E}">
        <p14:creationId xmlns:p14="http://schemas.microsoft.com/office/powerpoint/2010/main" val="10717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 Yield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Interest yield is computed by dividing interest due by clean price</a:t>
            </a:r>
          </a:p>
          <a:p>
            <a:pPr lvl="1"/>
            <a:r>
              <a:rPr lang="en-GB" sz="2400" dirty="0" smtClean="0"/>
              <a:t>with 8% bond, interest yield is 8/96.50 or 8.29%</a:t>
            </a:r>
          </a:p>
          <a:p>
            <a:r>
              <a:rPr lang="en-GB" sz="2800" dirty="0" smtClean="0"/>
              <a:t>But bond is trading below par (under 100)</a:t>
            </a:r>
          </a:p>
          <a:p>
            <a:pPr lvl="1"/>
            <a:r>
              <a:rPr lang="en-GB" sz="2400" dirty="0" smtClean="0"/>
              <a:t>so holder to maturity will receive capital gain of 3.50 over three years</a:t>
            </a:r>
          </a:p>
          <a:p>
            <a:pPr lvl="1"/>
            <a:r>
              <a:rPr lang="en-GB" sz="2400" dirty="0" smtClean="0"/>
              <a:t>appreciation amounts to about 1.20%/yr (</a:t>
            </a:r>
            <a:r>
              <a:rPr lang="en-GB" sz="2400" dirty="0" err="1" smtClean="0"/>
              <a:t>ie</a:t>
            </a:r>
            <a:r>
              <a:rPr lang="en-GB" sz="2400" dirty="0" smtClean="0"/>
              <a:t> (3.50/96.50)/3) </a:t>
            </a:r>
          </a:p>
          <a:p>
            <a:pPr lvl="1"/>
            <a:r>
              <a:rPr lang="en-GB" sz="2400" dirty="0" smtClean="0"/>
              <a:t>total return is about 9.49% (</a:t>
            </a:r>
            <a:r>
              <a:rPr lang="en-GB" sz="2400" dirty="0" err="1" smtClean="0"/>
              <a:t>ie</a:t>
            </a:r>
            <a:r>
              <a:rPr lang="en-GB" sz="2400" dirty="0" smtClean="0"/>
              <a:t> 8.29% + 1.20%)</a:t>
            </a:r>
          </a:p>
        </p:txBody>
      </p:sp>
    </p:spTree>
    <p:extLst>
      <p:ext uri="{BB962C8B-B14F-4D97-AF65-F5344CB8AC3E}">
        <p14:creationId xmlns:p14="http://schemas.microsoft.com/office/powerpoint/2010/main" val="25401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Yield to Maturity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yield on a bond (redemption yield, yield to maturity) is the discount rate that makes the present value of the bond equal to its (</a:t>
            </a:r>
            <a:r>
              <a:rPr lang="en-GB" sz="2400" b="1" dirty="0" smtClean="0"/>
              <a:t>dirty</a:t>
            </a:r>
            <a:r>
              <a:rPr lang="en-GB" sz="2400" dirty="0" smtClean="0"/>
              <a:t>) price</a:t>
            </a:r>
          </a:p>
          <a:p>
            <a:pPr lvl="1"/>
            <a:r>
              <a:rPr lang="en-GB" sz="2000" dirty="0" smtClean="0"/>
              <a:t>in the example above find y to solve:</a:t>
            </a:r>
          </a:p>
          <a:p>
            <a:pPr lvl="1"/>
            <a:endParaRPr lang="en-GB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use trial-and-error, goal seek, or solver…</a:t>
            </a:r>
          </a:p>
          <a:p>
            <a:pPr lvl="1"/>
            <a:endParaRPr lang="en-GB" dirty="0" smtClean="0"/>
          </a:p>
        </p:txBody>
      </p:sp>
      <p:pic>
        <p:nvPicPr>
          <p:cNvPr id="2051" name="Object 6" descr="Yield to maturity" title="Yield to matur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3309779"/>
            <a:ext cx="4320480" cy="576064"/>
          </a:xfrm>
          <a:prstGeom prst="rect">
            <a:avLst/>
          </a:prstGeom>
          <a:noFill/>
        </p:spPr>
      </p:pic>
      <p:graphicFrame>
        <p:nvGraphicFramePr>
          <p:cNvPr id="2050" name="Object 5" descr="Yield to maturity" title="Yield to matur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456078"/>
              </p:ext>
            </p:extLst>
          </p:nvPr>
        </p:nvGraphicFramePr>
        <p:xfrm>
          <a:off x="2118946" y="4544133"/>
          <a:ext cx="4529831" cy="147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Worksheet" r:id="rId5" imgW="1943052" imgH="1143085" progId="Excel.Sheet.8">
                  <p:embed/>
                </p:oleObj>
              </mc:Choice>
              <mc:Fallback>
                <p:oleObj name="Worksheet" r:id="rId5" imgW="1943052" imgH="11430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946" y="4544133"/>
                        <a:ext cx="4529831" cy="1476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descr="Yield to maturity" title="Yield to maturity"/>
          <p:cNvSpPr/>
          <p:nvPr/>
        </p:nvSpPr>
        <p:spPr>
          <a:xfrm>
            <a:off x="3419326" y="3237771"/>
            <a:ext cx="2736304" cy="7200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Trading Based on YTM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appropriate yield to maturity, </a:t>
            </a:r>
            <a:r>
              <a:rPr lang="en-US" altLang="en-US" dirty="0" smtClean="0">
                <a:solidFill>
                  <a:srgbClr val="FF0000"/>
                </a:solidFill>
              </a:rPr>
              <a:t>y*</a:t>
            </a:r>
            <a:r>
              <a:rPr lang="en-US" altLang="en-US" dirty="0" smtClean="0"/>
              <a:t>, for a bond depends on how risky it is, which as we shall see depends not only on the maturity of the bond, but also on the size of the coupons. </a:t>
            </a:r>
          </a:p>
          <a:p>
            <a:pPr lvl="1"/>
            <a:r>
              <a:rPr lang="en-US" altLang="en-US" dirty="0" smtClean="0"/>
              <a:t>If  y &lt; y* sell because you believe the bond is overpriced.</a:t>
            </a:r>
          </a:p>
          <a:p>
            <a:pPr lvl="1"/>
            <a:r>
              <a:rPr lang="en-US" altLang="en-US" dirty="0" smtClean="0"/>
              <a:t>If  y &gt; y* buy because you believe the bond is underpriced.</a:t>
            </a:r>
          </a:p>
        </p:txBody>
      </p:sp>
    </p:spTree>
    <p:extLst>
      <p:ext uri="{BB962C8B-B14F-4D97-AF65-F5344CB8AC3E}">
        <p14:creationId xmlns:p14="http://schemas.microsoft.com/office/powerpoint/2010/main" val="24904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Spot rates and zero-coupon bonds</a:t>
            </a:r>
          </a:p>
        </p:txBody>
      </p:sp>
      <p:sp>
        <p:nvSpPr>
          <p:cNvPr id="11269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A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spot rate </a:t>
            </a:r>
            <a:r>
              <a:rPr lang="en-US" altLang="en-US" sz="2400" dirty="0" smtClean="0">
                <a:solidFill>
                  <a:srgbClr val="FF0000"/>
                </a:solidFill>
              </a:rPr>
              <a:t>of interest is the YTM on a t-year zero.. </a:t>
            </a:r>
          </a:p>
          <a:p>
            <a:r>
              <a:rPr lang="en-US" altLang="en-US" sz="2400" dirty="0" smtClean="0"/>
              <a:t>Let </a:t>
            </a:r>
            <a:r>
              <a:rPr lang="en-US" altLang="en-US" sz="2400" b="1" dirty="0" err="1" smtClean="0">
                <a:solidFill>
                  <a:srgbClr val="FF0000"/>
                </a:solidFill>
              </a:rPr>
              <a:t>y</a:t>
            </a:r>
            <a:r>
              <a:rPr lang="en-US" altLang="en-US" sz="2400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be the </a:t>
            </a:r>
            <a:r>
              <a:rPr lang="en-US" altLang="en-US" sz="2400" b="1" u="sng" dirty="0" smtClean="0">
                <a:solidFill>
                  <a:srgbClr val="FF0000"/>
                </a:solidFill>
              </a:rPr>
              <a:t>spot rate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for a t-year zero-coupon </a:t>
            </a:r>
            <a:r>
              <a:rPr lang="en-US" altLang="en-US" sz="2400" dirty="0" smtClean="0"/>
              <a:t>(“discount”) bond. </a:t>
            </a:r>
          </a:p>
          <a:p>
            <a:r>
              <a:rPr lang="en-US" altLang="en-US" sz="2400" dirty="0" smtClean="0"/>
              <a:t>The price of a zero-coupon bond that pays out F at time t is equal to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If we know the bond price, we can figure out the spot rate and vice versa.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yield-to-maturity can be thought of as a weighted average of the spot rates for each coupon date</a:t>
            </a:r>
            <a:r>
              <a:rPr lang="en-US" altLang="en-US" sz="2400" dirty="0"/>
              <a:t>.</a:t>
            </a:r>
          </a:p>
          <a:p>
            <a:endParaRPr lang="en-US" altLang="en-US" sz="2400" dirty="0" smtClean="0"/>
          </a:p>
        </p:txBody>
      </p:sp>
      <p:graphicFrame>
        <p:nvGraphicFramePr>
          <p:cNvPr id="11267" name="Object 9" descr="Spot rates" title="Spot rat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39442"/>
              </p:ext>
            </p:extLst>
          </p:nvPr>
        </p:nvGraphicFramePr>
        <p:xfrm>
          <a:off x="3343435" y="3408392"/>
          <a:ext cx="1981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3" imgW="774360" imgH="444240" progId="Equation.3">
                  <p:embed/>
                </p:oleObj>
              </mc:Choice>
              <mc:Fallback>
                <p:oleObj name="Equation" r:id="rId3" imgW="774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435" y="3408392"/>
                        <a:ext cx="1981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Strips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2117"/>
            <a:ext cx="3978519" cy="43513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Bonds are quite complex – the three year bond is a bundle of 6 cash flows</a:t>
            </a:r>
          </a:p>
          <a:p>
            <a:r>
              <a:rPr lang="en-GB" sz="2400" dirty="0" smtClean="0"/>
              <a:t>To aid liquidity, Government makes it possible to strip some bonds – </a:t>
            </a:r>
            <a:r>
              <a:rPr lang="en-GB" sz="2400" dirty="0" err="1" smtClean="0"/>
              <a:t>unpackaging</a:t>
            </a:r>
            <a:r>
              <a:rPr lang="en-GB" sz="2400" dirty="0" smtClean="0"/>
              <a:t> the individual elements and trading separately</a:t>
            </a:r>
          </a:p>
          <a:p>
            <a:pPr lvl="1"/>
            <a:r>
              <a:rPr lang="en-GB" sz="2000" dirty="0" smtClean="0"/>
              <a:t>strips are zero coupon bonds</a:t>
            </a:r>
          </a:p>
          <a:p>
            <a:pPr lvl="1"/>
            <a:r>
              <a:rPr lang="en-GB" sz="2000" b="1" dirty="0" smtClean="0"/>
              <a:t>price of bond equals sum of strips – or else arbitrage</a:t>
            </a:r>
          </a:p>
        </p:txBody>
      </p:sp>
      <p:graphicFrame>
        <p:nvGraphicFramePr>
          <p:cNvPr id="10" name="Chart 9" descr="Strips" title="Strips"/>
          <p:cNvGraphicFramePr/>
          <p:nvPr>
            <p:extLst>
              <p:ext uri="{D42A27DB-BD31-4B8C-83A1-F6EECF244321}">
                <p14:modId xmlns:p14="http://schemas.microsoft.com/office/powerpoint/2010/main" val="3974577602"/>
              </p:ext>
            </p:extLst>
          </p:nvPr>
        </p:nvGraphicFramePr>
        <p:xfrm>
          <a:off x="4355976" y="1700808"/>
          <a:ext cx="4572000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15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term structure</a:t>
            </a:r>
          </a:p>
        </p:txBody>
      </p:sp>
      <p:graphicFrame>
        <p:nvGraphicFramePr>
          <p:cNvPr id="5122" name="Object 4" descr="Analysis of term structure" title="Analysis of term structure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701646"/>
              </p:ext>
            </p:extLst>
          </p:nvPr>
        </p:nvGraphicFramePr>
        <p:xfrm>
          <a:off x="4141822" y="3453767"/>
          <a:ext cx="4263195" cy="13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Worksheet" r:id="rId4" imgW="3057525" imgH="990600" progId="Excel.Sheet.8">
                  <p:embed/>
                </p:oleObj>
              </mc:Choice>
              <mc:Fallback>
                <p:oleObj name="Worksheet" r:id="rId4" imgW="3057525" imgH="990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822" y="3453767"/>
                        <a:ext cx="4263195" cy="13812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9401" y="1690689"/>
            <a:ext cx="4081463" cy="48387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strip or zero coupon yield curve shows the interest rate from now to time </a:t>
            </a:r>
            <a:r>
              <a:rPr lang="en-GB" sz="2000" i="1" dirty="0" smtClean="0"/>
              <a:t>t</a:t>
            </a:r>
            <a:r>
              <a:rPr lang="en-GB" sz="2000" dirty="0" smtClean="0"/>
              <a:t> – the </a:t>
            </a:r>
            <a:r>
              <a:rPr lang="en-GB" sz="2000" i="1" dirty="0" smtClean="0"/>
              <a:t>spot</a:t>
            </a:r>
            <a:r>
              <a:rPr lang="en-GB" sz="2000" dirty="0" smtClean="0"/>
              <a:t> rate</a:t>
            </a:r>
          </a:p>
          <a:p>
            <a:r>
              <a:rPr lang="en-GB" sz="2000" dirty="0" smtClean="0"/>
              <a:t>Knowing the spot rates, we can price any bond</a:t>
            </a:r>
          </a:p>
          <a:p>
            <a:pPr lvl="1"/>
            <a:r>
              <a:rPr lang="en-GB" sz="1800" dirty="0" smtClean="0"/>
              <a:t>term structure of spot rates</a:t>
            </a:r>
          </a:p>
          <a:p>
            <a:pPr lvl="1">
              <a:buNone/>
            </a:pPr>
            <a:r>
              <a:rPr lang="en-GB" sz="1800" dirty="0" smtClean="0"/>
              <a:t>		1 year		0.65%</a:t>
            </a:r>
          </a:p>
          <a:p>
            <a:pPr lvl="1">
              <a:buNone/>
            </a:pPr>
            <a:r>
              <a:rPr lang="en-GB" sz="1800" dirty="0" smtClean="0"/>
              <a:t>		2 years		0.87%</a:t>
            </a:r>
          </a:p>
          <a:p>
            <a:pPr lvl="1">
              <a:buNone/>
            </a:pPr>
            <a:r>
              <a:rPr lang="en-GB" sz="1800" dirty="0" smtClean="0"/>
              <a:t>		3 years 	1.21% </a:t>
            </a:r>
          </a:p>
          <a:p>
            <a:pPr lvl="1"/>
            <a:r>
              <a:rPr lang="en-GB" sz="1800" dirty="0" smtClean="0"/>
              <a:t>readily price </a:t>
            </a:r>
            <a:r>
              <a:rPr lang="en-GB" sz="1800" dirty="0" err="1" smtClean="0"/>
              <a:t>eg</a:t>
            </a:r>
            <a:r>
              <a:rPr lang="en-GB" sz="1800" dirty="0" smtClean="0"/>
              <a:t> 3-yr 2% coupon bond</a:t>
            </a:r>
          </a:p>
          <a:p>
            <a:pPr lvl="1"/>
            <a:r>
              <a:rPr lang="en-GB" sz="1800" i="1" dirty="0" smtClean="0"/>
              <a:t>P</a:t>
            </a:r>
            <a:r>
              <a:rPr lang="en-GB" sz="1800" dirty="0" smtClean="0"/>
              <a:t> </a:t>
            </a:r>
            <a:r>
              <a:rPr lang="en-GB" sz="1800" dirty="0"/>
              <a:t>=</a:t>
            </a:r>
            <a:r>
              <a:rPr lang="en-GB" sz="1800" i="1" dirty="0" smtClean="0"/>
              <a:t>X</a:t>
            </a:r>
            <a:r>
              <a:rPr lang="en-GB" sz="1800" baseline="-25000" dirty="0" smtClean="0"/>
              <a:t>1</a:t>
            </a:r>
            <a:r>
              <a:rPr lang="en-GB" sz="1800" i="1" dirty="0" smtClean="0"/>
              <a:t>D</a:t>
            </a:r>
            <a:r>
              <a:rPr lang="en-GB" sz="1800" baseline="-25000" dirty="0" smtClean="0"/>
              <a:t>1</a:t>
            </a:r>
            <a:r>
              <a:rPr lang="en-GB" sz="1800" dirty="0" smtClean="0"/>
              <a:t> </a:t>
            </a:r>
            <a:r>
              <a:rPr lang="en-GB" sz="1800" dirty="0"/>
              <a:t>+ </a:t>
            </a:r>
            <a:r>
              <a:rPr lang="en-GB" sz="1800" i="1" dirty="0" smtClean="0"/>
              <a:t>X</a:t>
            </a:r>
            <a:r>
              <a:rPr lang="en-GB" sz="1800" baseline="-25000" dirty="0" smtClean="0"/>
              <a:t>2</a:t>
            </a:r>
            <a:r>
              <a:rPr lang="en-GB" sz="1800" i="1" dirty="0" smtClean="0"/>
              <a:t>D</a:t>
            </a:r>
            <a:r>
              <a:rPr lang="en-GB" sz="1800" baseline="-25000" dirty="0" smtClean="0"/>
              <a:t>2</a:t>
            </a:r>
            <a:r>
              <a:rPr lang="en-GB" sz="1800" dirty="0" smtClean="0"/>
              <a:t> </a:t>
            </a:r>
            <a:r>
              <a:rPr lang="en-GB" sz="1800" dirty="0"/>
              <a:t>+ … + </a:t>
            </a:r>
            <a:r>
              <a:rPr lang="en-GB" sz="1800" i="1" dirty="0" smtClean="0"/>
              <a:t>X</a:t>
            </a:r>
            <a:r>
              <a:rPr lang="en-GB" sz="1800" i="1" baseline="-25000" dirty="0" smtClean="0"/>
              <a:t>T</a:t>
            </a:r>
            <a:r>
              <a:rPr lang="en-GB" sz="1800" i="1" dirty="0" smtClean="0"/>
              <a:t>D</a:t>
            </a:r>
            <a:r>
              <a:rPr lang="en-GB" sz="1800" i="1" baseline="-25000" dirty="0" smtClean="0"/>
              <a:t>T</a:t>
            </a:r>
            <a:r>
              <a:rPr lang="en-GB" sz="1800" dirty="0" smtClean="0"/>
              <a:t> </a:t>
            </a:r>
          </a:p>
          <a:p>
            <a:pPr lvl="2"/>
            <a:r>
              <a:rPr lang="en-GB" sz="1600" dirty="0" smtClean="0"/>
              <a:t>X = Coupons (Cash Flow)</a:t>
            </a:r>
          </a:p>
          <a:p>
            <a:pPr lvl="2"/>
            <a:r>
              <a:rPr lang="en-GB" sz="1600" dirty="0" smtClean="0"/>
              <a:t>D = Discount Factor</a:t>
            </a:r>
          </a:p>
          <a:p>
            <a:pPr lvl="2"/>
            <a:r>
              <a:rPr lang="en-GB" sz="1600" dirty="0" err="1" smtClean="0"/>
              <a:t>D</a:t>
            </a:r>
            <a:r>
              <a:rPr lang="en-GB" sz="1600" baseline="-25000" dirty="0" err="1" smtClean="0"/>
              <a:t>n</a:t>
            </a:r>
            <a:r>
              <a:rPr lang="en-GB" sz="1600" dirty="0" smtClean="0"/>
              <a:t> = 1/(1+Spot </a:t>
            </a:r>
            <a:r>
              <a:rPr lang="en-GB" sz="1600" dirty="0" err="1" smtClean="0"/>
              <a:t>Rate</a:t>
            </a:r>
            <a:r>
              <a:rPr lang="en-GB" sz="1600" baseline="-25000" dirty="0" err="1" smtClean="0"/>
              <a:t>n</a:t>
            </a:r>
            <a:r>
              <a:rPr lang="en-GB" sz="1600" dirty="0" smtClean="0"/>
              <a:t>)</a:t>
            </a:r>
            <a:r>
              <a:rPr lang="en-GB" sz="1600" baseline="30000" dirty="0" smtClean="0"/>
              <a:t>n</a:t>
            </a:r>
          </a:p>
          <a:p>
            <a:pPr lvl="2"/>
            <a:endParaRPr lang="en-GB" sz="1600" dirty="0"/>
          </a:p>
          <a:p>
            <a:pPr lvl="1"/>
            <a:endParaRPr lang="en-GB" sz="1800" dirty="0" smtClean="0"/>
          </a:p>
        </p:txBody>
      </p:sp>
      <p:sp>
        <p:nvSpPr>
          <p:cNvPr id="5125" name="Text Box 6" descr="Analysis of term structure" title="Analysis of term structure"/>
          <p:cNvSpPr txBox="1">
            <a:spLocks noChangeArrowheads="1"/>
          </p:cNvSpPr>
          <p:nvPr/>
        </p:nvSpPr>
        <p:spPr bwMode="auto">
          <a:xfrm>
            <a:off x="5220072" y="2569595"/>
            <a:ext cx="151216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dirty="0">
                <a:latin typeface="Calibri"/>
              </a:rPr>
              <a:t>=</a:t>
            </a:r>
            <a:r>
              <a:rPr lang="en-GB" sz="1600" dirty="0" smtClean="0">
                <a:latin typeface="Calibri"/>
              </a:rPr>
              <a:t>100/1.0121</a:t>
            </a:r>
            <a:r>
              <a:rPr lang="en-GB" sz="1600" baseline="30000" dirty="0" smtClean="0">
                <a:latin typeface="Calibri"/>
              </a:rPr>
              <a:t>3</a:t>
            </a:r>
            <a:endParaRPr lang="en-US" sz="1600" baseline="30000" dirty="0">
              <a:latin typeface="Calibri"/>
            </a:endParaRPr>
          </a:p>
        </p:txBody>
      </p:sp>
      <p:sp>
        <p:nvSpPr>
          <p:cNvPr id="5126" name="Line 7" descr="Analysis of term structure" title="Analysis of term structure"/>
          <p:cNvSpPr>
            <a:spLocks noChangeShapeType="1"/>
          </p:cNvSpPr>
          <p:nvPr/>
        </p:nvSpPr>
        <p:spPr bwMode="auto">
          <a:xfrm flipV="1">
            <a:off x="5976157" y="4256436"/>
            <a:ext cx="1895634" cy="756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7" name="Text Box 8" descr="Analysis of term structure" title="Analysis of term structure"/>
          <p:cNvSpPr txBox="1">
            <a:spLocks noChangeArrowheads="1"/>
          </p:cNvSpPr>
          <p:nvPr/>
        </p:nvSpPr>
        <p:spPr bwMode="auto">
          <a:xfrm>
            <a:off x="4355977" y="5733256"/>
            <a:ext cx="3240360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dirty="0" smtClean="0">
                <a:latin typeface="Calibri"/>
              </a:rPr>
              <a:t>=2x.9935+2x.9828+102x0.9646</a:t>
            </a:r>
            <a:endParaRPr lang="en-US" sz="1600" dirty="0">
              <a:latin typeface="Calibri"/>
            </a:endParaRPr>
          </a:p>
        </p:txBody>
      </p:sp>
      <p:sp>
        <p:nvSpPr>
          <p:cNvPr id="5128" name="Line 9" descr="Analysis of term structure" title="Analysis of term structure"/>
          <p:cNvSpPr>
            <a:spLocks noChangeShapeType="1"/>
          </p:cNvSpPr>
          <p:nvPr/>
        </p:nvSpPr>
        <p:spPr bwMode="auto">
          <a:xfrm flipV="1">
            <a:off x="5347492" y="4834988"/>
            <a:ext cx="2524299" cy="8982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Box 6" descr="Analysis of term structure" title="Analysis of term structure"/>
          <p:cNvSpPr txBox="1">
            <a:spLocks noChangeArrowheads="1"/>
          </p:cNvSpPr>
          <p:nvPr/>
        </p:nvSpPr>
        <p:spPr bwMode="auto">
          <a:xfrm>
            <a:off x="4796407" y="5021560"/>
            <a:ext cx="151216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dirty="0">
                <a:latin typeface="Calibri"/>
              </a:rPr>
              <a:t>=</a:t>
            </a:r>
            <a:r>
              <a:rPr lang="en-GB" sz="1600" dirty="0" smtClean="0">
                <a:latin typeface="Calibri"/>
              </a:rPr>
              <a:t>102x0.9646</a:t>
            </a:r>
            <a:endParaRPr lang="en-US" sz="1600" dirty="0">
              <a:latin typeface="Calibri"/>
            </a:endParaRPr>
          </a:p>
        </p:txBody>
      </p:sp>
      <p:sp>
        <p:nvSpPr>
          <p:cNvPr id="13" name="Line 9" descr="Analysis of term structure" title="Analysis of term structure"/>
          <p:cNvSpPr>
            <a:spLocks noChangeShapeType="1"/>
          </p:cNvSpPr>
          <p:nvPr/>
        </p:nvSpPr>
        <p:spPr bwMode="auto">
          <a:xfrm>
            <a:off x="5804451" y="2996188"/>
            <a:ext cx="396111" cy="12602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4000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Term Structure of Interest Rates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2117"/>
            <a:ext cx="3691559" cy="4351338"/>
          </a:xfrm>
        </p:spPr>
        <p:txBody>
          <a:bodyPr/>
          <a:lstStyle/>
          <a:p>
            <a:r>
              <a:rPr lang="en-GB" sz="2400" dirty="0" smtClean="0"/>
              <a:t>Even with single issuer, deep and liquid market, yields differ across bonds</a:t>
            </a:r>
          </a:p>
          <a:p>
            <a:pPr lvl="1"/>
            <a:r>
              <a:rPr lang="en-GB" sz="2000" dirty="0" smtClean="0"/>
              <a:t>called the term structure of interest rates</a:t>
            </a:r>
          </a:p>
        </p:txBody>
      </p:sp>
      <p:graphicFrame>
        <p:nvGraphicFramePr>
          <p:cNvPr id="5" name="Chart 4" descr="Term Structure of Interest Rates" title="Term Structure of Interest Rates"/>
          <p:cNvGraphicFramePr/>
          <p:nvPr>
            <p:extLst>
              <p:ext uri="{D42A27DB-BD31-4B8C-83A1-F6EECF244321}">
                <p14:modId xmlns:p14="http://schemas.microsoft.com/office/powerpoint/2010/main" val="755779054"/>
              </p:ext>
            </p:extLst>
          </p:nvPr>
        </p:nvGraphicFramePr>
        <p:xfrm>
          <a:off x="4168637" y="1926959"/>
          <a:ext cx="4572000" cy="406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4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Interpreting the Term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yield curve is a good predictor of the business cycle.</a:t>
            </a:r>
          </a:p>
          <a:p>
            <a:pPr lvl="1"/>
            <a:r>
              <a:rPr lang="en-US" sz="3000" dirty="0"/>
              <a:t>Long term rates tend to rise in anticipation of economic expansion.</a:t>
            </a:r>
          </a:p>
          <a:p>
            <a:pPr lvl="1"/>
            <a:r>
              <a:rPr lang="en-US" sz="3000" dirty="0"/>
              <a:t>Inverted yield curve may indicate that interest rates are expected to fall and signal a recession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15-</a:t>
            </a:r>
            <a:fld id="{CE2E4548-3A33-4630-AD87-5412C7805C5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Types of bond</a:t>
            </a:r>
          </a:p>
          <a:p>
            <a:r>
              <a:rPr lang="en-US" sz="2000" dirty="0" smtClean="0"/>
              <a:t>Bond Pricing</a:t>
            </a:r>
            <a:endParaRPr lang="en-GB" sz="2000" dirty="0" smtClean="0"/>
          </a:p>
          <a:p>
            <a:r>
              <a:rPr lang="en-GB" sz="2000" dirty="0" smtClean="0"/>
              <a:t>Price quotation</a:t>
            </a:r>
          </a:p>
          <a:p>
            <a:pPr lvl="1"/>
            <a:r>
              <a:rPr lang="en-GB" sz="1800" dirty="0" smtClean="0"/>
              <a:t>accrued interest</a:t>
            </a:r>
          </a:p>
          <a:p>
            <a:pPr lvl="1"/>
            <a:r>
              <a:rPr lang="en-GB" sz="1800" dirty="0" smtClean="0"/>
              <a:t>yields</a:t>
            </a:r>
          </a:p>
          <a:p>
            <a:r>
              <a:rPr lang="en-GB" sz="2000" dirty="0" smtClean="0"/>
              <a:t>Term structure</a:t>
            </a:r>
          </a:p>
          <a:p>
            <a:pPr lvl="1"/>
            <a:r>
              <a:rPr lang="en-GB" sz="1800" dirty="0" smtClean="0"/>
              <a:t>spot and forward rates</a:t>
            </a:r>
          </a:p>
          <a:p>
            <a:pPr lvl="1"/>
            <a:r>
              <a:rPr lang="en-GB" sz="1800" dirty="0" smtClean="0"/>
              <a:t>arbitrage</a:t>
            </a:r>
          </a:p>
          <a:p>
            <a:r>
              <a:rPr lang="en-GB" sz="2000" dirty="0" smtClean="0"/>
              <a:t>Bond price volatility</a:t>
            </a:r>
          </a:p>
          <a:p>
            <a:pPr lvl="1"/>
            <a:r>
              <a:rPr lang="en-GB" sz="1800" dirty="0" smtClean="0"/>
              <a:t>maturity and duration</a:t>
            </a:r>
          </a:p>
          <a:p>
            <a:pPr lvl="1"/>
            <a:r>
              <a:rPr lang="en-GB" sz="1800" dirty="0"/>
              <a:t>modified </a:t>
            </a:r>
            <a:r>
              <a:rPr lang="en-GB" sz="1800" dirty="0" smtClean="0"/>
              <a:t>duration</a:t>
            </a:r>
          </a:p>
          <a:p>
            <a:pPr lvl="1"/>
            <a:r>
              <a:rPr lang="en-GB" sz="1800" dirty="0" smtClean="0"/>
              <a:t>Convexity</a:t>
            </a:r>
            <a:endParaRPr lang="en-GB" sz="1800" dirty="0"/>
          </a:p>
          <a:p>
            <a:pPr marL="416250" lvl="1" indent="0">
              <a:buNone/>
            </a:pP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2130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Term Structure</a:t>
            </a:r>
            <a:endParaRPr lang="en-GB" dirty="0" smtClean="0"/>
          </a:p>
        </p:txBody>
      </p:sp>
      <p:pic>
        <p:nvPicPr>
          <p:cNvPr id="10" name="Picture 7" descr="Interpreting the Term Structure" title="Interpreting the Term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31009"/>
            <a:ext cx="7886699" cy="418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Term Structure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Have inferred term structure from strip prices</a:t>
            </a:r>
          </a:p>
          <a:p>
            <a:pPr lvl="1"/>
            <a:r>
              <a:rPr lang="en-GB" sz="1800" dirty="0" smtClean="0"/>
              <a:t>no strips in many markets</a:t>
            </a:r>
          </a:p>
          <a:p>
            <a:pPr lvl="1"/>
            <a:r>
              <a:rPr lang="en-GB" sz="1800" dirty="0" smtClean="0"/>
              <a:t>can readily infer from standard bond prices</a:t>
            </a:r>
          </a:p>
          <a:p>
            <a:r>
              <a:rPr lang="en-GB" sz="2000" dirty="0" smtClean="0"/>
              <a:t>In general, have </a:t>
            </a:r>
            <a:r>
              <a:rPr lang="en-GB" sz="2000" i="1" dirty="0" smtClean="0"/>
              <a:t>M</a:t>
            </a:r>
            <a:r>
              <a:rPr lang="en-GB" sz="2000" dirty="0" smtClean="0"/>
              <a:t>  bonds</a:t>
            </a:r>
          </a:p>
          <a:p>
            <a:pPr lvl="1"/>
            <a:r>
              <a:rPr lang="en-GB" sz="1800" dirty="0" smtClean="0"/>
              <a:t>bond </a:t>
            </a:r>
            <a:r>
              <a:rPr lang="en-GB" sz="1800" i="1" dirty="0" smtClean="0"/>
              <a:t>m</a:t>
            </a:r>
            <a:r>
              <a:rPr lang="en-GB" sz="1800" dirty="0" smtClean="0"/>
              <a:t> promises cash flow of </a:t>
            </a:r>
            <a:r>
              <a:rPr lang="en-GB" sz="1800" i="1" dirty="0" err="1" smtClean="0"/>
              <a:t>X</a:t>
            </a:r>
            <a:r>
              <a:rPr lang="en-GB" sz="1800" i="1" baseline="-25000" dirty="0" err="1" smtClean="0"/>
              <a:t>m,t</a:t>
            </a:r>
            <a:r>
              <a:rPr lang="en-GB" sz="1800" dirty="0" smtClean="0"/>
              <a:t> in year </a:t>
            </a:r>
            <a:r>
              <a:rPr lang="en-GB" sz="1800" i="1" dirty="0" smtClean="0"/>
              <a:t>t</a:t>
            </a:r>
          </a:p>
          <a:p>
            <a:pPr lvl="1"/>
            <a:r>
              <a:rPr lang="en-GB" sz="1800" dirty="0" smtClean="0"/>
              <a:t>it costs </a:t>
            </a:r>
            <a:r>
              <a:rPr lang="en-GB" sz="1800" i="1" dirty="0" smtClean="0"/>
              <a:t>P</a:t>
            </a:r>
            <a:r>
              <a:rPr lang="en-GB" sz="1800" i="1" baseline="-25000" dirty="0" smtClean="0"/>
              <a:t>m</a:t>
            </a:r>
          </a:p>
          <a:p>
            <a:pPr lvl="1"/>
            <a:r>
              <a:rPr lang="en-GB" sz="1800" dirty="0" smtClean="0"/>
              <a:t>if strips did exist, the price of a strip of maturity </a:t>
            </a:r>
            <a:r>
              <a:rPr lang="en-GB" sz="1800" i="1" dirty="0" smtClean="0"/>
              <a:t>t</a:t>
            </a:r>
            <a:r>
              <a:rPr lang="en-GB" sz="1800" dirty="0" smtClean="0"/>
              <a:t> would be </a:t>
            </a:r>
            <a:r>
              <a:rPr lang="en-GB" sz="1800" i="1" dirty="0" smtClean="0"/>
              <a:t>S</a:t>
            </a:r>
            <a:r>
              <a:rPr lang="en-GB" sz="1800" i="1" baseline="-25000" dirty="0" smtClean="0"/>
              <a:t>t</a:t>
            </a:r>
          </a:p>
          <a:p>
            <a:pPr>
              <a:buNone/>
            </a:pPr>
            <a:r>
              <a:rPr lang="en-GB" sz="2000" dirty="0" smtClean="0"/>
              <a:t>	then the following equations must hold:</a:t>
            </a:r>
          </a:p>
          <a:p>
            <a:pPr algn="ctr">
              <a:buNone/>
            </a:pPr>
            <a:r>
              <a:rPr lang="en-GB" sz="2000" i="1" dirty="0" smtClean="0"/>
              <a:t>P</a:t>
            </a:r>
            <a:r>
              <a:rPr lang="en-GB" sz="2000" i="1" baseline="-25000" dirty="0" smtClean="0"/>
              <a:t>m</a:t>
            </a:r>
            <a:r>
              <a:rPr lang="en-GB" sz="2000" dirty="0" smtClean="0"/>
              <a:t> =</a:t>
            </a:r>
            <a:r>
              <a:rPr lang="en-GB" sz="2000" i="1" dirty="0" smtClean="0"/>
              <a:t>X</a:t>
            </a:r>
            <a:r>
              <a:rPr lang="en-GB" sz="2000" i="1" baseline="-25000" dirty="0" smtClean="0"/>
              <a:t>m,</a:t>
            </a:r>
            <a:r>
              <a:rPr lang="en-GB" sz="2000" baseline="-25000" dirty="0" smtClean="0"/>
              <a:t>1</a:t>
            </a:r>
            <a:r>
              <a:rPr lang="en-GB" sz="2000" i="1" dirty="0" smtClean="0"/>
              <a:t>S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+ </a:t>
            </a:r>
            <a:r>
              <a:rPr lang="en-GB" sz="2000" i="1" dirty="0" smtClean="0"/>
              <a:t>X</a:t>
            </a:r>
            <a:r>
              <a:rPr lang="en-GB" sz="2000" i="1" baseline="-25000" dirty="0" smtClean="0"/>
              <a:t>m</a:t>
            </a:r>
            <a:r>
              <a:rPr lang="en-GB" sz="2000" baseline="-25000" dirty="0" smtClean="0"/>
              <a:t>,2</a:t>
            </a:r>
            <a:r>
              <a:rPr lang="en-GB" sz="2000" i="1" dirty="0" smtClean="0"/>
              <a:t>S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+ … + </a:t>
            </a:r>
            <a:r>
              <a:rPr lang="en-GB" sz="2000" i="1" dirty="0" err="1" smtClean="0"/>
              <a:t>X</a:t>
            </a:r>
            <a:r>
              <a:rPr lang="en-GB" sz="2000" i="1" baseline="-25000" dirty="0" err="1" smtClean="0"/>
              <a:t>m,T</a:t>
            </a:r>
            <a:r>
              <a:rPr lang="en-GB" sz="2000" i="1" dirty="0" err="1" smtClean="0"/>
              <a:t>S</a:t>
            </a:r>
            <a:r>
              <a:rPr lang="en-GB" sz="2000" i="1" baseline="-25000" dirty="0" err="1" smtClean="0"/>
              <a:t>T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Have </a:t>
            </a:r>
            <a:r>
              <a:rPr lang="en-GB" sz="2000" i="1" dirty="0" smtClean="0"/>
              <a:t>M</a:t>
            </a:r>
            <a:r>
              <a:rPr lang="en-GB" sz="2000" dirty="0" smtClean="0"/>
              <a:t> equations with </a:t>
            </a:r>
            <a:r>
              <a:rPr lang="en-GB" sz="2000" i="1" dirty="0" smtClean="0"/>
              <a:t>T</a:t>
            </a:r>
            <a:r>
              <a:rPr lang="en-GB" sz="2000" dirty="0" smtClean="0"/>
              <a:t> unknowns</a:t>
            </a:r>
          </a:p>
          <a:p>
            <a:pPr lvl="1"/>
            <a:r>
              <a:rPr lang="en-GB" sz="1800" dirty="0" smtClean="0"/>
              <a:t>can solve exactly if </a:t>
            </a:r>
            <a:r>
              <a:rPr lang="en-GB" sz="1800" i="1" dirty="0" smtClean="0"/>
              <a:t>M=T</a:t>
            </a:r>
            <a:r>
              <a:rPr lang="en-GB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5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Term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2 two-year bonds</a:t>
            </a:r>
          </a:p>
          <a:p>
            <a:r>
              <a:rPr lang="en-GB" sz="2000" dirty="0" smtClean="0"/>
              <a:t>Bond A pays 4% coupon and trades at $103.76</a:t>
            </a:r>
          </a:p>
          <a:p>
            <a:r>
              <a:rPr lang="en-GB" sz="2000" dirty="0"/>
              <a:t>Bond </a:t>
            </a:r>
            <a:r>
              <a:rPr lang="en-GB" sz="2000" dirty="0" smtClean="0"/>
              <a:t>B </a:t>
            </a:r>
            <a:r>
              <a:rPr lang="en-GB" sz="2000" dirty="0"/>
              <a:t>pays </a:t>
            </a:r>
            <a:r>
              <a:rPr lang="en-GB" sz="2000" dirty="0" smtClean="0"/>
              <a:t>8% </a:t>
            </a:r>
            <a:r>
              <a:rPr lang="en-GB" sz="2000" dirty="0"/>
              <a:t>coupon and trades at $</a:t>
            </a:r>
            <a:r>
              <a:rPr lang="en-GB" sz="2000" dirty="0" smtClean="0"/>
              <a:t>111.52</a:t>
            </a:r>
          </a:p>
          <a:p>
            <a:r>
              <a:rPr lang="en-GB" sz="2000" dirty="0" smtClean="0"/>
              <a:t>What are 1-year and 2-year spot rates?</a:t>
            </a:r>
          </a:p>
          <a:p>
            <a:endParaRPr lang="en-GB" sz="2000" dirty="0"/>
          </a:p>
          <a:p>
            <a:r>
              <a:rPr lang="en-GB" sz="2000" dirty="0" smtClean="0"/>
              <a:t>Equation1: 103.76 = 4*D1 + 104*D2</a:t>
            </a:r>
          </a:p>
          <a:p>
            <a:r>
              <a:rPr lang="en-GB" sz="2000" dirty="0" smtClean="0"/>
              <a:t>Equation2: 111.52 = 8*D1 + 108*D2</a:t>
            </a:r>
          </a:p>
          <a:p>
            <a:r>
              <a:rPr lang="en-GB" sz="2000" dirty="0" smtClean="0"/>
              <a:t>=&gt;D1 </a:t>
            </a:r>
            <a:r>
              <a:rPr lang="en-GB" sz="2000" dirty="0"/>
              <a:t>= 0.98 and </a:t>
            </a:r>
            <a:r>
              <a:rPr lang="en-GB" sz="2000" dirty="0" smtClean="0"/>
              <a:t>D2 </a:t>
            </a:r>
            <a:r>
              <a:rPr lang="en-GB" sz="2000" dirty="0"/>
              <a:t>= 0.96</a:t>
            </a:r>
          </a:p>
          <a:p>
            <a:r>
              <a:rPr lang="en-GB" sz="2000" dirty="0" smtClean="0"/>
              <a:t>D1 </a:t>
            </a:r>
            <a:r>
              <a:rPr lang="en-GB" sz="2000" dirty="0"/>
              <a:t>= 1/(1+r1) =&gt; r1 = 2.04%</a:t>
            </a:r>
          </a:p>
          <a:p>
            <a:r>
              <a:rPr lang="en-GB" sz="2000" dirty="0" smtClean="0"/>
              <a:t>D2 </a:t>
            </a:r>
            <a:r>
              <a:rPr lang="en-GB" sz="2000" dirty="0"/>
              <a:t>= 1/(1+r2)^2 =&gt; r2 = 2.06</a:t>
            </a:r>
            <a:r>
              <a:rPr lang="en-GB" sz="2000" dirty="0" smtClean="0"/>
              <a:t>%</a:t>
            </a:r>
          </a:p>
          <a:p>
            <a:pPr marL="0" indent="0">
              <a:buNone/>
            </a:pPr>
            <a:r>
              <a:rPr lang="en-GB" sz="2000" dirty="0" smtClean="0"/>
              <a:t>	(D = Discount Factor and r = spot rate)</a:t>
            </a:r>
          </a:p>
          <a:p>
            <a:r>
              <a:rPr lang="en-GB" sz="2000" dirty="0" smtClean="0"/>
              <a:t>Any assumptions here?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0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Rate</a:t>
            </a:r>
          </a:p>
        </p:txBody>
      </p:sp>
      <p:graphicFrame>
        <p:nvGraphicFramePr>
          <p:cNvPr id="6146" name="Object 4" descr="Forward rate" title="Forward rate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295602"/>
              </p:ext>
            </p:extLst>
          </p:nvPr>
        </p:nvGraphicFramePr>
        <p:xfrm>
          <a:off x="5003407" y="2584175"/>
          <a:ext cx="3585302" cy="12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Worksheet" r:id="rId4" imgW="2724021" imgH="981180" progId="Excel.Sheet.8">
                  <p:embed/>
                </p:oleObj>
              </mc:Choice>
              <mc:Fallback>
                <p:oleObj name="Worksheet" r:id="rId4" imgW="2724021" imgH="9811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407" y="2584175"/>
                        <a:ext cx="3585302" cy="1291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3" descr="Forward rate" title="Forward rate"/>
          <p:cNvSpPr>
            <a:spLocks noGrp="1" noChangeArrowheads="1"/>
          </p:cNvSpPr>
          <p:nvPr>
            <p:ph type="subTitle" idx="4294967295"/>
          </p:nvPr>
        </p:nvSpPr>
        <p:spPr>
          <a:xfrm>
            <a:off x="819483" y="1781153"/>
            <a:ext cx="8002587" cy="4289425"/>
          </a:xfrm>
        </p:spPr>
        <p:txBody>
          <a:bodyPr/>
          <a:lstStyle/>
          <a:p>
            <a:r>
              <a:rPr lang="en-GB" sz="2000" dirty="0" smtClean="0"/>
              <a:t>You can buy/sell a 1-year strip at 99.35 and a 2-year strip at  98.28</a:t>
            </a:r>
          </a:p>
          <a:p>
            <a:r>
              <a:rPr lang="en-GB" sz="2000" dirty="0" smtClean="0"/>
              <a:t>Suppose you will get £1m in 1 year and want to fix an interest rate for year 2</a:t>
            </a:r>
          </a:p>
          <a:p>
            <a:pPr lvl="1"/>
            <a:r>
              <a:rPr lang="en-GB" sz="1800" dirty="0" smtClean="0"/>
              <a:t>sell £1m face value of the 1-yr today</a:t>
            </a:r>
          </a:p>
          <a:p>
            <a:pPr lvl="1"/>
            <a:r>
              <a:rPr lang="en-GB" sz="1800" dirty="0" smtClean="0"/>
              <a:t>receive £0.9935m; use to buy 2-year strips</a:t>
            </a:r>
          </a:p>
          <a:p>
            <a:pPr lvl="1"/>
            <a:r>
              <a:rPr lang="en-GB" sz="1800" dirty="0" smtClean="0"/>
              <a:t>can buy 9935/9828 = £1.0109m face value</a:t>
            </a:r>
          </a:p>
          <a:p>
            <a:pPr lvl="1"/>
            <a:r>
              <a:rPr lang="en-GB" sz="1800" dirty="0" smtClean="0"/>
              <a:t>net effect is you guarantee an interest rate in one year of 1.09%</a:t>
            </a:r>
          </a:p>
          <a:p>
            <a:r>
              <a:rPr lang="en-GB" sz="2000" dirty="0" smtClean="0"/>
              <a:t>Can fix now an interest rate for any maturity – this is called a </a:t>
            </a:r>
            <a:r>
              <a:rPr lang="en-GB" sz="2000" i="1" dirty="0" smtClean="0"/>
              <a:t>forward</a:t>
            </a:r>
            <a:r>
              <a:rPr lang="en-GB" sz="2000" dirty="0" smtClean="0"/>
              <a:t> rate</a:t>
            </a:r>
          </a:p>
        </p:txBody>
      </p:sp>
      <p:cxnSp>
        <p:nvCxnSpPr>
          <p:cNvPr id="13" name="Straight Connector 12" descr="Forward rate" title="Forward rate"/>
          <p:cNvCxnSpPr/>
          <p:nvPr/>
        </p:nvCxnSpPr>
        <p:spPr>
          <a:xfrm>
            <a:off x="1209004" y="5293378"/>
            <a:ext cx="66247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 descr="Forward rate" title="Forward rate"/>
          <p:cNvSpPr/>
          <p:nvPr/>
        </p:nvSpPr>
        <p:spPr>
          <a:xfrm rot="16200000">
            <a:off x="2687985" y="3896894"/>
            <a:ext cx="279650" cy="33123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 descr="Forward rate" title="Forward rate"/>
          <p:cNvSpPr/>
          <p:nvPr/>
        </p:nvSpPr>
        <p:spPr>
          <a:xfrm rot="5400000">
            <a:off x="4339978" y="1624451"/>
            <a:ext cx="288032" cy="66247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Left Brace 15" descr="Forward rate" title="Forward rate"/>
          <p:cNvSpPr/>
          <p:nvPr/>
        </p:nvSpPr>
        <p:spPr>
          <a:xfrm rot="16200000">
            <a:off x="5996161" y="3901086"/>
            <a:ext cx="288033" cy="33123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 descr="Forward rate" title="Forward rate"/>
          <p:cNvSpPr txBox="1"/>
          <p:nvPr/>
        </p:nvSpPr>
        <p:spPr>
          <a:xfrm>
            <a:off x="531451" y="510878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      t=0</a:t>
            </a:r>
          </a:p>
          <a:p>
            <a:r>
              <a:rPr lang="en-GB" sz="1000" dirty="0" smtClean="0"/>
              <a:t>    2019</a:t>
            </a:r>
            <a:endParaRPr lang="en-GB" sz="1000" dirty="0"/>
          </a:p>
        </p:txBody>
      </p:sp>
      <p:sp>
        <p:nvSpPr>
          <p:cNvPr id="18" name="TextBox 17" descr="Forward rate" title="Forward rate"/>
          <p:cNvSpPr txBox="1"/>
          <p:nvPr/>
        </p:nvSpPr>
        <p:spPr>
          <a:xfrm>
            <a:off x="4123955" y="4978630"/>
            <a:ext cx="1032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      t=1 (2020)</a:t>
            </a:r>
            <a:endParaRPr lang="en-GB" sz="1000" dirty="0"/>
          </a:p>
        </p:txBody>
      </p:sp>
      <p:sp>
        <p:nvSpPr>
          <p:cNvPr id="19" name="TextBox 18" descr="Forward rate" title="Forward rate"/>
          <p:cNvSpPr txBox="1"/>
          <p:nvPr/>
        </p:nvSpPr>
        <p:spPr>
          <a:xfrm>
            <a:off x="7876267" y="5093323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t=2 (2021) </a:t>
            </a:r>
            <a:endParaRPr lang="en-GB" sz="1000" dirty="0"/>
          </a:p>
        </p:txBody>
      </p:sp>
      <p:sp>
        <p:nvSpPr>
          <p:cNvPr id="20" name="TextBox 19" descr="Forward rate" title="Forward rate"/>
          <p:cNvSpPr txBox="1"/>
          <p:nvPr/>
        </p:nvSpPr>
        <p:spPr>
          <a:xfrm>
            <a:off x="2879597" y="4423360"/>
            <a:ext cx="353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Two-Year Spot Rate (r2) = 0.87%</a:t>
            </a:r>
            <a:endParaRPr lang="en-GB" dirty="0"/>
          </a:p>
        </p:txBody>
      </p:sp>
      <p:sp>
        <p:nvSpPr>
          <p:cNvPr id="21" name="TextBox 20" descr="Forward rate" title="Forward rate"/>
          <p:cNvSpPr txBox="1"/>
          <p:nvPr/>
        </p:nvSpPr>
        <p:spPr>
          <a:xfrm>
            <a:off x="1360918" y="5701287"/>
            <a:ext cx="316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One-Year Spot Rate (r1) = 0.65%</a:t>
            </a:r>
            <a:endParaRPr lang="en-GB" dirty="0"/>
          </a:p>
        </p:txBody>
      </p:sp>
      <p:sp>
        <p:nvSpPr>
          <p:cNvPr id="22" name="TextBox 21" descr="Forward rate" title="Forward rate"/>
          <p:cNvSpPr txBox="1"/>
          <p:nvPr/>
        </p:nvSpPr>
        <p:spPr>
          <a:xfrm>
            <a:off x="4521372" y="5712320"/>
            <a:ext cx="394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One-Year Forward Rate (f1) = 1.09%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4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Spot and Forward Rates Graph</a:t>
            </a:r>
          </a:p>
        </p:txBody>
      </p:sp>
      <p:sp>
        <p:nvSpPr>
          <p:cNvPr id="2" name="Content Placeholder 1" descr="Spot and Forward Rates Graph" title="Spot and Forward Rates Graph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1987" name="Group 5" descr="Spot and Forward Rates Graph" title="Spot and Forward Rates Graph"/>
          <p:cNvGrpSpPr>
            <a:grpSpLocks/>
          </p:cNvGrpSpPr>
          <p:nvPr/>
        </p:nvGrpSpPr>
        <p:grpSpPr bwMode="auto">
          <a:xfrm>
            <a:off x="990600" y="2438400"/>
            <a:ext cx="6705600" cy="838200"/>
            <a:chOff x="624" y="1968"/>
            <a:chExt cx="4224" cy="528"/>
          </a:xfrm>
        </p:grpSpPr>
        <p:sp>
          <p:nvSpPr>
            <p:cNvPr id="42021" name="Text Box 6"/>
            <p:cNvSpPr txBox="1">
              <a:spLocks noChangeArrowheads="1"/>
            </p:cNvSpPr>
            <p:nvPr/>
          </p:nvSpPr>
          <p:spPr bwMode="auto">
            <a:xfrm>
              <a:off x="1200" y="196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y</a:t>
              </a:r>
              <a:r>
                <a:rPr lang="en-US" altLang="en-US" baseline="-25000">
                  <a:solidFill>
                    <a:schemeClr val="tx1"/>
                  </a:solidFill>
                </a:rPr>
                <a:t>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2022" name="AutoShape 7"/>
            <p:cNvSpPr>
              <a:spLocks/>
            </p:cNvSpPr>
            <p:nvPr/>
          </p:nvSpPr>
          <p:spPr bwMode="auto">
            <a:xfrm rot="5400000">
              <a:off x="1293" y="1629"/>
              <a:ext cx="54" cy="1296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023" name="Group 8"/>
            <p:cNvGrpSpPr>
              <a:grpSpLocks/>
            </p:cNvGrpSpPr>
            <p:nvPr/>
          </p:nvGrpSpPr>
          <p:grpSpPr bwMode="auto">
            <a:xfrm>
              <a:off x="624" y="2352"/>
              <a:ext cx="4224" cy="144"/>
              <a:chOff x="624" y="3648"/>
              <a:chExt cx="4224" cy="144"/>
            </a:xfrm>
          </p:grpSpPr>
          <p:grpSp>
            <p:nvGrpSpPr>
              <p:cNvPr id="42024" name="Group 9"/>
              <p:cNvGrpSpPr>
                <a:grpSpLocks/>
              </p:cNvGrpSpPr>
              <p:nvPr/>
            </p:nvGrpSpPr>
            <p:grpSpPr bwMode="auto">
              <a:xfrm>
                <a:off x="624" y="3648"/>
                <a:ext cx="4224" cy="144"/>
                <a:chOff x="624" y="3648"/>
                <a:chExt cx="4224" cy="144"/>
              </a:xfrm>
            </p:grpSpPr>
            <p:sp>
              <p:nvSpPr>
                <p:cNvPr id="42027" name="Line 10"/>
                <p:cNvSpPr>
                  <a:spLocks noChangeShapeType="1"/>
                </p:cNvSpPr>
                <p:nvPr/>
              </p:nvSpPr>
              <p:spPr bwMode="auto">
                <a:xfrm>
                  <a:off x="624" y="3744"/>
                  <a:ext cx="4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028" name="Line 11"/>
                <p:cNvSpPr>
                  <a:spLocks noChangeShapeType="1"/>
                </p:cNvSpPr>
                <p:nvPr/>
              </p:nvSpPr>
              <p:spPr bwMode="auto">
                <a:xfrm>
                  <a:off x="624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029" name="Line 12"/>
                <p:cNvSpPr>
                  <a:spLocks noChangeShapeType="1"/>
                </p:cNvSpPr>
                <p:nvPr/>
              </p:nvSpPr>
              <p:spPr bwMode="auto">
                <a:xfrm>
                  <a:off x="484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2025" name="Line 13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26" name="Line 14"/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1988" name="Text Box 15" descr="Spot and Forward Rates Graph" title="Spot and Forward Rates Graph"/>
          <p:cNvSpPr txBox="1">
            <a:spLocks noChangeArrowheads="1"/>
          </p:cNvSpPr>
          <p:nvPr/>
        </p:nvSpPr>
        <p:spPr bwMode="auto">
          <a:xfrm>
            <a:off x="5257800" y="1752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aseline="-25000">
                <a:solidFill>
                  <a:schemeClr val="tx1"/>
                </a:solidFill>
              </a:rPr>
              <a:t>2</a:t>
            </a:r>
            <a:r>
              <a:rPr lang="en-US" altLang="en-US">
                <a:solidFill>
                  <a:schemeClr val="tx1"/>
                </a:solidFill>
              </a:rPr>
              <a:t>f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1989" name="AutoShape 16" descr="Spot and Forward Rates Graph" title="Spot and Forward Rates Graph"/>
          <p:cNvSpPr>
            <a:spLocks/>
          </p:cNvSpPr>
          <p:nvPr/>
        </p:nvSpPr>
        <p:spPr bwMode="auto">
          <a:xfrm rot="5400000">
            <a:off x="5063331" y="423069"/>
            <a:ext cx="769938" cy="4343400"/>
          </a:xfrm>
          <a:prstGeom prst="leftBrace">
            <a:avLst>
              <a:gd name="adj1" fmla="val 47010"/>
              <a:gd name="adj2" fmla="val 4956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Text Box 17" descr="Spot and Forward Rates Graph" title="Spot and Forward Rates Graph"/>
          <p:cNvSpPr txBox="1">
            <a:spLocks noChangeArrowheads="1"/>
          </p:cNvSpPr>
          <p:nvPr/>
        </p:nvSpPr>
        <p:spPr bwMode="auto">
          <a:xfrm>
            <a:off x="4191000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991" name="AutoShape 18" descr="Spot and Forward Rates Graph" title="Spot and Forward Rates Graph"/>
          <p:cNvSpPr>
            <a:spLocks/>
          </p:cNvSpPr>
          <p:nvPr/>
        </p:nvSpPr>
        <p:spPr bwMode="auto">
          <a:xfrm rot="5400000">
            <a:off x="4338637" y="1985963"/>
            <a:ext cx="85725" cy="2057400"/>
          </a:xfrm>
          <a:prstGeom prst="lef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41992" name="Group 19" descr="Spot and Forward Rates Graph" title="Spot and Forward Rates Graph"/>
          <p:cNvGrpSpPr>
            <a:grpSpLocks/>
          </p:cNvGrpSpPr>
          <p:nvPr/>
        </p:nvGrpSpPr>
        <p:grpSpPr bwMode="auto">
          <a:xfrm>
            <a:off x="990600" y="3352800"/>
            <a:ext cx="6705600" cy="914400"/>
            <a:chOff x="624" y="2208"/>
            <a:chExt cx="4224" cy="576"/>
          </a:xfrm>
        </p:grpSpPr>
        <p:sp>
          <p:nvSpPr>
            <p:cNvPr id="42010" name="Text Box 20"/>
            <p:cNvSpPr txBox="1">
              <a:spLocks noChangeArrowheads="1"/>
            </p:cNvSpPr>
            <p:nvPr/>
          </p:nvSpPr>
          <p:spPr bwMode="auto">
            <a:xfrm>
              <a:off x="1920" y="22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y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2011" name="AutoShape 21"/>
            <p:cNvSpPr>
              <a:spLocks/>
            </p:cNvSpPr>
            <p:nvPr/>
          </p:nvSpPr>
          <p:spPr bwMode="auto">
            <a:xfrm rot="5400000">
              <a:off x="1989" y="1174"/>
              <a:ext cx="101" cy="2736"/>
            </a:xfrm>
            <a:prstGeom prst="leftBrace">
              <a:avLst>
                <a:gd name="adj1" fmla="val 2257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2012" name="Group 22"/>
            <p:cNvGrpSpPr>
              <a:grpSpLocks/>
            </p:cNvGrpSpPr>
            <p:nvPr/>
          </p:nvGrpSpPr>
          <p:grpSpPr bwMode="auto">
            <a:xfrm>
              <a:off x="624" y="2640"/>
              <a:ext cx="4224" cy="144"/>
              <a:chOff x="624" y="3648"/>
              <a:chExt cx="4224" cy="144"/>
            </a:xfrm>
          </p:grpSpPr>
          <p:grpSp>
            <p:nvGrpSpPr>
              <p:cNvPr id="42015" name="Group 23"/>
              <p:cNvGrpSpPr>
                <a:grpSpLocks/>
              </p:cNvGrpSpPr>
              <p:nvPr/>
            </p:nvGrpSpPr>
            <p:grpSpPr bwMode="auto">
              <a:xfrm>
                <a:off x="624" y="3648"/>
                <a:ext cx="4224" cy="144"/>
                <a:chOff x="624" y="3648"/>
                <a:chExt cx="4224" cy="144"/>
              </a:xfrm>
            </p:grpSpPr>
            <p:sp>
              <p:nvSpPr>
                <p:cNvPr id="42018" name="Line 24"/>
                <p:cNvSpPr>
                  <a:spLocks noChangeShapeType="1"/>
                </p:cNvSpPr>
                <p:nvPr/>
              </p:nvSpPr>
              <p:spPr bwMode="auto">
                <a:xfrm>
                  <a:off x="624" y="3744"/>
                  <a:ext cx="4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019" name="Line 25"/>
                <p:cNvSpPr>
                  <a:spLocks noChangeShapeType="1"/>
                </p:cNvSpPr>
                <p:nvPr/>
              </p:nvSpPr>
              <p:spPr bwMode="auto">
                <a:xfrm>
                  <a:off x="624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020" name="Line 26"/>
                <p:cNvSpPr>
                  <a:spLocks noChangeShapeType="1"/>
                </p:cNvSpPr>
                <p:nvPr/>
              </p:nvSpPr>
              <p:spPr bwMode="auto">
                <a:xfrm>
                  <a:off x="484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2016" name="Line 27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17" name="Line 28"/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4032" y="225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f</a:t>
              </a:r>
              <a:r>
                <a:rPr lang="en-US" altLang="en-US" baseline="-25000">
                  <a:solidFill>
                    <a:schemeClr val="tx1"/>
                  </a:solidFill>
                </a:rPr>
                <a:t>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2014" name="AutoShape 30"/>
            <p:cNvSpPr>
              <a:spLocks/>
            </p:cNvSpPr>
            <p:nvPr/>
          </p:nvSpPr>
          <p:spPr bwMode="auto">
            <a:xfrm rot="5400000">
              <a:off x="4125" y="1917"/>
              <a:ext cx="54" cy="1296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1993" name="Group 31" descr="Spot and Forward Rates Graph" title="Spot and Forward Rates Graph"/>
          <p:cNvGrpSpPr>
            <a:grpSpLocks/>
          </p:cNvGrpSpPr>
          <p:nvPr/>
        </p:nvGrpSpPr>
        <p:grpSpPr bwMode="auto">
          <a:xfrm>
            <a:off x="990600" y="4267200"/>
            <a:ext cx="6705600" cy="1524000"/>
            <a:chOff x="624" y="2784"/>
            <a:chExt cx="4224" cy="960"/>
          </a:xfrm>
        </p:grpSpPr>
        <p:grpSp>
          <p:nvGrpSpPr>
            <p:cNvPr id="41998" name="Group 32"/>
            <p:cNvGrpSpPr>
              <a:grpSpLocks/>
            </p:cNvGrpSpPr>
            <p:nvPr/>
          </p:nvGrpSpPr>
          <p:grpSpPr bwMode="auto">
            <a:xfrm>
              <a:off x="624" y="3216"/>
              <a:ext cx="4224" cy="144"/>
              <a:chOff x="624" y="3648"/>
              <a:chExt cx="4224" cy="144"/>
            </a:xfrm>
          </p:grpSpPr>
          <p:grpSp>
            <p:nvGrpSpPr>
              <p:cNvPr id="42004" name="Group 33"/>
              <p:cNvGrpSpPr>
                <a:grpSpLocks/>
              </p:cNvGrpSpPr>
              <p:nvPr/>
            </p:nvGrpSpPr>
            <p:grpSpPr bwMode="auto">
              <a:xfrm>
                <a:off x="624" y="3648"/>
                <a:ext cx="4224" cy="144"/>
                <a:chOff x="624" y="3648"/>
                <a:chExt cx="4224" cy="144"/>
              </a:xfrm>
            </p:grpSpPr>
            <p:sp>
              <p:nvSpPr>
                <p:cNvPr id="42007" name="Line 34"/>
                <p:cNvSpPr>
                  <a:spLocks noChangeShapeType="1"/>
                </p:cNvSpPr>
                <p:nvPr/>
              </p:nvSpPr>
              <p:spPr bwMode="auto">
                <a:xfrm>
                  <a:off x="624" y="3744"/>
                  <a:ext cx="4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008" name="Line 35"/>
                <p:cNvSpPr>
                  <a:spLocks noChangeShapeType="1"/>
                </p:cNvSpPr>
                <p:nvPr/>
              </p:nvSpPr>
              <p:spPr bwMode="auto">
                <a:xfrm>
                  <a:off x="624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009" name="Line 36"/>
                <p:cNvSpPr>
                  <a:spLocks noChangeShapeType="1"/>
                </p:cNvSpPr>
                <p:nvPr/>
              </p:nvSpPr>
              <p:spPr bwMode="auto">
                <a:xfrm>
                  <a:off x="4848" y="36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42005" name="Line 37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6" name="Line 38"/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1999" name="Text Box 39"/>
            <p:cNvSpPr txBox="1">
              <a:spLocks noChangeArrowheads="1"/>
            </p:cNvSpPr>
            <p:nvPr/>
          </p:nvSpPr>
          <p:spPr bwMode="auto">
            <a:xfrm>
              <a:off x="2592" y="27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y</a:t>
              </a:r>
              <a:r>
                <a:rPr lang="en-US" altLang="en-US" baseline="-25000">
                  <a:solidFill>
                    <a:schemeClr val="tx1"/>
                  </a:solidFill>
                </a:rPr>
                <a:t>3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2000" name="AutoShape 40"/>
            <p:cNvSpPr>
              <a:spLocks/>
            </p:cNvSpPr>
            <p:nvPr/>
          </p:nvSpPr>
          <p:spPr bwMode="auto">
            <a:xfrm rot="5400000">
              <a:off x="2640" y="1104"/>
              <a:ext cx="144" cy="4080"/>
            </a:xfrm>
            <a:prstGeom prst="leftBrace">
              <a:avLst>
                <a:gd name="adj1" fmla="val 2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1008" y="345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Period 1</a:t>
              </a:r>
            </a:p>
          </p:txBody>
        </p:sp>
        <p:sp>
          <p:nvSpPr>
            <p:cNvPr id="42002" name="Text Box 42"/>
            <p:cNvSpPr txBox="1">
              <a:spLocks noChangeArrowheads="1"/>
            </p:cNvSpPr>
            <p:nvPr/>
          </p:nvSpPr>
          <p:spPr bwMode="auto">
            <a:xfrm>
              <a:off x="3888" y="345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Period 3</a:t>
              </a:r>
            </a:p>
          </p:txBody>
        </p:sp>
        <p:sp>
          <p:nvSpPr>
            <p:cNvPr id="42003" name="Text Box 43"/>
            <p:cNvSpPr txBox="1">
              <a:spLocks noChangeArrowheads="1"/>
            </p:cNvSpPr>
            <p:nvPr/>
          </p:nvSpPr>
          <p:spPr bwMode="auto">
            <a:xfrm>
              <a:off x="2400" y="3456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</a:rPr>
                <a:t>Period 2</a:t>
              </a:r>
            </a:p>
          </p:txBody>
        </p:sp>
      </p:grpSp>
      <p:sp>
        <p:nvSpPr>
          <p:cNvPr id="41995" name="Text Box 46"/>
          <p:cNvSpPr txBox="1">
            <a:spLocks noChangeArrowheads="1"/>
          </p:cNvSpPr>
          <p:nvPr/>
        </p:nvSpPr>
        <p:spPr bwMode="auto">
          <a:xfrm>
            <a:off x="533400" y="125061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Consider a 3-period coupon bond:</a:t>
            </a:r>
          </a:p>
        </p:txBody>
      </p:sp>
      <p:sp>
        <p:nvSpPr>
          <p:cNvPr id="41996" name="Text Box 88" descr="Spot and Forward Rates Graph" title="Spot and Forward Rates Graph"/>
          <p:cNvSpPr txBox="1">
            <a:spLocks noChangeArrowheads="1"/>
          </p:cNvSpPr>
          <p:nvPr/>
        </p:nvSpPr>
        <p:spPr bwMode="auto">
          <a:xfrm>
            <a:off x="6400800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</a:t>
            </a:r>
            <a:r>
              <a:rPr lang="en-US" altLang="en-US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997" name="AutoShape 89" descr="Spot and Forward Rates Graph" title="Spot and Forward Rates Graph"/>
          <p:cNvSpPr>
            <a:spLocks/>
          </p:cNvSpPr>
          <p:nvPr/>
        </p:nvSpPr>
        <p:spPr bwMode="auto">
          <a:xfrm rot="5400000">
            <a:off x="6548437" y="1985963"/>
            <a:ext cx="85725" cy="2057400"/>
          </a:xfrm>
          <a:prstGeom prst="lef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87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formulae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Need to understand and be able to recreate formulae, but doubt if it is worth committing to memory</a:t>
            </a:r>
          </a:p>
        </p:txBody>
      </p:sp>
      <p:graphicFrame>
        <p:nvGraphicFramePr>
          <p:cNvPr id="2" name="Object 1" descr="Spot and Forward Rates" title="Spot and Forward Rat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64953"/>
              </p:ext>
            </p:extLst>
          </p:nvPr>
        </p:nvGraphicFramePr>
        <p:xfrm>
          <a:off x="1547664" y="1772816"/>
          <a:ext cx="546779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4" imgW="1854000" imgH="736560" progId="Equation.3">
                  <p:embed/>
                </p:oleObj>
              </mc:Choice>
              <mc:Fallback>
                <p:oleObj name="Equation" r:id="rId4" imgW="18540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72816"/>
                        <a:ext cx="5467798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8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and future spot</a:t>
            </a:r>
          </a:p>
        </p:txBody>
      </p:sp>
      <p:sp>
        <p:nvSpPr>
          <p:cNvPr id="26627" name="Rectangle 3" descr="Forward and future spot" title="Forward and future spot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Difference between </a:t>
            </a:r>
            <a:r>
              <a:rPr lang="en-GB" sz="2400" dirty="0"/>
              <a:t>forward rates </a:t>
            </a:r>
            <a:r>
              <a:rPr lang="en-GB" sz="2400" dirty="0" smtClean="0"/>
              <a:t>and (expected) </a:t>
            </a:r>
            <a:r>
              <a:rPr lang="en-GB" sz="2400" dirty="0"/>
              <a:t>future spot </a:t>
            </a:r>
            <a:r>
              <a:rPr lang="en-GB" sz="2400" dirty="0" smtClean="0"/>
              <a:t>rates</a:t>
            </a:r>
          </a:p>
          <a:p>
            <a:r>
              <a:rPr lang="en-GB" sz="2400" dirty="0" smtClean="0"/>
              <a:t>Forward Rate: 1 year rate between 2020 and 2021 </a:t>
            </a:r>
            <a:r>
              <a:rPr lang="en-GB" sz="2400" i="1" dirty="0" smtClean="0"/>
              <a:t>fixed </a:t>
            </a:r>
            <a:r>
              <a:rPr lang="en-GB" sz="2400" dirty="0" smtClean="0"/>
              <a:t>in 2019</a:t>
            </a:r>
          </a:p>
          <a:p>
            <a:r>
              <a:rPr lang="en-GB" sz="2400" dirty="0" smtClean="0"/>
              <a:t>Expected </a:t>
            </a:r>
            <a:r>
              <a:rPr lang="en-GB" sz="2400" dirty="0"/>
              <a:t>future spot </a:t>
            </a:r>
            <a:r>
              <a:rPr lang="en-GB" sz="2400" dirty="0" smtClean="0"/>
              <a:t>rates: 1 year spot rate </a:t>
            </a:r>
            <a:r>
              <a:rPr lang="en-GB" sz="2400" dirty="0"/>
              <a:t>between </a:t>
            </a:r>
            <a:r>
              <a:rPr lang="en-GB" sz="2400" dirty="0" smtClean="0"/>
              <a:t>2020 </a:t>
            </a:r>
            <a:r>
              <a:rPr lang="en-GB" sz="2400" dirty="0"/>
              <a:t>and </a:t>
            </a:r>
            <a:r>
              <a:rPr lang="en-GB" sz="2400" dirty="0" smtClean="0"/>
              <a:t>2021, but </a:t>
            </a:r>
            <a:r>
              <a:rPr lang="en-GB" sz="2400" i="1" dirty="0" smtClean="0"/>
              <a:t>expected</a:t>
            </a:r>
            <a:r>
              <a:rPr lang="en-GB" sz="2400" dirty="0" smtClean="0"/>
              <a:t> in 2019 and to be </a:t>
            </a:r>
            <a:r>
              <a:rPr lang="en-GB" sz="2400" i="1" dirty="0" smtClean="0"/>
              <a:t>revealed</a:t>
            </a:r>
            <a:r>
              <a:rPr lang="en-GB" sz="2400" dirty="0" smtClean="0"/>
              <a:t> in 2020</a:t>
            </a:r>
            <a:endParaRPr lang="en-GB" sz="2400" dirty="0"/>
          </a:p>
          <a:p>
            <a:endParaRPr lang="en-GB" sz="2400" dirty="0" smtClean="0"/>
          </a:p>
        </p:txBody>
      </p:sp>
      <p:cxnSp>
        <p:nvCxnSpPr>
          <p:cNvPr id="4" name="Straight Connector 3" descr="Forward and future spot" title="Forward and future spot"/>
          <p:cNvCxnSpPr/>
          <p:nvPr/>
        </p:nvCxnSpPr>
        <p:spPr>
          <a:xfrm>
            <a:off x="1215907" y="4876708"/>
            <a:ext cx="66247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 descr="Forward and future spot" title="Forward and future spot"/>
          <p:cNvSpPr/>
          <p:nvPr/>
        </p:nvSpPr>
        <p:spPr>
          <a:xfrm rot="16200000">
            <a:off x="2732266" y="3548751"/>
            <a:ext cx="279650" cy="33123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Left Brace 5" descr="Forward and future spot" title="Forward and future spot"/>
          <p:cNvSpPr/>
          <p:nvPr/>
        </p:nvSpPr>
        <p:spPr>
          <a:xfrm rot="5400000">
            <a:off x="4384259" y="1276308"/>
            <a:ext cx="288032" cy="66247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Left Brace 6" descr="Forward and future spot" title="Forward and future spot"/>
          <p:cNvSpPr/>
          <p:nvPr/>
        </p:nvSpPr>
        <p:spPr>
          <a:xfrm rot="16200000">
            <a:off x="6040442" y="3552943"/>
            <a:ext cx="288033" cy="33123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 descr="Forward and future spot" title="Forward and future spot"/>
          <p:cNvSpPr txBox="1"/>
          <p:nvPr/>
        </p:nvSpPr>
        <p:spPr>
          <a:xfrm>
            <a:off x="575732" y="4760645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      t=0</a:t>
            </a:r>
          </a:p>
          <a:p>
            <a:r>
              <a:rPr lang="en-GB" sz="1000" dirty="0" smtClean="0"/>
              <a:t>    2019</a:t>
            </a:r>
            <a:endParaRPr lang="en-GB" sz="1000" dirty="0"/>
          </a:p>
        </p:txBody>
      </p:sp>
      <p:sp>
        <p:nvSpPr>
          <p:cNvPr id="9" name="TextBox 8" descr="Forward and future spot" title="Forward and future spot"/>
          <p:cNvSpPr txBox="1"/>
          <p:nvPr/>
        </p:nvSpPr>
        <p:spPr>
          <a:xfrm>
            <a:off x="4168236" y="4630487"/>
            <a:ext cx="1032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      t=1 (2020)</a:t>
            </a:r>
            <a:endParaRPr lang="en-GB" sz="1000" dirty="0"/>
          </a:p>
        </p:txBody>
      </p:sp>
      <p:sp>
        <p:nvSpPr>
          <p:cNvPr id="10" name="TextBox 9" descr="Forward and future spot" title="Forward and future spot"/>
          <p:cNvSpPr txBox="1"/>
          <p:nvPr/>
        </p:nvSpPr>
        <p:spPr>
          <a:xfrm>
            <a:off x="2985426" y="4075328"/>
            <a:ext cx="353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Two-Year Spot Rate (r2) = 0.87%</a:t>
            </a:r>
            <a:endParaRPr lang="en-GB" dirty="0"/>
          </a:p>
        </p:txBody>
      </p:sp>
      <p:sp>
        <p:nvSpPr>
          <p:cNvPr id="11" name="TextBox 10" descr="Forward and future spot" title="Forward and future spot"/>
          <p:cNvSpPr txBox="1"/>
          <p:nvPr/>
        </p:nvSpPr>
        <p:spPr>
          <a:xfrm>
            <a:off x="1405199" y="5353144"/>
            <a:ext cx="316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One-Year Spot Rate (r1) = 0.65%</a:t>
            </a:r>
            <a:endParaRPr lang="en-GB" dirty="0"/>
          </a:p>
        </p:txBody>
      </p:sp>
      <p:sp>
        <p:nvSpPr>
          <p:cNvPr id="20" name="TextBox 19" descr="Forward and future spot" title="Forward and future spot"/>
          <p:cNvSpPr txBox="1"/>
          <p:nvPr/>
        </p:nvSpPr>
        <p:spPr>
          <a:xfrm>
            <a:off x="7920548" y="474518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t=2 (2021) </a:t>
            </a:r>
            <a:endParaRPr lang="en-GB" sz="1000" dirty="0"/>
          </a:p>
        </p:txBody>
      </p:sp>
      <p:sp>
        <p:nvSpPr>
          <p:cNvPr id="21" name="TextBox 20" descr="Forward and future spot" title="Forward and future spot"/>
          <p:cNvSpPr txBox="1"/>
          <p:nvPr/>
        </p:nvSpPr>
        <p:spPr>
          <a:xfrm>
            <a:off x="4565653" y="5353144"/>
            <a:ext cx="394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One-Year Forward Rate (f1) = 1.09%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9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Forward and future spot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Is it a good idea to lock in a rate of 1.09% in 1 year?</a:t>
            </a:r>
          </a:p>
          <a:p>
            <a:pPr lvl="1"/>
            <a:r>
              <a:rPr lang="en-GB" sz="2000" dirty="0" smtClean="0"/>
              <a:t>if the one year spot rate next year is 0.5%, you will look clever</a:t>
            </a:r>
          </a:p>
          <a:p>
            <a:pPr lvl="1"/>
            <a:r>
              <a:rPr lang="en-GB" sz="2000" dirty="0" smtClean="0"/>
              <a:t>if it is 2% you will look silly</a:t>
            </a:r>
          </a:p>
          <a:p>
            <a:r>
              <a:rPr lang="en-GB" sz="2400" dirty="0" smtClean="0"/>
              <a:t>Rough view:</a:t>
            </a:r>
          </a:p>
          <a:p>
            <a:pPr lvl="1"/>
            <a:r>
              <a:rPr lang="en-GB" sz="2000" dirty="0" smtClean="0"/>
              <a:t>bond market is highly liquid</a:t>
            </a:r>
          </a:p>
          <a:p>
            <a:pPr lvl="1"/>
            <a:r>
              <a:rPr lang="en-GB" sz="2000" dirty="0" smtClean="0"/>
              <a:t>many players (borrowers and lenders) who are not that fixed on a particular maturity</a:t>
            </a:r>
          </a:p>
          <a:p>
            <a:pPr lvl="1"/>
            <a:r>
              <a:rPr lang="en-GB" sz="2000" dirty="0" smtClean="0"/>
              <a:t>little “inside” information; many smart analysts</a:t>
            </a:r>
          </a:p>
          <a:p>
            <a:pPr lvl="1"/>
            <a:r>
              <a:rPr lang="en-GB" sz="2000" dirty="0" smtClean="0"/>
              <a:t>so forward rate unlikely to be seriously out of line with market expectations of future spot rates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6211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Clienteles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There are preferences. If the Expectations Hypothesis holds, forward equals expected future spot, and investors will match their needs</a:t>
            </a:r>
          </a:p>
          <a:p>
            <a:pPr lvl="1"/>
            <a:r>
              <a:rPr lang="en-GB" sz="1800" dirty="0" smtClean="0"/>
              <a:t>pension funds will hold long dated</a:t>
            </a:r>
          </a:p>
          <a:p>
            <a:pPr lvl="1"/>
            <a:r>
              <a:rPr lang="en-GB" sz="1800" dirty="0" smtClean="0"/>
              <a:t>investors with liquidity needs will hold short</a:t>
            </a:r>
          </a:p>
          <a:p>
            <a:r>
              <a:rPr lang="en-GB" sz="2000" dirty="0" smtClean="0"/>
              <a:t>Supply is important too</a:t>
            </a:r>
          </a:p>
          <a:p>
            <a:pPr lvl="1"/>
            <a:r>
              <a:rPr lang="en-GB" sz="1800" dirty="0" smtClean="0"/>
              <a:t>borrowers will match maturity to cash flow needs, and reflect risk management concerns</a:t>
            </a:r>
          </a:p>
          <a:p>
            <a:pPr lvl="1"/>
            <a:r>
              <a:rPr lang="en-GB" sz="1800" dirty="0" smtClean="0"/>
              <a:t>Government issuance integrated with monetary policy</a:t>
            </a:r>
          </a:p>
          <a:p>
            <a:r>
              <a:rPr lang="en-GB" sz="2000" dirty="0" smtClean="0"/>
              <a:t>But if supply and demand don’t match prices will adjust</a:t>
            </a:r>
          </a:p>
          <a:p>
            <a:pPr lvl="1"/>
            <a:r>
              <a:rPr lang="en-GB" sz="1800" dirty="0" smtClean="0"/>
              <a:t>if liquidity is important to investors and securing long term finance important for borrowers, there will be a </a:t>
            </a:r>
            <a:r>
              <a:rPr lang="en-GB" sz="1800" i="1" dirty="0" smtClean="0"/>
              <a:t>liquidity premium</a:t>
            </a:r>
          </a:p>
          <a:p>
            <a:pPr lvl="2"/>
            <a:r>
              <a:rPr lang="en-GB" sz="1600" dirty="0" smtClean="0"/>
              <a:t>on average short rates will be lower than long rates</a:t>
            </a:r>
          </a:p>
          <a:p>
            <a:pPr lvl="2"/>
            <a:r>
              <a:rPr lang="en-GB" sz="1600" dirty="0" smtClean="0"/>
              <a:t>forward rates will be higher than expected future spot rates</a:t>
            </a:r>
          </a:p>
          <a:p>
            <a:pPr lvl="2"/>
            <a:r>
              <a:rPr lang="en-US" sz="1600" i="1" dirty="0" err="1" smtClean="0"/>
              <a:t>f</a:t>
            </a:r>
            <a:r>
              <a:rPr lang="en-US" sz="1600" i="1" baseline="-25000" dirty="0" err="1" smtClean="0"/>
              <a:t>n</a:t>
            </a:r>
            <a:r>
              <a:rPr lang="en-US" sz="1600" i="1" dirty="0" smtClean="0"/>
              <a:t> </a:t>
            </a:r>
            <a:r>
              <a:rPr lang="en-US" sz="1600" i="1" dirty="0"/>
              <a:t>= E(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n</a:t>
            </a:r>
            <a:r>
              <a:rPr lang="en-US" sz="1600" i="1" dirty="0"/>
              <a:t>) </a:t>
            </a:r>
            <a:r>
              <a:rPr lang="en-US" sz="1600" dirty="0" smtClean="0"/>
              <a:t>+ liquidity premium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7000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Bond Prices and Interest Rates</a:t>
            </a:r>
          </a:p>
        </p:txBody>
      </p:sp>
      <p:graphicFrame>
        <p:nvGraphicFramePr>
          <p:cNvPr id="10242" name="Object 4" descr="Bond prices and interest rates" title="Bond prices and interest rates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740404"/>
              </p:ext>
            </p:extLst>
          </p:nvPr>
        </p:nvGraphicFramePr>
        <p:xfrm>
          <a:off x="5000600" y="2781645"/>
          <a:ext cx="3310446" cy="63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4" imgW="2044440" imgH="393480" progId="Equation.DSMT4">
                  <p:embed/>
                </p:oleObj>
              </mc:Choice>
              <mc:Fallback>
                <p:oleObj name="Equation" r:id="rId4" imgW="2044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00" y="2781645"/>
                        <a:ext cx="3310446" cy="6374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12763" y="1738108"/>
            <a:ext cx="8002587" cy="430488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Suppose you hold a 10-year 5% coupon bond in your portfolio</a:t>
            </a:r>
          </a:p>
          <a:p>
            <a:pPr lvl="1"/>
            <a:r>
              <a:rPr lang="en-GB" sz="2000" dirty="0" smtClean="0"/>
              <a:t>currently interest rates are 5%, and the bond is at par (100)</a:t>
            </a:r>
          </a:p>
          <a:p>
            <a:r>
              <a:rPr lang="en-GB" sz="2400" dirty="0" smtClean="0"/>
              <a:t>Interest rates generally rise to 6%</a:t>
            </a:r>
          </a:p>
          <a:p>
            <a:pPr lvl="1"/>
            <a:r>
              <a:rPr lang="en-GB" sz="2000" dirty="0" smtClean="0"/>
              <a:t>the value of your bond falls to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the </a:t>
            </a:r>
            <a:r>
              <a:rPr lang="en-GB" sz="2000" dirty="0" smtClean="0"/>
              <a:t>cash flow remains the same</a:t>
            </a:r>
          </a:p>
          <a:p>
            <a:pPr lvl="1"/>
            <a:r>
              <a:rPr lang="en-GB" sz="2000" dirty="0" smtClean="0"/>
              <a:t>the expected return on your money has gone up</a:t>
            </a:r>
          </a:p>
          <a:p>
            <a:r>
              <a:rPr lang="en-GB" sz="2400" dirty="0" smtClean="0"/>
              <a:t>Are you made better or worse off by the rate change?</a:t>
            </a:r>
          </a:p>
          <a:p>
            <a:pPr lvl="1"/>
            <a:r>
              <a:rPr lang="en-GB" sz="2000" dirty="0" smtClean="0"/>
              <a:t>on a mark-to-market basis, worse off</a:t>
            </a:r>
          </a:p>
          <a:p>
            <a:pPr lvl="1"/>
            <a:r>
              <a:rPr lang="en-GB" sz="2000" dirty="0" smtClean="0"/>
              <a:t>if funding a long-term liability, the loss is offset by a fall in the value of the liability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53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Bond</a:t>
            </a:r>
            <a:endParaRPr lang="en-GB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 bond is a security where the pay-out is pre-determined</a:t>
            </a:r>
          </a:p>
          <a:p>
            <a:pPr lvl="1"/>
            <a:r>
              <a:rPr lang="en-GB" sz="2000" dirty="0" smtClean="0"/>
              <a:t>defined face value or principal that is repaid at maturity</a:t>
            </a:r>
          </a:p>
          <a:p>
            <a:pPr lvl="1"/>
            <a:r>
              <a:rPr lang="en-GB" sz="2000" dirty="0" smtClean="0"/>
              <a:t>defined stream of interest or coupon payments</a:t>
            </a:r>
          </a:p>
          <a:p>
            <a:r>
              <a:rPr lang="en-GB" sz="2400" dirty="0" smtClean="0"/>
              <a:t>Issuer:</a:t>
            </a:r>
          </a:p>
          <a:p>
            <a:pPr lvl="1"/>
            <a:r>
              <a:rPr lang="en-GB" sz="2000" dirty="0" smtClean="0"/>
              <a:t>generally sovereign or agency or corporate</a:t>
            </a:r>
          </a:p>
          <a:p>
            <a:pPr lvl="1"/>
            <a:r>
              <a:rPr lang="en-GB" sz="2000" dirty="0" smtClean="0"/>
              <a:t>may be guaranteed by parent or sponsor</a:t>
            </a:r>
          </a:p>
          <a:p>
            <a:r>
              <a:rPr lang="en-GB" sz="2400" dirty="0" smtClean="0"/>
              <a:t>Interest generally fixed or floating (tied to some rate like LIBOR) </a:t>
            </a:r>
          </a:p>
          <a:p>
            <a:r>
              <a:rPr lang="en-GB" sz="2400" smtClean="0"/>
              <a:t>Liquidity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8576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 Rate Sensitivity</a:t>
            </a:r>
          </a:p>
        </p:txBody>
      </p:sp>
      <p:sp>
        <p:nvSpPr>
          <p:cNvPr id="11270" name="Rectangle 3" descr="Interest Rate Sensitivity" title="Interest Rate Sensitivity"/>
          <p:cNvSpPr>
            <a:spLocks noGrp="1" noChangeArrowheads="1"/>
          </p:cNvSpPr>
          <p:nvPr>
            <p:ph idx="1"/>
          </p:nvPr>
        </p:nvSpPr>
        <p:spPr>
          <a:xfrm>
            <a:off x="628650" y="1692798"/>
            <a:ext cx="401368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smtClean="0"/>
              <a:t>Price </a:t>
            </a:r>
            <a:r>
              <a:rPr lang="en-GB" sz="2000" i="1" dirty="0" smtClean="0"/>
              <a:t>P</a:t>
            </a:r>
            <a:r>
              <a:rPr lang="en-GB" sz="2000" dirty="0" smtClean="0"/>
              <a:t> is a function of the yield </a:t>
            </a:r>
            <a:r>
              <a:rPr lang="en-GB" sz="2000" i="1" dirty="0" smtClean="0"/>
              <a:t>y</a:t>
            </a:r>
            <a:r>
              <a:rPr lang="en-GB" sz="2000" dirty="0" smtClean="0"/>
              <a:t> on the bond</a:t>
            </a:r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Differentiating: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but we don’t want £ change in price per 1% change in rates, but % change in price</a:t>
            </a:r>
          </a:p>
        </p:txBody>
      </p:sp>
      <p:graphicFrame>
        <p:nvGraphicFramePr>
          <p:cNvPr id="66" name="Object 65" descr="Interest Rate Sensitivity" title="Interest Rate Sensitiv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65817"/>
              </p:ext>
            </p:extLst>
          </p:nvPr>
        </p:nvGraphicFramePr>
        <p:xfrm>
          <a:off x="4642338" y="1729042"/>
          <a:ext cx="3657282" cy="63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1" name="Equation" r:id="rId4" imgW="2361960" imgH="469800" progId="Equation.DSMT4">
                  <p:embed/>
                </p:oleObj>
              </mc:Choice>
              <mc:Fallback>
                <p:oleObj name="Equation" r:id="rId4" imgW="2361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338" y="1729042"/>
                        <a:ext cx="3657282" cy="630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6" name="Object 58" descr="Interest Rate Sensitivity" title="Interest Rate Sensitiv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18992"/>
              </p:ext>
            </p:extLst>
          </p:nvPr>
        </p:nvGraphicFramePr>
        <p:xfrm>
          <a:off x="4572000" y="2860507"/>
          <a:ext cx="407381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name="Equation" r:id="rId6" imgW="2705040" imgH="1015920" progId="Equation.DSMT4">
                  <p:embed/>
                </p:oleObj>
              </mc:Choice>
              <mc:Fallback>
                <p:oleObj name="Equation" r:id="rId6" imgW="270504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60507"/>
                        <a:ext cx="4073817" cy="1363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7" name="Object 59" descr="Interest Rate Sensitivity" title="Interest Rate Sensitiv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70039"/>
              </p:ext>
            </p:extLst>
          </p:nvPr>
        </p:nvGraphicFramePr>
        <p:xfrm>
          <a:off x="4627196" y="4725371"/>
          <a:ext cx="3888154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Equation" r:id="rId8" imgW="2743200" imgH="914400" progId="Equation.DSMT4">
                  <p:embed/>
                </p:oleObj>
              </mc:Choice>
              <mc:Fallback>
                <p:oleObj name="Equation" r:id="rId8" imgW="2743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196" y="4725371"/>
                        <a:ext cx="3888154" cy="122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descr="Interest Rate Sensitivity" title="Interest Rate Sensitivity"/>
          <p:cNvSpPr/>
          <p:nvPr/>
        </p:nvSpPr>
        <p:spPr>
          <a:xfrm>
            <a:off x="5843251" y="5486121"/>
            <a:ext cx="273630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 descr="Duration" title="Duration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2005941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000" dirty="0" smtClean="0"/>
                  <a:t>d</a:t>
                </a:r>
                <a:r>
                  <a:rPr lang="en-GB" sz="2000" i="1" dirty="0" err="1" smtClean="0"/>
                  <a:t>P</a:t>
                </a:r>
                <a:r>
                  <a:rPr lang="en-GB" sz="2000" dirty="0" smtClean="0"/>
                  <a:t>/</a:t>
                </a:r>
                <a:r>
                  <a:rPr lang="en-GB" sz="2000" i="1" dirty="0" smtClean="0"/>
                  <a:t>P</a:t>
                </a:r>
                <a:r>
                  <a:rPr lang="en-GB" sz="2000" dirty="0" smtClean="0"/>
                  <a:t> = -</a:t>
                </a:r>
                <a:r>
                  <a:rPr lang="en-GB" sz="2000" i="1" dirty="0" err="1" smtClean="0"/>
                  <a:t>D</a:t>
                </a:r>
                <a:r>
                  <a:rPr lang="en-GB" sz="2000" dirty="0" err="1" smtClean="0"/>
                  <a:t>d</a:t>
                </a:r>
                <a:r>
                  <a:rPr lang="en-GB" sz="2000" i="1" dirty="0" err="1" smtClean="0"/>
                  <a:t>y</a:t>
                </a:r>
                <a:r>
                  <a:rPr lang="en-GB" sz="2000" dirty="0" smtClean="0"/>
                  <a:t>/(1+</a:t>
                </a:r>
                <a:r>
                  <a:rPr lang="en-GB" sz="2000" i="1" dirty="0" smtClean="0"/>
                  <a:t>y</a:t>
                </a:r>
                <a:r>
                  <a:rPr lang="en-GB" sz="2000" dirty="0" smtClean="0"/>
                  <a:t>) where</a:t>
                </a:r>
              </a:p>
              <a:p>
                <a:endParaRPr lang="en-GB" sz="2000" i="1" dirty="0" smtClean="0"/>
              </a:p>
              <a:p>
                <a:r>
                  <a:rPr lang="en-GB" sz="2000" i="1" dirty="0" smtClean="0"/>
                  <a:t>D</a:t>
                </a:r>
                <a:r>
                  <a:rPr lang="en-GB" sz="2000" dirty="0" smtClean="0"/>
                  <a:t> is called Duration</a:t>
                </a:r>
              </a:p>
              <a:p>
                <a:pPr lvl="1"/>
                <a:r>
                  <a:rPr lang="en-GB" sz="1800" dirty="0" smtClean="0"/>
                  <a:t>if all cash flows are in year </a:t>
                </a:r>
                <a:r>
                  <a:rPr lang="en-GB" sz="1800" i="1" dirty="0" smtClean="0"/>
                  <a:t>T</a:t>
                </a:r>
                <a:r>
                  <a:rPr lang="en-GB" sz="1800" dirty="0" smtClean="0"/>
                  <a:t> , duration is </a:t>
                </a:r>
                <a:r>
                  <a:rPr lang="en-GB" sz="1800" i="1" dirty="0" smtClean="0"/>
                  <a:t>T</a:t>
                </a:r>
              </a:p>
              <a:p>
                <a:pPr lvl="1"/>
                <a:r>
                  <a:rPr lang="en-GB" sz="1800" dirty="0" smtClean="0"/>
                  <a:t>if it is spread over the period 0…</a:t>
                </a:r>
                <a:r>
                  <a:rPr lang="en-GB" sz="1800" i="1" dirty="0" smtClean="0"/>
                  <a:t>T</a:t>
                </a:r>
                <a:r>
                  <a:rPr lang="en-GB" sz="1800" dirty="0" smtClean="0"/>
                  <a:t> it is a measure of the average life of the cash flows (with years with bigger cash flows having more weight)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∗1+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𝑃𝑉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∗2+…+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𝑃𝑉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600" b="0" dirty="0" smtClean="0"/>
              </a:p>
              <a:p>
                <a:pPr lvl="1"/>
                <a:r>
                  <a:rPr lang="en-GB" sz="1800" dirty="0" smtClean="0"/>
                  <a:t>to compute need to know cash flows and bond price</a:t>
                </a:r>
              </a:p>
              <a:p>
                <a:pPr lvl="1"/>
                <a:r>
                  <a:rPr lang="en-GB" sz="1800" dirty="0" smtClean="0"/>
                  <a:t>bond duration always calculated using bond’s own redemption yield</a:t>
                </a:r>
              </a:p>
              <a:p>
                <a:r>
                  <a:rPr lang="en-GB" sz="2000" dirty="0" smtClean="0"/>
                  <a:t>Duration:</a:t>
                </a:r>
              </a:p>
              <a:p>
                <a:pPr lvl="1"/>
                <a:r>
                  <a:rPr lang="en-GB" sz="1800" dirty="0" smtClean="0"/>
                  <a:t>of a zero coupon bond equals its maturity</a:t>
                </a:r>
              </a:p>
              <a:p>
                <a:pPr lvl="1"/>
                <a:r>
                  <a:rPr lang="en-GB" sz="1800" dirty="0" smtClean="0"/>
                  <a:t>is lower the higher the coupon </a:t>
                </a:r>
              </a:p>
              <a:p>
                <a:pPr lvl="1"/>
                <a:r>
                  <a:rPr lang="en-GB" sz="1800" dirty="0" smtClean="0"/>
                  <a:t>is greater the longer the maturity</a:t>
                </a:r>
              </a:p>
              <a:p>
                <a:pPr lvl="1"/>
                <a:r>
                  <a:rPr lang="en-GB" sz="1800" dirty="0" smtClean="0"/>
                  <a:t>goes to (1+</a:t>
                </a:r>
                <a:r>
                  <a:rPr lang="en-GB" sz="1800" i="1" dirty="0" smtClean="0"/>
                  <a:t>y</a:t>
                </a:r>
                <a:r>
                  <a:rPr lang="en-GB" sz="1800" dirty="0" smtClean="0"/>
                  <a:t>)/</a:t>
                </a:r>
                <a:r>
                  <a:rPr lang="en-GB" sz="1800" i="1" dirty="0" smtClean="0"/>
                  <a:t>y</a:t>
                </a:r>
                <a:r>
                  <a:rPr lang="en-GB" sz="1800" dirty="0" smtClean="0"/>
                  <a:t> for consol (perpetual) bond</a:t>
                </a:r>
              </a:p>
              <a:p>
                <a:pPr lvl="1"/>
                <a:r>
                  <a:rPr lang="en-GB" sz="1800" dirty="0" smtClean="0"/>
                  <a:t>tends to decline over time</a:t>
                </a:r>
              </a:p>
            </p:txBody>
          </p:sp>
        </mc:Choice>
        <mc:Fallback>
          <p:sp>
            <p:nvSpPr>
              <p:cNvPr id="32771" name="Rectangle 3" descr="Duration" title="Dura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05941"/>
                <a:ext cx="7886700" cy="4351338"/>
              </a:xfrm>
              <a:blipFill>
                <a:blip r:embed="rId4"/>
                <a:stretch>
                  <a:fillRect l="-541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561" name="Object 1" descr="Duration" title="Dur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29286"/>
              </p:ext>
            </p:extLst>
          </p:nvPr>
        </p:nvGraphicFramePr>
        <p:xfrm>
          <a:off x="3446585" y="1659799"/>
          <a:ext cx="2792535" cy="114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5" imgW="2234880" imgH="914400" progId="Equation.DSMT4">
                  <p:embed/>
                </p:oleObj>
              </mc:Choice>
              <mc:Fallback>
                <p:oleObj name="Equation" r:id="rId5" imgW="2234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585" y="1659799"/>
                        <a:ext cx="2792535" cy="1142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2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Change in Bond Price as a Function of Change in Yield to Maturity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1" name="Picture 3" descr="bod30611_16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61" y="1912102"/>
            <a:ext cx="5537253" cy="357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0887" y="5577016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Which bonds have higher duration?</a:t>
            </a:r>
          </a:p>
        </p:txBody>
      </p:sp>
    </p:spTree>
    <p:extLst>
      <p:ext uri="{BB962C8B-B14F-4D97-AF65-F5344CB8AC3E}">
        <p14:creationId xmlns:p14="http://schemas.microsoft.com/office/powerpoint/2010/main" val="4212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Bond Duration versus Bond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5" name="Picture 3" descr="bod30611_1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92" y="1822117"/>
            <a:ext cx="7048500" cy="42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5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very useful measure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Duration is a measure of portfolio’s sensitivity to interest rates</a:t>
            </a:r>
          </a:p>
          <a:p>
            <a:pPr lvl="1"/>
            <a:r>
              <a:rPr lang="en-GB" sz="2000" dirty="0" smtClean="0"/>
              <a:t>duration of portfolio is weighted average of durations of individual bond holdings</a:t>
            </a:r>
          </a:p>
          <a:p>
            <a:pPr lvl="1"/>
            <a:r>
              <a:rPr lang="en-GB" sz="2000" dirty="0" smtClean="0"/>
              <a:t>many bond portfolios held to match liabilities; useful to check whether durations match</a:t>
            </a:r>
          </a:p>
          <a:p>
            <a:pPr lvl="1"/>
            <a:r>
              <a:rPr lang="en-GB" sz="2000" dirty="0" smtClean="0"/>
              <a:t>many financial institutions mismatched (</a:t>
            </a:r>
            <a:r>
              <a:rPr lang="en-GB" sz="2000" dirty="0" err="1" smtClean="0"/>
              <a:t>eg</a:t>
            </a:r>
            <a:r>
              <a:rPr lang="en-GB" sz="2000" dirty="0" smtClean="0"/>
              <a:t> banks); use duration as a measure of equity’s exposure to interest rates</a:t>
            </a:r>
          </a:p>
          <a:p>
            <a:r>
              <a:rPr lang="en-GB" sz="2400" dirty="0" smtClean="0"/>
              <a:t>Two cautions:</a:t>
            </a:r>
          </a:p>
          <a:p>
            <a:pPr lvl="1"/>
            <a:r>
              <a:rPr lang="en-GB" sz="2000" dirty="0" smtClean="0"/>
              <a:t>only applies to small changes</a:t>
            </a:r>
          </a:p>
          <a:p>
            <a:pPr lvl="1"/>
            <a:r>
              <a:rPr lang="en-GB" sz="2000" dirty="0" smtClean="0"/>
              <a:t>when comparing across bonds implicitly assumes that they are subject to same yield change – </a:t>
            </a:r>
            <a:r>
              <a:rPr lang="en-GB" sz="2000" dirty="0" err="1" smtClean="0"/>
              <a:t>ie</a:t>
            </a:r>
            <a:r>
              <a:rPr lang="en-GB" sz="2000" dirty="0" smtClean="0"/>
              <a:t> that shifts in the yield curve are always parallel</a:t>
            </a:r>
          </a:p>
        </p:txBody>
      </p:sp>
    </p:spTree>
    <p:extLst>
      <p:ext uri="{BB962C8B-B14F-4D97-AF65-F5344CB8AC3E}">
        <p14:creationId xmlns:p14="http://schemas.microsoft.com/office/powerpoint/2010/main" val="652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Duration, Modified Duration and Dollar Duration</a:t>
            </a:r>
          </a:p>
        </p:txBody>
      </p:sp>
      <p:graphicFrame>
        <p:nvGraphicFramePr>
          <p:cNvPr id="12290" name="Object 4" descr="Duration" title="Duration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3665"/>
              </p:ext>
            </p:extLst>
          </p:nvPr>
        </p:nvGraphicFramePr>
        <p:xfrm>
          <a:off x="2556608" y="1699359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4" imgW="927000" imgH="419040" progId="Equation.DSMT4">
                  <p:embed/>
                </p:oleObj>
              </mc:Choice>
              <mc:Fallback>
                <p:oleObj name="Equation" r:id="rId4" imgW="927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08" y="1699359"/>
                        <a:ext cx="927100" cy="41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628650" y="1690689"/>
                <a:ext cx="8002587" cy="486251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The formula is:</a:t>
                </a:r>
              </a:p>
              <a:p>
                <a:endParaRPr lang="en-GB" sz="1800" i="1" dirty="0" smtClean="0"/>
              </a:p>
              <a:p>
                <a:r>
                  <a:rPr lang="en-GB" sz="1800" i="1" dirty="0" smtClean="0"/>
                  <a:t>D</a:t>
                </a:r>
                <a:r>
                  <a:rPr lang="en-GB" sz="1800" dirty="0" smtClean="0"/>
                  <a:t>/(1+</a:t>
                </a:r>
                <a:r>
                  <a:rPr lang="en-GB" sz="1800" i="1" dirty="0" smtClean="0"/>
                  <a:t>y</a:t>
                </a:r>
                <a:r>
                  <a:rPr lang="en-GB" sz="1800" dirty="0" smtClean="0"/>
                  <a:t>) is technically called </a:t>
                </a:r>
                <a:r>
                  <a:rPr lang="en-GB" sz="1800" i="1" dirty="0" smtClean="0"/>
                  <a:t>modified duration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GB" sz="1400" i="1" dirty="0"/>
                  <a:t> = -(Modified Duration)*</a:t>
                </a:r>
                <a:r>
                  <a:rPr lang="en-GB" sz="1400" i="1" dirty="0" err="1"/>
                  <a:t>dy</a:t>
                </a:r>
                <a:endParaRPr lang="en-GB" sz="1400" i="1" dirty="0"/>
              </a:p>
              <a:p>
                <a:pPr lvl="1"/>
                <a:r>
                  <a:rPr lang="en-GB" sz="1800" dirty="0" smtClean="0"/>
                  <a:t>the 1+</a:t>
                </a:r>
                <a:r>
                  <a:rPr lang="en-GB" sz="1800" i="1" dirty="0" smtClean="0"/>
                  <a:t>y</a:t>
                </a:r>
                <a:r>
                  <a:rPr lang="en-GB" sz="1800" dirty="0" smtClean="0"/>
                  <a:t> comes in only because the yield is annually compounded</a:t>
                </a:r>
              </a:p>
              <a:p>
                <a:pPr lvl="1"/>
                <a:r>
                  <a:rPr lang="en-GB" sz="1800" dirty="0" smtClean="0"/>
                  <a:t>with yield compounded </a:t>
                </a:r>
                <a:r>
                  <a:rPr lang="en-GB" sz="1800" i="1" dirty="0" smtClean="0"/>
                  <a:t>n</a:t>
                </a:r>
                <a:r>
                  <a:rPr lang="en-GB" sz="1800" dirty="0" smtClean="0"/>
                  <a:t> times per year, modified duration is </a:t>
                </a:r>
                <a:r>
                  <a:rPr lang="en-GB" sz="1800" i="1" dirty="0" smtClean="0"/>
                  <a:t>D</a:t>
                </a:r>
                <a:r>
                  <a:rPr lang="en-GB" sz="1800" dirty="0" smtClean="0"/>
                  <a:t>/(1 + </a:t>
                </a:r>
                <a:r>
                  <a:rPr lang="en-GB" sz="1800" i="1" dirty="0" smtClean="0"/>
                  <a:t>y</a:t>
                </a:r>
                <a:r>
                  <a:rPr lang="en-GB" sz="1800" dirty="0" smtClean="0"/>
                  <a:t>/</a:t>
                </a:r>
                <a:r>
                  <a:rPr lang="en-GB" sz="1800" i="1" dirty="0" smtClean="0"/>
                  <a:t>n</a:t>
                </a:r>
                <a:r>
                  <a:rPr lang="en-GB" sz="1800" dirty="0" smtClean="0"/>
                  <a:t>)</a:t>
                </a:r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For brevity, will use term duration to mean modified duration hereafter</a:t>
                </a:r>
              </a:p>
              <a:p>
                <a:endParaRPr lang="en-GB" sz="2000" dirty="0"/>
              </a:p>
              <a:p>
                <a:r>
                  <a:rPr lang="en-GB" sz="2000" dirty="0" smtClean="0"/>
                  <a:t>If you have $100m face value of bond, with market value of $97m and (modified) duration of 7 years, then a 1 </a:t>
                </a:r>
                <a:r>
                  <a:rPr lang="en-GB" sz="2000" dirty="0" err="1" smtClean="0"/>
                  <a:t>bp</a:t>
                </a:r>
                <a:r>
                  <a:rPr lang="en-GB" sz="2000" dirty="0" smtClean="0"/>
                  <a:t> rise in yields will cause value of holding to fall by 0.01%x7x$97m = $67.9k</a:t>
                </a:r>
              </a:p>
              <a:p>
                <a:pPr lvl="1"/>
                <a:r>
                  <a:rPr lang="en-GB" sz="1800" dirty="0" smtClean="0"/>
                  <a:t>dollar duration = </a:t>
                </a:r>
                <a:r>
                  <a:rPr lang="en-GB" sz="1800" i="1" dirty="0" smtClean="0"/>
                  <a:t>MV</a:t>
                </a:r>
                <a:r>
                  <a:rPr lang="en-GB" sz="1800" dirty="0" smtClean="0"/>
                  <a:t> x </a:t>
                </a:r>
                <a:r>
                  <a:rPr lang="en-GB" sz="1800" i="1" dirty="0" smtClean="0"/>
                  <a:t>D</a:t>
                </a:r>
                <a:r>
                  <a:rPr lang="en-GB" sz="1800" dirty="0" smtClean="0"/>
                  <a:t> = $679m-yrs</a:t>
                </a:r>
              </a:p>
            </p:txBody>
          </p:sp>
        </mc:Choice>
        <mc:Fallback xmlns="">
          <p:sp>
            <p:nvSpPr>
              <p:cNvPr id="122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628650" y="1690689"/>
                <a:ext cx="8002587" cy="4862512"/>
              </a:xfrm>
              <a:blipFill>
                <a:blip r:embed="rId6"/>
                <a:stretch>
                  <a:fillRect l="-685" t="-1253" r="-1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9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Floating Rate Notes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Floating rate note pays coupon equal to current short-term interest rate</a:t>
            </a:r>
          </a:p>
          <a:p>
            <a:pPr lvl="1"/>
            <a:r>
              <a:rPr lang="en-GB" sz="2000" dirty="0" smtClean="0"/>
              <a:t>e.g. 10 year FRN paying LIBOR quarterly</a:t>
            </a:r>
          </a:p>
          <a:p>
            <a:pPr lvl="1"/>
            <a:r>
              <a:rPr lang="en-GB" sz="2000" dirty="0" smtClean="0"/>
              <a:t>if quarter begins today (“reset date”) and 3-month LIBOR rate is 4.4%, then coupon paid in three months time is £1.10/£100 nominal</a:t>
            </a:r>
          </a:p>
          <a:p>
            <a:r>
              <a:rPr lang="en-GB" sz="2400" dirty="0" smtClean="0"/>
              <a:t>Like a deposit that always pays going interest rate</a:t>
            </a:r>
          </a:p>
          <a:p>
            <a:pPr lvl="1"/>
            <a:r>
              <a:rPr lang="en-GB" sz="2000" dirty="0" smtClean="0"/>
              <a:t>so ignoring credit and liquidity issues, will trade at par (face value), at least at reset date</a:t>
            </a:r>
          </a:p>
          <a:p>
            <a:pPr lvl="1"/>
            <a:r>
              <a:rPr lang="en-GB" sz="2000" dirty="0" smtClean="0"/>
              <a:t>so bond will be worth £101.10 at next reset date whatever happens to interest rates</a:t>
            </a:r>
          </a:p>
          <a:p>
            <a:pPr lvl="1"/>
            <a:r>
              <a:rPr lang="en-GB" sz="2000" dirty="0" smtClean="0"/>
              <a:t>Price today is £101.10/(1+</a:t>
            </a:r>
            <a:r>
              <a:rPr lang="en-GB" sz="2000" i="1" dirty="0" smtClean="0"/>
              <a:t>y</a:t>
            </a:r>
            <a:r>
              <a:rPr lang="en-GB" sz="2000" dirty="0" smtClean="0"/>
              <a:t>/4)</a:t>
            </a:r>
            <a:r>
              <a:rPr lang="en-GB" sz="2000" baseline="30000" dirty="0" smtClean="0"/>
              <a:t>4</a:t>
            </a:r>
            <a:r>
              <a:rPr lang="en-GB" sz="2000" i="1" baseline="30000" dirty="0" smtClean="0"/>
              <a:t>t</a:t>
            </a:r>
            <a:r>
              <a:rPr lang="en-GB" sz="2000" dirty="0" smtClean="0"/>
              <a:t> where </a:t>
            </a:r>
            <a:r>
              <a:rPr lang="en-GB" sz="2000" i="1" dirty="0" smtClean="0"/>
              <a:t>t</a:t>
            </a:r>
            <a:r>
              <a:rPr lang="en-GB" sz="2000" dirty="0" smtClean="0"/>
              <a:t> is time to next coupon and duration is </a:t>
            </a:r>
            <a:r>
              <a:rPr lang="en-GB" sz="2000" i="1" dirty="0" smtClean="0"/>
              <a:t>t</a:t>
            </a:r>
            <a:r>
              <a:rPr lang="en-GB" sz="2000" dirty="0" smtClean="0"/>
              <a:t>/(1+</a:t>
            </a:r>
            <a:r>
              <a:rPr lang="en-GB" sz="2000" i="1" dirty="0" smtClean="0"/>
              <a:t>y</a:t>
            </a:r>
            <a:r>
              <a:rPr lang="en-GB" sz="2000" dirty="0" smtClean="0"/>
              <a:t>/4) – which is close to 0 - even though maturity is ten years </a:t>
            </a:r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0861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Immunisation</a:t>
            </a:r>
            <a:endParaRPr lang="en-GB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Suppose portfolio contains many assets with values </a:t>
            </a:r>
            <a:r>
              <a:rPr lang="en-GB" sz="2400" i="1" dirty="0" smtClean="0"/>
              <a:t>A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, </a:t>
            </a:r>
            <a:r>
              <a:rPr lang="en-GB" sz="2400" i="1" dirty="0" smtClean="0"/>
              <a:t>A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… and corresponding durations </a:t>
            </a:r>
            <a:r>
              <a:rPr lang="en-GB" sz="2400" i="1" dirty="0" smtClean="0"/>
              <a:t>d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, </a:t>
            </a:r>
            <a:r>
              <a:rPr lang="en-GB" sz="2400" i="1" dirty="0" smtClean="0"/>
              <a:t>d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…</a:t>
            </a:r>
          </a:p>
          <a:p>
            <a:pPr lvl="1"/>
            <a:r>
              <a:rPr lang="en-GB" sz="2000" dirty="0" smtClean="0"/>
              <a:t>and liabilities have value </a:t>
            </a:r>
            <a:r>
              <a:rPr lang="en-GB" sz="2000" i="1" dirty="0" smtClean="0"/>
              <a:t>L</a:t>
            </a:r>
            <a:r>
              <a:rPr lang="en-GB" sz="2000" dirty="0" smtClean="0"/>
              <a:t> and duration </a:t>
            </a:r>
            <a:r>
              <a:rPr lang="en-GB" sz="2000" i="1" dirty="0" err="1" smtClean="0"/>
              <a:t>d</a:t>
            </a:r>
            <a:r>
              <a:rPr lang="en-GB" sz="2000" i="1" baseline="30000" dirty="0" err="1" smtClean="0"/>
              <a:t>L</a:t>
            </a:r>
            <a:endParaRPr lang="en-GB" sz="2000" i="1" baseline="30000" dirty="0" smtClean="0"/>
          </a:p>
          <a:p>
            <a:pPr lvl="1"/>
            <a:r>
              <a:rPr lang="en-GB" sz="2000" dirty="0" smtClean="0"/>
              <a:t>then portfolio is </a:t>
            </a:r>
            <a:r>
              <a:rPr lang="en-GB" sz="2000" i="1" dirty="0" smtClean="0"/>
              <a:t>immunised</a:t>
            </a:r>
            <a:r>
              <a:rPr lang="en-GB" sz="2000" dirty="0" smtClean="0"/>
              <a:t> – </a:t>
            </a:r>
            <a:r>
              <a:rPr lang="en-GB" sz="2000" dirty="0" err="1" smtClean="0"/>
              <a:t>ie</a:t>
            </a:r>
            <a:r>
              <a:rPr lang="en-GB" sz="2000" dirty="0" smtClean="0"/>
              <a:t> protected against small changes in interest rates – if dollar duration of assets and liabilities are the same</a:t>
            </a:r>
          </a:p>
          <a:p>
            <a:pPr lvl="1" algn="ctr">
              <a:buNone/>
            </a:pPr>
            <a:r>
              <a:rPr lang="en-GB" sz="2000" i="1" dirty="0" smtClean="0"/>
              <a:t>A</a:t>
            </a:r>
            <a:r>
              <a:rPr lang="en-GB" sz="2000" baseline="-25000" dirty="0" smtClean="0"/>
              <a:t>1</a:t>
            </a:r>
            <a:r>
              <a:rPr lang="en-GB" sz="2000" i="1" dirty="0" smtClean="0"/>
              <a:t>d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+ </a:t>
            </a:r>
            <a:r>
              <a:rPr lang="en-GB" sz="2000" i="1" dirty="0" smtClean="0"/>
              <a:t>A</a:t>
            </a:r>
            <a:r>
              <a:rPr lang="en-GB" sz="2000" baseline="-25000" dirty="0" smtClean="0"/>
              <a:t>2</a:t>
            </a:r>
            <a:r>
              <a:rPr lang="en-GB" sz="2000" i="1" dirty="0" smtClean="0"/>
              <a:t>d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… = </a:t>
            </a:r>
            <a:r>
              <a:rPr lang="en-GB" sz="2000" i="1" dirty="0" err="1" smtClean="0"/>
              <a:t>Ld</a:t>
            </a:r>
            <a:r>
              <a:rPr lang="en-GB" sz="2000" i="1" baseline="30000" dirty="0" err="1" smtClean="0"/>
              <a:t>L</a:t>
            </a:r>
            <a:r>
              <a:rPr lang="en-GB" sz="2000" dirty="0" smtClean="0"/>
              <a:t> </a:t>
            </a:r>
          </a:p>
          <a:p>
            <a:r>
              <a:rPr lang="en-GB" sz="2400" dirty="0" smtClean="0"/>
              <a:t>Immunisation works best using bonds that are similar to liabilities being hedged</a:t>
            </a:r>
          </a:p>
          <a:p>
            <a:pPr lvl="1"/>
            <a:r>
              <a:rPr lang="en-GB" sz="2000" dirty="0" smtClean="0"/>
              <a:t>similar means that yield changes are similar</a:t>
            </a:r>
          </a:p>
          <a:p>
            <a:pPr lvl="1"/>
            <a:r>
              <a:rPr lang="en-GB" sz="2000" dirty="0" smtClean="0"/>
              <a:t>actual change in value is</a:t>
            </a:r>
          </a:p>
          <a:p>
            <a:pPr lvl="1" algn="ctr">
              <a:buNone/>
            </a:pPr>
            <a:r>
              <a:rPr lang="en-GB" sz="2000" i="1" dirty="0" smtClean="0"/>
              <a:t>-A</a:t>
            </a:r>
            <a:r>
              <a:rPr lang="en-GB" sz="2000" baseline="-25000" dirty="0" smtClean="0"/>
              <a:t>1</a:t>
            </a:r>
            <a:r>
              <a:rPr lang="en-GB" sz="2000" i="1" dirty="0" smtClean="0"/>
              <a:t>d</a:t>
            </a:r>
            <a:r>
              <a:rPr lang="en-GB" sz="2000" baseline="-25000" dirty="0" smtClean="0"/>
              <a:t>1</a:t>
            </a:r>
            <a:r>
              <a:rPr lang="en-GB" sz="2000" dirty="0" smtClean="0">
                <a:latin typeface="Symbol" pitchFamily="18" charset="2"/>
              </a:rPr>
              <a:t>d</a:t>
            </a:r>
            <a:r>
              <a:rPr lang="en-GB" sz="2000" i="1" dirty="0" smtClean="0"/>
              <a:t>y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-</a:t>
            </a:r>
            <a:r>
              <a:rPr lang="en-GB" sz="2000" i="1" dirty="0" smtClean="0"/>
              <a:t>A</a:t>
            </a:r>
            <a:r>
              <a:rPr lang="en-GB" sz="2000" baseline="-25000" dirty="0" smtClean="0"/>
              <a:t>2</a:t>
            </a:r>
            <a:r>
              <a:rPr lang="en-GB" sz="2000" i="1" dirty="0" smtClean="0"/>
              <a:t>d</a:t>
            </a:r>
            <a:r>
              <a:rPr lang="en-GB" sz="2000" baseline="-25000" dirty="0" smtClean="0"/>
              <a:t>2</a:t>
            </a:r>
            <a:r>
              <a:rPr lang="en-GB" sz="2000" dirty="0" smtClean="0">
                <a:latin typeface="Symbol" pitchFamily="18" charset="2"/>
              </a:rPr>
              <a:t>d</a:t>
            </a:r>
            <a:r>
              <a:rPr lang="en-GB" sz="2000" i="1" dirty="0" smtClean="0"/>
              <a:t>y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…+ </a:t>
            </a:r>
            <a:r>
              <a:rPr lang="en-GB" sz="2000" i="1" dirty="0" err="1" smtClean="0"/>
              <a:t>Ld</a:t>
            </a:r>
            <a:r>
              <a:rPr lang="en-GB" sz="2000" i="1" baseline="30000" dirty="0" err="1" smtClean="0"/>
              <a:t>L</a:t>
            </a:r>
            <a:r>
              <a:rPr lang="en-GB" sz="2000" dirty="0" smtClean="0"/>
              <a:t> </a:t>
            </a:r>
            <a:r>
              <a:rPr lang="en-GB" sz="2000" dirty="0" err="1" smtClean="0">
                <a:latin typeface="Symbol" pitchFamily="18" charset="2"/>
              </a:rPr>
              <a:t>d</a:t>
            </a:r>
            <a:r>
              <a:rPr lang="en-GB" sz="2000" i="1" dirty="0" err="1" smtClean="0"/>
              <a:t>y</a:t>
            </a:r>
            <a:r>
              <a:rPr lang="en-GB" sz="2000" i="1" baseline="-25000" dirty="0" err="1" smtClean="0"/>
              <a:t>L</a:t>
            </a:r>
            <a:endParaRPr lang="en-GB" sz="2000" i="1" baseline="-25000" dirty="0" smtClean="0"/>
          </a:p>
          <a:p>
            <a:pPr lvl="1" algn="ctr">
              <a:buNone/>
            </a:pPr>
            <a:r>
              <a:rPr lang="en-GB" sz="2000" dirty="0" smtClean="0"/>
              <a:t>where </a:t>
            </a:r>
            <a:r>
              <a:rPr lang="en-GB" sz="2000" dirty="0" err="1" smtClean="0">
                <a:latin typeface="Symbol" pitchFamily="18" charset="2"/>
              </a:rPr>
              <a:t>d</a:t>
            </a:r>
            <a:r>
              <a:rPr lang="en-GB" sz="2000" i="1" dirty="0" err="1" smtClean="0"/>
              <a:t>y</a:t>
            </a:r>
            <a:r>
              <a:rPr lang="en-GB" sz="2000" i="1" baseline="-25000" dirty="0" err="1" smtClean="0"/>
              <a:t>n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is the change in the yield of bond </a:t>
            </a:r>
            <a:r>
              <a:rPr lang="en-GB" sz="2000" i="1" dirty="0" smtClean="0"/>
              <a:t>n</a:t>
            </a:r>
          </a:p>
          <a:p>
            <a:pPr lvl="1"/>
            <a:endParaRPr lang="en-GB" sz="2000" dirty="0" smtClean="0"/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48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Duration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Pension fund has liability to pay £100m/year for 20 years</a:t>
            </a:r>
          </a:p>
          <a:p>
            <a:r>
              <a:rPr lang="en-GB" sz="2400" dirty="0" smtClean="0"/>
              <a:t>Intends to invest in 4% 10 year bonds and a Floating rate Security</a:t>
            </a:r>
          </a:p>
          <a:p>
            <a:r>
              <a:rPr lang="en-GB" sz="2400" dirty="0" smtClean="0"/>
              <a:t>How do we immunize the pension fund’s interest rate risk using duration?</a:t>
            </a:r>
          </a:p>
          <a:p>
            <a:endParaRPr lang="en-GB" dirty="0" smtClean="0"/>
          </a:p>
          <a:p>
            <a:pPr lvl="1"/>
            <a:r>
              <a:rPr lang="en-GB" sz="2800" i="1" dirty="0"/>
              <a:t>A</a:t>
            </a:r>
            <a:r>
              <a:rPr lang="en-GB" sz="2800" baseline="-25000" dirty="0"/>
              <a:t>1</a:t>
            </a:r>
            <a:r>
              <a:rPr lang="en-GB" sz="2800" i="1" dirty="0"/>
              <a:t>d</a:t>
            </a:r>
            <a:r>
              <a:rPr lang="en-GB" sz="2800" baseline="-25000" dirty="0"/>
              <a:t>1</a:t>
            </a:r>
            <a:r>
              <a:rPr lang="en-GB" sz="2800" dirty="0"/>
              <a:t> + </a:t>
            </a:r>
            <a:r>
              <a:rPr lang="en-GB" sz="2800" i="1" dirty="0"/>
              <a:t>A</a:t>
            </a:r>
            <a:r>
              <a:rPr lang="en-GB" sz="2800" baseline="-25000" dirty="0"/>
              <a:t>2</a:t>
            </a:r>
            <a:r>
              <a:rPr lang="en-GB" sz="2800" i="1" dirty="0"/>
              <a:t>d</a:t>
            </a:r>
            <a:r>
              <a:rPr lang="en-GB" sz="2800" baseline="-25000" dirty="0"/>
              <a:t>2</a:t>
            </a:r>
            <a:r>
              <a:rPr lang="en-GB" sz="2800" dirty="0"/>
              <a:t> </a:t>
            </a:r>
            <a:r>
              <a:rPr lang="en-GB" sz="2800" dirty="0" smtClean="0"/>
              <a:t>= </a:t>
            </a:r>
            <a:r>
              <a:rPr lang="en-GB" sz="2800" i="1" dirty="0" err="1"/>
              <a:t>Ld</a:t>
            </a:r>
            <a:r>
              <a:rPr lang="en-GB" sz="2800" i="1" baseline="30000" dirty="0" err="1"/>
              <a:t>L</a:t>
            </a:r>
            <a:r>
              <a:rPr lang="en-GB" sz="2800" dirty="0"/>
              <a:t> </a:t>
            </a:r>
          </a:p>
          <a:p>
            <a:pPr lvl="1"/>
            <a:r>
              <a:rPr lang="en-GB" sz="2800" i="1" dirty="0" smtClean="0"/>
              <a:t>A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+ </a:t>
            </a:r>
            <a:r>
              <a:rPr lang="en-GB" sz="2800" i="1" dirty="0" smtClean="0"/>
              <a:t>A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= </a:t>
            </a:r>
            <a:r>
              <a:rPr lang="en-GB" sz="2800" i="1" dirty="0" smtClean="0"/>
              <a:t>L</a:t>
            </a:r>
            <a:endParaRPr lang="en-GB" sz="2800" dirty="0"/>
          </a:p>
          <a:p>
            <a:pPr lvl="1"/>
            <a:r>
              <a:rPr lang="en-GB" sz="2800" i="1" dirty="0" smtClean="0"/>
              <a:t>A</a:t>
            </a:r>
            <a:r>
              <a:rPr lang="en-GB" sz="2800" baseline="-25000" dirty="0" smtClean="0"/>
              <a:t>1 </a:t>
            </a:r>
            <a:r>
              <a:rPr lang="en-GB" sz="2800" dirty="0" smtClean="0"/>
              <a:t>= ?; </a:t>
            </a:r>
            <a:r>
              <a:rPr lang="en-GB" sz="2800" i="1" dirty="0" smtClean="0"/>
              <a:t>A</a:t>
            </a:r>
            <a:r>
              <a:rPr lang="en-GB" sz="2800" baseline="-25000" dirty="0" smtClean="0"/>
              <a:t>2 </a:t>
            </a:r>
            <a:r>
              <a:rPr lang="en-GB" sz="2800" dirty="0"/>
              <a:t>= </a:t>
            </a:r>
            <a:r>
              <a:rPr lang="en-GB" sz="2800" dirty="0" smtClean="0"/>
              <a:t>?;</a:t>
            </a:r>
            <a:r>
              <a:rPr lang="en-GB" sz="2800" i="1" dirty="0"/>
              <a:t> </a:t>
            </a:r>
            <a:r>
              <a:rPr lang="en-GB" sz="2800" i="1" dirty="0" smtClean="0"/>
              <a:t>d</a:t>
            </a:r>
            <a:r>
              <a:rPr lang="en-GB" sz="2800" baseline="-25000" dirty="0" smtClean="0"/>
              <a:t>1 </a:t>
            </a:r>
            <a:r>
              <a:rPr lang="en-GB" sz="2800" dirty="0"/>
              <a:t>= </a:t>
            </a:r>
            <a:r>
              <a:rPr lang="en-GB" sz="2800" dirty="0" smtClean="0"/>
              <a:t>?</a:t>
            </a:r>
            <a:r>
              <a:rPr lang="en-GB" sz="2800" i="1" dirty="0"/>
              <a:t> </a:t>
            </a:r>
            <a:r>
              <a:rPr lang="en-GB" sz="2800" i="1" dirty="0" smtClean="0"/>
              <a:t>d</a:t>
            </a:r>
            <a:r>
              <a:rPr lang="en-GB" sz="2800" baseline="-25000" dirty="0" smtClean="0"/>
              <a:t>2 </a:t>
            </a:r>
            <a:r>
              <a:rPr lang="en-GB" sz="2800" dirty="0"/>
              <a:t>= </a:t>
            </a:r>
            <a:r>
              <a:rPr lang="en-GB" sz="2800" dirty="0" smtClean="0"/>
              <a:t>?</a:t>
            </a:r>
            <a:r>
              <a:rPr lang="en-GB" sz="2800" i="1" dirty="0"/>
              <a:t> </a:t>
            </a:r>
            <a:r>
              <a:rPr lang="en-GB" sz="2800" i="1" dirty="0" smtClean="0"/>
              <a:t>L</a:t>
            </a:r>
            <a:r>
              <a:rPr lang="en-GB" sz="2800" baseline="-25000" dirty="0" smtClean="0"/>
              <a:t> </a:t>
            </a:r>
            <a:r>
              <a:rPr lang="en-GB" sz="2800" dirty="0"/>
              <a:t>= </a:t>
            </a:r>
            <a:r>
              <a:rPr lang="en-GB" sz="2800" dirty="0" smtClean="0"/>
              <a:t>?</a:t>
            </a:r>
            <a:r>
              <a:rPr lang="en-GB" sz="2800" i="1" dirty="0"/>
              <a:t> </a:t>
            </a:r>
            <a:r>
              <a:rPr lang="en-GB" sz="2800" i="1" dirty="0" err="1"/>
              <a:t>d</a:t>
            </a:r>
            <a:r>
              <a:rPr lang="en-GB" sz="2800" i="1" baseline="30000" dirty="0" err="1"/>
              <a:t>L</a:t>
            </a:r>
            <a:r>
              <a:rPr lang="en-GB" sz="2800" dirty="0" smtClean="0"/>
              <a:t>= </a:t>
            </a:r>
            <a:r>
              <a:rPr lang="en-GB" sz="2800" dirty="0"/>
              <a:t>?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6439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m:rPr>
                            <m:nor/>
                          </m:rPr>
                          <a:rPr lang="en-GB" sz="2400" dirty="0"/>
                          <m:t> 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GB" sz="2400" i="1" dirty="0"/>
                  <a:t> = -(Modified Duration)*</a:t>
                </a:r>
                <a:r>
                  <a:rPr lang="en-GB" sz="2400" i="1" dirty="0" err="1" smtClean="0"/>
                  <a:t>dy</a:t>
                </a:r>
                <a:endParaRPr lang="en-GB" sz="2400" i="1" dirty="0" smtClean="0"/>
              </a:p>
              <a:p>
                <a:pPr marL="342900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m:rPr>
                            <m:nor/>
                          </m:rPr>
                          <a:rPr lang="en-GB" sz="2400" dirty="0"/>
                          <m:t> 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GB" sz="2400" i="1" dirty="0"/>
                  <a:t> = </a:t>
                </a:r>
                <a:r>
                  <a:rPr lang="en-GB" sz="2400" i="1" dirty="0" smtClean="0"/>
                  <a:t>(</a:t>
                </a:r>
                <a:r>
                  <a:rPr lang="en-GB" sz="2400" i="1" dirty="0"/>
                  <a:t>Modified </a:t>
                </a:r>
                <a:r>
                  <a:rPr lang="en-GB" sz="2400" i="1" dirty="0" smtClean="0"/>
                  <a:t>Duration)</a:t>
                </a:r>
                <a:endParaRPr lang="en-GB" sz="2400" i="1" dirty="0"/>
              </a:p>
              <a:p>
                <a:pPr marL="342900" lvl="1" indent="-342900"/>
                <a:endParaRPr lang="en-GB" sz="2400" i="1" dirty="0" smtClean="0"/>
              </a:p>
              <a:p>
                <a:pPr lvl="1"/>
                <a:r>
                  <a:rPr lang="en-GB" sz="2400" i="1" dirty="0" smtClean="0"/>
                  <a:t>Modified </a:t>
                </a:r>
                <a:r>
                  <a:rPr lang="en-GB" sz="2400" i="1" dirty="0"/>
                  <a:t>Duration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dirty="0"/>
                          <m:t>−(</m:t>
                        </m:r>
                        <m:r>
                          <m:rPr>
                            <m:nor/>
                          </m:rPr>
                          <a:rPr lang="en-GB" sz="2400" dirty="0"/>
                          <m:t>P</m:t>
                        </m:r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y</m:t>
                        </m:r>
                        <m:r>
                          <m:rPr>
                            <m:nor/>
                          </m:rPr>
                          <a:rPr lang="en-GB" sz="2400" dirty="0"/>
                          <m:t>+</m:t>
                        </m:r>
                        <m:r>
                          <m:rPr>
                            <m:nor/>
                          </m:rPr>
                          <a:rPr lang="en-GB" sz="2400" dirty="0"/>
                          <m:t>dy</m:t>
                        </m:r>
                        <m:r>
                          <m:rPr>
                            <m:nor/>
                          </m:rPr>
                          <a:rPr lang="en-GB" sz="2400" dirty="0"/>
                          <m:t>)−</m:t>
                        </m:r>
                        <m:r>
                          <m:rPr>
                            <m:nor/>
                          </m:rPr>
                          <a:rPr lang="en-GB" sz="2400" dirty="0"/>
                          <m:t>P</m:t>
                        </m:r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y</m:t>
                        </m:r>
                        <m:r>
                          <m:rPr>
                            <m:nor/>
                          </m:rPr>
                          <a:rPr lang="en-GB" sz="2400" dirty="0"/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dirty="0"/>
                          <m:t>P</m:t>
                        </m:r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y</m:t>
                        </m:r>
                        <m:r>
                          <m:rPr>
                            <m:nor/>
                          </m:rPr>
                          <a:rPr lang="en-GB" sz="2400" dirty="0"/>
                          <m:t>)∗</m:t>
                        </m:r>
                        <m:r>
                          <m:rPr>
                            <m:nor/>
                          </m:rPr>
                          <a:rPr lang="en-GB" sz="2400" dirty="0"/>
                          <m:t>dy</m:t>
                        </m:r>
                        <m:r>
                          <m:rPr>
                            <m:nor/>
                          </m:rPr>
                          <a:rPr lang="en-GB" sz="2400" dirty="0"/>
                          <m:t> </m:t>
                        </m:r>
                      </m:den>
                    </m:f>
                  </m:oMath>
                </a14:m>
                <a:endParaRPr lang="en-GB" sz="2400" dirty="0" smtClean="0"/>
              </a:p>
              <a:p>
                <a:pPr lvl="1"/>
                <a:r>
                  <a:rPr lang="en-GB" sz="2400" dirty="0" smtClean="0"/>
                  <a:t>Or, </a:t>
                </a:r>
                <a:r>
                  <a:rPr lang="en-GB" sz="2400" i="1" dirty="0" smtClean="0"/>
                  <a:t>Modified </a:t>
                </a:r>
                <a:r>
                  <a:rPr lang="en-GB" sz="2400" i="1" dirty="0"/>
                  <a:t>Duration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P</m:t>
                        </m:r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y</m:t>
                        </m:r>
                        <m:r>
                          <m:rPr>
                            <m:nor/>
                          </m:rPr>
                          <a:rPr lang="en-GB" sz="2400" dirty="0"/>
                          <m:t>)−</m:t>
                        </m:r>
                        <m:r>
                          <m:rPr>
                            <m:nor/>
                          </m:rPr>
                          <a:rPr lang="en-GB" sz="2400" dirty="0"/>
                          <m:t>P</m:t>
                        </m:r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y</m:t>
                        </m:r>
                        <m:r>
                          <m:rPr>
                            <m:nor/>
                          </m:rPr>
                          <a:rPr lang="en-GB" sz="2400" dirty="0"/>
                          <m:t>+</m:t>
                        </m:r>
                        <m:r>
                          <m:rPr>
                            <m:nor/>
                          </m:rPr>
                          <a:rPr lang="en-GB" sz="2400" dirty="0"/>
                          <m:t>dy</m:t>
                        </m:r>
                        <m:r>
                          <m:rPr>
                            <m:nor/>
                          </m:rPr>
                          <a:rPr lang="en-GB" sz="2400" dirty="0"/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dirty="0"/>
                          <m:t>P</m:t>
                        </m:r>
                        <m:r>
                          <m:rPr>
                            <m:nor/>
                          </m:rPr>
                          <a:rPr lang="en-GB" sz="2400" dirty="0"/>
                          <m:t>(</m:t>
                        </m:r>
                        <m:r>
                          <m:rPr>
                            <m:nor/>
                          </m:rPr>
                          <a:rPr lang="en-GB" sz="2400" dirty="0"/>
                          <m:t>y</m:t>
                        </m:r>
                        <m:r>
                          <m:rPr>
                            <m:nor/>
                          </m:rPr>
                          <a:rPr lang="en-GB" sz="2400" dirty="0"/>
                          <m:t>)∗</m:t>
                        </m:r>
                        <m:r>
                          <m:rPr>
                            <m:nor/>
                          </m:rPr>
                          <a:rPr lang="en-GB" sz="2400" dirty="0"/>
                          <m:t>dy</m:t>
                        </m:r>
                        <m:r>
                          <m:rPr>
                            <m:nor/>
                          </m:rPr>
                          <a:rPr lang="en-GB" sz="2400" dirty="0"/>
                          <m:t> </m:t>
                        </m:r>
                      </m:den>
                    </m:f>
                  </m:oMath>
                </a14:m>
                <a:endParaRPr lang="en-GB" sz="2400" dirty="0" smtClean="0"/>
              </a:p>
              <a:p>
                <a:pPr lvl="1"/>
                <a:endParaRPr lang="en-GB" sz="24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Innovations in the Bond Market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Growing importance of markets</a:t>
            </a:r>
          </a:p>
          <a:p>
            <a:pPr lvl="1"/>
            <a:r>
              <a:rPr lang="en-GB" sz="1800" dirty="0" smtClean="0"/>
              <a:t>many debt obligations are converted into traded bonds</a:t>
            </a:r>
          </a:p>
          <a:p>
            <a:pPr lvl="1"/>
            <a:r>
              <a:rPr lang="en-GB" sz="1800" dirty="0" smtClean="0"/>
              <a:t>private risks are also being packaged into bonds</a:t>
            </a:r>
          </a:p>
          <a:p>
            <a:r>
              <a:rPr lang="en-GB" sz="2000" dirty="0" smtClean="0"/>
              <a:t>Asset backed securities:</a:t>
            </a:r>
          </a:p>
          <a:p>
            <a:pPr lvl="1"/>
            <a:r>
              <a:rPr lang="en-GB" sz="1800" dirty="0" smtClean="0"/>
              <a:t>bank or building society lends money to company or individual</a:t>
            </a:r>
          </a:p>
          <a:p>
            <a:pPr lvl="1"/>
            <a:r>
              <a:rPr lang="en-GB" sz="1800" dirty="0" smtClean="0"/>
              <a:t>bank then has promised stream of cash flows</a:t>
            </a:r>
          </a:p>
          <a:p>
            <a:pPr lvl="1"/>
            <a:r>
              <a:rPr lang="en-GB" sz="1800" dirty="0" smtClean="0"/>
              <a:t>sells cash flows to a special vehicle that finances itself by issuing bonds</a:t>
            </a:r>
          </a:p>
          <a:p>
            <a:pPr lvl="1"/>
            <a:r>
              <a:rPr lang="en-GB" sz="1800" dirty="0" smtClean="0"/>
              <a:t>most risks (default, pre-payment) borne by bond holders, though some retained (moral hazard)</a:t>
            </a:r>
          </a:p>
          <a:p>
            <a:r>
              <a:rPr lang="en-GB" sz="2000" dirty="0" smtClean="0"/>
              <a:t>Other risk transfer</a:t>
            </a:r>
          </a:p>
          <a:p>
            <a:pPr lvl="1"/>
            <a:r>
              <a:rPr lang="en-GB" sz="1800" dirty="0" smtClean="0"/>
              <a:t>credit default swaps, catastrophe bonds, commodity bonds</a:t>
            </a:r>
          </a:p>
          <a:p>
            <a:r>
              <a:rPr lang="en-GB" sz="2000" dirty="0" smtClean="0"/>
              <a:t>We will focus for the present on more traditional market, ignoring credit and liquidity issues  for now</a:t>
            </a:r>
          </a:p>
        </p:txBody>
      </p:sp>
    </p:spTree>
    <p:extLst>
      <p:ext uri="{BB962C8B-B14F-4D97-AF65-F5344CB8AC3E}">
        <p14:creationId xmlns:p14="http://schemas.microsoft.com/office/powerpoint/2010/main" val="10999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(continued)</a:t>
            </a:r>
          </a:p>
        </p:txBody>
      </p:sp>
      <p:graphicFrame>
        <p:nvGraphicFramePr>
          <p:cNvPr id="13314" name="Object 3" descr="Duration" title="Duration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76754"/>
              </p:ext>
            </p:extLst>
          </p:nvPr>
        </p:nvGraphicFramePr>
        <p:xfrm>
          <a:off x="1546390" y="1604010"/>
          <a:ext cx="5478664" cy="450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Worksheet" r:id="rId4" imgW="4133778" imgH="3400468" progId="Excel.Sheet.8">
                  <p:embed/>
                </p:oleObj>
              </mc:Choice>
              <mc:Fallback>
                <p:oleObj name="Worksheet" r:id="rId4" imgW="4133778" imgH="34004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390" y="1604010"/>
                        <a:ext cx="5478664" cy="45066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8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(continued)</a:t>
            </a:r>
          </a:p>
        </p:txBody>
      </p:sp>
      <p:graphicFrame>
        <p:nvGraphicFramePr>
          <p:cNvPr id="14338" name="Object 14" descr="Duration" title="Duration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20351"/>
              </p:ext>
            </p:extLst>
          </p:nvPr>
        </p:nvGraphicFramePr>
        <p:xfrm>
          <a:off x="395277" y="1540769"/>
          <a:ext cx="4968387" cy="4086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Worksheet" r:id="rId4" imgW="4133875" imgH="3400353" progId="Excel.Sheet.8">
                  <p:embed/>
                </p:oleObj>
              </mc:Choice>
              <mc:Fallback>
                <p:oleObj name="Worksheet" r:id="rId4" imgW="4133875" imgH="340035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77" y="1540769"/>
                        <a:ext cx="4968387" cy="4086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 descr="Duration" title="Duration"/>
          <p:cNvSpPr txBox="1">
            <a:spLocks noChangeArrowheads="1"/>
          </p:cNvSpPr>
          <p:nvPr/>
        </p:nvSpPr>
        <p:spPr bwMode="auto">
          <a:xfrm>
            <a:off x="38989" y="1189180"/>
            <a:ext cx="2606585" cy="5232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dirty="0">
                <a:latin typeface="Calibri"/>
              </a:rPr>
              <a:t>Computed using formula for </a:t>
            </a:r>
            <a:r>
              <a:rPr lang="en-GB" sz="1400" dirty="0" smtClean="0">
                <a:latin typeface="Calibri"/>
              </a:rPr>
              <a:t>annuity: C*((1-(1+i)^-n)/</a:t>
            </a:r>
            <a:r>
              <a:rPr lang="en-GB" sz="1400" dirty="0" err="1" smtClean="0">
                <a:latin typeface="Calibri"/>
              </a:rPr>
              <a:t>i</a:t>
            </a:r>
            <a:r>
              <a:rPr lang="en-GB" sz="1400" dirty="0" smtClean="0">
                <a:latin typeface="Calibri"/>
              </a:rPr>
              <a:t>)</a:t>
            </a:r>
            <a:endParaRPr lang="en-US" sz="1400" dirty="0">
              <a:latin typeface="Calibri"/>
            </a:endParaRPr>
          </a:p>
        </p:txBody>
      </p:sp>
      <p:sp>
        <p:nvSpPr>
          <p:cNvPr id="14341" name="Line 4" descr="Duration" title="Duration"/>
          <p:cNvSpPr>
            <a:spLocks noChangeShapeType="1"/>
          </p:cNvSpPr>
          <p:nvPr/>
        </p:nvSpPr>
        <p:spPr bwMode="auto">
          <a:xfrm>
            <a:off x="2645574" y="1562480"/>
            <a:ext cx="584344" cy="4804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2" name="Line 5" descr="Duration" title="Duration"/>
          <p:cNvSpPr>
            <a:spLocks noChangeShapeType="1"/>
          </p:cNvSpPr>
          <p:nvPr/>
        </p:nvSpPr>
        <p:spPr bwMode="auto">
          <a:xfrm flipH="1">
            <a:off x="5169333" y="3042538"/>
            <a:ext cx="2715034" cy="9983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3" name="Oval 6" descr="Duration" title="Duration"/>
          <p:cNvSpPr>
            <a:spLocks noChangeArrowheads="1"/>
          </p:cNvSpPr>
          <p:nvPr/>
        </p:nvSpPr>
        <p:spPr bwMode="auto">
          <a:xfrm>
            <a:off x="2961649" y="1992361"/>
            <a:ext cx="1056216" cy="37861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7" descr="Duration" title="Duration"/>
          <p:cNvSpPr>
            <a:spLocks noChangeArrowheads="1"/>
          </p:cNvSpPr>
          <p:nvPr/>
        </p:nvSpPr>
        <p:spPr bwMode="auto">
          <a:xfrm>
            <a:off x="2961648" y="3709311"/>
            <a:ext cx="2304943" cy="6554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8" descr="Duration" title="Duration"/>
          <p:cNvSpPr txBox="1">
            <a:spLocks noChangeArrowheads="1"/>
          </p:cNvSpPr>
          <p:nvPr/>
        </p:nvSpPr>
        <p:spPr bwMode="auto">
          <a:xfrm>
            <a:off x="5796136" y="1124744"/>
            <a:ext cx="3083568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latin typeface="Calibri"/>
              </a:rPr>
              <a:t>Duration = </a:t>
            </a:r>
            <a:br>
              <a:rPr lang="en-GB" dirty="0">
                <a:latin typeface="Calibri"/>
              </a:rPr>
            </a:br>
            <a:r>
              <a:rPr lang="en-GB" dirty="0">
                <a:latin typeface="Calibri"/>
              </a:rPr>
              <a:t>{(P(5%)-P(5.01%)} / {0.01%xP(5%)}</a:t>
            </a:r>
            <a:endParaRPr lang="en-US" dirty="0">
              <a:latin typeface="Calibri"/>
            </a:endParaRPr>
          </a:p>
        </p:txBody>
      </p:sp>
      <p:sp>
        <p:nvSpPr>
          <p:cNvPr id="14346" name="Oval 9" descr="Duration" title="Duration"/>
          <p:cNvSpPr>
            <a:spLocks noChangeArrowheads="1"/>
          </p:cNvSpPr>
          <p:nvPr/>
        </p:nvSpPr>
        <p:spPr bwMode="auto">
          <a:xfrm>
            <a:off x="2645574" y="2367013"/>
            <a:ext cx="1056216" cy="54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" descr="Duration" title="Duration"/>
          <p:cNvSpPr>
            <a:spLocks noChangeShapeType="1"/>
          </p:cNvSpPr>
          <p:nvPr/>
        </p:nvSpPr>
        <p:spPr bwMode="auto">
          <a:xfrm flipH="1">
            <a:off x="3701789" y="1562480"/>
            <a:ext cx="2834069" cy="97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8" name="Text Box 11" descr="Duration" title="Duration"/>
          <p:cNvSpPr txBox="1">
            <a:spLocks noChangeArrowheads="1"/>
          </p:cNvSpPr>
          <p:nvPr/>
        </p:nvSpPr>
        <p:spPr bwMode="auto">
          <a:xfrm>
            <a:off x="6117889" y="4825436"/>
            <a:ext cx="2601564" cy="10618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latin typeface="Calibri"/>
              </a:rPr>
              <a:t>Portfolio chosen so that</a:t>
            </a:r>
            <a:br>
              <a:rPr lang="en-GB" dirty="0">
                <a:latin typeface="Calibri"/>
              </a:rPr>
            </a:br>
            <a:r>
              <a:rPr lang="en-GB" dirty="0">
                <a:latin typeface="Calibri"/>
              </a:rPr>
              <a:t>A + B = L</a:t>
            </a:r>
          </a:p>
          <a:p>
            <a:pPr algn="ctr">
              <a:spcBef>
                <a:spcPct val="50000"/>
              </a:spcBef>
            </a:pPr>
            <a:r>
              <a:rPr lang="en-GB" dirty="0" err="1">
                <a:latin typeface="Calibri"/>
              </a:rPr>
              <a:t>Ad</a:t>
            </a:r>
            <a:r>
              <a:rPr lang="en-GB" baseline="-25000" dirty="0" err="1">
                <a:latin typeface="Calibri"/>
              </a:rPr>
              <a:t>A</a:t>
            </a:r>
            <a:r>
              <a:rPr lang="en-GB" dirty="0">
                <a:latin typeface="Calibri"/>
              </a:rPr>
              <a:t> + </a:t>
            </a:r>
            <a:r>
              <a:rPr lang="en-GB" dirty="0" err="1">
                <a:latin typeface="Calibri"/>
              </a:rPr>
              <a:t>Bd</a:t>
            </a:r>
            <a:r>
              <a:rPr lang="en-GB" baseline="-25000" dirty="0" err="1">
                <a:latin typeface="Calibri"/>
              </a:rPr>
              <a:t>B</a:t>
            </a:r>
            <a:r>
              <a:rPr lang="en-GB" dirty="0">
                <a:latin typeface="Calibri"/>
              </a:rPr>
              <a:t> = </a:t>
            </a:r>
            <a:r>
              <a:rPr lang="en-GB" dirty="0" err="1">
                <a:latin typeface="Calibri"/>
              </a:rPr>
              <a:t>Ld</a:t>
            </a:r>
            <a:r>
              <a:rPr lang="en-GB" baseline="-25000" dirty="0" err="1">
                <a:latin typeface="Calibri"/>
              </a:rPr>
              <a:t>L</a:t>
            </a:r>
            <a:endParaRPr lang="en-US" dirty="0">
              <a:latin typeface="Calibri"/>
            </a:endParaRPr>
          </a:p>
        </p:txBody>
      </p:sp>
      <p:sp>
        <p:nvSpPr>
          <p:cNvPr id="14349" name="Oval 12" descr="Duration" title="Duration"/>
          <p:cNvSpPr>
            <a:spLocks noChangeArrowheads="1"/>
          </p:cNvSpPr>
          <p:nvPr/>
        </p:nvSpPr>
        <p:spPr bwMode="auto">
          <a:xfrm>
            <a:off x="3229918" y="5166486"/>
            <a:ext cx="768349" cy="7308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3" descr="Duration" title="Duration"/>
          <p:cNvSpPr>
            <a:spLocks noChangeShapeType="1"/>
          </p:cNvSpPr>
          <p:nvPr/>
        </p:nvSpPr>
        <p:spPr bwMode="auto">
          <a:xfrm flipH="1" flipV="1">
            <a:off x="3882886" y="5746254"/>
            <a:ext cx="2234997" cy="16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" name="Text Box 3" descr="Duration" title="Duration"/>
          <p:cNvSpPr txBox="1">
            <a:spLocks noChangeArrowheads="1"/>
          </p:cNvSpPr>
          <p:nvPr/>
        </p:nvSpPr>
        <p:spPr bwMode="auto">
          <a:xfrm>
            <a:off x="5677989" y="2473733"/>
            <a:ext cx="3201715" cy="64633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latin typeface="Calibri"/>
              </a:rPr>
              <a:t>Computed using </a:t>
            </a:r>
            <a:r>
              <a:rPr lang="en-GB" dirty="0" smtClean="0">
                <a:latin typeface="Calibri"/>
              </a:rPr>
              <a:t>formula: C*((1-(1+i)^-n)/</a:t>
            </a:r>
            <a:r>
              <a:rPr lang="en-GB" dirty="0" err="1" smtClean="0">
                <a:latin typeface="Calibri"/>
              </a:rPr>
              <a:t>i</a:t>
            </a:r>
            <a:r>
              <a:rPr lang="en-GB" dirty="0" smtClean="0">
                <a:latin typeface="Calibri"/>
              </a:rPr>
              <a:t>)+100/(1+i)^n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1" grpId="1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7" grpId="1" animBg="1"/>
      <p:bldP spid="14348" grpId="0" animBg="1"/>
      <p:bldP spid="14349" grpId="0" animBg="1"/>
      <p:bldP spid="14350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Duration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Pension fund has liability to pay £100m/year for 20 years</a:t>
            </a:r>
          </a:p>
          <a:p>
            <a:pPr lvl="1"/>
            <a:r>
              <a:rPr lang="en-GB" sz="2000" dirty="0" smtClean="0"/>
              <a:t>present value of liability at 5% is £1246m</a:t>
            </a:r>
          </a:p>
          <a:p>
            <a:pPr lvl="1"/>
            <a:r>
              <a:rPr lang="en-GB" sz="2000" dirty="0" smtClean="0"/>
              <a:t>duration of liability of fund is 8.47 years</a:t>
            </a:r>
          </a:p>
          <a:p>
            <a:pPr lvl="1"/>
            <a:r>
              <a:rPr lang="en-GB" sz="2000" dirty="0" smtClean="0"/>
              <a:t>a 1bp fall in interest rates increases liabilities by £1246m x 8.47 x 0.01% = £1.056m</a:t>
            </a:r>
          </a:p>
          <a:p>
            <a:pPr lvl="1"/>
            <a:r>
              <a:rPr lang="en-GB" sz="2000" dirty="0" smtClean="0"/>
              <a:t>dollar duration of fund is £10.56b-yrs</a:t>
            </a:r>
          </a:p>
          <a:p>
            <a:pPr lvl="1"/>
            <a:r>
              <a:rPr lang="en-GB" sz="2000" dirty="0" smtClean="0"/>
              <a:t>intends to invest in 4% 10 year bonds, with duration of 7.96 years</a:t>
            </a:r>
          </a:p>
          <a:p>
            <a:pPr lvl="1"/>
            <a:r>
              <a:rPr lang="en-GB" sz="2000" dirty="0" smtClean="0"/>
              <a:t>if buy £1246m x 8.47/7.96 = £1327m market value of bonds, a 1bp fall in interest rates will cause the assets to rise by £1327m x 7.96 x 0.01% = £1.056m</a:t>
            </a:r>
          </a:p>
          <a:p>
            <a:pPr lvl="1"/>
            <a:r>
              <a:rPr lang="en-GB" sz="2000" dirty="0" smtClean="0"/>
              <a:t>dollar duration of bonds is £10.56b-yrs</a:t>
            </a:r>
          </a:p>
          <a:p>
            <a:pPr lvl="1"/>
            <a:r>
              <a:rPr lang="en-GB" sz="2000" dirty="0" smtClean="0"/>
              <a:t>need to borrow £1327-1246m = £81m – floating rate, so duration of debt is roughly zero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966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Verify valuation</a:t>
            </a:r>
          </a:p>
        </p:txBody>
      </p:sp>
      <p:graphicFrame>
        <p:nvGraphicFramePr>
          <p:cNvPr id="15362" name="Object 3" descr="Duration" title="Duration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767422"/>
              </p:ext>
            </p:extLst>
          </p:nvPr>
        </p:nvGraphicFramePr>
        <p:xfrm>
          <a:off x="1497013" y="1822450"/>
          <a:ext cx="614838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Worksheet" r:id="rId4" imgW="10229720" imgH="7239165" progId="Excel.Sheet.8">
                  <p:embed/>
                </p:oleObj>
              </mc:Choice>
              <mc:Fallback>
                <p:oleObj name="Worksheet" r:id="rId4" imgW="10229720" imgH="7239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822450"/>
                        <a:ext cx="6148387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1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implications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With short positions, can match any desired duration</a:t>
            </a:r>
          </a:p>
          <a:p>
            <a:pPr lvl="1"/>
            <a:r>
              <a:rPr lang="en-GB" sz="1800" dirty="0" smtClean="0"/>
              <a:t>will protect against any small and parallel shift in yield curve</a:t>
            </a:r>
          </a:p>
          <a:p>
            <a:pPr lvl="1"/>
            <a:r>
              <a:rPr lang="en-GB" sz="1800" dirty="0" smtClean="0"/>
              <a:t>but exposure to changes in slope or curvature of yield curve may be devastating</a:t>
            </a:r>
          </a:p>
          <a:p>
            <a:pPr lvl="2"/>
            <a:r>
              <a:rPr lang="en-GB" sz="1800" dirty="0" smtClean="0"/>
              <a:t>in example, £-</a:t>
            </a:r>
            <a:r>
              <a:rPr lang="en-GB" sz="1800" dirty="0" err="1" smtClean="0"/>
              <a:t>dur</a:t>
            </a:r>
            <a:r>
              <a:rPr lang="en-GB" sz="1800" dirty="0" smtClean="0"/>
              <a:t> of assets was £10.6b yrs</a:t>
            </a:r>
          </a:p>
          <a:p>
            <a:pPr lvl="2"/>
            <a:r>
              <a:rPr lang="en-GB" sz="1800" dirty="0" smtClean="0"/>
              <a:t>if yield on assets rises 10 </a:t>
            </a:r>
            <a:r>
              <a:rPr lang="en-GB" sz="1800" dirty="0" err="1" smtClean="0"/>
              <a:t>bp</a:t>
            </a:r>
            <a:r>
              <a:rPr lang="en-GB" sz="1800" dirty="0" smtClean="0"/>
              <a:t>, but yield on liabilities remains unchanged, lose  £10.6m</a:t>
            </a:r>
          </a:p>
          <a:p>
            <a:pPr lvl="2"/>
            <a:r>
              <a:rPr lang="en-GB" sz="1800" dirty="0" smtClean="0"/>
              <a:t>not inconceivable if </a:t>
            </a:r>
            <a:r>
              <a:rPr lang="en-GB" sz="1800" dirty="0" err="1" smtClean="0"/>
              <a:t>eg</a:t>
            </a:r>
            <a:r>
              <a:rPr lang="en-GB" sz="1800" dirty="0" smtClean="0"/>
              <a:t> using gilts for paying liabilities, and hedging using corporates</a:t>
            </a:r>
          </a:p>
          <a:p>
            <a:r>
              <a:rPr lang="en-GB" sz="2000" dirty="0" smtClean="0"/>
              <a:t>Note that value of hedged position goes down for large move in either direction</a:t>
            </a:r>
          </a:p>
          <a:p>
            <a:pPr lvl="1"/>
            <a:r>
              <a:rPr lang="en-GB" sz="1800" dirty="0" smtClean="0"/>
              <a:t>position has negative convexity</a:t>
            </a:r>
          </a:p>
          <a:p>
            <a:pPr lvl="1"/>
            <a:r>
              <a:rPr lang="en-GB" sz="1800" dirty="0" smtClean="0"/>
              <a:t>you will tend to lose from large moves</a:t>
            </a:r>
          </a:p>
        </p:txBody>
      </p:sp>
    </p:spTree>
    <p:extLst>
      <p:ext uri="{BB962C8B-B14F-4D97-AF65-F5344CB8AC3E}">
        <p14:creationId xmlns:p14="http://schemas.microsoft.com/office/powerpoint/2010/main" val="12568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implications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%change in prices v/s change in yield should be linear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graphicFrame>
        <p:nvGraphicFramePr>
          <p:cNvPr id="2" name="Object 1" descr="Duration" title="Dur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16564"/>
              </p:ext>
            </p:extLst>
          </p:nvPr>
        </p:nvGraphicFramePr>
        <p:xfrm>
          <a:off x="788631" y="1690689"/>
          <a:ext cx="1811288" cy="58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31" y="1690689"/>
                        <a:ext cx="1811288" cy="58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 descr="Duration" title="Duratio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88052"/>
            <a:ext cx="6779671" cy="358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75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233"/>
            <a:ext cx="7886700" cy="1325563"/>
          </a:xfrm>
        </p:spPr>
        <p:txBody>
          <a:bodyPr/>
          <a:lstStyle/>
          <a:p>
            <a:r>
              <a:rPr lang="en-GB" dirty="0"/>
              <a:t>Convexity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90197" y="1833404"/>
            <a:ext cx="7886700" cy="4351338"/>
          </a:xfrm>
        </p:spPr>
        <p:txBody>
          <a:bodyPr lIns="90488" tIns="44450" rIns="90488" bIns="44450"/>
          <a:lstStyle/>
          <a:p>
            <a:r>
              <a:rPr lang="en-US" altLang="en-US" sz="3000" dirty="0"/>
              <a:t>The relationship between bond prices and yields is not linear.</a:t>
            </a:r>
          </a:p>
          <a:p>
            <a:endParaRPr lang="en-US" altLang="en-US" sz="3000" dirty="0"/>
          </a:p>
          <a:p>
            <a:r>
              <a:rPr lang="en-US" altLang="en-US" sz="3000" dirty="0"/>
              <a:t>Duration rule is a good approximation for only small changes in bond yields.</a:t>
            </a:r>
          </a:p>
          <a:p>
            <a:endParaRPr lang="en-US" altLang="en-US" sz="3000" dirty="0"/>
          </a:p>
          <a:p>
            <a:r>
              <a:rPr lang="en-US" altLang="en-US" sz="3000" dirty="0"/>
              <a:t>Bonds with greater convexity have more curvature in the price-yield relationship.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16-</a:t>
            </a:r>
            <a:fld id="{9C0A7938-7FEC-41AB-911F-DD9D5552D8BC}" type="slidenum">
              <a:rPr lang="en-US" altLang="en-US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68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Convexity</a:t>
            </a:r>
            <a:endParaRPr lang="en-GB" dirty="0"/>
          </a:p>
        </p:txBody>
      </p:sp>
      <p:sp>
        <p:nvSpPr>
          <p:cNvPr id="6" name="Slide Number Placeholder 1" descr="Convexity" title="Convexity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16-</a:t>
            </a:r>
            <a:fld id="{8D911EDF-DDED-436C-906B-293819F11EBC}" type="slidenum">
              <a:rPr lang="en-US" altLang="en-US"/>
              <a:pPr/>
              <a:t>47</a:t>
            </a:fld>
            <a:endParaRPr lang="en-US" altLang="en-US"/>
          </a:p>
        </p:txBody>
      </p:sp>
      <p:graphicFrame>
        <p:nvGraphicFramePr>
          <p:cNvPr id="4098" name="Object 3" descr="Convexity" title="Convex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94694"/>
              </p:ext>
            </p:extLst>
          </p:nvPr>
        </p:nvGraphicFramePr>
        <p:xfrm>
          <a:off x="741485" y="1822117"/>
          <a:ext cx="72294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85" y="1822117"/>
                        <a:ext cx="722947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 descr="Convexity" title="Convexity"/>
          <p:cNvSpPr txBox="1">
            <a:spLocks noChangeArrowheads="1"/>
          </p:cNvSpPr>
          <p:nvPr/>
        </p:nvSpPr>
        <p:spPr bwMode="auto">
          <a:xfrm>
            <a:off x="724389" y="3480376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Correction for Convexity:</a:t>
            </a:r>
          </a:p>
        </p:txBody>
      </p:sp>
      <p:graphicFrame>
        <p:nvGraphicFramePr>
          <p:cNvPr id="4099" name="Object 5" descr="Convexity" title="Convex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99229"/>
              </p:ext>
            </p:extLst>
          </p:nvPr>
        </p:nvGraphicFramePr>
        <p:xfrm>
          <a:off x="1573213" y="4114800"/>
          <a:ext cx="62261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5" imgW="2387520" imgH="393480" progId="Equation.DSMT4">
                  <p:embed/>
                </p:oleObj>
              </mc:Choice>
              <mc:Fallback>
                <p:oleObj name="Equation" r:id="rId5" imgW="238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4114800"/>
                        <a:ext cx="62261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descr="Convexity" title="Convexity"/>
          <p:cNvSpPr/>
          <p:nvPr/>
        </p:nvSpPr>
        <p:spPr>
          <a:xfrm>
            <a:off x="3927566" y="4205828"/>
            <a:ext cx="3871822" cy="1022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28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Convexity</a:t>
            </a:r>
          </a:p>
        </p:txBody>
      </p:sp>
      <p:sp>
        <p:nvSpPr>
          <p:cNvPr id="16389" name="Rectangle 3" descr="Convexity" title="Convexity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r>
              <a:rPr lang="en-GB" sz="2000" dirty="0" smtClean="0"/>
              <a:t>Duration is only a local measure of interest rate sensitivity</a:t>
            </a:r>
          </a:p>
          <a:p>
            <a:r>
              <a:rPr lang="en-GB" sz="2000" dirty="0" smtClean="0"/>
              <a:t>For greater precision: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pPr lvl="1"/>
            <a:r>
              <a:rPr lang="en-GB" sz="1800" dirty="0" smtClean="0"/>
              <a:t>the convexity of a zero coupon bond that matures at time T is </a:t>
            </a:r>
            <a:r>
              <a:rPr lang="en-GB" sz="1800" i="1" dirty="0" smtClean="0"/>
              <a:t>T</a:t>
            </a:r>
            <a:r>
              <a:rPr lang="en-GB" sz="1800" dirty="0" smtClean="0"/>
              <a:t>(</a:t>
            </a:r>
            <a:r>
              <a:rPr lang="en-GB" sz="1800" i="1" dirty="0" smtClean="0"/>
              <a:t>T</a:t>
            </a:r>
            <a:r>
              <a:rPr lang="en-GB" sz="1800" dirty="0" smtClean="0"/>
              <a:t>+1)/(1+</a:t>
            </a:r>
            <a:r>
              <a:rPr lang="en-GB" sz="1800" i="1" dirty="0" smtClean="0"/>
              <a:t>y</a:t>
            </a:r>
            <a:r>
              <a:rPr lang="en-GB" sz="1800" dirty="0" smtClean="0"/>
              <a:t>)</a:t>
            </a:r>
            <a:r>
              <a:rPr lang="en-GB" sz="1800" baseline="30000" dirty="0" smtClean="0"/>
              <a:t>2</a:t>
            </a:r>
          </a:p>
          <a:p>
            <a:pPr lvl="1"/>
            <a:r>
              <a:rPr lang="en-GB" sz="1800" dirty="0" smtClean="0"/>
              <a:t>the convexity of a portfolio is the weighted average of the convexity of components</a:t>
            </a:r>
          </a:p>
          <a:p>
            <a:pPr lvl="1"/>
            <a:r>
              <a:rPr lang="en-GB" sz="1800" dirty="0" smtClean="0"/>
              <a:t>if matching duration of assets and liabilities is like matching mean time to repay, then matching duration and convexity is like matching mean and standard deviation</a:t>
            </a:r>
          </a:p>
          <a:p>
            <a:endParaRPr lang="en-GB" sz="2000" dirty="0" smtClean="0"/>
          </a:p>
        </p:txBody>
      </p:sp>
      <p:graphicFrame>
        <p:nvGraphicFramePr>
          <p:cNvPr id="10" name="Object 9" descr="Convexity" title="Convex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4099"/>
              </p:ext>
            </p:extLst>
          </p:nvPr>
        </p:nvGraphicFramePr>
        <p:xfrm>
          <a:off x="3306797" y="2492823"/>
          <a:ext cx="4104456" cy="11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4" imgW="3187440" imgH="888840" progId="Equation.DSMT4">
                  <p:embed/>
                </p:oleObj>
              </mc:Choice>
              <mc:Fallback>
                <p:oleObj name="Equation" r:id="rId4" imgW="31874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97" y="2492823"/>
                        <a:ext cx="4104456" cy="1144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altLang="en-US" sz="3800"/>
              <a:t>Figure 16.4 Convexity of Two Bonds</a:t>
            </a:r>
          </a:p>
        </p:txBody>
      </p:sp>
      <p:pic>
        <p:nvPicPr>
          <p:cNvPr id="22532" name="Content Placeholder 5" descr="Convexity" title="Convexit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7" y="1764109"/>
            <a:ext cx="5714999" cy="4334645"/>
          </a:xfrm>
        </p:spPr>
      </p:pic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16-</a:t>
            </a:r>
            <a:fld id="{9667B4FD-9978-40BA-958C-8D87A0675BAE}" type="slidenum">
              <a:rPr lang="en-US" altLang="en-US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38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Bond Definitions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Bond: a security issued as promise to repay a loan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The loan is paid off in a fixed number of payments.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Face value</a:t>
            </a:r>
            <a:r>
              <a:rPr lang="en-US" altLang="en-US" sz="2400" dirty="0" smtClean="0"/>
              <a:t>: the amount of the loan to be repaid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Coupon</a:t>
            </a:r>
            <a:r>
              <a:rPr lang="en-US" altLang="en-US" sz="2400" dirty="0" smtClean="0"/>
              <a:t>: a payment to the holder of the bond at a specified date.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Example: U.S. Treasury notes pay coupons semi-annually.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Coupon rate</a:t>
            </a:r>
            <a:r>
              <a:rPr lang="en-US" altLang="en-US" sz="2400" dirty="0" smtClean="0"/>
              <a:t>: the ratio of the coupon payment to the face value.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Example: A 2-year, $10,000 face value U.S. Treasury note with a 5% coupon rate would pay four $250 coupons at six-month intervals and the $10,000 at the end of two years.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Bond Indenture</a:t>
            </a:r>
            <a:r>
              <a:rPr lang="en-US" altLang="en-US" sz="2400" dirty="0" smtClean="0"/>
              <a:t>: the contract between the bondholder and the issuer. These are very complicated for corporate bonds.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Zero-Coupon Bond</a:t>
            </a:r>
            <a:r>
              <a:rPr lang="en-US" altLang="en-US" sz="2400" dirty="0" smtClean="0"/>
              <a:t>: a bond that pays no coupons.</a:t>
            </a:r>
          </a:p>
        </p:txBody>
      </p:sp>
    </p:spTree>
    <p:extLst>
      <p:ext uri="{BB962C8B-B14F-4D97-AF65-F5344CB8AC3E}">
        <p14:creationId xmlns:p14="http://schemas.microsoft.com/office/powerpoint/2010/main" val="1941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Why do Investors Like Convexity?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Bonds with greater curvature gain more in price when yields fall than they lose when yields rise.</a:t>
            </a:r>
          </a:p>
          <a:p>
            <a:r>
              <a:rPr lang="en-US" altLang="en-US" dirty="0"/>
              <a:t>The more volatile interest rates, the more attractive this asymmetry.</a:t>
            </a:r>
          </a:p>
          <a:p>
            <a:r>
              <a:rPr lang="en-US" altLang="en-US" dirty="0"/>
              <a:t>Bonds with greater convexity tend to have higher prices and/or lower yields, all else equal.</a:t>
            </a:r>
          </a:p>
          <a:p>
            <a:endParaRPr lang="en-US" alt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16-</a:t>
            </a:r>
            <a:fld id="{B7F48624-2097-4500-A645-E7F92ADDB72D}" type="slidenum">
              <a:rPr lang="en-US" altLang="en-US"/>
              <a:pPr/>
              <a:t>50</a:t>
            </a:fld>
            <a:endParaRPr lang="en-US" altLang="en-US"/>
          </a:p>
        </p:txBody>
      </p:sp>
      <p:graphicFrame>
        <p:nvGraphicFramePr>
          <p:cNvPr id="5" name="Object 5" descr="Convexity" title="Convex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26919"/>
              </p:ext>
            </p:extLst>
          </p:nvPr>
        </p:nvGraphicFramePr>
        <p:xfrm>
          <a:off x="1390261" y="4357985"/>
          <a:ext cx="62261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3" imgW="2387520" imgH="393480" progId="Equation.DSMT4">
                  <p:embed/>
                </p:oleObj>
              </mc:Choice>
              <mc:Fallback>
                <p:oleObj name="Equation" r:id="rId3" imgW="238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261" y="4357985"/>
                        <a:ext cx="62261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213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Not all shifts are parallel …</a:t>
            </a:r>
            <a:endParaRPr lang="en-US" smtClean="0"/>
          </a:p>
        </p:txBody>
      </p:sp>
      <p:sp>
        <p:nvSpPr>
          <p:cNvPr id="2" name="Content Placeholder 1" descr="Convexity" title="Convexity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1" name="Chart 10" descr="Convexity" title="Convexity"/>
          <p:cNvGraphicFramePr/>
          <p:nvPr>
            <p:extLst>
              <p:ext uri="{D42A27DB-BD31-4B8C-83A1-F6EECF244321}">
                <p14:modId xmlns:p14="http://schemas.microsoft.com/office/powerpoint/2010/main" val="4288844013"/>
              </p:ext>
            </p:extLst>
          </p:nvPr>
        </p:nvGraphicFramePr>
        <p:xfrm>
          <a:off x="512093" y="2060848"/>
          <a:ext cx="40324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 descr="Convexity" title="Convexity"/>
          <p:cNvGraphicFramePr/>
          <p:nvPr>
            <p:extLst>
              <p:ext uri="{D42A27DB-BD31-4B8C-83A1-F6EECF244321}">
                <p14:modId xmlns:p14="http://schemas.microsoft.com/office/powerpoint/2010/main" val="2460619275"/>
              </p:ext>
            </p:extLst>
          </p:nvPr>
        </p:nvGraphicFramePr>
        <p:xfrm>
          <a:off x="4266878" y="2060848"/>
          <a:ext cx="42484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939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Bond market conventions</a:t>
            </a:r>
          </a:p>
          <a:p>
            <a:pPr lvl="1"/>
            <a:r>
              <a:rPr lang="en-GB" sz="1800" dirty="0" smtClean="0"/>
              <a:t>accrued interest, clean and dirty prices</a:t>
            </a:r>
          </a:p>
          <a:p>
            <a:pPr lvl="1"/>
            <a:r>
              <a:rPr lang="en-GB" sz="1800" dirty="0" smtClean="0"/>
              <a:t>running yield and yield to maturity</a:t>
            </a:r>
          </a:p>
          <a:p>
            <a:r>
              <a:rPr lang="en-GB" sz="2000" dirty="0" smtClean="0"/>
              <a:t>Term structure</a:t>
            </a:r>
          </a:p>
          <a:p>
            <a:pPr lvl="1"/>
            <a:r>
              <a:rPr lang="en-GB" sz="1800" dirty="0" smtClean="0"/>
              <a:t>strip or spot yields, and forward rates</a:t>
            </a:r>
          </a:p>
          <a:p>
            <a:pPr lvl="1"/>
            <a:r>
              <a:rPr lang="en-GB" sz="1800" dirty="0" smtClean="0"/>
              <a:t>pricing all cash flows</a:t>
            </a:r>
          </a:p>
          <a:p>
            <a:pPr lvl="1"/>
            <a:r>
              <a:rPr lang="en-GB" sz="1800" dirty="0" smtClean="0"/>
              <a:t>arbitrage and its limits </a:t>
            </a:r>
          </a:p>
          <a:p>
            <a:r>
              <a:rPr lang="en-GB" sz="2000" dirty="0" smtClean="0"/>
              <a:t>Duration is the key measure of sensitivity to interest rate risk</a:t>
            </a:r>
          </a:p>
          <a:p>
            <a:pPr lvl="1"/>
            <a:r>
              <a:rPr lang="en-GB" sz="1800" dirty="0" smtClean="0"/>
              <a:t>immunise by matching duration of assets and liabilities</a:t>
            </a:r>
          </a:p>
          <a:p>
            <a:pPr lvl="1"/>
            <a:r>
              <a:rPr lang="en-GB" sz="1800" dirty="0" smtClean="0"/>
              <a:t>matching convexity protects against large parallel moves, but more important to hedge against changes in slope by 2-factor immunisation</a:t>
            </a:r>
          </a:p>
          <a:p>
            <a:pPr lvl="1"/>
            <a:r>
              <a:rPr lang="en-GB" sz="1800" dirty="0" smtClean="0"/>
              <a:t>In limit, to remove risk, go for cash flow matching</a:t>
            </a:r>
          </a:p>
        </p:txBody>
      </p:sp>
    </p:spTree>
    <p:extLst>
      <p:ext uri="{BB962C8B-B14F-4D97-AF65-F5344CB8AC3E}">
        <p14:creationId xmlns:p14="http://schemas.microsoft.com/office/powerpoint/2010/main" val="27540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Recap….</a:t>
            </a:r>
          </a:p>
        </p:txBody>
      </p:sp>
      <p:sp>
        <p:nvSpPr>
          <p:cNvPr id="1029" name="Content Placeholder 2" descr="Bond Valuation Formula" title="Bond Valuation Formula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Bond Valuation Formula: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C = Coupon Payment; F = Principal Payment; r = Discount Rate; n = maturity of the bond</a:t>
            </a:r>
          </a:p>
          <a:p>
            <a:r>
              <a:rPr lang="en-US" altLang="en-US" sz="2000" dirty="0" smtClean="0"/>
              <a:t>Price or Present Value of a Bond = PV of Coupons + PV of Final/Principal Payment.</a:t>
            </a:r>
          </a:p>
          <a:p>
            <a:r>
              <a:rPr lang="en-US" altLang="en-US" sz="2000" dirty="0" smtClean="0"/>
              <a:t>Because Coupons are regular (end of the period) payments, we can use the Present Value of Annuity equation to find the present value of Coupons</a:t>
            </a:r>
          </a:p>
        </p:txBody>
      </p:sp>
      <p:graphicFrame>
        <p:nvGraphicFramePr>
          <p:cNvPr id="1026" name="Object 4" descr="Bond Valuation Formula" title="Bond Valuation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84702"/>
              </p:ext>
            </p:extLst>
          </p:nvPr>
        </p:nvGraphicFramePr>
        <p:xfrm>
          <a:off x="1219200" y="2244969"/>
          <a:ext cx="6934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4" imgW="2933700" imgH="431800" progId="Equation.3">
                  <p:embed/>
                </p:oleObj>
              </mc:Choice>
              <mc:Fallback>
                <p:oleObj name="Equation" r:id="rId4" imgW="2933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44969"/>
                        <a:ext cx="69342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 descr="Bond Valuation Formula" title="Bond Valuation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830353"/>
              </p:ext>
            </p:extLst>
          </p:nvPr>
        </p:nvGraphicFramePr>
        <p:xfrm>
          <a:off x="1981200" y="5222814"/>
          <a:ext cx="6172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6" imgW="5117760" imgH="1193760" progId="Equation.3">
                  <p:embed/>
                </p:oleObj>
              </mc:Choice>
              <mc:Fallback>
                <p:oleObj name="Equation" r:id="rId6" imgW="51177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22814"/>
                        <a:ext cx="61722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5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Recap….</a:t>
            </a:r>
            <a:r>
              <a:rPr lang="en-US" altLang="en-US" dirty="0" smtClean="0">
                <a:solidFill>
                  <a:srgbClr val="A50021"/>
                </a:solidFill>
              </a:rPr>
              <a:t>Semi-Annual Interest Payments</a:t>
            </a:r>
            <a:endParaRPr lang="en-US" altLang="en-US" dirty="0" smtClean="0"/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Bonds pay semi-annual coupons: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</p:txBody>
      </p:sp>
      <p:graphicFrame>
        <p:nvGraphicFramePr>
          <p:cNvPr id="2050" name="Object 9" descr="Bond Valuation Formula" title="Bond Valuation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02873"/>
              </p:ext>
            </p:extLst>
          </p:nvPr>
        </p:nvGraphicFramePr>
        <p:xfrm>
          <a:off x="1948961" y="2644131"/>
          <a:ext cx="44958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4" imgW="3149280" imgH="761760" progId="Equation.3">
                  <p:embed/>
                </p:oleObj>
              </mc:Choice>
              <mc:Fallback>
                <p:oleObj name="Equation" r:id="rId4" imgW="3149280" imgH="7617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961" y="2644131"/>
                        <a:ext cx="44958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 descr="Bond Valuation Formula" title="Bond Valuation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94775"/>
              </p:ext>
            </p:extLst>
          </p:nvPr>
        </p:nvGraphicFramePr>
        <p:xfrm>
          <a:off x="1172308" y="4196862"/>
          <a:ext cx="720566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6" imgW="2387520" imgH="787320" progId="Equation.3">
                  <p:embed/>
                </p:oleObj>
              </mc:Choice>
              <mc:Fallback>
                <p:oleObj name="Equation" r:id="rId6" imgW="23875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08" y="4196862"/>
                        <a:ext cx="7205663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5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Recap….</a:t>
            </a:r>
            <a:r>
              <a:rPr lang="en-US" altLang="en-US" smtClean="0">
                <a:solidFill>
                  <a:srgbClr val="A50021"/>
                </a:solidFill>
              </a:rPr>
              <a:t>Semi-Annual Interest Payments</a:t>
            </a:r>
            <a:endParaRPr lang="en-US" altLang="en-US" smtClean="0"/>
          </a:p>
        </p:txBody>
      </p:sp>
      <p:sp>
        <p:nvSpPr>
          <p:cNvPr id="3" name="Content Placeholder 2" descr="Bond Valuation Formula" title="Bond Valuation Formula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3074" name="Object 9" descr="Bond Valuation Formula" title="Bond Valuation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82548"/>
              </p:ext>
            </p:extLst>
          </p:nvPr>
        </p:nvGraphicFramePr>
        <p:xfrm>
          <a:off x="2736776" y="2571750"/>
          <a:ext cx="50292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4" imgW="3149280" imgH="761760" progId="Equation.3">
                  <p:embed/>
                </p:oleObj>
              </mc:Choice>
              <mc:Fallback>
                <p:oleObj name="Equation" r:id="rId4" imgW="3149280" imgH="7617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776" y="2571750"/>
                        <a:ext cx="5029200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3" descr="Bond Valuation Formula" title="Bond Valuation Formula"/>
          <p:cNvGrpSpPr>
            <a:grpSpLocks/>
          </p:cNvGrpSpPr>
          <p:nvPr/>
        </p:nvGrpSpPr>
        <p:grpSpPr bwMode="auto">
          <a:xfrm>
            <a:off x="323528" y="4005064"/>
            <a:ext cx="8210550" cy="1600200"/>
            <a:chOff x="432" y="2293"/>
            <a:chExt cx="5172" cy="1008"/>
          </a:xfrm>
        </p:grpSpPr>
        <p:sp>
          <p:nvSpPr>
            <p:cNvPr id="3087" name="AutoShape 4"/>
            <p:cNvSpPr>
              <a:spLocks noChangeArrowheads="1"/>
            </p:cNvSpPr>
            <p:nvPr/>
          </p:nvSpPr>
          <p:spPr bwMode="auto">
            <a:xfrm>
              <a:off x="432" y="2293"/>
              <a:ext cx="1680" cy="1008"/>
            </a:xfrm>
            <a:prstGeom prst="rightArrowCallout">
              <a:avLst>
                <a:gd name="adj1" fmla="val 25657"/>
                <a:gd name="adj2" fmla="val 12829"/>
                <a:gd name="adj3" fmla="val 14290"/>
                <a:gd name="adj4" fmla="val 813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dirty="0"/>
                <a:t>An example....</a:t>
              </a:r>
            </a:p>
            <a:p>
              <a:pPr>
                <a:buFontTx/>
                <a:buNone/>
              </a:pPr>
              <a:r>
                <a:rPr lang="en-US" altLang="en-US" sz="1400" dirty="0"/>
                <a:t>Value a Bond </a:t>
              </a:r>
            </a:p>
            <a:p>
              <a:pPr>
                <a:buFontTx/>
                <a:buNone/>
              </a:pPr>
              <a:r>
                <a:rPr lang="en-US" altLang="en-US" sz="1400" dirty="0"/>
                <a:t>Par value = $1,000 </a:t>
              </a:r>
            </a:p>
            <a:p>
              <a:pPr>
                <a:buFontTx/>
                <a:buNone/>
              </a:pPr>
              <a:r>
                <a:rPr lang="en-US" altLang="en-US" sz="1400" dirty="0"/>
                <a:t>Maturity = 7 years</a:t>
              </a:r>
            </a:p>
            <a:p>
              <a:pPr>
                <a:buFontTx/>
                <a:buNone/>
              </a:pPr>
              <a:r>
                <a:rPr lang="en-US" altLang="en-US" sz="1400" dirty="0"/>
                <a:t>Coupon rate = 8% </a:t>
              </a:r>
            </a:p>
            <a:p>
              <a:pPr>
                <a:buFontTx/>
                <a:buNone/>
              </a:pPr>
              <a:r>
                <a:rPr lang="en-US" altLang="en-US" sz="1400" dirty="0"/>
                <a:t>r = 6% per year</a:t>
              </a:r>
            </a:p>
          </p:txBody>
        </p:sp>
        <p:graphicFrame>
          <p:nvGraphicFramePr>
            <p:cNvPr id="3076" name="Object 5"/>
            <p:cNvGraphicFramePr>
              <a:graphicFrameLocks noChangeAspect="1"/>
            </p:cNvGraphicFramePr>
            <p:nvPr/>
          </p:nvGraphicFramePr>
          <p:xfrm>
            <a:off x="1884" y="2352"/>
            <a:ext cx="3720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3" name="Equation" r:id="rId6" imgW="3936960" imgH="2006280" progId="Equation.3">
                    <p:embed/>
                  </p:oleObj>
                </mc:Choice>
                <mc:Fallback>
                  <p:oleObj name="Equation" r:id="rId6" imgW="3936960" imgH="2006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49350"/>
                        <a:stretch>
                          <a:fillRect/>
                        </a:stretch>
                      </p:blipFill>
                      <p:spPr bwMode="auto">
                        <a:xfrm>
                          <a:off x="1884" y="2352"/>
                          <a:ext cx="3720" cy="7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755576" y="2190750"/>
            <a:ext cx="853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pPr lvl="1">
              <a:buFontTx/>
              <a:buNone/>
            </a:pPr>
            <a:r>
              <a:rPr lang="en-US" altLang="en-US" sz="2000" b="1" dirty="0"/>
              <a:t>Instead of paying annual coupons, the bond pays semi-annual coupons</a:t>
            </a:r>
            <a:r>
              <a:rPr lang="en-US" altLang="en-US" sz="2000" dirty="0"/>
              <a:t>:</a:t>
            </a:r>
          </a:p>
        </p:txBody>
      </p:sp>
      <p:sp>
        <p:nvSpPr>
          <p:cNvPr id="3085" name="Rounded Rectangle 14" descr="Bond Valuation Formula" title="Bond Valuation Formula"/>
          <p:cNvSpPr>
            <a:spLocks noChangeArrowheads="1"/>
          </p:cNvSpPr>
          <p:nvPr/>
        </p:nvSpPr>
        <p:spPr bwMode="auto">
          <a:xfrm>
            <a:off x="2590800" y="2604117"/>
            <a:ext cx="5791200" cy="1143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rgbClr val="2C598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2C598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2C598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B0193"/>
              </a:buClr>
              <a:buChar char="»"/>
              <a:defRPr sz="2400">
                <a:solidFill>
                  <a:srgbClr val="2C5986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Recap….</a:t>
            </a:r>
            <a:r>
              <a:rPr lang="en-US" altLang="en-US" sz="4000" dirty="0" smtClean="0">
                <a:solidFill>
                  <a:srgbClr val="A50021"/>
                </a:solidFill>
              </a:rPr>
              <a:t>Bond Premiums and Discounts</a:t>
            </a:r>
          </a:p>
        </p:txBody>
      </p:sp>
      <p:grpSp>
        <p:nvGrpSpPr>
          <p:cNvPr id="24579" name="Group 26" descr="Bond Premiums and Discounts" title="Bond Premiums and Discounts"/>
          <p:cNvGrpSpPr>
            <a:grpSpLocks/>
          </p:cNvGrpSpPr>
          <p:nvPr/>
        </p:nvGrpSpPr>
        <p:grpSpPr bwMode="auto">
          <a:xfrm>
            <a:off x="304800" y="1912938"/>
            <a:ext cx="8382000" cy="990600"/>
            <a:chOff x="240" y="2352"/>
            <a:chExt cx="5280" cy="624"/>
          </a:xfrm>
        </p:grpSpPr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 flipV="1">
              <a:off x="2331" y="2645"/>
              <a:ext cx="624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3" name="Rectangle 10"/>
            <p:cNvSpPr>
              <a:spLocks noChangeArrowheads="1"/>
            </p:cNvSpPr>
            <p:nvPr/>
          </p:nvSpPr>
          <p:spPr bwMode="auto">
            <a:xfrm>
              <a:off x="2982" y="2352"/>
              <a:ext cx="109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 dirty="0"/>
                <a:t>P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 &lt; par value</a:t>
              </a:r>
            </a:p>
          </p:txBody>
        </p:sp>
        <p:sp>
          <p:nvSpPr>
            <p:cNvPr id="24594" name="Rectangle 9"/>
            <p:cNvSpPr>
              <a:spLocks noChangeArrowheads="1"/>
            </p:cNvSpPr>
            <p:nvPr/>
          </p:nvSpPr>
          <p:spPr bwMode="auto">
            <a:xfrm>
              <a:off x="240" y="2352"/>
              <a:ext cx="20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 dirty="0"/>
                <a:t>r &gt; Coupon Interest Rate</a:t>
              </a:r>
            </a:p>
          </p:txBody>
        </p:sp>
        <p:sp>
          <p:nvSpPr>
            <p:cNvPr id="24595" name="Rectangle 11"/>
            <p:cNvSpPr>
              <a:spLocks noChangeArrowheads="1"/>
            </p:cNvSpPr>
            <p:nvPr/>
          </p:nvSpPr>
          <p:spPr bwMode="auto">
            <a:xfrm>
              <a:off x="4464" y="235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/>
                <a:t>DISCOUNT </a:t>
              </a:r>
            </a:p>
          </p:txBody>
        </p:sp>
        <p:sp>
          <p:nvSpPr>
            <p:cNvPr id="24596" name="Text Box 17"/>
            <p:cNvSpPr txBox="1">
              <a:spLocks noChangeArrowheads="1"/>
            </p:cNvSpPr>
            <p:nvPr/>
          </p:nvSpPr>
          <p:spPr bwMode="auto">
            <a:xfrm>
              <a:off x="4065" y="2400"/>
              <a:ext cx="31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4400"/>
                <a:t>=</a:t>
              </a:r>
            </a:p>
          </p:txBody>
        </p:sp>
      </p:grpSp>
      <p:grpSp>
        <p:nvGrpSpPr>
          <p:cNvPr id="24580" name="Group 27" descr="Bond Premiums and Discounts" title="Bond Premiums and Discounts"/>
          <p:cNvGrpSpPr>
            <a:grpSpLocks/>
          </p:cNvGrpSpPr>
          <p:nvPr/>
        </p:nvGrpSpPr>
        <p:grpSpPr bwMode="auto">
          <a:xfrm>
            <a:off x="304800" y="4743268"/>
            <a:ext cx="8382000" cy="990600"/>
            <a:chOff x="240" y="3408"/>
            <a:chExt cx="5280" cy="576"/>
          </a:xfrm>
        </p:grpSpPr>
        <p:sp>
          <p:nvSpPr>
            <p:cNvPr id="24587" name="Line 18"/>
            <p:cNvSpPr>
              <a:spLocks noChangeShapeType="1"/>
            </p:cNvSpPr>
            <p:nvPr/>
          </p:nvSpPr>
          <p:spPr bwMode="auto">
            <a:xfrm flipV="1">
              <a:off x="2386" y="3709"/>
              <a:ext cx="56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2982" y="3408"/>
              <a:ext cx="114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/>
                <a:t>P</a:t>
              </a:r>
              <a:r>
                <a:rPr lang="en-US" altLang="en-US" b="1" baseline="-25000"/>
                <a:t>0 </a:t>
              </a:r>
              <a:r>
                <a:rPr lang="en-US" altLang="en-US" b="1"/>
                <a:t>&gt; par value</a:t>
              </a: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240" y="3408"/>
              <a:ext cx="20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 dirty="0"/>
                <a:t>r &lt; Coupon Interest Rate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464" y="3408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 dirty="0"/>
                <a:t>PREMIUM </a:t>
              </a:r>
              <a:r>
                <a:rPr lang="en-US" altLang="en-US" dirty="0"/>
                <a:t> </a:t>
              </a:r>
            </a:p>
          </p:txBody>
        </p:sp>
        <p:sp>
          <p:nvSpPr>
            <p:cNvPr id="24591" name="Text Box 19"/>
            <p:cNvSpPr txBox="1">
              <a:spLocks noChangeArrowheads="1"/>
            </p:cNvSpPr>
            <p:nvPr/>
          </p:nvSpPr>
          <p:spPr bwMode="auto">
            <a:xfrm>
              <a:off x="4065" y="3456"/>
              <a:ext cx="31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4400"/>
                <a:t>=</a:t>
              </a:r>
            </a:p>
          </p:txBody>
        </p:sp>
      </p:grpSp>
      <p:grpSp>
        <p:nvGrpSpPr>
          <p:cNvPr id="24581" name="Group 26" descr="Bond Premiums and Discounts" title="Bond Premiums and Discounts"/>
          <p:cNvGrpSpPr>
            <a:grpSpLocks/>
          </p:cNvGrpSpPr>
          <p:nvPr/>
        </p:nvGrpSpPr>
        <p:grpSpPr bwMode="auto">
          <a:xfrm>
            <a:off x="304800" y="3352800"/>
            <a:ext cx="8382000" cy="914400"/>
            <a:chOff x="240" y="2352"/>
            <a:chExt cx="5280" cy="576"/>
          </a:xfrm>
        </p:grpSpPr>
        <p:sp>
          <p:nvSpPr>
            <p:cNvPr id="24582" name="Line 15"/>
            <p:cNvSpPr>
              <a:spLocks noChangeShapeType="1"/>
            </p:cNvSpPr>
            <p:nvPr/>
          </p:nvSpPr>
          <p:spPr bwMode="auto">
            <a:xfrm flipV="1">
              <a:off x="2331" y="2627"/>
              <a:ext cx="5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3" name="Rectangle 10"/>
            <p:cNvSpPr>
              <a:spLocks noChangeArrowheads="1"/>
            </p:cNvSpPr>
            <p:nvPr/>
          </p:nvSpPr>
          <p:spPr bwMode="auto">
            <a:xfrm>
              <a:off x="2928" y="2352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 dirty="0"/>
                <a:t>P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 = par value</a:t>
              </a:r>
            </a:p>
          </p:txBody>
        </p:sp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240" y="2352"/>
              <a:ext cx="20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1" dirty="0"/>
                <a:t>r = Coupon Interest Rate</a:t>
              </a:r>
            </a:p>
          </p:txBody>
        </p:sp>
        <p:sp>
          <p:nvSpPr>
            <p:cNvPr id="24585" name="Rectangle 11"/>
            <p:cNvSpPr>
              <a:spLocks noChangeArrowheads="1"/>
            </p:cNvSpPr>
            <p:nvPr/>
          </p:nvSpPr>
          <p:spPr bwMode="auto">
            <a:xfrm>
              <a:off x="4464" y="2352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 dirty="0"/>
                <a:t>PAR</a:t>
              </a:r>
            </a:p>
          </p:txBody>
        </p:sp>
        <p:sp>
          <p:nvSpPr>
            <p:cNvPr id="24586" name="Text Box 17"/>
            <p:cNvSpPr txBox="1">
              <a:spLocks noChangeArrowheads="1"/>
            </p:cNvSpPr>
            <p:nvPr/>
          </p:nvSpPr>
          <p:spPr bwMode="auto">
            <a:xfrm>
              <a:off x="4065" y="2400"/>
              <a:ext cx="31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5B0193"/>
                </a:buClr>
                <a:buChar char="»"/>
                <a:defRPr sz="2400">
                  <a:solidFill>
                    <a:srgbClr val="2C5986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440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3014</Words>
  <Application>Microsoft Office PowerPoint</Application>
  <PresentationFormat>On-screen Show (4:3)</PresentationFormat>
  <Paragraphs>427</Paragraphs>
  <Slides>52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Worksheet</vt:lpstr>
      <vt:lpstr>   INVESTMENTS</vt:lpstr>
      <vt:lpstr>Outline</vt:lpstr>
      <vt:lpstr>Types of Bond</vt:lpstr>
      <vt:lpstr>Innovations in the Bond Market</vt:lpstr>
      <vt:lpstr>Bond Definitions</vt:lpstr>
      <vt:lpstr>Recap….</vt:lpstr>
      <vt:lpstr>Recap….Semi-Annual Interest Payments</vt:lpstr>
      <vt:lpstr>Recap….Semi-Annual Interest Payments</vt:lpstr>
      <vt:lpstr>Recap….Bond Premiums and Discounts</vt:lpstr>
      <vt:lpstr>Bond Quotes</vt:lpstr>
      <vt:lpstr>Why bother with clean price?</vt:lpstr>
      <vt:lpstr>Interest Yield</vt:lpstr>
      <vt:lpstr>Yield to Maturity</vt:lpstr>
      <vt:lpstr>Trading Based on YTM</vt:lpstr>
      <vt:lpstr>Spot rates and zero-coupon bonds</vt:lpstr>
      <vt:lpstr>Strips</vt:lpstr>
      <vt:lpstr>Analysis of term structure</vt:lpstr>
      <vt:lpstr>Term Structure of Interest Rates</vt:lpstr>
      <vt:lpstr>Interpreting the Term Structure</vt:lpstr>
      <vt:lpstr>Interpreting the Term Structure</vt:lpstr>
      <vt:lpstr>Back to Term Structure</vt:lpstr>
      <vt:lpstr>Back to Term Structure</vt:lpstr>
      <vt:lpstr>Forward Rate</vt:lpstr>
      <vt:lpstr>Spot and Forward Rates Graph</vt:lpstr>
      <vt:lpstr>Some formulae</vt:lpstr>
      <vt:lpstr>Forward and future spot</vt:lpstr>
      <vt:lpstr>Forward and future spot</vt:lpstr>
      <vt:lpstr>Clienteles</vt:lpstr>
      <vt:lpstr>Bond Prices and Interest Rates</vt:lpstr>
      <vt:lpstr>Interest Rate Sensitivity</vt:lpstr>
      <vt:lpstr>Duration</vt:lpstr>
      <vt:lpstr>Change in Bond Price as a Function of Change in Yield to Maturity</vt:lpstr>
      <vt:lpstr>Bond Duration versus Bond Maturity</vt:lpstr>
      <vt:lpstr>A very useful measure</vt:lpstr>
      <vt:lpstr>Duration, Modified Duration and Dollar Duration</vt:lpstr>
      <vt:lpstr>Floating Rate Notes</vt:lpstr>
      <vt:lpstr>Immunisation</vt:lpstr>
      <vt:lpstr>Using Duration</vt:lpstr>
      <vt:lpstr>Using Duration</vt:lpstr>
      <vt:lpstr>Example (continued)</vt:lpstr>
      <vt:lpstr>Example (continued)</vt:lpstr>
      <vt:lpstr>Using Duration</vt:lpstr>
      <vt:lpstr>Verify valuation</vt:lpstr>
      <vt:lpstr>Some implications</vt:lpstr>
      <vt:lpstr>Some implications</vt:lpstr>
      <vt:lpstr>Convexity</vt:lpstr>
      <vt:lpstr>Convexity</vt:lpstr>
      <vt:lpstr>Convexity</vt:lpstr>
      <vt:lpstr>Figure 16.4 Convexity of Two Bonds</vt:lpstr>
      <vt:lpstr>Why do Investors Like Convexity?</vt:lpstr>
      <vt:lpstr>Not all shifts are parallel …</vt:lpstr>
      <vt:lpstr>Conclusions</vt:lpstr>
    </vt:vector>
  </TitlesOfParts>
  <Company>WBS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Pegg, Nicki</dc:creator>
  <cp:lastModifiedBy>Vikas Raman</cp:lastModifiedBy>
  <cp:revision>82</cp:revision>
  <dcterms:created xsi:type="dcterms:W3CDTF">2015-09-25T11:17:18Z</dcterms:created>
  <dcterms:modified xsi:type="dcterms:W3CDTF">2020-02-18T19:29:14Z</dcterms:modified>
</cp:coreProperties>
</file>