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581" r:id="rId1"/>
  </p:sldMasterIdLst>
  <p:notesMasterIdLst>
    <p:notesMasterId r:id="rId30"/>
  </p:notesMasterIdLst>
  <p:handoutMasterIdLst>
    <p:handoutMasterId r:id="rId31"/>
  </p:handoutMasterIdLst>
  <p:sldIdLst>
    <p:sldId id="371" r:id="rId2"/>
    <p:sldId id="372" r:id="rId3"/>
    <p:sldId id="373" r:id="rId4"/>
    <p:sldId id="389" r:id="rId5"/>
    <p:sldId id="374" r:id="rId6"/>
    <p:sldId id="375" r:id="rId7"/>
    <p:sldId id="376" r:id="rId8"/>
    <p:sldId id="381" r:id="rId9"/>
    <p:sldId id="383" r:id="rId10"/>
    <p:sldId id="384" r:id="rId11"/>
    <p:sldId id="385" r:id="rId12"/>
    <p:sldId id="386" r:id="rId13"/>
    <p:sldId id="387" r:id="rId14"/>
    <p:sldId id="388" r:id="rId15"/>
    <p:sldId id="377" r:id="rId16"/>
    <p:sldId id="380" r:id="rId17"/>
    <p:sldId id="379" r:id="rId18"/>
    <p:sldId id="390" r:id="rId19"/>
    <p:sldId id="391" r:id="rId20"/>
    <p:sldId id="392" r:id="rId21"/>
    <p:sldId id="393" r:id="rId22"/>
    <p:sldId id="394" r:id="rId23"/>
    <p:sldId id="395" r:id="rId24"/>
    <p:sldId id="396" r:id="rId25"/>
    <p:sldId id="397" r:id="rId26"/>
    <p:sldId id="398" r:id="rId27"/>
    <p:sldId id="400" r:id="rId28"/>
    <p:sldId id="399" r:id="rId29"/>
  </p:sldIdLst>
  <p:sldSz cx="9144000" cy="6858000" type="screen4x3"/>
  <p:notesSz cx="6797675" cy="9874250"/>
  <p:custDataLst>
    <p:tags r:id="rId32"/>
  </p:custDataLst>
  <p:defaultTextStyle>
    <a:defPPr>
      <a:defRPr lang="en-US"/>
    </a:defPPr>
    <a:lvl1pPr algn="l" rtl="0" fontAlgn="base">
      <a:spcBef>
        <a:spcPct val="0"/>
      </a:spcBef>
      <a:spcAft>
        <a:spcPct val="0"/>
      </a:spcAft>
      <a:defRPr kern="1200">
        <a:solidFill>
          <a:schemeClr val="tx1"/>
        </a:solidFill>
        <a:latin typeface="Stone Sans ITC TT" pitchFamily="2" charset="0"/>
        <a:ea typeface="Arial" pitchFamily="35" charset="0"/>
        <a:cs typeface="Arial" pitchFamily="35" charset="0"/>
      </a:defRPr>
    </a:lvl1pPr>
    <a:lvl2pPr marL="457200" algn="l" rtl="0" fontAlgn="base">
      <a:spcBef>
        <a:spcPct val="0"/>
      </a:spcBef>
      <a:spcAft>
        <a:spcPct val="0"/>
      </a:spcAft>
      <a:defRPr kern="1200">
        <a:solidFill>
          <a:schemeClr val="tx1"/>
        </a:solidFill>
        <a:latin typeface="Stone Sans ITC TT" pitchFamily="2" charset="0"/>
        <a:ea typeface="Arial" pitchFamily="35" charset="0"/>
        <a:cs typeface="Arial" pitchFamily="35" charset="0"/>
      </a:defRPr>
    </a:lvl2pPr>
    <a:lvl3pPr marL="914400" algn="l" rtl="0" fontAlgn="base">
      <a:spcBef>
        <a:spcPct val="0"/>
      </a:spcBef>
      <a:spcAft>
        <a:spcPct val="0"/>
      </a:spcAft>
      <a:defRPr kern="1200">
        <a:solidFill>
          <a:schemeClr val="tx1"/>
        </a:solidFill>
        <a:latin typeface="Stone Sans ITC TT" pitchFamily="2" charset="0"/>
        <a:ea typeface="Arial" pitchFamily="35" charset="0"/>
        <a:cs typeface="Arial" pitchFamily="35" charset="0"/>
      </a:defRPr>
    </a:lvl3pPr>
    <a:lvl4pPr marL="1371600" algn="l" rtl="0" fontAlgn="base">
      <a:spcBef>
        <a:spcPct val="0"/>
      </a:spcBef>
      <a:spcAft>
        <a:spcPct val="0"/>
      </a:spcAft>
      <a:defRPr kern="1200">
        <a:solidFill>
          <a:schemeClr val="tx1"/>
        </a:solidFill>
        <a:latin typeface="Stone Sans ITC TT" pitchFamily="2" charset="0"/>
        <a:ea typeface="Arial" pitchFamily="35" charset="0"/>
        <a:cs typeface="Arial" pitchFamily="35" charset="0"/>
      </a:defRPr>
    </a:lvl4pPr>
    <a:lvl5pPr marL="1828800" algn="l" rtl="0" fontAlgn="base">
      <a:spcBef>
        <a:spcPct val="0"/>
      </a:spcBef>
      <a:spcAft>
        <a:spcPct val="0"/>
      </a:spcAft>
      <a:defRPr kern="1200">
        <a:solidFill>
          <a:schemeClr val="tx1"/>
        </a:solidFill>
        <a:latin typeface="Stone Sans ITC TT" pitchFamily="2" charset="0"/>
        <a:ea typeface="Arial" pitchFamily="35" charset="0"/>
        <a:cs typeface="Arial" pitchFamily="35" charset="0"/>
      </a:defRPr>
    </a:lvl5pPr>
    <a:lvl6pPr marL="2286000" algn="l" defTabSz="457200" rtl="0" eaLnBrk="1" latinLnBrk="0" hangingPunct="1">
      <a:defRPr kern="1200">
        <a:solidFill>
          <a:schemeClr val="tx1"/>
        </a:solidFill>
        <a:latin typeface="Stone Sans ITC TT" pitchFamily="2" charset="0"/>
        <a:ea typeface="Arial" pitchFamily="35" charset="0"/>
        <a:cs typeface="Arial" pitchFamily="35" charset="0"/>
      </a:defRPr>
    </a:lvl6pPr>
    <a:lvl7pPr marL="2743200" algn="l" defTabSz="457200" rtl="0" eaLnBrk="1" latinLnBrk="0" hangingPunct="1">
      <a:defRPr kern="1200">
        <a:solidFill>
          <a:schemeClr val="tx1"/>
        </a:solidFill>
        <a:latin typeface="Stone Sans ITC TT" pitchFamily="2" charset="0"/>
        <a:ea typeface="Arial" pitchFamily="35" charset="0"/>
        <a:cs typeface="Arial" pitchFamily="35" charset="0"/>
      </a:defRPr>
    </a:lvl7pPr>
    <a:lvl8pPr marL="3200400" algn="l" defTabSz="457200" rtl="0" eaLnBrk="1" latinLnBrk="0" hangingPunct="1">
      <a:defRPr kern="1200">
        <a:solidFill>
          <a:schemeClr val="tx1"/>
        </a:solidFill>
        <a:latin typeface="Stone Sans ITC TT" pitchFamily="2" charset="0"/>
        <a:ea typeface="Arial" pitchFamily="35" charset="0"/>
        <a:cs typeface="Arial" pitchFamily="35" charset="0"/>
      </a:defRPr>
    </a:lvl8pPr>
    <a:lvl9pPr marL="3657600" algn="l" defTabSz="457200" rtl="0" eaLnBrk="1" latinLnBrk="0" hangingPunct="1">
      <a:defRPr kern="1200">
        <a:solidFill>
          <a:schemeClr val="tx1"/>
        </a:solidFill>
        <a:latin typeface="Stone Sans ITC TT" pitchFamily="2" charset="0"/>
        <a:ea typeface="Arial" pitchFamily="35" charset="0"/>
        <a:cs typeface="Arial" pitchFamily="3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FFFF"/>
    <a:srgbClr val="454545"/>
    <a:srgbClr val="DDDDDD"/>
    <a:srgbClr val="000000"/>
    <a:srgbClr val="AA0616"/>
    <a:srgbClr val="F8D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12" autoAdjust="0"/>
    <p:restoredTop sz="95373" autoAdjust="0"/>
  </p:normalViewPr>
  <p:slideViewPr>
    <p:cSldViewPr>
      <p:cViewPr>
        <p:scale>
          <a:sx n="70" d="100"/>
          <a:sy n="70" d="100"/>
        </p:scale>
        <p:origin x="1236" y="345"/>
      </p:cViewPr>
      <p:guideLst>
        <p:guide orient="horz" pos="2160"/>
        <p:guide pos="2880"/>
      </p:guideLst>
    </p:cSldViewPr>
  </p:slideViewPr>
  <p:outlineViewPr>
    <p:cViewPr>
      <p:scale>
        <a:sx n="33" d="100"/>
        <a:sy n="33" d="100"/>
      </p:scale>
      <p:origin x="0" y="3084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7" d="100"/>
          <a:sy n="57" d="100"/>
        </p:scale>
        <p:origin x="-1788" y="-9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3555"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3556"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3557"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5" charset="0"/>
              </a:defRPr>
            </a:lvl1pPr>
          </a:lstStyle>
          <a:p>
            <a:pPr>
              <a:defRPr/>
            </a:pPr>
            <a:fld id="{4E84DFD6-9245-8E48-B7EB-E1DF726CB6B6}" type="slidenum">
              <a:rPr lang="en-US"/>
              <a:pPr>
                <a:defRPr/>
              </a:pPr>
              <a:t>‹#›</a:t>
            </a:fld>
            <a:endParaRPr lang="en-US"/>
          </a:p>
        </p:txBody>
      </p:sp>
    </p:spTree>
    <p:extLst>
      <p:ext uri="{BB962C8B-B14F-4D97-AF65-F5344CB8AC3E}">
        <p14:creationId xmlns:p14="http://schemas.microsoft.com/office/powerpoint/2010/main" val="1345948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560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463876"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679450" y="4689475"/>
            <a:ext cx="5438775"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560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5" charset="0"/>
              </a:defRPr>
            </a:lvl1pPr>
          </a:lstStyle>
          <a:p>
            <a:pPr>
              <a:defRPr/>
            </a:pPr>
            <a:fld id="{60617D40-01B0-944F-8BC2-5595C610A5AB}" type="slidenum">
              <a:rPr lang="en-US"/>
              <a:pPr>
                <a:defRPr/>
              </a:pPr>
              <a:t>‹#›</a:t>
            </a:fld>
            <a:endParaRPr lang="en-US"/>
          </a:p>
        </p:txBody>
      </p:sp>
    </p:spTree>
    <p:extLst>
      <p:ext uri="{BB962C8B-B14F-4D97-AF65-F5344CB8AC3E}">
        <p14:creationId xmlns:p14="http://schemas.microsoft.com/office/powerpoint/2010/main" val="13968875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5" charset="-128"/>
        <a:cs typeface="ＭＳ Ｐゴシック" pitchFamily="35"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5"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5"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5"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0617D40-01B0-944F-8BC2-5595C610A5AB}" type="slidenum">
              <a:rPr lang="en-US" smtClean="0"/>
              <a:pPr>
                <a:defRPr/>
              </a:pPr>
              <a:t>5</a:t>
            </a:fld>
            <a:endParaRPr lang="en-US"/>
          </a:p>
        </p:txBody>
      </p:sp>
    </p:spTree>
    <p:extLst>
      <p:ext uri="{BB962C8B-B14F-4D97-AF65-F5344CB8AC3E}">
        <p14:creationId xmlns:p14="http://schemas.microsoft.com/office/powerpoint/2010/main" val="275289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0617D40-01B0-944F-8BC2-5595C610A5AB}" type="slidenum">
              <a:rPr lang="en-US" smtClean="0"/>
              <a:pPr>
                <a:defRPr/>
              </a:pPr>
              <a:t>17</a:t>
            </a:fld>
            <a:endParaRPr lang="en-US"/>
          </a:p>
        </p:txBody>
      </p:sp>
    </p:spTree>
    <p:extLst>
      <p:ext uri="{BB962C8B-B14F-4D97-AF65-F5344CB8AC3E}">
        <p14:creationId xmlns:p14="http://schemas.microsoft.com/office/powerpoint/2010/main" val="228229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628650" y="1822117"/>
            <a:ext cx="78867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7044DFF0-FD8E-40BE-ADAD-F6B99A812934}"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03/03/2020</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20C0B4D-214A-4B60-89BD-E45933EA9432}"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p:cNvCxnSpPr/>
          <p:nvPr/>
        </p:nvCxnSpPr>
        <p:spPr>
          <a:xfrm>
            <a:off x="628650" y="1690688"/>
            <a:ext cx="7886700" cy="1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8650" y="6175209"/>
            <a:ext cx="7886700" cy="17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8400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Content Placeholder 2"/>
          <p:cNvSpPr>
            <a:spLocks noGrp="1"/>
          </p:cNvSpPr>
          <p:nvPr>
            <p:ph idx="1"/>
          </p:nvPr>
        </p:nvSpPr>
        <p:spPr>
          <a:xfrm>
            <a:off x="628650" y="1825625"/>
            <a:ext cx="78867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 name="Title 1"/>
          <p:cNvSpPr>
            <a:spLocks noGrp="1"/>
          </p:cNvSpPr>
          <p:nvPr>
            <p:ph type="title"/>
          </p:nvPr>
        </p:nvSpPr>
        <p:spPr>
          <a:xfrm>
            <a:off x="628650" y="365126"/>
            <a:ext cx="7886700" cy="1325563"/>
          </a:xfrm>
        </p:spPr>
        <p:txBody>
          <a:bodyPr/>
          <a:lstStyle>
            <a:lvl1pPr>
              <a:defRPr>
                <a:solidFill>
                  <a:srgbClr val="0070C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1277025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0" lang="en-US" sz="3300" b="0"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Click to edit Master title style</a:t>
            </a:r>
            <a:endParaRPr lang="en-GB"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fld id="{7044DFF0-FD8E-40BE-ADAD-F6B99A812934}"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03/03/2020</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fld id="{E20C0B4D-214A-4B60-89BD-E45933EA9432}"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4302149"/>
      </p:ext>
    </p:extLst>
  </p:cSld>
  <p:clrMap bg1="lt1" tx1="dk1" bg2="lt2" tx2="dk2" accent1="accent1" accent2="accent2" accent3="accent3" accent4="accent4" accent5="accent5" accent6="accent6" hlink="hlink" folHlink="folHlink"/>
  <p:sldLayoutIdLst>
    <p:sldLayoutId id="2147485582" r:id="rId1"/>
    <p:sldLayoutId id="2147485583" r:id="rId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fca.org.uk/your-fca/documents/hedge-fund-survey"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397907"/>
            <a:ext cx="6858000" cy="721700"/>
          </a:xfrm>
        </p:spPr>
        <p:txBody>
          <a:bodyPr/>
          <a:lstStyle/>
          <a:p>
            <a:r>
              <a:rPr lang="en-US" dirty="0" smtClean="0">
                <a:solidFill>
                  <a:srgbClr val="0070C0"/>
                </a:solidFill>
              </a:rPr>
              <a:t>			INVESTMENTS</a:t>
            </a:r>
            <a:endParaRPr lang="en-GB" dirty="0">
              <a:solidFill>
                <a:srgbClr val="0070C0"/>
              </a:solidFill>
            </a:endParaRPr>
          </a:p>
        </p:txBody>
      </p:sp>
      <p:sp>
        <p:nvSpPr>
          <p:cNvPr id="3" name="Subtitle 2"/>
          <p:cNvSpPr>
            <a:spLocks noGrp="1"/>
          </p:cNvSpPr>
          <p:nvPr>
            <p:ph type="subTitle" idx="4294967295"/>
          </p:nvPr>
        </p:nvSpPr>
        <p:spPr>
          <a:xfrm>
            <a:off x="1186543" y="3264864"/>
            <a:ext cx="6858000" cy="1865029"/>
          </a:xfrm>
        </p:spPr>
        <p:txBody>
          <a:bodyPr>
            <a:normAutofit/>
          </a:bodyPr>
          <a:lstStyle/>
          <a:p>
            <a:pPr marL="0" indent="0" algn="ctr">
              <a:buNone/>
            </a:pPr>
            <a:r>
              <a:rPr lang="en-GB" sz="2600" dirty="0"/>
              <a:t>Week </a:t>
            </a:r>
            <a:r>
              <a:rPr lang="en-GB" sz="2600" dirty="0" smtClean="0"/>
              <a:t>9: Hedge Funds</a:t>
            </a:r>
            <a:endParaRPr lang="en-GB" sz="2600" dirty="0"/>
          </a:p>
          <a:p>
            <a:pPr algn="ctr"/>
            <a:endParaRPr lang="en-GB" dirty="0" smtClean="0"/>
          </a:p>
          <a:p>
            <a:pPr algn="ctr"/>
            <a:endParaRPr lang="en-US" dirty="0" smtClean="0"/>
          </a:p>
          <a:p>
            <a:pPr marL="0" indent="0" algn="ctr">
              <a:buNone/>
            </a:pPr>
            <a:r>
              <a:rPr lang="en-US" sz="2700" dirty="0" smtClean="0"/>
              <a:t>Vikas Raman</a:t>
            </a:r>
            <a:endParaRPr lang="en-GB" sz="2700" dirty="0" smtClean="0"/>
          </a:p>
          <a:p>
            <a:pPr algn="ctr"/>
            <a:endParaRPr lang="en-GB" dirty="0"/>
          </a:p>
        </p:txBody>
      </p:sp>
      <p:sp>
        <p:nvSpPr>
          <p:cNvPr id="4" name="TextBox 3"/>
          <p:cNvSpPr txBox="1"/>
          <p:nvPr/>
        </p:nvSpPr>
        <p:spPr>
          <a:xfrm>
            <a:off x="1547664" y="5877272"/>
            <a:ext cx="6336704" cy="369332"/>
          </a:xfrm>
          <a:prstGeom prst="rect">
            <a:avLst/>
          </a:prstGeom>
          <a:noFill/>
        </p:spPr>
        <p:txBody>
          <a:bodyPr wrap="square" rtlCol="0">
            <a:spAutoFit/>
          </a:bodyPr>
          <a:lstStyle/>
          <a:p>
            <a:r>
              <a:rPr lang="en-GB" dirty="0"/>
              <a:t>Note: </a:t>
            </a:r>
            <a:r>
              <a:rPr lang="en-GB" dirty="0" smtClean="0"/>
              <a:t>Some </a:t>
            </a:r>
            <a:r>
              <a:rPr lang="en-GB" dirty="0"/>
              <a:t>slides are based on material </a:t>
            </a:r>
            <a:r>
              <a:rPr lang="en-GB" dirty="0" smtClean="0"/>
              <a:t>from Wang (2018).</a:t>
            </a:r>
            <a:endParaRPr lang="en-GB" dirty="0"/>
          </a:p>
        </p:txBody>
      </p:sp>
    </p:spTree>
    <p:extLst>
      <p:ext uri="{BB962C8B-B14F-4D97-AF65-F5344CB8AC3E}">
        <p14:creationId xmlns:p14="http://schemas.microsoft.com/office/powerpoint/2010/main" val="2422360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Hedge Fund Fees</a:t>
            </a:r>
          </a:p>
        </p:txBody>
      </p:sp>
      <p:sp>
        <p:nvSpPr>
          <p:cNvPr id="2" name="Content Placeholder 1"/>
          <p:cNvSpPr>
            <a:spLocks noGrp="1"/>
          </p:cNvSpPr>
          <p:nvPr>
            <p:ph idx="1"/>
          </p:nvPr>
        </p:nvSpPr>
        <p:spPr/>
        <p:txBody>
          <a:bodyPr>
            <a:normAutofit/>
          </a:bodyPr>
          <a:lstStyle/>
          <a:p>
            <a:pPr marL="12700" marR="485775">
              <a:lnSpc>
                <a:spcPct val="100000"/>
              </a:lnSpc>
              <a:spcBef>
                <a:spcPts val="100"/>
              </a:spcBef>
            </a:pPr>
            <a:r>
              <a:rPr lang="en-GB" sz="2000" dirty="0">
                <a:latin typeface="Times New Roman"/>
                <a:cs typeface="Times New Roman"/>
              </a:rPr>
              <a:t>The calculation of investment profits for the purpose of </a:t>
            </a:r>
            <a:r>
              <a:rPr lang="en-GB" sz="2000" spc="-5" dirty="0">
                <a:latin typeface="Times New Roman"/>
                <a:cs typeface="Times New Roman"/>
              </a:rPr>
              <a:t>calculating  </a:t>
            </a:r>
            <a:r>
              <a:rPr lang="en-GB" sz="2000" dirty="0">
                <a:latin typeface="Times New Roman"/>
                <a:cs typeface="Times New Roman"/>
              </a:rPr>
              <a:t>incentive fees can follow different structures</a:t>
            </a:r>
            <a:r>
              <a:rPr lang="en-GB" sz="2000" spc="-5" dirty="0">
                <a:latin typeface="Times New Roman"/>
                <a:cs typeface="Times New Roman"/>
              </a:rPr>
              <a:t>:</a:t>
            </a:r>
            <a:endParaRPr lang="en-GB" sz="2000" dirty="0">
              <a:latin typeface="Times New Roman"/>
              <a:cs typeface="Times New Roman"/>
            </a:endParaRPr>
          </a:p>
          <a:p>
            <a:pPr marL="354965" indent="-342900">
              <a:lnSpc>
                <a:spcPct val="100000"/>
              </a:lnSpc>
              <a:spcBef>
                <a:spcPts val="530"/>
              </a:spcBef>
              <a:tabLst>
                <a:tab pos="356235" algn="l"/>
              </a:tabLst>
            </a:pPr>
            <a:r>
              <a:rPr lang="en-GB" sz="2000" dirty="0">
                <a:latin typeface="Times New Roman"/>
                <a:cs typeface="Times New Roman"/>
              </a:rPr>
              <a:t>The profit can simply be the total increase in</a:t>
            </a:r>
            <a:r>
              <a:rPr lang="en-GB" sz="2000" spc="-75" dirty="0">
                <a:latin typeface="Times New Roman"/>
                <a:cs typeface="Times New Roman"/>
              </a:rPr>
              <a:t> </a:t>
            </a:r>
            <a:r>
              <a:rPr lang="en-GB" sz="2000" dirty="0">
                <a:latin typeface="Times New Roman"/>
                <a:cs typeface="Times New Roman"/>
              </a:rPr>
              <a:t>NAV</a:t>
            </a:r>
          </a:p>
          <a:p>
            <a:pPr marL="354965" marR="1284605" indent="-342900">
              <a:lnSpc>
                <a:spcPct val="100000"/>
              </a:lnSpc>
              <a:spcBef>
                <a:spcPts val="525"/>
              </a:spcBef>
              <a:tabLst>
                <a:tab pos="356235" algn="l"/>
              </a:tabLst>
            </a:pPr>
            <a:r>
              <a:rPr lang="en-GB" sz="2000" dirty="0">
                <a:latin typeface="Times New Roman"/>
                <a:cs typeface="Times New Roman"/>
              </a:rPr>
              <a:t>The profit can be the increase in </a:t>
            </a:r>
            <a:r>
              <a:rPr lang="en-GB" sz="2000" spc="-5" dirty="0">
                <a:latin typeface="Times New Roman"/>
                <a:cs typeface="Times New Roman"/>
              </a:rPr>
              <a:t>NAV </a:t>
            </a:r>
            <a:r>
              <a:rPr lang="en-GB" sz="2000" dirty="0">
                <a:latin typeface="Times New Roman"/>
                <a:cs typeface="Times New Roman"/>
              </a:rPr>
              <a:t>after adjusting</a:t>
            </a:r>
            <a:r>
              <a:rPr lang="en-GB" sz="2000" spc="-95" dirty="0">
                <a:latin typeface="Times New Roman"/>
                <a:cs typeface="Times New Roman"/>
              </a:rPr>
              <a:t> </a:t>
            </a:r>
            <a:r>
              <a:rPr lang="en-GB" sz="2000" dirty="0">
                <a:latin typeface="Times New Roman"/>
                <a:cs typeface="Times New Roman"/>
              </a:rPr>
              <a:t>for  management</a:t>
            </a:r>
            <a:r>
              <a:rPr lang="en-GB" sz="2000" spc="-20" dirty="0">
                <a:latin typeface="Times New Roman"/>
                <a:cs typeface="Times New Roman"/>
              </a:rPr>
              <a:t> </a:t>
            </a:r>
            <a:r>
              <a:rPr lang="en-GB" sz="2000" spc="-5" dirty="0">
                <a:latin typeface="Times New Roman"/>
                <a:cs typeface="Times New Roman"/>
              </a:rPr>
              <a:t>fees</a:t>
            </a:r>
            <a:endParaRPr lang="en-GB" sz="2000" dirty="0">
              <a:latin typeface="Times New Roman"/>
              <a:cs typeface="Times New Roman"/>
            </a:endParaRPr>
          </a:p>
          <a:p>
            <a:pPr marL="354965" marR="5080" indent="-342900">
              <a:lnSpc>
                <a:spcPct val="100000"/>
              </a:lnSpc>
              <a:spcBef>
                <a:spcPts val="530"/>
              </a:spcBef>
              <a:tabLst>
                <a:tab pos="356235" algn="l"/>
              </a:tabLst>
            </a:pPr>
            <a:r>
              <a:rPr lang="en-GB" sz="2000" b="1" dirty="0">
                <a:latin typeface="Times New Roman"/>
                <a:cs typeface="Times New Roman"/>
              </a:rPr>
              <a:t>Hurdle rate: </a:t>
            </a:r>
            <a:r>
              <a:rPr lang="en-GB" sz="2000" dirty="0">
                <a:latin typeface="Times New Roman"/>
                <a:cs typeface="Times New Roman"/>
              </a:rPr>
              <a:t>funds agree to a hurdle rate whereby the fund</a:t>
            </a:r>
            <a:r>
              <a:rPr lang="en-GB" sz="2000" spc="-130" dirty="0">
                <a:latin typeface="Times New Roman"/>
                <a:cs typeface="Times New Roman"/>
              </a:rPr>
              <a:t> </a:t>
            </a:r>
            <a:r>
              <a:rPr lang="en-GB" sz="2000" dirty="0">
                <a:latin typeface="Times New Roman"/>
                <a:cs typeface="Times New Roman"/>
              </a:rPr>
              <a:t>receives  a performance fee only if the fund’s annual return exceeds a  benchmark</a:t>
            </a:r>
            <a:r>
              <a:rPr lang="en-GB" sz="2000" spc="-25" dirty="0">
                <a:latin typeface="Times New Roman"/>
                <a:cs typeface="Times New Roman"/>
              </a:rPr>
              <a:t> </a:t>
            </a:r>
            <a:r>
              <a:rPr lang="en-GB" sz="2000" dirty="0">
                <a:latin typeface="Times New Roman"/>
                <a:cs typeface="Times New Roman"/>
              </a:rPr>
              <a:t>rate.</a:t>
            </a:r>
          </a:p>
          <a:p>
            <a:pPr marL="354965" marR="186690" indent="-342900">
              <a:lnSpc>
                <a:spcPct val="100000"/>
              </a:lnSpc>
              <a:spcBef>
                <a:spcPts val="525"/>
              </a:spcBef>
              <a:tabLst>
                <a:tab pos="356235" algn="l"/>
              </a:tabLst>
            </a:pPr>
            <a:r>
              <a:rPr lang="en-GB" sz="2000" b="1" dirty="0">
                <a:latin typeface="Times New Roman"/>
                <a:cs typeface="Times New Roman"/>
              </a:rPr>
              <a:t>High </a:t>
            </a:r>
            <a:r>
              <a:rPr lang="en-GB" sz="2000" b="1" spc="-5" dirty="0">
                <a:latin typeface="Times New Roman"/>
                <a:cs typeface="Times New Roman"/>
              </a:rPr>
              <a:t>water </a:t>
            </a:r>
            <a:r>
              <a:rPr lang="en-GB" sz="2000" b="1" dirty="0">
                <a:latin typeface="Times New Roman"/>
                <a:cs typeface="Times New Roman"/>
              </a:rPr>
              <a:t>mark: </a:t>
            </a:r>
            <a:r>
              <a:rPr lang="en-GB" sz="2000" dirty="0">
                <a:latin typeface="Times New Roman"/>
                <a:cs typeface="Times New Roman"/>
              </a:rPr>
              <a:t>fund managers typically receive performance  fees only </a:t>
            </a:r>
            <a:r>
              <a:rPr lang="en-GB" sz="2000" spc="-5" dirty="0">
                <a:latin typeface="Times New Roman"/>
                <a:cs typeface="Times New Roman"/>
              </a:rPr>
              <a:t>when </a:t>
            </a:r>
            <a:r>
              <a:rPr lang="en-GB" sz="2000" dirty="0">
                <a:latin typeface="Times New Roman"/>
                <a:cs typeface="Times New Roman"/>
              </a:rPr>
              <a:t>the value of the fund exceeds the </a:t>
            </a:r>
            <a:r>
              <a:rPr lang="en-GB" sz="2000" b="1" spc="-5" dirty="0">
                <a:latin typeface="Times New Roman"/>
                <a:cs typeface="Times New Roman"/>
              </a:rPr>
              <a:t>highest net asset  </a:t>
            </a:r>
            <a:r>
              <a:rPr lang="en-GB" sz="2000" b="1" dirty="0">
                <a:latin typeface="Times New Roman"/>
                <a:cs typeface="Times New Roman"/>
              </a:rPr>
              <a:t>value </a:t>
            </a:r>
            <a:r>
              <a:rPr lang="en-GB" sz="2000" dirty="0">
                <a:latin typeface="Times New Roman"/>
                <a:cs typeface="Times New Roman"/>
              </a:rPr>
              <a:t>it has previously</a:t>
            </a:r>
            <a:r>
              <a:rPr lang="en-GB" sz="2000" spc="-50" dirty="0">
                <a:latin typeface="Times New Roman"/>
                <a:cs typeface="Times New Roman"/>
              </a:rPr>
              <a:t> </a:t>
            </a:r>
            <a:r>
              <a:rPr lang="en-GB" sz="2000" dirty="0">
                <a:latin typeface="Times New Roman"/>
                <a:cs typeface="Times New Roman"/>
              </a:rPr>
              <a:t>achieved</a:t>
            </a:r>
            <a:r>
              <a:rPr lang="en-GB" sz="2000" dirty="0" smtClean="0">
                <a:latin typeface="Times New Roman"/>
                <a:cs typeface="Times New Roman"/>
              </a:rPr>
              <a:t>.</a:t>
            </a:r>
          </a:p>
          <a:p>
            <a:pPr marL="697865" marR="186690" lvl="1" indent="-342900">
              <a:lnSpc>
                <a:spcPct val="100000"/>
              </a:lnSpc>
              <a:spcBef>
                <a:spcPts val="525"/>
              </a:spcBef>
              <a:tabLst>
                <a:tab pos="356235" algn="l"/>
              </a:tabLst>
            </a:pPr>
            <a:r>
              <a:rPr lang="en-GB" sz="1700" dirty="0">
                <a:latin typeface="Times New Roman"/>
                <a:cs typeface="Times New Roman"/>
              </a:rPr>
              <a:t>The fee structure can give incentives to shut down a poorly performing fund.</a:t>
            </a:r>
          </a:p>
          <a:p>
            <a:pPr marL="354965" marR="186690" indent="-342900">
              <a:lnSpc>
                <a:spcPct val="100000"/>
              </a:lnSpc>
              <a:spcBef>
                <a:spcPts val="525"/>
              </a:spcBef>
              <a:tabLst>
                <a:tab pos="356235" algn="l"/>
              </a:tabLst>
            </a:pPr>
            <a:endParaRPr lang="en-GB" sz="2000" dirty="0" smtClean="0">
              <a:latin typeface="Times New Roman"/>
              <a:cs typeface="Times New Roman"/>
            </a:endParaRPr>
          </a:p>
          <a:p>
            <a:endParaRPr lang="en-GB" dirty="0"/>
          </a:p>
        </p:txBody>
      </p:sp>
    </p:spTree>
    <p:extLst>
      <p:ext uri="{BB962C8B-B14F-4D97-AF65-F5344CB8AC3E}">
        <p14:creationId xmlns:p14="http://schemas.microsoft.com/office/powerpoint/2010/main" val="1893170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Hedge Fund Fees</a:t>
            </a:r>
          </a:p>
        </p:txBody>
      </p:sp>
      <p:sp>
        <p:nvSpPr>
          <p:cNvPr id="2" name="Content Placeholder 1"/>
          <p:cNvSpPr>
            <a:spLocks noGrp="1"/>
          </p:cNvSpPr>
          <p:nvPr>
            <p:ph idx="1"/>
          </p:nvPr>
        </p:nvSpPr>
        <p:spPr/>
        <p:txBody>
          <a:bodyPr/>
          <a:lstStyle/>
          <a:p>
            <a:r>
              <a:rPr lang="en-GB" dirty="0"/>
              <a:t>The hurdle rate is 6% and the incentive fee is calculated on gains net of  management fees. The fund began with $100 millions in assets.</a:t>
            </a:r>
          </a:p>
        </p:txBody>
      </p:sp>
      <p:graphicFrame>
        <p:nvGraphicFramePr>
          <p:cNvPr id="5" name="object 3" descr="Hedge Fund Fees" title="Hedge Fund Fees"/>
          <p:cNvGraphicFramePr>
            <a:graphicFrameLocks noGrp="1"/>
          </p:cNvGraphicFramePr>
          <p:nvPr>
            <p:extLst>
              <p:ext uri="{D42A27DB-BD31-4B8C-83A1-F6EECF244321}">
                <p14:modId xmlns:p14="http://schemas.microsoft.com/office/powerpoint/2010/main" val="4286517023"/>
              </p:ext>
            </p:extLst>
          </p:nvPr>
        </p:nvGraphicFramePr>
        <p:xfrm>
          <a:off x="395536" y="2426885"/>
          <a:ext cx="8424936" cy="3970431"/>
        </p:xfrm>
        <a:graphic>
          <a:graphicData uri="http://schemas.openxmlformats.org/drawingml/2006/table">
            <a:tbl>
              <a:tblPr firstRow="1" bandRow="1">
                <a:tableStyleId>{2D5ABB26-0587-4C30-8999-92F81FD0307C}</a:tableStyleId>
              </a:tblPr>
              <a:tblGrid>
                <a:gridCol w="810577">
                  <a:extLst>
                    <a:ext uri="{9D8B030D-6E8A-4147-A177-3AD203B41FA5}">
                      <a16:colId xmlns:a16="http://schemas.microsoft.com/office/drawing/2014/main" val="20000"/>
                    </a:ext>
                  </a:extLst>
                </a:gridCol>
                <a:gridCol w="1400147">
                  <a:extLst>
                    <a:ext uri="{9D8B030D-6E8A-4147-A177-3AD203B41FA5}">
                      <a16:colId xmlns:a16="http://schemas.microsoft.com/office/drawing/2014/main" val="20001"/>
                    </a:ext>
                  </a:extLst>
                </a:gridCol>
                <a:gridCol w="1400797">
                  <a:extLst>
                    <a:ext uri="{9D8B030D-6E8A-4147-A177-3AD203B41FA5}">
                      <a16:colId xmlns:a16="http://schemas.microsoft.com/office/drawing/2014/main" val="20002"/>
                    </a:ext>
                  </a:extLst>
                </a:gridCol>
                <a:gridCol w="1621806">
                  <a:extLst>
                    <a:ext uri="{9D8B030D-6E8A-4147-A177-3AD203B41FA5}">
                      <a16:colId xmlns:a16="http://schemas.microsoft.com/office/drawing/2014/main" val="20003"/>
                    </a:ext>
                  </a:extLst>
                </a:gridCol>
                <a:gridCol w="1621805">
                  <a:extLst>
                    <a:ext uri="{9D8B030D-6E8A-4147-A177-3AD203B41FA5}">
                      <a16:colId xmlns:a16="http://schemas.microsoft.com/office/drawing/2014/main" val="20004"/>
                    </a:ext>
                  </a:extLst>
                </a:gridCol>
                <a:gridCol w="1569804">
                  <a:extLst>
                    <a:ext uri="{9D8B030D-6E8A-4147-A177-3AD203B41FA5}">
                      <a16:colId xmlns:a16="http://schemas.microsoft.com/office/drawing/2014/main" val="20005"/>
                    </a:ext>
                  </a:extLst>
                </a:gridCol>
              </a:tblGrid>
              <a:tr h="852490">
                <a:tc>
                  <a:txBody>
                    <a:bodyPr/>
                    <a:lstStyle/>
                    <a:p>
                      <a:pPr marL="90805" algn="ctr">
                        <a:lnSpc>
                          <a:spcPct val="100000"/>
                        </a:lnSpc>
                        <a:spcBef>
                          <a:spcPts val="310"/>
                        </a:spcBef>
                      </a:pPr>
                      <a:r>
                        <a:rPr sz="1800" b="1" spc="-30" dirty="0">
                          <a:latin typeface="Arial"/>
                          <a:cs typeface="Arial"/>
                        </a:rPr>
                        <a:t>Year</a:t>
                      </a:r>
                      <a:endParaRPr sz="1800">
                        <a:latin typeface="Arial"/>
                        <a:cs typeface="Arial"/>
                      </a:endParaRPr>
                    </a:p>
                  </a:txBody>
                  <a:tcPr marL="0" marR="0" marT="3937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BBE0E3"/>
                    </a:solidFill>
                  </a:tcPr>
                </a:tc>
                <a:tc>
                  <a:txBody>
                    <a:bodyPr/>
                    <a:lstStyle/>
                    <a:p>
                      <a:pPr marL="90805" marR="115570" indent="-635" algn="ctr">
                        <a:lnSpc>
                          <a:spcPct val="100000"/>
                        </a:lnSpc>
                        <a:spcBef>
                          <a:spcPts val="310"/>
                        </a:spcBef>
                      </a:pPr>
                      <a:r>
                        <a:rPr sz="1800" b="1" spc="-5" dirty="0">
                          <a:latin typeface="Arial"/>
                          <a:cs typeface="Arial"/>
                        </a:rPr>
                        <a:t>Beginning  </a:t>
                      </a:r>
                      <a:r>
                        <a:rPr sz="1800" b="1" dirty="0">
                          <a:latin typeface="Arial"/>
                          <a:cs typeface="Arial"/>
                        </a:rPr>
                        <a:t>gross</a:t>
                      </a:r>
                      <a:r>
                        <a:rPr sz="1800" b="1" spc="-95" dirty="0">
                          <a:latin typeface="Arial"/>
                          <a:cs typeface="Arial"/>
                        </a:rPr>
                        <a:t> </a:t>
                      </a:r>
                      <a:r>
                        <a:rPr sz="1800" b="1" spc="-45" dirty="0">
                          <a:latin typeface="Arial"/>
                          <a:cs typeface="Arial"/>
                        </a:rPr>
                        <a:t>NAV</a:t>
                      </a:r>
                      <a:endParaRPr sz="1800">
                        <a:latin typeface="Arial"/>
                        <a:cs typeface="Arial"/>
                      </a:endParaRPr>
                    </a:p>
                  </a:txBody>
                  <a:tcPr marL="0" marR="0" marT="39370" marB="0">
                    <a:lnL w="19050">
                      <a:solidFill>
                        <a:srgbClr val="FFFFFF"/>
                      </a:solidFill>
                      <a:prstDash val="solid"/>
                    </a:lnL>
                    <a:lnR w="12700">
                      <a:solidFill>
                        <a:srgbClr val="FFFFFF"/>
                      </a:solidFill>
                      <a:prstDash val="solid"/>
                    </a:lnR>
                    <a:lnT w="19050">
                      <a:solidFill>
                        <a:srgbClr val="FFFFFF"/>
                      </a:solidFill>
                      <a:prstDash val="solid"/>
                    </a:lnT>
                    <a:lnB w="53975">
                      <a:solidFill>
                        <a:srgbClr val="FFFFFF"/>
                      </a:solidFill>
                      <a:prstDash val="solid"/>
                    </a:lnB>
                    <a:solidFill>
                      <a:srgbClr val="BBE0E3"/>
                    </a:solidFill>
                  </a:tcPr>
                </a:tc>
                <a:tc>
                  <a:txBody>
                    <a:bodyPr/>
                    <a:lstStyle/>
                    <a:p>
                      <a:pPr marL="90805" marR="116205" algn="ctr">
                        <a:lnSpc>
                          <a:spcPct val="100000"/>
                        </a:lnSpc>
                        <a:spcBef>
                          <a:spcPts val="310"/>
                        </a:spcBef>
                      </a:pPr>
                      <a:r>
                        <a:rPr sz="1800" b="1" spc="-5" dirty="0">
                          <a:latin typeface="Arial"/>
                          <a:cs typeface="Arial"/>
                        </a:rPr>
                        <a:t>Ending  </a:t>
                      </a:r>
                      <a:r>
                        <a:rPr sz="1800" b="1" dirty="0">
                          <a:latin typeface="Arial"/>
                          <a:cs typeface="Arial"/>
                        </a:rPr>
                        <a:t>gross</a:t>
                      </a:r>
                      <a:r>
                        <a:rPr sz="1800" b="1" spc="-95" dirty="0">
                          <a:latin typeface="Arial"/>
                          <a:cs typeface="Arial"/>
                        </a:rPr>
                        <a:t> </a:t>
                      </a:r>
                      <a:r>
                        <a:rPr sz="1800" b="1" spc="-45" dirty="0">
                          <a:latin typeface="Arial"/>
                          <a:cs typeface="Arial"/>
                        </a:rPr>
                        <a:t>NAV</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9050">
                      <a:solidFill>
                        <a:srgbClr val="FFFFFF"/>
                      </a:solidFill>
                      <a:prstDash val="solid"/>
                    </a:lnT>
                    <a:lnB w="53975">
                      <a:solidFill>
                        <a:srgbClr val="FFFFFF"/>
                      </a:solidFill>
                      <a:prstDash val="solid"/>
                    </a:lnB>
                    <a:solidFill>
                      <a:srgbClr val="BBE0E3"/>
                    </a:solidFill>
                  </a:tcPr>
                </a:tc>
                <a:tc>
                  <a:txBody>
                    <a:bodyPr/>
                    <a:lstStyle/>
                    <a:p>
                      <a:pPr marL="90170" marR="88265" algn="ctr">
                        <a:lnSpc>
                          <a:spcPct val="100000"/>
                        </a:lnSpc>
                        <a:spcBef>
                          <a:spcPts val="310"/>
                        </a:spcBef>
                      </a:pPr>
                      <a:r>
                        <a:rPr sz="1800" b="1" dirty="0">
                          <a:latin typeface="Arial"/>
                          <a:cs typeface="Arial"/>
                        </a:rPr>
                        <a:t>Management  </a:t>
                      </a:r>
                      <a:r>
                        <a:rPr sz="1800" b="1" spc="-5" dirty="0">
                          <a:latin typeface="Arial"/>
                          <a:cs typeface="Arial"/>
                        </a:rPr>
                        <a:t>Fee</a:t>
                      </a:r>
                      <a:endParaRPr sz="1800" dirty="0">
                        <a:latin typeface="Arial"/>
                        <a:cs typeface="Arial"/>
                      </a:endParaRPr>
                    </a:p>
                  </a:txBody>
                  <a:tcPr marL="0" marR="0" marT="39370" marB="0">
                    <a:lnL w="12700">
                      <a:solidFill>
                        <a:srgbClr val="FFFFFF"/>
                      </a:solidFill>
                      <a:prstDash val="solid"/>
                    </a:lnL>
                    <a:lnR w="12700">
                      <a:solidFill>
                        <a:srgbClr val="FFFFFF"/>
                      </a:solidFill>
                      <a:prstDash val="solid"/>
                    </a:lnR>
                    <a:lnT w="19050">
                      <a:solidFill>
                        <a:srgbClr val="FFFFFF"/>
                      </a:solidFill>
                      <a:prstDash val="solid"/>
                    </a:lnT>
                    <a:lnB w="53975">
                      <a:solidFill>
                        <a:srgbClr val="FFFFFF"/>
                      </a:solidFill>
                      <a:prstDash val="solid"/>
                    </a:lnB>
                    <a:solidFill>
                      <a:srgbClr val="BBE0E3"/>
                    </a:solidFill>
                  </a:tcPr>
                </a:tc>
                <a:tc>
                  <a:txBody>
                    <a:bodyPr/>
                    <a:lstStyle/>
                    <a:p>
                      <a:pPr marL="90170" marR="87630" algn="ctr">
                        <a:lnSpc>
                          <a:spcPct val="100000"/>
                        </a:lnSpc>
                        <a:spcBef>
                          <a:spcPts val="310"/>
                        </a:spcBef>
                      </a:pPr>
                      <a:r>
                        <a:rPr sz="1800" b="1" dirty="0">
                          <a:latin typeface="Arial"/>
                          <a:cs typeface="Arial"/>
                        </a:rPr>
                        <a:t>Performance  </a:t>
                      </a:r>
                      <a:r>
                        <a:rPr sz="1800" b="1" spc="-5" dirty="0">
                          <a:latin typeface="Arial"/>
                          <a:cs typeface="Arial"/>
                        </a:rPr>
                        <a:t>Fee</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9050">
                      <a:solidFill>
                        <a:srgbClr val="FFFFFF"/>
                      </a:solidFill>
                      <a:prstDash val="solid"/>
                    </a:lnT>
                    <a:lnB w="53975">
                      <a:solidFill>
                        <a:srgbClr val="FFFFFF"/>
                      </a:solidFill>
                      <a:prstDash val="solid"/>
                    </a:lnB>
                    <a:solidFill>
                      <a:srgbClr val="BBE0E3"/>
                    </a:solidFill>
                  </a:tcPr>
                </a:tc>
                <a:tc>
                  <a:txBody>
                    <a:bodyPr/>
                    <a:lstStyle/>
                    <a:p>
                      <a:pPr marL="90170" marR="354965" algn="ctr">
                        <a:lnSpc>
                          <a:spcPct val="100000"/>
                        </a:lnSpc>
                        <a:spcBef>
                          <a:spcPts val="310"/>
                        </a:spcBef>
                      </a:pPr>
                      <a:r>
                        <a:rPr sz="1800" b="1" dirty="0">
                          <a:latin typeface="Arial"/>
                          <a:cs typeface="Arial"/>
                        </a:rPr>
                        <a:t>End</a:t>
                      </a:r>
                      <a:r>
                        <a:rPr sz="1800" b="1" spc="-95" dirty="0">
                          <a:latin typeface="Arial"/>
                          <a:cs typeface="Arial"/>
                        </a:rPr>
                        <a:t> </a:t>
                      </a:r>
                      <a:r>
                        <a:rPr sz="1800" b="1" spc="-5" dirty="0">
                          <a:latin typeface="Arial"/>
                          <a:cs typeface="Arial"/>
                        </a:rPr>
                        <a:t>value  </a:t>
                      </a:r>
                      <a:r>
                        <a:rPr sz="1800" b="1" dirty="0">
                          <a:latin typeface="Arial"/>
                          <a:cs typeface="Arial"/>
                        </a:rPr>
                        <a:t>(net</a:t>
                      </a:r>
                      <a:r>
                        <a:rPr sz="1800" b="1" spc="-55" dirty="0">
                          <a:latin typeface="Arial"/>
                          <a:cs typeface="Arial"/>
                        </a:rPr>
                        <a:t> </a:t>
                      </a:r>
                      <a:r>
                        <a:rPr sz="1800" b="1" dirty="0">
                          <a:latin typeface="Arial"/>
                          <a:cs typeface="Arial"/>
                        </a:rPr>
                        <a:t>fees)</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9050">
                      <a:solidFill>
                        <a:srgbClr val="FFFFFF"/>
                      </a:solidFill>
                      <a:prstDash val="solid"/>
                    </a:lnT>
                    <a:lnB w="53975">
                      <a:solidFill>
                        <a:srgbClr val="FFFFFF"/>
                      </a:solidFill>
                      <a:prstDash val="solid"/>
                    </a:lnB>
                    <a:solidFill>
                      <a:srgbClr val="BBE0E3"/>
                    </a:solidFill>
                  </a:tcPr>
                </a:tc>
                <a:extLst>
                  <a:ext uri="{0D108BD9-81ED-4DB2-BD59-A6C34878D82A}">
                    <a16:rowId xmlns:a16="http://schemas.microsoft.com/office/drawing/2014/main" val="10000"/>
                  </a:ext>
                </a:extLst>
              </a:tr>
              <a:tr h="289410">
                <a:tc>
                  <a:txBody>
                    <a:bodyPr/>
                    <a:lstStyle/>
                    <a:p>
                      <a:pPr marL="90805" algn="ctr">
                        <a:lnSpc>
                          <a:spcPct val="100000"/>
                        </a:lnSpc>
                        <a:spcBef>
                          <a:spcPts val="305"/>
                        </a:spcBef>
                      </a:pPr>
                      <a:r>
                        <a:rPr sz="1800" dirty="0">
                          <a:latin typeface="Arial"/>
                          <a:cs typeface="Arial"/>
                        </a:rPr>
                        <a:t>1</a:t>
                      </a:r>
                      <a:endParaRPr sz="1800">
                        <a:latin typeface="Arial"/>
                        <a:cs typeface="Arial"/>
                      </a:endParaRPr>
                    </a:p>
                  </a:txBody>
                  <a:tcPr marL="0" marR="0" marT="38735" marB="0">
                    <a:lnL w="19050">
                      <a:solidFill>
                        <a:srgbClr val="FFFFFF"/>
                      </a:solidFill>
                      <a:prstDash val="solid"/>
                    </a:lnL>
                    <a:lnR w="19050">
                      <a:solidFill>
                        <a:srgbClr val="FFFFFF"/>
                      </a:solidFill>
                      <a:prstDash val="solid"/>
                    </a:lnR>
                    <a:lnT w="53975">
                      <a:solidFill>
                        <a:srgbClr val="FFFFFF"/>
                      </a:solidFill>
                      <a:prstDash val="solid"/>
                    </a:lnT>
                    <a:solidFill>
                      <a:srgbClr val="E7F3F4"/>
                    </a:solidFill>
                  </a:tcPr>
                </a:tc>
                <a:tc>
                  <a:txBody>
                    <a:bodyPr/>
                    <a:lstStyle/>
                    <a:p>
                      <a:pPr marL="90805" algn="ctr">
                        <a:lnSpc>
                          <a:spcPct val="100000"/>
                        </a:lnSpc>
                        <a:spcBef>
                          <a:spcPts val="290"/>
                        </a:spcBef>
                      </a:pPr>
                      <a:r>
                        <a:rPr sz="1800" spc="-5" dirty="0">
                          <a:latin typeface="Times New Roman"/>
                          <a:cs typeface="Times New Roman"/>
                        </a:rPr>
                        <a:t>$100</a:t>
                      </a:r>
                      <a:r>
                        <a:rPr sz="1800" spc="-20" dirty="0">
                          <a:latin typeface="Times New Roman"/>
                          <a:cs typeface="Times New Roman"/>
                        </a:rPr>
                        <a:t> </a:t>
                      </a:r>
                      <a:r>
                        <a:rPr sz="1800" spc="-5" dirty="0">
                          <a:latin typeface="Times New Roman"/>
                          <a:cs typeface="Times New Roman"/>
                        </a:rPr>
                        <a:t>mill</a:t>
                      </a:r>
                      <a:endParaRPr sz="1800">
                        <a:latin typeface="Times New Roman"/>
                        <a:cs typeface="Times New Roman"/>
                      </a:endParaRPr>
                    </a:p>
                  </a:txBody>
                  <a:tcPr marL="0" marR="0" marT="36830" marB="0">
                    <a:lnL w="19050">
                      <a:solidFill>
                        <a:srgbClr val="FFFFFF"/>
                      </a:solidFill>
                      <a:prstDash val="solid"/>
                    </a:lnL>
                    <a:lnR w="12700">
                      <a:solidFill>
                        <a:srgbClr val="FFFFFF"/>
                      </a:solidFill>
                      <a:prstDash val="solid"/>
                    </a:lnR>
                    <a:lnT w="53975">
                      <a:solidFill>
                        <a:srgbClr val="FFFFFF"/>
                      </a:solidFill>
                      <a:prstDash val="solid"/>
                    </a:lnT>
                    <a:solidFill>
                      <a:srgbClr val="E7F3F4"/>
                    </a:solidFill>
                  </a:tcPr>
                </a:tc>
                <a:tc>
                  <a:txBody>
                    <a:bodyPr/>
                    <a:lstStyle/>
                    <a:p>
                      <a:pPr marL="91440" algn="ctr">
                        <a:lnSpc>
                          <a:spcPct val="100000"/>
                        </a:lnSpc>
                        <a:spcBef>
                          <a:spcPts val="290"/>
                        </a:spcBef>
                      </a:pPr>
                      <a:r>
                        <a:rPr sz="1800" spc="-5" dirty="0">
                          <a:latin typeface="Times New Roman"/>
                          <a:cs typeface="Times New Roman"/>
                        </a:rPr>
                        <a:t>$130</a:t>
                      </a:r>
                      <a:r>
                        <a:rPr sz="1800" spc="-20" dirty="0">
                          <a:latin typeface="Times New Roman"/>
                          <a:cs typeface="Times New Roman"/>
                        </a:rPr>
                        <a:t> </a:t>
                      </a:r>
                      <a:r>
                        <a:rPr sz="1800" spc="-5" dirty="0">
                          <a:latin typeface="Times New Roman"/>
                          <a:cs typeface="Times New Roman"/>
                        </a:rPr>
                        <a:t>mill</a:t>
                      </a:r>
                      <a:endParaRPr sz="18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solidFill>
                      <a:srgbClr val="E7F3F4"/>
                    </a:solidFill>
                  </a:tcPr>
                </a:tc>
                <a:tc>
                  <a:txBody>
                    <a:bodyPr/>
                    <a:lstStyle/>
                    <a:p>
                      <a:pPr marL="90805" algn="ctr">
                        <a:lnSpc>
                          <a:spcPct val="100000"/>
                        </a:lnSpc>
                        <a:spcBef>
                          <a:spcPts val="290"/>
                        </a:spcBef>
                      </a:pPr>
                      <a:r>
                        <a:rPr sz="1800" spc="-5" dirty="0">
                          <a:latin typeface="Times New Roman"/>
                          <a:cs typeface="Times New Roman"/>
                        </a:rPr>
                        <a:t>=2%*100</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solidFill>
                      <a:srgbClr val="E7F3F4"/>
                    </a:solidFill>
                  </a:tcPr>
                </a:tc>
                <a:tc>
                  <a:txBody>
                    <a:bodyPr/>
                    <a:lstStyle/>
                    <a:p>
                      <a:pPr marL="90170" algn="ctr">
                        <a:lnSpc>
                          <a:spcPct val="100000"/>
                        </a:lnSpc>
                        <a:spcBef>
                          <a:spcPts val="290"/>
                        </a:spcBef>
                      </a:pPr>
                      <a:r>
                        <a:rPr sz="1800" dirty="0">
                          <a:latin typeface="Times New Roman"/>
                          <a:cs typeface="Times New Roman"/>
                        </a:rPr>
                        <a:t>=20% of</a:t>
                      </a:r>
                      <a:r>
                        <a:rPr sz="1800" spc="-45" dirty="0">
                          <a:latin typeface="Times New Roman"/>
                          <a:cs typeface="Times New Roman"/>
                        </a:rPr>
                        <a:t> </a:t>
                      </a:r>
                      <a:r>
                        <a:rPr sz="1800" dirty="0">
                          <a:latin typeface="Times New Roman"/>
                          <a:cs typeface="Times New Roman"/>
                        </a:rPr>
                        <a:t>[130-</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solidFill>
                      <a:srgbClr val="E7F3F4"/>
                    </a:solidFill>
                  </a:tcPr>
                </a:tc>
                <a:tc>
                  <a:txBody>
                    <a:bodyPr/>
                    <a:lstStyle/>
                    <a:p>
                      <a:pPr marL="90170" algn="ctr">
                        <a:lnSpc>
                          <a:spcPct val="100000"/>
                        </a:lnSpc>
                        <a:spcBef>
                          <a:spcPts val="290"/>
                        </a:spcBef>
                      </a:pPr>
                      <a:r>
                        <a:rPr sz="1800" dirty="0">
                          <a:latin typeface="Times New Roman"/>
                          <a:cs typeface="Times New Roman"/>
                        </a:rPr>
                        <a:t>=130-2-4.4</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53975">
                      <a:solidFill>
                        <a:srgbClr val="FFFFFF"/>
                      </a:solidFill>
                      <a:prstDash val="solid"/>
                    </a:lnT>
                    <a:solidFill>
                      <a:srgbClr val="E7F3F4"/>
                    </a:solidFill>
                  </a:tcPr>
                </a:tc>
                <a:extLst>
                  <a:ext uri="{0D108BD9-81ED-4DB2-BD59-A6C34878D82A}">
                    <a16:rowId xmlns:a16="http://schemas.microsoft.com/office/drawing/2014/main" val="10001"/>
                  </a:ext>
                </a:extLst>
              </a:tr>
              <a:tr h="239511">
                <a:tc>
                  <a:txBody>
                    <a:bodyPr/>
                    <a:lstStyle/>
                    <a:p>
                      <a:pPr algn="ct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solidFill>
                      <a:srgbClr val="E7F3F4"/>
                    </a:solidFill>
                  </a:tcPr>
                </a:tc>
                <a:tc>
                  <a:txBody>
                    <a:bodyPr/>
                    <a:lstStyle/>
                    <a:p>
                      <a:pPr algn="ctr">
                        <a:lnSpc>
                          <a:spcPct val="100000"/>
                        </a:lnSpc>
                      </a:pPr>
                      <a:endParaRPr sz="1700">
                        <a:latin typeface="Times New Roman"/>
                        <a:cs typeface="Times New Roman"/>
                      </a:endParaRPr>
                    </a:p>
                  </a:txBody>
                  <a:tcPr marL="0" marR="0" marT="0" marB="0">
                    <a:lnL w="19050">
                      <a:solidFill>
                        <a:srgbClr val="FFFFFF"/>
                      </a:solidFill>
                      <a:prstDash val="solid"/>
                    </a:lnL>
                    <a:lnR w="12700">
                      <a:solidFill>
                        <a:srgbClr val="FFFFFF"/>
                      </a:solidFill>
                      <a:prstDash val="solid"/>
                    </a:lnR>
                    <a:solidFill>
                      <a:srgbClr val="E7F3F4"/>
                    </a:solidFill>
                  </a:tcPr>
                </a:tc>
                <a:tc>
                  <a:txBody>
                    <a:bodyPr/>
                    <a:lstStyle/>
                    <a:p>
                      <a:pPr algn="ctr">
                        <a:lnSpc>
                          <a:spcPct val="100000"/>
                        </a:lnSpc>
                      </a:pP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tc>
                  <a:txBody>
                    <a:bodyPr/>
                    <a:lstStyle/>
                    <a:p>
                      <a:pPr marL="90170" algn="ctr">
                        <a:lnSpc>
                          <a:spcPts val="2045"/>
                        </a:lnSpc>
                      </a:pPr>
                      <a:r>
                        <a:rPr sz="1800" spc="-5" dirty="0">
                          <a:latin typeface="Times New Roman"/>
                          <a:cs typeface="Times New Roman"/>
                        </a:rPr>
                        <a:t>=$</a:t>
                      </a:r>
                      <a:r>
                        <a:rPr sz="1800" spc="-10" dirty="0">
                          <a:latin typeface="Times New Roman"/>
                          <a:cs typeface="Times New Roman"/>
                        </a:rPr>
                        <a:t> </a:t>
                      </a:r>
                      <a:r>
                        <a:rPr sz="1800" spc="-5" dirty="0">
                          <a:latin typeface="Times New Roman"/>
                          <a:cs typeface="Times New Roman"/>
                        </a:rPr>
                        <a:t>2mill</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tc>
                  <a:txBody>
                    <a:bodyPr/>
                    <a:lstStyle/>
                    <a:p>
                      <a:pPr marL="90170" algn="ctr">
                        <a:lnSpc>
                          <a:spcPts val="2045"/>
                        </a:lnSpc>
                      </a:pPr>
                      <a:r>
                        <a:rPr sz="1800" spc="-5" dirty="0">
                          <a:latin typeface="Times New Roman"/>
                          <a:cs typeface="Times New Roman"/>
                        </a:rPr>
                        <a:t>100(1+</a:t>
                      </a:r>
                      <a:r>
                        <a:rPr sz="1800" spc="-5" dirty="0">
                          <a:solidFill>
                            <a:srgbClr val="FF0000"/>
                          </a:solidFill>
                          <a:latin typeface="Times New Roman"/>
                          <a:cs typeface="Times New Roman"/>
                        </a:rPr>
                        <a:t>6%)-</a:t>
                      </a:r>
                      <a:r>
                        <a:rPr sz="1800" spc="-5" dirty="0">
                          <a:latin typeface="Times New Roman"/>
                          <a:cs typeface="Times New Roman"/>
                        </a:rPr>
                        <a:t>2]</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tc>
                  <a:txBody>
                    <a:bodyPr/>
                    <a:lstStyle/>
                    <a:p>
                      <a:pPr marL="90170" algn="ctr">
                        <a:lnSpc>
                          <a:spcPts val="2045"/>
                        </a:lnSpc>
                      </a:pPr>
                      <a:r>
                        <a:rPr sz="1800" spc="-5" dirty="0">
                          <a:latin typeface="Times New Roman"/>
                          <a:cs typeface="Times New Roman"/>
                        </a:rPr>
                        <a:t>=$123.6</a:t>
                      </a:r>
                      <a:r>
                        <a:rPr sz="1800" spc="-25" dirty="0">
                          <a:latin typeface="Times New Roman"/>
                          <a:cs typeface="Times New Roman"/>
                        </a:rPr>
                        <a:t> </a:t>
                      </a:r>
                      <a:r>
                        <a:rPr sz="1800" spc="-5" dirty="0">
                          <a:latin typeface="Times New Roman"/>
                          <a:cs typeface="Times New Roman"/>
                        </a:rPr>
                        <a:t>mill</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extLst>
                  <a:ext uri="{0D108BD9-81ED-4DB2-BD59-A6C34878D82A}">
                    <a16:rowId xmlns:a16="http://schemas.microsoft.com/office/drawing/2014/main" val="10002"/>
                  </a:ext>
                </a:extLst>
              </a:tr>
              <a:tr h="337276">
                <a:tc>
                  <a:txBody>
                    <a:bodyPr/>
                    <a:lstStyle/>
                    <a:p>
                      <a:pPr algn="ctr">
                        <a:lnSpc>
                          <a:spcPct val="100000"/>
                        </a:lnSpc>
                      </a:pP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B w="19050">
                      <a:solidFill>
                        <a:srgbClr val="FFFFFF"/>
                      </a:solidFill>
                      <a:prstDash val="solid"/>
                    </a:lnB>
                    <a:solidFill>
                      <a:srgbClr val="E7F3F4"/>
                    </a:solidFill>
                  </a:tcPr>
                </a:tc>
                <a:tc>
                  <a:txBody>
                    <a:bodyPr/>
                    <a:lstStyle/>
                    <a:p>
                      <a:pPr algn="ctr">
                        <a:lnSpc>
                          <a:spcPct val="100000"/>
                        </a:lnSpc>
                      </a:pPr>
                      <a:endParaRPr sz="1800">
                        <a:latin typeface="Times New Roman"/>
                        <a:cs typeface="Times New Roman"/>
                      </a:endParaRPr>
                    </a:p>
                  </a:txBody>
                  <a:tcPr marL="0" marR="0" marT="0" marB="0">
                    <a:lnL w="19050">
                      <a:solidFill>
                        <a:srgbClr val="FFFFFF"/>
                      </a:solidFill>
                      <a:prstDash val="solid"/>
                    </a:lnL>
                    <a:lnR w="12700">
                      <a:solidFill>
                        <a:srgbClr val="FFFFFF"/>
                      </a:solidFill>
                      <a:prstDash val="solid"/>
                    </a:lnR>
                    <a:lnB w="19050">
                      <a:solidFill>
                        <a:srgbClr val="FFFFFF"/>
                      </a:solidFill>
                      <a:prstDash val="solid"/>
                    </a:lnB>
                    <a:solidFill>
                      <a:srgbClr val="E7F3F4"/>
                    </a:solidFill>
                  </a:tcPr>
                </a:tc>
                <a:tc>
                  <a:txBody>
                    <a:bodyPr/>
                    <a:lstStyle/>
                    <a:p>
                      <a:pPr algn="ct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B w="19050">
                      <a:solidFill>
                        <a:srgbClr val="FFFFFF"/>
                      </a:solidFill>
                      <a:prstDash val="solid"/>
                    </a:lnB>
                    <a:solidFill>
                      <a:srgbClr val="E7F3F4"/>
                    </a:solidFill>
                  </a:tcPr>
                </a:tc>
                <a:tc>
                  <a:txBody>
                    <a:bodyPr/>
                    <a:lstStyle/>
                    <a:p>
                      <a:pPr algn="ct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B w="19050">
                      <a:solidFill>
                        <a:srgbClr val="FFFFFF"/>
                      </a:solidFill>
                      <a:prstDash val="solid"/>
                    </a:lnB>
                    <a:solidFill>
                      <a:srgbClr val="E7F3F4"/>
                    </a:solidFill>
                  </a:tcPr>
                </a:tc>
                <a:tc>
                  <a:txBody>
                    <a:bodyPr/>
                    <a:lstStyle/>
                    <a:p>
                      <a:pPr marL="90170" algn="ctr">
                        <a:lnSpc>
                          <a:spcPts val="2045"/>
                        </a:lnSpc>
                      </a:pPr>
                      <a:r>
                        <a:rPr sz="1800" spc="-5" dirty="0">
                          <a:latin typeface="Times New Roman"/>
                          <a:cs typeface="Times New Roman"/>
                        </a:rPr>
                        <a:t>=$4.4</a:t>
                      </a:r>
                      <a:r>
                        <a:rPr sz="1800" spc="-15" dirty="0">
                          <a:latin typeface="Times New Roman"/>
                          <a:cs typeface="Times New Roman"/>
                        </a:rPr>
                        <a:t> </a:t>
                      </a:r>
                      <a:r>
                        <a:rPr sz="1800" spc="-5" dirty="0">
                          <a:latin typeface="Times New Roman"/>
                          <a:cs typeface="Times New Roman"/>
                        </a:rPr>
                        <a:t>mill</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B w="19050">
                      <a:solidFill>
                        <a:srgbClr val="FFFFFF"/>
                      </a:solidFill>
                      <a:prstDash val="solid"/>
                    </a:lnB>
                    <a:solidFill>
                      <a:srgbClr val="E7F3F4"/>
                    </a:solidFill>
                  </a:tcPr>
                </a:tc>
                <a:tc>
                  <a:txBody>
                    <a:bodyPr/>
                    <a:lstStyle/>
                    <a:p>
                      <a:pPr algn="ct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B w="19050">
                      <a:solidFill>
                        <a:srgbClr val="FFFFFF"/>
                      </a:solidFill>
                      <a:prstDash val="solid"/>
                    </a:lnB>
                    <a:solidFill>
                      <a:srgbClr val="E7F3F4"/>
                    </a:solidFill>
                  </a:tcPr>
                </a:tc>
                <a:extLst>
                  <a:ext uri="{0D108BD9-81ED-4DB2-BD59-A6C34878D82A}">
                    <a16:rowId xmlns:a16="http://schemas.microsoft.com/office/drawing/2014/main" val="10003"/>
                  </a:ext>
                </a:extLst>
              </a:tr>
              <a:tr h="288823">
                <a:tc>
                  <a:txBody>
                    <a:bodyPr/>
                    <a:lstStyle/>
                    <a:p>
                      <a:pPr marL="90805" algn="ctr">
                        <a:lnSpc>
                          <a:spcPct val="100000"/>
                        </a:lnSpc>
                        <a:spcBef>
                          <a:spcPts val="300"/>
                        </a:spcBef>
                      </a:pPr>
                      <a:r>
                        <a:rPr sz="1800" dirty="0">
                          <a:latin typeface="Times New Roman"/>
                          <a:cs typeface="Times New Roman"/>
                        </a:rPr>
                        <a:t>2</a:t>
                      </a:r>
                      <a:endParaRPr sz="1800">
                        <a:latin typeface="Times New Roman"/>
                        <a:cs typeface="Times New Roman"/>
                      </a:endParaRPr>
                    </a:p>
                  </a:txBody>
                  <a:tcPr marL="0" marR="0" marT="38100" marB="0">
                    <a:lnL w="19050">
                      <a:solidFill>
                        <a:srgbClr val="FFFFFF"/>
                      </a:solidFill>
                      <a:prstDash val="solid"/>
                    </a:lnL>
                    <a:lnR w="19050">
                      <a:solidFill>
                        <a:srgbClr val="FFFFFF"/>
                      </a:solidFill>
                      <a:prstDash val="solid"/>
                    </a:lnR>
                    <a:lnT w="19050">
                      <a:solidFill>
                        <a:srgbClr val="FFFFFF"/>
                      </a:solidFill>
                      <a:prstDash val="solid"/>
                    </a:lnT>
                    <a:solidFill>
                      <a:srgbClr val="F3F9FA"/>
                    </a:solidFill>
                  </a:tcPr>
                </a:tc>
                <a:tc>
                  <a:txBody>
                    <a:bodyPr/>
                    <a:lstStyle/>
                    <a:p>
                      <a:pPr marL="90805" algn="ctr">
                        <a:lnSpc>
                          <a:spcPct val="100000"/>
                        </a:lnSpc>
                        <a:spcBef>
                          <a:spcPts val="300"/>
                        </a:spcBef>
                      </a:pPr>
                      <a:r>
                        <a:rPr sz="1800" spc="-5" dirty="0">
                          <a:latin typeface="Times New Roman"/>
                          <a:cs typeface="Times New Roman"/>
                        </a:rPr>
                        <a:t>$123.6</a:t>
                      </a:r>
                      <a:r>
                        <a:rPr sz="1800" spc="-25" dirty="0">
                          <a:latin typeface="Times New Roman"/>
                          <a:cs typeface="Times New Roman"/>
                        </a:rPr>
                        <a:t> </a:t>
                      </a:r>
                      <a:r>
                        <a:rPr sz="1800" spc="-5" dirty="0">
                          <a:latin typeface="Times New Roman"/>
                          <a:cs typeface="Times New Roman"/>
                        </a:rPr>
                        <a:t>mill</a:t>
                      </a:r>
                      <a:endParaRPr sz="1800">
                        <a:latin typeface="Times New Roman"/>
                        <a:cs typeface="Times New Roman"/>
                      </a:endParaRPr>
                    </a:p>
                  </a:txBody>
                  <a:tcPr marL="0" marR="0" marT="38100" marB="0">
                    <a:lnL w="19050">
                      <a:solidFill>
                        <a:srgbClr val="FFFFFF"/>
                      </a:solidFill>
                      <a:prstDash val="solid"/>
                    </a:lnL>
                    <a:lnR w="12700">
                      <a:solidFill>
                        <a:srgbClr val="FFFFFF"/>
                      </a:solidFill>
                      <a:prstDash val="solid"/>
                    </a:lnR>
                    <a:lnT w="19050">
                      <a:solidFill>
                        <a:srgbClr val="FFFFFF"/>
                      </a:solidFill>
                      <a:prstDash val="solid"/>
                    </a:lnT>
                    <a:solidFill>
                      <a:srgbClr val="F3F9FA"/>
                    </a:solidFill>
                  </a:tcPr>
                </a:tc>
                <a:tc>
                  <a:txBody>
                    <a:bodyPr/>
                    <a:lstStyle/>
                    <a:p>
                      <a:pPr marL="91440" algn="ctr">
                        <a:lnSpc>
                          <a:spcPct val="100000"/>
                        </a:lnSpc>
                        <a:spcBef>
                          <a:spcPts val="300"/>
                        </a:spcBef>
                      </a:pPr>
                      <a:r>
                        <a:rPr sz="1800" spc="-5" dirty="0">
                          <a:latin typeface="Times New Roman"/>
                          <a:cs typeface="Times New Roman"/>
                        </a:rPr>
                        <a:t>$135</a:t>
                      </a:r>
                      <a:r>
                        <a:rPr sz="1800" spc="-20" dirty="0">
                          <a:latin typeface="Times New Roman"/>
                          <a:cs typeface="Times New Roman"/>
                        </a:rPr>
                        <a:t> </a:t>
                      </a:r>
                      <a:r>
                        <a:rPr sz="1800" spc="-5" dirty="0">
                          <a:latin typeface="Times New Roman"/>
                          <a:cs typeface="Times New Roman"/>
                        </a:rPr>
                        <a:t>mill</a:t>
                      </a:r>
                      <a:endParaRPr sz="18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9050">
                      <a:solidFill>
                        <a:srgbClr val="FFFFFF"/>
                      </a:solidFill>
                      <a:prstDash val="solid"/>
                    </a:lnT>
                    <a:solidFill>
                      <a:srgbClr val="F3F9FA"/>
                    </a:solidFill>
                  </a:tcPr>
                </a:tc>
                <a:tc>
                  <a:txBody>
                    <a:bodyPr/>
                    <a:lstStyle/>
                    <a:p>
                      <a:pPr marL="90805" algn="ctr">
                        <a:lnSpc>
                          <a:spcPct val="100000"/>
                        </a:lnSpc>
                        <a:spcBef>
                          <a:spcPts val="300"/>
                        </a:spcBef>
                      </a:pPr>
                      <a:r>
                        <a:rPr sz="1800" spc="-5" dirty="0">
                          <a:latin typeface="Times New Roman"/>
                          <a:cs typeface="Times New Roman"/>
                        </a:rPr>
                        <a:t>=2%*$123.6</a:t>
                      </a:r>
                      <a:endParaRPr sz="18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9050">
                      <a:solidFill>
                        <a:srgbClr val="FFFFFF"/>
                      </a:solidFill>
                      <a:prstDash val="solid"/>
                    </a:lnT>
                    <a:solidFill>
                      <a:srgbClr val="F3F9FA"/>
                    </a:solidFill>
                  </a:tcPr>
                </a:tc>
                <a:tc>
                  <a:txBody>
                    <a:bodyPr/>
                    <a:lstStyle/>
                    <a:p>
                      <a:pPr marL="90170" algn="ctr">
                        <a:lnSpc>
                          <a:spcPct val="100000"/>
                        </a:lnSpc>
                        <a:spcBef>
                          <a:spcPts val="300"/>
                        </a:spcBef>
                      </a:pPr>
                      <a:r>
                        <a:rPr sz="1800" dirty="0">
                          <a:latin typeface="Times New Roman"/>
                          <a:cs typeface="Times New Roman"/>
                        </a:rPr>
                        <a:t>=20% of</a:t>
                      </a:r>
                      <a:r>
                        <a:rPr sz="1800" spc="-45" dirty="0">
                          <a:latin typeface="Times New Roman"/>
                          <a:cs typeface="Times New Roman"/>
                        </a:rPr>
                        <a:t> </a:t>
                      </a:r>
                      <a:r>
                        <a:rPr sz="1800" dirty="0">
                          <a:latin typeface="Times New Roman"/>
                          <a:cs typeface="Times New Roman"/>
                        </a:rPr>
                        <a:t>[135-</a:t>
                      </a:r>
                      <a:endParaRPr sz="18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9050">
                      <a:solidFill>
                        <a:srgbClr val="FFFFFF"/>
                      </a:solidFill>
                      <a:prstDash val="solid"/>
                    </a:lnT>
                    <a:solidFill>
                      <a:srgbClr val="F3F9FA"/>
                    </a:solidFill>
                  </a:tcPr>
                </a:tc>
                <a:tc>
                  <a:txBody>
                    <a:bodyPr/>
                    <a:lstStyle/>
                    <a:p>
                      <a:pPr marL="90170" algn="ctr">
                        <a:lnSpc>
                          <a:spcPct val="100000"/>
                        </a:lnSpc>
                        <a:spcBef>
                          <a:spcPts val="300"/>
                        </a:spcBef>
                      </a:pPr>
                      <a:r>
                        <a:rPr sz="1800" dirty="0">
                          <a:latin typeface="Times New Roman"/>
                          <a:cs typeface="Times New Roman"/>
                        </a:rPr>
                        <a:t>=135-2.472-</a:t>
                      </a:r>
                      <a:endParaRPr sz="18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9050">
                      <a:solidFill>
                        <a:srgbClr val="FFFFFF"/>
                      </a:solidFill>
                      <a:prstDash val="solid"/>
                    </a:lnT>
                    <a:solidFill>
                      <a:srgbClr val="F3F9FA"/>
                    </a:solidFill>
                  </a:tcPr>
                </a:tc>
                <a:extLst>
                  <a:ext uri="{0D108BD9-81ED-4DB2-BD59-A6C34878D82A}">
                    <a16:rowId xmlns:a16="http://schemas.microsoft.com/office/drawing/2014/main" val="10004"/>
                  </a:ext>
                </a:extLst>
              </a:tr>
              <a:tr h="239511">
                <a:tc>
                  <a:txBody>
                    <a:bodyPr/>
                    <a:lstStyle/>
                    <a:p>
                      <a:pPr algn="ct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solidFill>
                      <a:srgbClr val="F3F9FA"/>
                    </a:solidFill>
                  </a:tcPr>
                </a:tc>
                <a:tc>
                  <a:txBody>
                    <a:bodyPr/>
                    <a:lstStyle/>
                    <a:p>
                      <a:pPr algn="ctr">
                        <a:lnSpc>
                          <a:spcPct val="100000"/>
                        </a:lnSpc>
                      </a:pPr>
                      <a:endParaRPr sz="1700">
                        <a:latin typeface="Times New Roman"/>
                        <a:cs typeface="Times New Roman"/>
                      </a:endParaRPr>
                    </a:p>
                  </a:txBody>
                  <a:tcPr marL="0" marR="0" marT="0" marB="0">
                    <a:lnL w="19050">
                      <a:solidFill>
                        <a:srgbClr val="FFFFFF"/>
                      </a:solidFill>
                      <a:prstDash val="solid"/>
                    </a:lnL>
                    <a:lnR w="12700">
                      <a:solidFill>
                        <a:srgbClr val="FFFFFF"/>
                      </a:solidFill>
                      <a:prstDash val="solid"/>
                    </a:lnR>
                    <a:solidFill>
                      <a:srgbClr val="F3F9FA"/>
                    </a:solidFill>
                  </a:tcPr>
                </a:tc>
                <a:tc>
                  <a:txBody>
                    <a:bodyPr/>
                    <a:lstStyle/>
                    <a:p>
                      <a:pPr algn="ct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F3F9FA"/>
                    </a:solidFill>
                  </a:tcPr>
                </a:tc>
                <a:tc>
                  <a:txBody>
                    <a:bodyPr/>
                    <a:lstStyle/>
                    <a:p>
                      <a:pPr marL="90170" algn="ctr">
                        <a:lnSpc>
                          <a:spcPts val="2045"/>
                        </a:lnSpc>
                      </a:pPr>
                      <a:r>
                        <a:rPr sz="1800" spc="-5" dirty="0">
                          <a:latin typeface="Times New Roman"/>
                          <a:cs typeface="Times New Roman"/>
                        </a:rPr>
                        <a:t>=$2.472</a:t>
                      </a:r>
                      <a:r>
                        <a:rPr sz="1800" spc="-20" dirty="0">
                          <a:latin typeface="Times New Roman"/>
                          <a:cs typeface="Times New Roman"/>
                        </a:rPr>
                        <a:t> </a:t>
                      </a:r>
                      <a:r>
                        <a:rPr sz="1800" spc="-5" dirty="0">
                          <a:latin typeface="Times New Roman"/>
                          <a:cs typeface="Times New Roman"/>
                        </a:rPr>
                        <a:t>mill</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F3F9FA"/>
                    </a:solidFill>
                  </a:tcPr>
                </a:tc>
                <a:tc>
                  <a:txBody>
                    <a:bodyPr/>
                    <a:lstStyle/>
                    <a:p>
                      <a:pPr marL="90170" algn="ctr">
                        <a:lnSpc>
                          <a:spcPts val="2045"/>
                        </a:lnSpc>
                      </a:pPr>
                      <a:r>
                        <a:rPr sz="1800" spc="-5" dirty="0">
                          <a:latin typeface="Times New Roman"/>
                          <a:cs typeface="Times New Roman"/>
                        </a:rPr>
                        <a:t>123.6(1+</a:t>
                      </a:r>
                      <a:r>
                        <a:rPr sz="1800" spc="-5" dirty="0">
                          <a:solidFill>
                            <a:srgbClr val="FF0000"/>
                          </a:solidFill>
                          <a:latin typeface="Times New Roman"/>
                          <a:cs typeface="Times New Roman"/>
                        </a:rPr>
                        <a:t>6%)-</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F3F9FA"/>
                    </a:solidFill>
                  </a:tcPr>
                </a:tc>
                <a:tc>
                  <a:txBody>
                    <a:bodyPr/>
                    <a:lstStyle/>
                    <a:p>
                      <a:pPr marL="90170" algn="ctr">
                        <a:lnSpc>
                          <a:spcPts val="2045"/>
                        </a:lnSpc>
                      </a:pPr>
                      <a:r>
                        <a:rPr sz="1800" dirty="0">
                          <a:latin typeface="Times New Roman"/>
                          <a:cs typeface="Times New Roman"/>
                        </a:rPr>
                        <a:t>0.3024</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F3F9FA"/>
                    </a:solidFill>
                  </a:tcPr>
                </a:tc>
                <a:extLst>
                  <a:ext uri="{0D108BD9-81ED-4DB2-BD59-A6C34878D82A}">
                    <a16:rowId xmlns:a16="http://schemas.microsoft.com/office/drawing/2014/main" val="10005"/>
                  </a:ext>
                </a:extLst>
              </a:tr>
              <a:tr h="239511">
                <a:tc>
                  <a:txBody>
                    <a:bodyPr/>
                    <a:lstStyle/>
                    <a:p>
                      <a:pPr algn="ct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solidFill>
                      <a:srgbClr val="F3F9FA"/>
                    </a:solidFill>
                  </a:tcPr>
                </a:tc>
                <a:tc>
                  <a:txBody>
                    <a:bodyPr/>
                    <a:lstStyle/>
                    <a:p>
                      <a:pPr algn="ctr">
                        <a:lnSpc>
                          <a:spcPct val="100000"/>
                        </a:lnSpc>
                      </a:pPr>
                      <a:endParaRPr sz="1700">
                        <a:latin typeface="Times New Roman"/>
                        <a:cs typeface="Times New Roman"/>
                      </a:endParaRPr>
                    </a:p>
                  </a:txBody>
                  <a:tcPr marL="0" marR="0" marT="0" marB="0">
                    <a:lnL w="19050">
                      <a:solidFill>
                        <a:srgbClr val="FFFFFF"/>
                      </a:solidFill>
                      <a:prstDash val="solid"/>
                    </a:lnL>
                    <a:lnR w="12700">
                      <a:solidFill>
                        <a:srgbClr val="FFFFFF"/>
                      </a:solidFill>
                      <a:prstDash val="solid"/>
                    </a:lnR>
                    <a:solidFill>
                      <a:srgbClr val="F3F9FA"/>
                    </a:solidFill>
                  </a:tcPr>
                </a:tc>
                <a:tc>
                  <a:txBody>
                    <a:bodyPr/>
                    <a:lstStyle/>
                    <a:p>
                      <a:pPr algn="ct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F3F9FA"/>
                    </a:solidFill>
                  </a:tcPr>
                </a:tc>
                <a:tc>
                  <a:txBody>
                    <a:bodyPr/>
                    <a:lstStyle/>
                    <a:p>
                      <a:pPr algn="ct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F3F9FA"/>
                    </a:solidFill>
                  </a:tcPr>
                </a:tc>
                <a:tc>
                  <a:txBody>
                    <a:bodyPr/>
                    <a:lstStyle/>
                    <a:p>
                      <a:pPr marL="90170" algn="ctr">
                        <a:lnSpc>
                          <a:spcPts val="2045"/>
                        </a:lnSpc>
                      </a:pPr>
                      <a:r>
                        <a:rPr sz="1800" dirty="0">
                          <a:latin typeface="Times New Roman"/>
                          <a:cs typeface="Times New Roman"/>
                        </a:rPr>
                        <a:t>2.472]</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F3F9FA"/>
                    </a:solidFill>
                  </a:tcPr>
                </a:tc>
                <a:tc>
                  <a:txBody>
                    <a:bodyPr/>
                    <a:lstStyle/>
                    <a:p>
                      <a:pPr marL="90170" algn="ctr">
                        <a:lnSpc>
                          <a:spcPts val="2045"/>
                        </a:lnSpc>
                      </a:pPr>
                      <a:r>
                        <a:rPr sz="1800" spc="-5" dirty="0">
                          <a:latin typeface="Times New Roman"/>
                          <a:cs typeface="Times New Roman"/>
                        </a:rPr>
                        <a:t>=$132.225</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F3F9FA"/>
                    </a:solidFill>
                  </a:tcPr>
                </a:tc>
                <a:extLst>
                  <a:ext uri="{0D108BD9-81ED-4DB2-BD59-A6C34878D82A}">
                    <a16:rowId xmlns:a16="http://schemas.microsoft.com/office/drawing/2014/main" val="10006"/>
                  </a:ext>
                </a:extLst>
              </a:tr>
              <a:tr h="253600">
                <a:tc>
                  <a:txBody>
                    <a:bodyPr/>
                    <a:lstStyle/>
                    <a:p>
                      <a:pPr algn="ctr">
                        <a:lnSpc>
                          <a:spcPct val="100000"/>
                        </a:lnSpc>
                      </a:pP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B w="19050">
                      <a:solidFill>
                        <a:srgbClr val="FFFFFF"/>
                      </a:solidFill>
                      <a:prstDash val="solid"/>
                    </a:lnB>
                    <a:solidFill>
                      <a:srgbClr val="F3F9FA"/>
                    </a:solidFill>
                  </a:tcPr>
                </a:tc>
                <a:tc>
                  <a:txBody>
                    <a:bodyPr/>
                    <a:lstStyle/>
                    <a:p>
                      <a:pPr algn="ctr">
                        <a:lnSpc>
                          <a:spcPct val="100000"/>
                        </a:lnSpc>
                      </a:pPr>
                      <a:endParaRPr sz="1800">
                        <a:latin typeface="Times New Roman"/>
                        <a:cs typeface="Times New Roman"/>
                      </a:endParaRPr>
                    </a:p>
                  </a:txBody>
                  <a:tcPr marL="0" marR="0" marT="0" marB="0">
                    <a:lnL w="19050">
                      <a:solidFill>
                        <a:srgbClr val="FFFFFF"/>
                      </a:solidFill>
                      <a:prstDash val="solid"/>
                    </a:lnL>
                    <a:lnR w="12700">
                      <a:solidFill>
                        <a:srgbClr val="FFFFFF"/>
                      </a:solidFill>
                      <a:prstDash val="solid"/>
                    </a:lnR>
                    <a:lnB w="19050">
                      <a:solidFill>
                        <a:srgbClr val="FFFFFF"/>
                      </a:solidFill>
                      <a:prstDash val="solid"/>
                    </a:lnB>
                    <a:solidFill>
                      <a:srgbClr val="F3F9FA"/>
                    </a:solidFill>
                  </a:tcPr>
                </a:tc>
                <a:tc>
                  <a:txBody>
                    <a:bodyPr/>
                    <a:lstStyle/>
                    <a:p>
                      <a:pPr algn="ct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B w="19050">
                      <a:solidFill>
                        <a:srgbClr val="FFFFFF"/>
                      </a:solidFill>
                      <a:prstDash val="solid"/>
                    </a:lnB>
                    <a:solidFill>
                      <a:srgbClr val="F3F9FA"/>
                    </a:solidFill>
                  </a:tcPr>
                </a:tc>
                <a:tc>
                  <a:txBody>
                    <a:bodyPr/>
                    <a:lstStyle/>
                    <a:p>
                      <a:pPr algn="ct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B w="19050">
                      <a:solidFill>
                        <a:srgbClr val="FFFFFF"/>
                      </a:solidFill>
                      <a:prstDash val="solid"/>
                    </a:lnB>
                    <a:solidFill>
                      <a:srgbClr val="F3F9FA"/>
                    </a:solidFill>
                  </a:tcPr>
                </a:tc>
                <a:tc>
                  <a:txBody>
                    <a:bodyPr/>
                    <a:lstStyle/>
                    <a:p>
                      <a:pPr marL="90170" algn="ctr">
                        <a:lnSpc>
                          <a:spcPts val="2045"/>
                        </a:lnSpc>
                      </a:pPr>
                      <a:r>
                        <a:rPr sz="1800" spc="-5" dirty="0">
                          <a:latin typeface="Times New Roman"/>
                          <a:cs typeface="Times New Roman"/>
                        </a:rPr>
                        <a:t>=$0.3024</a:t>
                      </a:r>
                      <a:r>
                        <a:rPr sz="1800" spc="-30" dirty="0">
                          <a:latin typeface="Times New Roman"/>
                          <a:cs typeface="Times New Roman"/>
                        </a:rPr>
                        <a:t> </a:t>
                      </a:r>
                      <a:r>
                        <a:rPr sz="1800" spc="-5" dirty="0">
                          <a:latin typeface="Times New Roman"/>
                          <a:cs typeface="Times New Roman"/>
                        </a:rPr>
                        <a:t>mill</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B w="19050">
                      <a:solidFill>
                        <a:srgbClr val="FFFFFF"/>
                      </a:solidFill>
                      <a:prstDash val="solid"/>
                    </a:lnB>
                    <a:solidFill>
                      <a:srgbClr val="F3F9FA"/>
                    </a:solidFill>
                  </a:tcPr>
                </a:tc>
                <a:tc>
                  <a:txBody>
                    <a:bodyPr/>
                    <a:lstStyle/>
                    <a:p>
                      <a:pPr marL="90170" algn="ctr">
                        <a:lnSpc>
                          <a:spcPts val="2045"/>
                        </a:lnSpc>
                      </a:pPr>
                      <a:r>
                        <a:rPr sz="1800" spc="-5" dirty="0">
                          <a:latin typeface="Times New Roman"/>
                          <a:cs typeface="Times New Roman"/>
                        </a:rPr>
                        <a:t>mill</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B w="19050">
                      <a:solidFill>
                        <a:srgbClr val="FFFFFF"/>
                      </a:solidFill>
                      <a:prstDash val="solid"/>
                    </a:lnB>
                    <a:solidFill>
                      <a:srgbClr val="F3F9FA"/>
                    </a:solidFill>
                  </a:tcPr>
                </a:tc>
                <a:extLst>
                  <a:ext uri="{0D108BD9-81ED-4DB2-BD59-A6C34878D82A}">
                    <a16:rowId xmlns:a16="http://schemas.microsoft.com/office/drawing/2014/main" val="10007"/>
                  </a:ext>
                </a:extLst>
              </a:tr>
              <a:tr h="287649">
                <a:tc>
                  <a:txBody>
                    <a:bodyPr/>
                    <a:lstStyle/>
                    <a:p>
                      <a:pPr marL="90805" algn="ctr">
                        <a:lnSpc>
                          <a:spcPct val="100000"/>
                        </a:lnSpc>
                        <a:spcBef>
                          <a:spcPts val="290"/>
                        </a:spcBef>
                      </a:pPr>
                      <a:r>
                        <a:rPr sz="1800" dirty="0">
                          <a:latin typeface="Times New Roman"/>
                          <a:cs typeface="Times New Roman"/>
                        </a:rPr>
                        <a:t>3</a:t>
                      </a:r>
                      <a:endParaRPr sz="1800">
                        <a:latin typeface="Times New Roman"/>
                        <a:cs typeface="Times New Roman"/>
                      </a:endParaRPr>
                    </a:p>
                  </a:txBody>
                  <a:tcPr marL="0" marR="0" marT="36830" marB="0">
                    <a:lnL w="19050">
                      <a:solidFill>
                        <a:srgbClr val="FFFFFF"/>
                      </a:solidFill>
                      <a:prstDash val="solid"/>
                    </a:lnL>
                    <a:lnR w="19050">
                      <a:solidFill>
                        <a:srgbClr val="FFFFFF"/>
                      </a:solidFill>
                      <a:prstDash val="solid"/>
                    </a:lnR>
                    <a:lnT w="19050">
                      <a:solidFill>
                        <a:srgbClr val="FFFFFF"/>
                      </a:solidFill>
                      <a:prstDash val="solid"/>
                    </a:lnT>
                    <a:solidFill>
                      <a:srgbClr val="E7F3F4"/>
                    </a:solidFill>
                  </a:tcPr>
                </a:tc>
                <a:tc>
                  <a:txBody>
                    <a:bodyPr/>
                    <a:lstStyle/>
                    <a:p>
                      <a:pPr marL="90805" algn="ctr">
                        <a:lnSpc>
                          <a:spcPct val="100000"/>
                        </a:lnSpc>
                        <a:spcBef>
                          <a:spcPts val="290"/>
                        </a:spcBef>
                      </a:pPr>
                      <a:r>
                        <a:rPr sz="1800" dirty="0">
                          <a:latin typeface="Times New Roman"/>
                          <a:cs typeface="Times New Roman"/>
                        </a:rPr>
                        <a:t>$132.225</a:t>
                      </a:r>
                      <a:endParaRPr sz="1800">
                        <a:latin typeface="Times New Roman"/>
                        <a:cs typeface="Times New Roman"/>
                      </a:endParaRPr>
                    </a:p>
                  </a:txBody>
                  <a:tcPr marL="0" marR="0" marT="36830" marB="0">
                    <a:lnL w="19050">
                      <a:solidFill>
                        <a:srgbClr val="FFFFFF"/>
                      </a:solidFill>
                      <a:prstDash val="solid"/>
                    </a:lnL>
                    <a:lnR w="12700">
                      <a:solidFill>
                        <a:srgbClr val="FFFFFF"/>
                      </a:solidFill>
                      <a:prstDash val="solid"/>
                    </a:lnR>
                    <a:lnT w="19050">
                      <a:solidFill>
                        <a:srgbClr val="FFFFFF"/>
                      </a:solidFill>
                      <a:prstDash val="solid"/>
                    </a:lnT>
                    <a:solidFill>
                      <a:srgbClr val="E7F3F4"/>
                    </a:solidFill>
                  </a:tcPr>
                </a:tc>
                <a:tc>
                  <a:txBody>
                    <a:bodyPr/>
                    <a:lstStyle/>
                    <a:p>
                      <a:pPr marL="90805" algn="ctr">
                        <a:lnSpc>
                          <a:spcPct val="100000"/>
                        </a:lnSpc>
                        <a:spcBef>
                          <a:spcPts val="290"/>
                        </a:spcBef>
                      </a:pPr>
                      <a:r>
                        <a:rPr sz="1800" spc="-5" dirty="0">
                          <a:latin typeface="Times New Roman"/>
                          <a:cs typeface="Times New Roman"/>
                        </a:rPr>
                        <a:t>$140</a:t>
                      </a:r>
                      <a:r>
                        <a:rPr sz="1800" spc="-20" dirty="0">
                          <a:latin typeface="Times New Roman"/>
                          <a:cs typeface="Times New Roman"/>
                        </a:rPr>
                        <a:t> </a:t>
                      </a:r>
                      <a:r>
                        <a:rPr sz="1800" spc="-5" dirty="0">
                          <a:latin typeface="Times New Roman"/>
                          <a:cs typeface="Times New Roman"/>
                        </a:rPr>
                        <a:t>mill</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9050">
                      <a:solidFill>
                        <a:srgbClr val="FFFFFF"/>
                      </a:solidFill>
                      <a:prstDash val="solid"/>
                    </a:lnT>
                    <a:solidFill>
                      <a:srgbClr val="E7F3F4"/>
                    </a:solidFill>
                  </a:tcPr>
                </a:tc>
                <a:tc>
                  <a:txBody>
                    <a:bodyPr/>
                    <a:lstStyle/>
                    <a:p>
                      <a:pPr marL="90805" algn="ctr">
                        <a:lnSpc>
                          <a:spcPct val="100000"/>
                        </a:lnSpc>
                        <a:spcBef>
                          <a:spcPts val="290"/>
                        </a:spcBef>
                      </a:pPr>
                      <a:r>
                        <a:rPr sz="1800" spc="-5" dirty="0">
                          <a:latin typeface="Times New Roman"/>
                          <a:cs typeface="Times New Roman"/>
                        </a:rPr>
                        <a:t>=2%*132.225</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9050">
                      <a:solidFill>
                        <a:srgbClr val="FFFFFF"/>
                      </a:solidFill>
                      <a:prstDash val="solid"/>
                    </a:lnT>
                    <a:solidFill>
                      <a:srgbClr val="E7F3F4"/>
                    </a:solidFill>
                  </a:tcPr>
                </a:tc>
                <a:tc>
                  <a:txBody>
                    <a:bodyPr/>
                    <a:lstStyle/>
                    <a:p>
                      <a:pPr marL="90170" algn="ctr">
                        <a:lnSpc>
                          <a:spcPct val="100000"/>
                        </a:lnSpc>
                        <a:spcBef>
                          <a:spcPts val="290"/>
                        </a:spcBef>
                      </a:pPr>
                      <a:r>
                        <a:rPr sz="1800" dirty="0">
                          <a:latin typeface="Times New Roman"/>
                          <a:cs typeface="Times New Roman"/>
                        </a:rPr>
                        <a:t>=20% of</a:t>
                      </a:r>
                      <a:r>
                        <a:rPr sz="1800" spc="-45" dirty="0">
                          <a:latin typeface="Times New Roman"/>
                          <a:cs typeface="Times New Roman"/>
                        </a:rPr>
                        <a:t> </a:t>
                      </a:r>
                      <a:r>
                        <a:rPr sz="1800" dirty="0">
                          <a:latin typeface="Times New Roman"/>
                          <a:cs typeface="Times New Roman"/>
                        </a:rPr>
                        <a:t>[140-</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9050">
                      <a:solidFill>
                        <a:srgbClr val="FFFFFF"/>
                      </a:solidFill>
                      <a:prstDash val="solid"/>
                    </a:lnT>
                    <a:solidFill>
                      <a:srgbClr val="E7F3F4"/>
                    </a:solidFill>
                  </a:tcPr>
                </a:tc>
                <a:tc>
                  <a:txBody>
                    <a:bodyPr/>
                    <a:lstStyle/>
                    <a:p>
                      <a:pPr marL="90170" algn="ctr">
                        <a:lnSpc>
                          <a:spcPct val="100000"/>
                        </a:lnSpc>
                        <a:spcBef>
                          <a:spcPts val="290"/>
                        </a:spcBef>
                      </a:pPr>
                      <a:r>
                        <a:rPr sz="1800" dirty="0">
                          <a:latin typeface="Times New Roman"/>
                          <a:cs typeface="Times New Roman"/>
                        </a:rPr>
                        <a:t>=140-2.644=</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9050">
                      <a:solidFill>
                        <a:srgbClr val="FFFFFF"/>
                      </a:solidFill>
                      <a:prstDash val="solid"/>
                    </a:lnT>
                    <a:solidFill>
                      <a:srgbClr val="E7F3F4"/>
                    </a:solidFill>
                  </a:tcPr>
                </a:tc>
                <a:extLst>
                  <a:ext uri="{0D108BD9-81ED-4DB2-BD59-A6C34878D82A}">
                    <a16:rowId xmlns:a16="http://schemas.microsoft.com/office/drawing/2014/main" val="10008"/>
                  </a:ext>
                </a:extLst>
              </a:tr>
              <a:tr h="239511">
                <a:tc>
                  <a:txBody>
                    <a:bodyPr/>
                    <a:lstStyle/>
                    <a:p>
                      <a:pPr algn="ct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solidFill>
                      <a:srgbClr val="E7F3F4"/>
                    </a:solidFill>
                  </a:tcPr>
                </a:tc>
                <a:tc>
                  <a:txBody>
                    <a:bodyPr/>
                    <a:lstStyle/>
                    <a:p>
                      <a:pPr marL="90805" algn="ctr">
                        <a:lnSpc>
                          <a:spcPts val="2045"/>
                        </a:lnSpc>
                      </a:pPr>
                      <a:r>
                        <a:rPr sz="1800" spc="-5" dirty="0">
                          <a:latin typeface="Times New Roman"/>
                          <a:cs typeface="Times New Roman"/>
                        </a:rPr>
                        <a:t>mill</a:t>
                      </a:r>
                      <a:endParaRPr sz="1800">
                        <a:latin typeface="Times New Roman"/>
                        <a:cs typeface="Times New Roman"/>
                      </a:endParaRPr>
                    </a:p>
                  </a:txBody>
                  <a:tcPr marL="0" marR="0" marT="0" marB="0">
                    <a:lnL w="19050">
                      <a:solidFill>
                        <a:srgbClr val="FFFFFF"/>
                      </a:solidFill>
                      <a:prstDash val="solid"/>
                    </a:lnL>
                    <a:lnR w="12700">
                      <a:solidFill>
                        <a:srgbClr val="FFFFFF"/>
                      </a:solidFill>
                      <a:prstDash val="solid"/>
                    </a:lnR>
                    <a:solidFill>
                      <a:srgbClr val="E7F3F4"/>
                    </a:solidFill>
                  </a:tcPr>
                </a:tc>
                <a:tc>
                  <a:txBody>
                    <a:bodyPr/>
                    <a:lstStyle/>
                    <a:p>
                      <a:pPr algn="ct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tc>
                  <a:txBody>
                    <a:bodyPr/>
                    <a:lstStyle/>
                    <a:p>
                      <a:pPr marL="90170" algn="ctr">
                        <a:lnSpc>
                          <a:spcPts val="2045"/>
                        </a:lnSpc>
                      </a:pPr>
                      <a:r>
                        <a:rPr sz="1800" spc="-5" dirty="0">
                          <a:latin typeface="Times New Roman"/>
                          <a:cs typeface="Times New Roman"/>
                        </a:rPr>
                        <a:t>=$2.644</a:t>
                      </a:r>
                      <a:r>
                        <a:rPr sz="1800" spc="-20" dirty="0">
                          <a:latin typeface="Times New Roman"/>
                          <a:cs typeface="Times New Roman"/>
                        </a:rPr>
                        <a:t> </a:t>
                      </a:r>
                      <a:r>
                        <a:rPr sz="1800" spc="-5" dirty="0">
                          <a:latin typeface="Times New Roman"/>
                          <a:cs typeface="Times New Roman"/>
                        </a:rPr>
                        <a:t>mill</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tc>
                  <a:txBody>
                    <a:bodyPr/>
                    <a:lstStyle/>
                    <a:p>
                      <a:pPr marL="90170" algn="ctr">
                        <a:lnSpc>
                          <a:spcPts val="2045"/>
                        </a:lnSpc>
                      </a:pPr>
                      <a:r>
                        <a:rPr sz="1800" spc="-5" dirty="0">
                          <a:latin typeface="Times New Roman"/>
                          <a:cs typeface="Times New Roman"/>
                        </a:rPr>
                        <a:t>132.225(1+</a:t>
                      </a:r>
                      <a:r>
                        <a:rPr sz="1800" spc="-5" dirty="0">
                          <a:solidFill>
                            <a:srgbClr val="FF0000"/>
                          </a:solidFill>
                          <a:latin typeface="Times New Roman"/>
                          <a:cs typeface="Times New Roman"/>
                        </a:rPr>
                        <a:t>6%</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tc>
                  <a:txBody>
                    <a:bodyPr/>
                    <a:lstStyle/>
                    <a:p>
                      <a:pPr marL="90170" algn="ctr">
                        <a:lnSpc>
                          <a:spcPts val="2045"/>
                        </a:lnSpc>
                      </a:pPr>
                      <a:r>
                        <a:rPr sz="1800" spc="-5" dirty="0">
                          <a:latin typeface="Times New Roman"/>
                          <a:cs typeface="Times New Roman"/>
                        </a:rPr>
                        <a:t>$137.356</a:t>
                      </a:r>
                      <a:r>
                        <a:rPr sz="1800" spc="-30" dirty="0">
                          <a:latin typeface="Times New Roman"/>
                          <a:cs typeface="Times New Roman"/>
                        </a:rPr>
                        <a:t> </a:t>
                      </a:r>
                      <a:r>
                        <a:rPr sz="1800" spc="-5" dirty="0">
                          <a:latin typeface="Times New Roman"/>
                          <a:cs typeface="Times New Roman"/>
                        </a:rPr>
                        <a:t>mill</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extLst>
                  <a:ext uri="{0D108BD9-81ED-4DB2-BD59-A6C34878D82A}">
                    <a16:rowId xmlns:a16="http://schemas.microsoft.com/office/drawing/2014/main" val="10009"/>
                  </a:ext>
                </a:extLst>
              </a:tr>
              <a:tr h="239511">
                <a:tc>
                  <a:txBody>
                    <a:bodyPr/>
                    <a:lstStyle/>
                    <a:p>
                      <a:pPr algn="ct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solidFill>
                      <a:srgbClr val="E7F3F4"/>
                    </a:solidFill>
                  </a:tcPr>
                </a:tc>
                <a:tc>
                  <a:txBody>
                    <a:bodyPr/>
                    <a:lstStyle/>
                    <a:p>
                      <a:pPr algn="ctr">
                        <a:lnSpc>
                          <a:spcPct val="100000"/>
                        </a:lnSpc>
                      </a:pPr>
                      <a:endParaRPr sz="1700">
                        <a:latin typeface="Times New Roman"/>
                        <a:cs typeface="Times New Roman"/>
                      </a:endParaRPr>
                    </a:p>
                  </a:txBody>
                  <a:tcPr marL="0" marR="0" marT="0" marB="0">
                    <a:lnL w="19050">
                      <a:solidFill>
                        <a:srgbClr val="FFFFFF"/>
                      </a:solidFill>
                      <a:prstDash val="solid"/>
                    </a:lnL>
                    <a:lnR w="12700">
                      <a:solidFill>
                        <a:srgbClr val="FFFFFF"/>
                      </a:solidFill>
                      <a:prstDash val="solid"/>
                    </a:lnR>
                    <a:solidFill>
                      <a:srgbClr val="E7F3F4"/>
                    </a:solidFill>
                  </a:tcPr>
                </a:tc>
                <a:tc>
                  <a:txBody>
                    <a:bodyPr/>
                    <a:lstStyle/>
                    <a:p>
                      <a:pPr algn="ct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tc>
                  <a:txBody>
                    <a:bodyPr/>
                    <a:lstStyle/>
                    <a:p>
                      <a:pPr algn="ct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tc>
                  <a:txBody>
                    <a:bodyPr/>
                    <a:lstStyle/>
                    <a:p>
                      <a:pPr marL="90170" algn="ctr">
                        <a:lnSpc>
                          <a:spcPts val="2045"/>
                        </a:lnSpc>
                      </a:pPr>
                      <a:r>
                        <a:rPr sz="1800" dirty="0">
                          <a:solidFill>
                            <a:srgbClr val="FF0000"/>
                          </a:solidFill>
                          <a:latin typeface="Times New Roman"/>
                          <a:cs typeface="Times New Roman"/>
                        </a:rPr>
                        <a:t>)-</a:t>
                      </a:r>
                      <a:r>
                        <a:rPr sz="1800" dirty="0">
                          <a:latin typeface="Times New Roman"/>
                          <a:cs typeface="Times New Roman"/>
                        </a:rPr>
                        <a:t>2.644</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tc>
                  <a:txBody>
                    <a:bodyPr/>
                    <a:lstStyle/>
                    <a:p>
                      <a:pPr algn="ct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7F3F4"/>
                    </a:solidFill>
                  </a:tcPr>
                </a:tc>
                <a:extLst>
                  <a:ext uri="{0D108BD9-81ED-4DB2-BD59-A6C34878D82A}">
                    <a16:rowId xmlns:a16="http://schemas.microsoft.com/office/drawing/2014/main" val="10010"/>
                  </a:ext>
                </a:extLst>
              </a:tr>
              <a:tr h="253600">
                <a:tc>
                  <a:txBody>
                    <a:bodyPr/>
                    <a:lstStyle/>
                    <a:p>
                      <a:pPr algn="ctr">
                        <a:lnSpc>
                          <a:spcPct val="100000"/>
                        </a:lnSpc>
                      </a:pP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B w="19050">
                      <a:solidFill>
                        <a:srgbClr val="FFFFFF"/>
                      </a:solidFill>
                      <a:prstDash val="solid"/>
                    </a:lnB>
                    <a:solidFill>
                      <a:srgbClr val="E7F3F4"/>
                    </a:solidFill>
                  </a:tcPr>
                </a:tc>
                <a:tc>
                  <a:txBody>
                    <a:bodyPr/>
                    <a:lstStyle/>
                    <a:p>
                      <a:pPr algn="ctr">
                        <a:lnSpc>
                          <a:spcPct val="100000"/>
                        </a:lnSpc>
                      </a:pPr>
                      <a:endParaRPr sz="1800">
                        <a:latin typeface="Times New Roman"/>
                        <a:cs typeface="Times New Roman"/>
                      </a:endParaRPr>
                    </a:p>
                  </a:txBody>
                  <a:tcPr marL="0" marR="0" marT="0" marB="0">
                    <a:lnL w="19050">
                      <a:solidFill>
                        <a:srgbClr val="FFFFFF"/>
                      </a:solidFill>
                      <a:prstDash val="solid"/>
                    </a:lnL>
                    <a:lnR w="12700">
                      <a:solidFill>
                        <a:srgbClr val="FFFFFF"/>
                      </a:solidFill>
                      <a:prstDash val="solid"/>
                    </a:lnR>
                    <a:lnB w="19050">
                      <a:solidFill>
                        <a:srgbClr val="FFFFFF"/>
                      </a:solidFill>
                      <a:prstDash val="solid"/>
                    </a:lnB>
                    <a:solidFill>
                      <a:srgbClr val="E7F3F4"/>
                    </a:solidFill>
                  </a:tcPr>
                </a:tc>
                <a:tc>
                  <a:txBody>
                    <a:bodyPr/>
                    <a:lstStyle/>
                    <a:p>
                      <a:pPr algn="ct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B w="19050">
                      <a:solidFill>
                        <a:srgbClr val="FFFFFF"/>
                      </a:solidFill>
                      <a:prstDash val="solid"/>
                    </a:lnB>
                    <a:solidFill>
                      <a:srgbClr val="E7F3F4"/>
                    </a:solidFill>
                  </a:tcPr>
                </a:tc>
                <a:tc>
                  <a:txBody>
                    <a:bodyPr/>
                    <a:lstStyle/>
                    <a:p>
                      <a:pPr algn="ct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B w="19050">
                      <a:solidFill>
                        <a:srgbClr val="FFFFFF"/>
                      </a:solidFill>
                      <a:prstDash val="solid"/>
                    </a:lnB>
                    <a:solidFill>
                      <a:srgbClr val="E7F3F4"/>
                    </a:solidFill>
                  </a:tcPr>
                </a:tc>
                <a:tc>
                  <a:txBody>
                    <a:bodyPr/>
                    <a:lstStyle/>
                    <a:p>
                      <a:pPr marL="90170" algn="ctr">
                        <a:lnSpc>
                          <a:spcPts val="2045"/>
                        </a:lnSpc>
                      </a:pPr>
                      <a:r>
                        <a:rPr sz="1800" spc="-5" dirty="0">
                          <a:latin typeface="Times New Roman"/>
                          <a:cs typeface="Times New Roman"/>
                        </a:rPr>
                        <a:t>=$-0.56</a:t>
                      </a:r>
                      <a:r>
                        <a:rPr sz="1800" spc="-20" dirty="0">
                          <a:latin typeface="Times New Roman"/>
                          <a:cs typeface="Times New Roman"/>
                        </a:rPr>
                        <a:t> </a:t>
                      </a:r>
                      <a:r>
                        <a:rPr sz="1800" spc="-5" dirty="0">
                          <a:latin typeface="Times New Roman"/>
                          <a:cs typeface="Times New Roman"/>
                        </a:rPr>
                        <a:t>mill</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B w="19050">
                      <a:solidFill>
                        <a:srgbClr val="FFFFFF"/>
                      </a:solidFill>
                      <a:prstDash val="solid"/>
                    </a:lnB>
                    <a:solidFill>
                      <a:srgbClr val="E7F3F4"/>
                    </a:solidFill>
                  </a:tcPr>
                </a:tc>
                <a:tc>
                  <a:txBody>
                    <a:bodyPr/>
                    <a:lstStyle/>
                    <a:p>
                      <a:pPr algn="ctr">
                        <a:lnSpc>
                          <a:spcPct val="100000"/>
                        </a:lnSpc>
                        <a:spcBef>
                          <a:spcPts val="30"/>
                        </a:spcBef>
                      </a:pPr>
                      <a:endParaRPr sz="1300" dirty="0">
                        <a:latin typeface="Times New Roman"/>
                        <a:cs typeface="Times New Roman"/>
                      </a:endParaRPr>
                    </a:p>
                  </a:txBody>
                  <a:tcPr marL="0" marR="0" marT="3810" marB="0">
                    <a:lnL w="12700">
                      <a:solidFill>
                        <a:srgbClr val="FFFFFF"/>
                      </a:solidFill>
                      <a:prstDash val="solid"/>
                    </a:lnL>
                    <a:lnR w="12700">
                      <a:solidFill>
                        <a:srgbClr val="FFFFFF"/>
                      </a:solidFill>
                      <a:prstDash val="solid"/>
                    </a:lnR>
                    <a:lnB w="19050">
                      <a:solidFill>
                        <a:srgbClr val="FFFFFF"/>
                      </a:solidFill>
                      <a:prstDash val="solid"/>
                    </a:lnB>
                    <a:solidFill>
                      <a:srgbClr val="E7F3F4"/>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08374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Hedge Fund Fees</a:t>
            </a:r>
          </a:p>
        </p:txBody>
      </p:sp>
      <p:sp>
        <p:nvSpPr>
          <p:cNvPr id="5" name="Content Placeholder 4"/>
          <p:cNvSpPr>
            <a:spLocks noGrp="1"/>
          </p:cNvSpPr>
          <p:nvPr>
            <p:ph idx="1"/>
          </p:nvPr>
        </p:nvSpPr>
        <p:spPr/>
        <p:txBody>
          <a:bodyPr/>
          <a:lstStyle/>
          <a:p>
            <a:endParaRPr lang="en-GB"/>
          </a:p>
        </p:txBody>
      </p:sp>
      <p:graphicFrame>
        <p:nvGraphicFramePr>
          <p:cNvPr id="4" name="object 3" descr="Hedge Fund Fees" title="Hedge Fund Fees"/>
          <p:cNvGraphicFramePr>
            <a:graphicFrameLocks noGrp="1"/>
          </p:cNvGraphicFramePr>
          <p:nvPr>
            <p:extLst>
              <p:ext uri="{D42A27DB-BD31-4B8C-83A1-F6EECF244321}">
                <p14:modId xmlns:p14="http://schemas.microsoft.com/office/powerpoint/2010/main" val="3310337142"/>
              </p:ext>
            </p:extLst>
          </p:nvPr>
        </p:nvGraphicFramePr>
        <p:xfrm>
          <a:off x="539552" y="1825625"/>
          <a:ext cx="7776864" cy="4493472"/>
        </p:xfrm>
        <a:graphic>
          <a:graphicData uri="http://schemas.openxmlformats.org/drawingml/2006/table">
            <a:tbl>
              <a:tblPr firstRow="1" bandRow="1">
                <a:tableStyleId>{2D5ABB26-0587-4C30-8999-92F81FD0307C}</a:tableStyleId>
              </a:tblPr>
              <a:tblGrid>
                <a:gridCol w="1944216">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tblGrid>
              <a:tr h="1013565">
                <a:tc>
                  <a:txBody>
                    <a:bodyPr/>
                    <a:lstStyle/>
                    <a:p>
                      <a:pPr algn="ctr">
                        <a:lnSpc>
                          <a:spcPct val="100000"/>
                        </a:lnSpc>
                        <a:spcBef>
                          <a:spcPts val="40"/>
                        </a:spcBef>
                      </a:pPr>
                      <a:endParaRPr sz="1850">
                        <a:latin typeface="Times New Roman"/>
                        <a:cs typeface="Times New Roman"/>
                      </a:endParaRPr>
                    </a:p>
                    <a:p>
                      <a:pPr algn="ctr">
                        <a:lnSpc>
                          <a:spcPct val="100000"/>
                        </a:lnSpc>
                      </a:pPr>
                      <a:r>
                        <a:rPr sz="2000" b="1" spc="-35" dirty="0">
                          <a:latin typeface="Arial"/>
                          <a:cs typeface="Arial"/>
                        </a:rPr>
                        <a:t>Year</a:t>
                      </a:r>
                      <a:endParaRPr sz="2000">
                        <a:latin typeface="Arial"/>
                        <a:cs typeface="Arial"/>
                      </a:endParaRPr>
                    </a:p>
                  </a:txBody>
                  <a:tcPr marL="0" marR="0" marT="5080" marB="0">
                    <a:lnL w="19050">
                      <a:solidFill>
                        <a:srgbClr val="FFFFFF"/>
                      </a:solidFill>
                      <a:prstDash val="solid"/>
                    </a:lnL>
                    <a:lnR w="12700">
                      <a:solidFill>
                        <a:srgbClr val="FFFFFF"/>
                      </a:solidFill>
                      <a:prstDash val="solid"/>
                    </a:lnR>
                    <a:lnT w="19050">
                      <a:solidFill>
                        <a:srgbClr val="FFFFFF"/>
                      </a:solidFill>
                      <a:prstDash val="solid"/>
                    </a:lnT>
                    <a:lnB w="53975">
                      <a:solidFill>
                        <a:srgbClr val="FFFFFF"/>
                      </a:solidFill>
                      <a:prstDash val="solid"/>
                    </a:lnB>
                    <a:solidFill>
                      <a:srgbClr val="BBE0E3"/>
                    </a:solidFill>
                  </a:tcPr>
                </a:tc>
                <a:tc>
                  <a:txBody>
                    <a:bodyPr/>
                    <a:lstStyle/>
                    <a:p>
                      <a:pPr algn="ctr">
                        <a:lnSpc>
                          <a:spcPct val="100000"/>
                        </a:lnSpc>
                        <a:spcBef>
                          <a:spcPts val="40"/>
                        </a:spcBef>
                      </a:pPr>
                      <a:endParaRPr sz="1850">
                        <a:latin typeface="Times New Roman"/>
                        <a:cs typeface="Times New Roman"/>
                      </a:endParaRPr>
                    </a:p>
                    <a:p>
                      <a:pPr algn="ctr">
                        <a:lnSpc>
                          <a:spcPct val="100000"/>
                        </a:lnSpc>
                      </a:pPr>
                      <a:r>
                        <a:rPr sz="2000" b="1" spc="-15" dirty="0">
                          <a:latin typeface="Arial"/>
                          <a:cs typeface="Arial"/>
                        </a:rPr>
                        <a:t>High-Water</a:t>
                      </a:r>
                      <a:r>
                        <a:rPr sz="2000" b="1" spc="-40" dirty="0">
                          <a:latin typeface="Arial"/>
                          <a:cs typeface="Arial"/>
                        </a:rPr>
                        <a:t> </a:t>
                      </a:r>
                      <a:r>
                        <a:rPr sz="2000" b="1" spc="-10" dirty="0">
                          <a:latin typeface="Arial"/>
                          <a:cs typeface="Arial"/>
                        </a:rPr>
                        <a:t>Mark</a:t>
                      </a:r>
                      <a:endParaRPr sz="2000">
                        <a:latin typeface="Arial"/>
                        <a:cs typeface="Arial"/>
                      </a:endParaRPr>
                    </a:p>
                  </a:txBody>
                  <a:tcPr marL="0" marR="0" marT="5080" marB="0">
                    <a:lnL w="12700">
                      <a:solidFill>
                        <a:srgbClr val="FFFFFF"/>
                      </a:solidFill>
                      <a:prstDash val="solid"/>
                    </a:lnL>
                    <a:lnR w="12700">
                      <a:solidFill>
                        <a:srgbClr val="FFFFFF"/>
                      </a:solidFill>
                      <a:prstDash val="solid"/>
                    </a:lnR>
                    <a:lnT w="19050">
                      <a:solidFill>
                        <a:srgbClr val="FFFFFF"/>
                      </a:solidFill>
                      <a:prstDash val="solid"/>
                    </a:lnT>
                    <a:lnB w="53975">
                      <a:solidFill>
                        <a:srgbClr val="FFFFFF"/>
                      </a:solidFill>
                      <a:prstDash val="solid"/>
                    </a:lnB>
                    <a:solidFill>
                      <a:srgbClr val="BBE0E3"/>
                    </a:solidFill>
                  </a:tcPr>
                </a:tc>
                <a:tc>
                  <a:txBody>
                    <a:bodyPr/>
                    <a:lstStyle/>
                    <a:p>
                      <a:pPr algn="ctr">
                        <a:lnSpc>
                          <a:spcPct val="100000"/>
                        </a:lnSpc>
                        <a:spcBef>
                          <a:spcPts val="40"/>
                        </a:spcBef>
                      </a:pPr>
                      <a:endParaRPr sz="1850">
                        <a:latin typeface="Times New Roman"/>
                        <a:cs typeface="Times New Roman"/>
                      </a:endParaRPr>
                    </a:p>
                    <a:p>
                      <a:pPr algn="ctr">
                        <a:lnSpc>
                          <a:spcPct val="100000"/>
                        </a:lnSpc>
                      </a:pPr>
                      <a:r>
                        <a:rPr sz="2000" b="1" spc="-5" dirty="0">
                          <a:latin typeface="Arial"/>
                          <a:cs typeface="Arial"/>
                        </a:rPr>
                        <a:t>New</a:t>
                      </a:r>
                      <a:r>
                        <a:rPr sz="2000" b="1" spc="-15" dirty="0">
                          <a:latin typeface="Arial"/>
                          <a:cs typeface="Arial"/>
                        </a:rPr>
                        <a:t> </a:t>
                      </a:r>
                      <a:r>
                        <a:rPr sz="2000" b="1" spc="-55" dirty="0">
                          <a:latin typeface="Arial"/>
                          <a:cs typeface="Arial"/>
                        </a:rPr>
                        <a:t>NAV</a:t>
                      </a:r>
                      <a:endParaRPr sz="2000">
                        <a:latin typeface="Arial"/>
                        <a:cs typeface="Arial"/>
                      </a:endParaRPr>
                    </a:p>
                  </a:txBody>
                  <a:tcPr marL="0" marR="0" marT="5080" marB="0">
                    <a:lnL w="12700">
                      <a:solidFill>
                        <a:srgbClr val="FFFFFF"/>
                      </a:solidFill>
                      <a:prstDash val="solid"/>
                    </a:lnL>
                    <a:lnR w="12700">
                      <a:solidFill>
                        <a:srgbClr val="FFFFFF"/>
                      </a:solidFill>
                      <a:prstDash val="solid"/>
                    </a:lnR>
                    <a:lnT w="19050">
                      <a:solidFill>
                        <a:srgbClr val="FFFFFF"/>
                      </a:solidFill>
                      <a:prstDash val="solid"/>
                    </a:lnT>
                    <a:lnB w="53975">
                      <a:solidFill>
                        <a:srgbClr val="FFFFFF"/>
                      </a:solidFill>
                      <a:prstDash val="solid"/>
                    </a:lnB>
                    <a:solidFill>
                      <a:srgbClr val="BBE0E3"/>
                    </a:solidFill>
                  </a:tcPr>
                </a:tc>
                <a:tc>
                  <a:txBody>
                    <a:bodyPr/>
                    <a:lstStyle/>
                    <a:p>
                      <a:pPr algn="ctr">
                        <a:lnSpc>
                          <a:spcPts val="2290"/>
                        </a:lnSpc>
                      </a:pPr>
                      <a:r>
                        <a:rPr sz="2000" b="1" spc="-10" dirty="0">
                          <a:latin typeface="Arial"/>
                          <a:cs typeface="Arial"/>
                        </a:rPr>
                        <a:t>Performance</a:t>
                      </a:r>
                      <a:endParaRPr sz="2000">
                        <a:latin typeface="Arial"/>
                        <a:cs typeface="Arial"/>
                      </a:endParaRPr>
                    </a:p>
                    <a:p>
                      <a:pPr marR="143510" indent="-635" algn="ctr">
                        <a:lnSpc>
                          <a:spcPts val="2210"/>
                        </a:lnSpc>
                        <a:spcBef>
                          <a:spcPts val="229"/>
                        </a:spcBef>
                      </a:pPr>
                      <a:r>
                        <a:rPr sz="2000" b="1" spc="-5" dirty="0">
                          <a:latin typeface="Arial"/>
                          <a:cs typeface="Arial"/>
                        </a:rPr>
                        <a:t>Fee </a:t>
                      </a:r>
                      <a:r>
                        <a:rPr sz="2700" baseline="1543" dirty="0">
                          <a:latin typeface="Arial"/>
                          <a:cs typeface="Arial"/>
                        </a:rPr>
                        <a:t>(assuming 0  </a:t>
                      </a:r>
                      <a:r>
                        <a:rPr sz="1800" dirty="0">
                          <a:latin typeface="Arial"/>
                          <a:cs typeface="Arial"/>
                        </a:rPr>
                        <a:t>mgmt fee, 0</a:t>
                      </a:r>
                      <a:r>
                        <a:rPr sz="1800" spc="-105" dirty="0">
                          <a:latin typeface="Arial"/>
                          <a:cs typeface="Arial"/>
                        </a:rPr>
                        <a:t> </a:t>
                      </a:r>
                      <a:r>
                        <a:rPr sz="1800" dirty="0">
                          <a:latin typeface="Arial"/>
                          <a:cs typeface="Arial"/>
                        </a:rPr>
                        <a:t>bhmk)</a:t>
                      </a:r>
                      <a:endParaRPr sz="1800">
                        <a:latin typeface="Arial"/>
                        <a:cs typeface="Arial"/>
                      </a:endParaRPr>
                    </a:p>
                  </a:txBody>
                  <a:tcPr marL="0" marR="0" marT="0" marB="0">
                    <a:lnL w="12700">
                      <a:solidFill>
                        <a:srgbClr val="FFFFFF"/>
                      </a:solidFill>
                      <a:prstDash val="solid"/>
                    </a:lnL>
                    <a:lnR w="12700">
                      <a:solidFill>
                        <a:srgbClr val="FFFFFF"/>
                      </a:solidFill>
                      <a:prstDash val="solid"/>
                    </a:lnR>
                    <a:lnT w="19050">
                      <a:solidFill>
                        <a:srgbClr val="FFFFFF"/>
                      </a:solidFill>
                      <a:prstDash val="solid"/>
                    </a:lnT>
                    <a:lnB w="53975">
                      <a:solidFill>
                        <a:srgbClr val="FFFFFF"/>
                      </a:solidFill>
                      <a:prstDash val="solid"/>
                    </a:lnB>
                    <a:solidFill>
                      <a:srgbClr val="BBE0E3"/>
                    </a:solidFill>
                  </a:tcPr>
                </a:tc>
                <a:extLst>
                  <a:ext uri="{0D108BD9-81ED-4DB2-BD59-A6C34878D82A}">
                    <a16:rowId xmlns:a16="http://schemas.microsoft.com/office/drawing/2014/main" val="10000"/>
                  </a:ext>
                </a:extLst>
              </a:tr>
              <a:tr h="791628">
                <a:tc>
                  <a:txBody>
                    <a:bodyPr/>
                    <a:lstStyle/>
                    <a:p>
                      <a:pPr algn="ctr">
                        <a:lnSpc>
                          <a:spcPct val="100000"/>
                        </a:lnSpc>
                        <a:spcBef>
                          <a:spcPts val="1405"/>
                        </a:spcBef>
                      </a:pPr>
                      <a:r>
                        <a:rPr sz="2000" dirty="0">
                          <a:latin typeface="Arial"/>
                          <a:cs typeface="Arial"/>
                        </a:rPr>
                        <a:t>1</a:t>
                      </a:r>
                      <a:endParaRPr sz="2000">
                        <a:latin typeface="Arial"/>
                        <a:cs typeface="Arial"/>
                      </a:endParaRPr>
                    </a:p>
                  </a:txBody>
                  <a:tcPr marL="0" marR="0" marT="178435" marB="0">
                    <a:lnL w="19050">
                      <a:solidFill>
                        <a:srgbClr val="FFFFFF"/>
                      </a:solidFill>
                      <a:prstDash val="solid"/>
                    </a:lnL>
                    <a:lnR w="12700">
                      <a:solidFill>
                        <a:srgbClr val="FFFFFF"/>
                      </a:solidFill>
                      <a:prstDash val="solid"/>
                    </a:lnR>
                    <a:lnT w="53975">
                      <a:solidFill>
                        <a:srgbClr val="FFFFFF"/>
                      </a:solidFill>
                      <a:prstDash val="solid"/>
                    </a:lnT>
                    <a:lnB w="19050">
                      <a:solidFill>
                        <a:srgbClr val="FFFFFF"/>
                      </a:solidFill>
                      <a:prstDash val="solid"/>
                    </a:lnB>
                    <a:solidFill>
                      <a:srgbClr val="E7F3F4"/>
                    </a:solidFill>
                  </a:tcPr>
                </a:tc>
                <a:tc>
                  <a:txBody>
                    <a:bodyPr/>
                    <a:lstStyle/>
                    <a:p>
                      <a:pPr algn="ctr">
                        <a:lnSpc>
                          <a:spcPct val="100000"/>
                        </a:lnSpc>
                        <a:spcBef>
                          <a:spcPts val="1405"/>
                        </a:spcBef>
                      </a:pPr>
                      <a:r>
                        <a:rPr sz="2000" spc="-10" dirty="0">
                          <a:latin typeface="Arial"/>
                          <a:cs typeface="Arial"/>
                        </a:rPr>
                        <a:t>100</a:t>
                      </a:r>
                      <a:endParaRPr sz="2000">
                        <a:latin typeface="Arial"/>
                        <a:cs typeface="Arial"/>
                      </a:endParaRPr>
                    </a:p>
                  </a:txBody>
                  <a:tcPr marL="0" marR="0" marT="178435" marB="0">
                    <a:lnL w="12700">
                      <a:solidFill>
                        <a:srgbClr val="FFFFFF"/>
                      </a:solidFill>
                      <a:prstDash val="solid"/>
                    </a:lnL>
                    <a:lnR w="12700">
                      <a:solidFill>
                        <a:srgbClr val="FFFFFF"/>
                      </a:solidFill>
                      <a:prstDash val="solid"/>
                    </a:lnR>
                    <a:lnT w="53975">
                      <a:solidFill>
                        <a:srgbClr val="FFFFFF"/>
                      </a:solidFill>
                      <a:prstDash val="solid"/>
                    </a:lnT>
                    <a:lnB w="19050">
                      <a:solidFill>
                        <a:srgbClr val="FFFFFF"/>
                      </a:solidFill>
                      <a:prstDash val="solid"/>
                    </a:lnB>
                    <a:solidFill>
                      <a:srgbClr val="E7F3F4"/>
                    </a:solidFill>
                  </a:tcPr>
                </a:tc>
                <a:tc>
                  <a:txBody>
                    <a:bodyPr/>
                    <a:lstStyle/>
                    <a:p>
                      <a:pPr algn="ctr">
                        <a:lnSpc>
                          <a:spcPct val="100000"/>
                        </a:lnSpc>
                        <a:spcBef>
                          <a:spcPts val="1405"/>
                        </a:spcBef>
                      </a:pPr>
                      <a:r>
                        <a:rPr sz="2000" spc="-10" dirty="0">
                          <a:latin typeface="Arial"/>
                          <a:cs typeface="Arial"/>
                        </a:rPr>
                        <a:t>140</a:t>
                      </a:r>
                      <a:endParaRPr sz="2000">
                        <a:latin typeface="Arial"/>
                        <a:cs typeface="Arial"/>
                      </a:endParaRPr>
                    </a:p>
                  </a:txBody>
                  <a:tcPr marL="0" marR="0" marT="178435" marB="0">
                    <a:lnL w="12700">
                      <a:solidFill>
                        <a:srgbClr val="FFFFFF"/>
                      </a:solidFill>
                      <a:prstDash val="solid"/>
                    </a:lnL>
                    <a:lnR w="12700">
                      <a:solidFill>
                        <a:srgbClr val="FFFFFF"/>
                      </a:solidFill>
                      <a:prstDash val="solid"/>
                    </a:lnR>
                    <a:lnT w="53975">
                      <a:solidFill>
                        <a:srgbClr val="FFFFFF"/>
                      </a:solidFill>
                      <a:prstDash val="solid"/>
                    </a:lnT>
                    <a:lnB w="19050">
                      <a:solidFill>
                        <a:srgbClr val="FFFFFF"/>
                      </a:solidFill>
                      <a:prstDash val="solid"/>
                    </a:lnB>
                    <a:solidFill>
                      <a:srgbClr val="E7F3F4"/>
                    </a:solidFill>
                  </a:tcPr>
                </a:tc>
                <a:tc>
                  <a:txBody>
                    <a:bodyPr/>
                    <a:lstStyle/>
                    <a:p>
                      <a:pPr algn="ctr">
                        <a:lnSpc>
                          <a:spcPct val="100000"/>
                        </a:lnSpc>
                        <a:spcBef>
                          <a:spcPts val="1405"/>
                        </a:spcBef>
                      </a:pPr>
                      <a:r>
                        <a:rPr sz="2000" spc="-5" dirty="0">
                          <a:latin typeface="Arial"/>
                          <a:cs typeface="Arial"/>
                        </a:rPr>
                        <a:t>=20% of</a:t>
                      </a:r>
                      <a:r>
                        <a:rPr sz="2000" spc="-25" dirty="0">
                          <a:latin typeface="Arial"/>
                          <a:cs typeface="Arial"/>
                        </a:rPr>
                        <a:t> </a:t>
                      </a:r>
                      <a:r>
                        <a:rPr sz="2000" spc="-10" dirty="0">
                          <a:latin typeface="Arial"/>
                          <a:cs typeface="Arial"/>
                        </a:rPr>
                        <a:t>40=8</a:t>
                      </a:r>
                      <a:endParaRPr sz="2000">
                        <a:latin typeface="Arial"/>
                        <a:cs typeface="Arial"/>
                      </a:endParaRPr>
                    </a:p>
                  </a:txBody>
                  <a:tcPr marL="0" marR="0" marT="178435" marB="0">
                    <a:lnL w="12700">
                      <a:solidFill>
                        <a:srgbClr val="FFFFFF"/>
                      </a:solidFill>
                      <a:prstDash val="solid"/>
                    </a:lnL>
                    <a:lnR w="12700">
                      <a:solidFill>
                        <a:srgbClr val="FFFFFF"/>
                      </a:solidFill>
                      <a:prstDash val="solid"/>
                    </a:lnR>
                    <a:lnT w="53975">
                      <a:solidFill>
                        <a:srgbClr val="FFFFFF"/>
                      </a:solidFill>
                      <a:prstDash val="solid"/>
                    </a:lnT>
                    <a:lnB w="19050">
                      <a:solidFill>
                        <a:srgbClr val="FFFFFF"/>
                      </a:solidFill>
                      <a:prstDash val="solid"/>
                    </a:lnB>
                    <a:solidFill>
                      <a:srgbClr val="E7F3F4"/>
                    </a:solidFill>
                  </a:tcPr>
                </a:tc>
                <a:extLst>
                  <a:ext uri="{0D108BD9-81ED-4DB2-BD59-A6C34878D82A}">
                    <a16:rowId xmlns:a16="http://schemas.microsoft.com/office/drawing/2014/main" val="10001"/>
                  </a:ext>
                </a:extLst>
              </a:tr>
              <a:tr h="1755390">
                <a:tc>
                  <a:txBody>
                    <a:bodyPr/>
                    <a:lstStyle/>
                    <a:p>
                      <a:pPr algn="ctr">
                        <a:lnSpc>
                          <a:spcPct val="100000"/>
                        </a:lnSpc>
                      </a:pPr>
                      <a:endParaRPr sz="2200">
                        <a:latin typeface="Times New Roman"/>
                        <a:cs typeface="Times New Roman"/>
                      </a:endParaRPr>
                    </a:p>
                    <a:p>
                      <a:pPr algn="ctr">
                        <a:lnSpc>
                          <a:spcPct val="100000"/>
                        </a:lnSpc>
                        <a:spcBef>
                          <a:spcPts val="55"/>
                        </a:spcBef>
                      </a:pPr>
                      <a:endParaRPr sz="1850">
                        <a:latin typeface="Times New Roman"/>
                        <a:cs typeface="Times New Roman"/>
                      </a:endParaRPr>
                    </a:p>
                    <a:p>
                      <a:pPr algn="ctr">
                        <a:lnSpc>
                          <a:spcPct val="100000"/>
                        </a:lnSpc>
                      </a:pPr>
                      <a:r>
                        <a:rPr sz="2000" dirty="0">
                          <a:latin typeface="Arial"/>
                          <a:cs typeface="Arial"/>
                        </a:rPr>
                        <a:t>2</a:t>
                      </a:r>
                      <a:endParaRPr sz="2000">
                        <a:latin typeface="Arial"/>
                        <a:cs typeface="Arial"/>
                      </a:endParaRPr>
                    </a:p>
                  </a:txBody>
                  <a:tcPr marL="0" marR="0" marT="0" marB="0">
                    <a:lnL w="19050">
                      <a:solidFill>
                        <a:srgbClr val="FFFFFF"/>
                      </a:solidFill>
                      <a:prstDash val="solid"/>
                    </a:lnL>
                    <a:lnR w="12700">
                      <a:solidFill>
                        <a:srgbClr val="FFFFFF"/>
                      </a:solidFill>
                      <a:prstDash val="solid"/>
                    </a:lnR>
                    <a:lnT w="19050">
                      <a:solidFill>
                        <a:srgbClr val="FFFFFF"/>
                      </a:solidFill>
                      <a:prstDash val="solid"/>
                    </a:lnT>
                    <a:lnB w="19050">
                      <a:solidFill>
                        <a:srgbClr val="FFFFFF"/>
                      </a:solidFill>
                      <a:prstDash val="solid"/>
                    </a:lnB>
                    <a:solidFill>
                      <a:srgbClr val="F3F9FA"/>
                    </a:solidFill>
                  </a:tcPr>
                </a:tc>
                <a:tc>
                  <a:txBody>
                    <a:bodyPr/>
                    <a:lstStyle/>
                    <a:p>
                      <a:pPr algn="ctr">
                        <a:lnSpc>
                          <a:spcPct val="100000"/>
                        </a:lnSpc>
                      </a:pPr>
                      <a:endParaRPr sz="2200">
                        <a:latin typeface="Times New Roman"/>
                        <a:cs typeface="Times New Roman"/>
                      </a:endParaRPr>
                    </a:p>
                    <a:p>
                      <a:pPr algn="ctr">
                        <a:lnSpc>
                          <a:spcPct val="100000"/>
                        </a:lnSpc>
                        <a:spcBef>
                          <a:spcPts val="55"/>
                        </a:spcBef>
                      </a:pPr>
                      <a:endParaRPr sz="1850">
                        <a:latin typeface="Times New Roman"/>
                        <a:cs typeface="Times New Roman"/>
                      </a:endParaRPr>
                    </a:p>
                    <a:p>
                      <a:pPr algn="ctr">
                        <a:lnSpc>
                          <a:spcPct val="100000"/>
                        </a:lnSpc>
                      </a:pPr>
                      <a:r>
                        <a:rPr sz="2000" spc="-10" dirty="0">
                          <a:latin typeface="Arial"/>
                          <a:cs typeface="Arial"/>
                        </a:rPr>
                        <a:t>140</a:t>
                      </a:r>
                      <a:endParaRPr sz="2000">
                        <a:latin typeface="Arial"/>
                        <a:cs typeface="Arial"/>
                      </a:endParaRPr>
                    </a:p>
                  </a:txBody>
                  <a:tcPr marL="0" marR="0" marT="0" marB="0">
                    <a:lnL w="12700">
                      <a:solidFill>
                        <a:srgbClr val="FFFFFF"/>
                      </a:solidFill>
                      <a:prstDash val="solid"/>
                    </a:lnL>
                    <a:lnR w="12700">
                      <a:solidFill>
                        <a:srgbClr val="FFFFFF"/>
                      </a:solidFill>
                      <a:prstDash val="solid"/>
                    </a:lnR>
                    <a:lnT w="19050">
                      <a:solidFill>
                        <a:srgbClr val="FFFFFF"/>
                      </a:solidFill>
                      <a:prstDash val="solid"/>
                    </a:lnT>
                    <a:lnB w="19050">
                      <a:solidFill>
                        <a:srgbClr val="FFFFFF"/>
                      </a:solidFill>
                      <a:prstDash val="solid"/>
                    </a:lnB>
                    <a:solidFill>
                      <a:srgbClr val="F3F9FA"/>
                    </a:solidFill>
                  </a:tcPr>
                </a:tc>
                <a:tc>
                  <a:txBody>
                    <a:bodyPr/>
                    <a:lstStyle/>
                    <a:p>
                      <a:pPr algn="ctr">
                        <a:lnSpc>
                          <a:spcPct val="100000"/>
                        </a:lnSpc>
                      </a:pPr>
                      <a:endParaRPr sz="2200">
                        <a:latin typeface="Times New Roman"/>
                        <a:cs typeface="Times New Roman"/>
                      </a:endParaRPr>
                    </a:p>
                    <a:p>
                      <a:pPr algn="ctr">
                        <a:lnSpc>
                          <a:spcPct val="100000"/>
                        </a:lnSpc>
                        <a:spcBef>
                          <a:spcPts val="55"/>
                        </a:spcBef>
                      </a:pPr>
                      <a:endParaRPr sz="1850">
                        <a:latin typeface="Times New Roman"/>
                        <a:cs typeface="Times New Roman"/>
                      </a:endParaRPr>
                    </a:p>
                    <a:p>
                      <a:pPr algn="ctr">
                        <a:lnSpc>
                          <a:spcPct val="100000"/>
                        </a:lnSpc>
                      </a:pPr>
                      <a:r>
                        <a:rPr sz="2000" spc="-10" dirty="0">
                          <a:latin typeface="Arial"/>
                          <a:cs typeface="Arial"/>
                        </a:rPr>
                        <a:t>120</a:t>
                      </a:r>
                      <a:endParaRPr sz="2000">
                        <a:latin typeface="Arial"/>
                        <a:cs typeface="Arial"/>
                      </a:endParaRPr>
                    </a:p>
                  </a:txBody>
                  <a:tcPr marL="0" marR="0" marT="0" marB="0">
                    <a:lnL w="12700">
                      <a:solidFill>
                        <a:srgbClr val="FFFFFF"/>
                      </a:solidFill>
                      <a:prstDash val="solid"/>
                    </a:lnL>
                    <a:lnR w="12700">
                      <a:solidFill>
                        <a:srgbClr val="FFFFFF"/>
                      </a:solidFill>
                      <a:prstDash val="solid"/>
                    </a:lnR>
                    <a:lnT w="19050">
                      <a:solidFill>
                        <a:srgbClr val="FFFFFF"/>
                      </a:solidFill>
                      <a:prstDash val="solid"/>
                    </a:lnT>
                    <a:lnB w="19050">
                      <a:solidFill>
                        <a:srgbClr val="FFFFFF"/>
                      </a:solidFill>
                      <a:prstDash val="solid"/>
                    </a:lnB>
                    <a:solidFill>
                      <a:srgbClr val="F3F9FA"/>
                    </a:solidFill>
                  </a:tcPr>
                </a:tc>
                <a:tc>
                  <a:txBody>
                    <a:bodyPr/>
                    <a:lstStyle/>
                    <a:p>
                      <a:pPr marR="75565" algn="ctr">
                        <a:lnSpc>
                          <a:spcPct val="100000"/>
                        </a:lnSpc>
                        <a:spcBef>
                          <a:spcPts val="1115"/>
                        </a:spcBef>
                      </a:pPr>
                      <a:r>
                        <a:rPr sz="2000" spc="-5" dirty="0">
                          <a:latin typeface="Arial"/>
                          <a:cs typeface="Arial"/>
                        </a:rPr>
                        <a:t>No </a:t>
                      </a:r>
                      <a:r>
                        <a:rPr sz="2000" spc="-10" dirty="0">
                          <a:latin typeface="Arial"/>
                          <a:cs typeface="Arial"/>
                        </a:rPr>
                        <a:t>performance  </a:t>
                      </a:r>
                      <a:r>
                        <a:rPr sz="2000" spc="-5" dirty="0">
                          <a:latin typeface="Arial"/>
                          <a:cs typeface="Arial"/>
                        </a:rPr>
                        <a:t>fees as the </a:t>
                      </a:r>
                      <a:r>
                        <a:rPr sz="2000" spc="-55" dirty="0">
                          <a:latin typeface="Arial"/>
                          <a:cs typeface="Arial"/>
                        </a:rPr>
                        <a:t>NAV  </a:t>
                      </a:r>
                      <a:r>
                        <a:rPr sz="2000" spc="-5" dirty="0">
                          <a:latin typeface="Arial"/>
                          <a:cs typeface="Arial"/>
                        </a:rPr>
                        <a:t>is below the </a:t>
                      </a:r>
                      <a:r>
                        <a:rPr sz="2000" spc="-10" dirty="0">
                          <a:latin typeface="Arial"/>
                          <a:cs typeface="Arial"/>
                        </a:rPr>
                        <a:t>high-  </a:t>
                      </a:r>
                      <a:r>
                        <a:rPr sz="2000" spc="-5" dirty="0">
                          <a:latin typeface="Arial"/>
                          <a:cs typeface="Arial"/>
                        </a:rPr>
                        <a:t>water</a:t>
                      </a:r>
                      <a:r>
                        <a:rPr sz="2000" spc="-15" dirty="0">
                          <a:latin typeface="Arial"/>
                          <a:cs typeface="Arial"/>
                        </a:rPr>
                        <a:t> </a:t>
                      </a:r>
                      <a:r>
                        <a:rPr sz="2000" spc="-10" dirty="0">
                          <a:latin typeface="Arial"/>
                          <a:cs typeface="Arial"/>
                        </a:rPr>
                        <a:t>mark</a:t>
                      </a:r>
                      <a:endParaRPr sz="2000">
                        <a:latin typeface="Arial"/>
                        <a:cs typeface="Arial"/>
                      </a:endParaRPr>
                    </a:p>
                  </a:txBody>
                  <a:tcPr marL="0" marR="0" marT="141605" marB="0">
                    <a:lnL w="12700">
                      <a:solidFill>
                        <a:srgbClr val="FFFFFF"/>
                      </a:solidFill>
                      <a:prstDash val="solid"/>
                    </a:lnL>
                    <a:lnR w="12700">
                      <a:solidFill>
                        <a:srgbClr val="FFFFFF"/>
                      </a:solidFill>
                      <a:prstDash val="solid"/>
                    </a:lnR>
                    <a:lnT w="19050">
                      <a:solidFill>
                        <a:srgbClr val="FFFFFF"/>
                      </a:solidFill>
                      <a:prstDash val="solid"/>
                    </a:lnT>
                    <a:lnB w="19050">
                      <a:solidFill>
                        <a:srgbClr val="FFFFFF"/>
                      </a:solidFill>
                      <a:prstDash val="solid"/>
                    </a:lnB>
                    <a:solidFill>
                      <a:srgbClr val="F3F9FA"/>
                    </a:solidFill>
                  </a:tcPr>
                </a:tc>
                <a:extLst>
                  <a:ext uri="{0D108BD9-81ED-4DB2-BD59-A6C34878D82A}">
                    <a16:rowId xmlns:a16="http://schemas.microsoft.com/office/drawing/2014/main" val="10002"/>
                  </a:ext>
                </a:extLst>
              </a:tr>
              <a:tr h="790754">
                <a:tc>
                  <a:txBody>
                    <a:bodyPr/>
                    <a:lstStyle/>
                    <a:p>
                      <a:pPr algn="ctr">
                        <a:lnSpc>
                          <a:spcPct val="100000"/>
                        </a:lnSpc>
                        <a:spcBef>
                          <a:spcPts val="1400"/>
                        </a:spcBef>
                      </a:pPr>
                      <a:r>
                        <a:rPr sz="2000" dirty="0">
                          <a:latin typeface="Arial"/>
                          <a:cs typeface="Arial"/>
                        </a:rPr>
                        <a:t>3</a:t>
                      </a:r>
                      <a:endParaRPr sz="2000">
                        <a:latin typeface="Arial"/>
                        <a:cs typeface="Arial"/>
                      </a:endParaRPr>
                    </a:p>
                  </a:txBody>
                  <a:tcPr marL="0" marR="0" marT="177800" marB="0">
                    <a:lnL w="19050">
                      <a:solidFill>
                        <a:srgbClr val="FFFFFF"/>
                      </a:solidFill>
                      <a:prstDash val="solid"/>
                    </a:lnL>
                    <a:lnR w="12700">
                      <a:solidFill>
                        <a:srgbClr val="FFFFFF"/>
                      </a:solidFill>
                      <a:prstDash val="solid"/>
                    </a:lnR>
                    <a:lnT w="19050">
                      <a:solidFill>
                        <a:srgbClr val="FFFFFF"/>
                      </a:solidFill>
                      <a:prstDash val="solid"/>
                    </a:lnT>
                    <a:lnB w="19050">
                      <a:solidFill>
                        <a:srgbClr val="FFFFFF"/>
                      </a:solidFill>
                      <a:prstDash val="solid"/>
                    </a:lnB>
                    <a:solidFill>
                      <a:srgbClr val="E7F3F4"/>
                    </a:solidFill>
                  </a:tcPr>
                </a:tc>
                <a:tc>
                  <a:txBody>
                    <a:bodyPr/>
                    <a:lstStyle/>
                    <a:p>
                      <a:pPr algn="ctr">
                        <a:lnSpc>
                          <a:spcPct val="100000"/>
                        </a:lnSpc>
                        <a:spcBef>
                          <a:spcPts val="1400"/>
                        </a:spcBef>
                      </a:pPr>
                      <a:r>
                        <a:rPr sz="2000" spc="-10" dirty="0">
                          <a:latin typeface="Arial"/>
                          <a:cs typeface="Arial"/>
                        </a:rPr>
                        <a:t>140</a:t>
                      </a:r>
                      <a:endParaRPr sz="2000">
                        <a:latin typeface="Arial"/>
                        <a:cs typeface="Arial"/>
                      </a:endParaRPr>
                    </a:p>
                  </a:txBody>
                  <a:tcPr marL="0" marR="0" marT="177800" marB="0">
                    <a:lnL w="12700">
                      <a:solidFill>
                        <a:srgbClr val="FFFFFF"/>
                      </a:solidFill>
                      <a:prstDash val="solid"/>
                    </a:lnL>
                    <a:lnR w="12700">
                      <a:solidFill>
                        <a:srgbClr val="FFFFFF"/>
                      </a:solidFill>
                      <a:prstDash val="solid"/>
                    </a:lnR>
                    <a:lnT w="19050">
                      <a:solidFill>
                        <a:srgbClr val="FFFFFF"/>
                      </a:solidFill>
                      <a:prstDash val="solid"/>
                    </a:lnT>
                    <a:lnB w="19050">
                      <a:solidFill>
                        <a:srgbClr val="FFFFFF"/>
                      </a:solidFill>
                      <a:prstDash val="solid"/>
                    </a:lnB>
                    <a:solidFill>
                      <a:srgbClr val="E7F3F4"/>
                    </a:solidFill>
                  </a:tcPr>
                </a:tc>
                <a:tc>
                  <a:txBody>
                    <a:bodyPr/>
                    <a:lstStyle/>
                    <a:p>
                      <a:pPr algn="ctr">
                        <a:lnSpc>
                          <a:spcPct val="100000"/>
                        </a:lnSpc>
                        <a:spcBef>
                          <a:spcPts val="1400"/>
                        </a:spcBef>
                      </a:pPr>
                      <a:r>
                        <a:rPr sz="2000" spc="-10" dirty="0">
                          <a:latin typeface="Arial"/>
                          <a:cs typeface="Arial"/>
                        </a:rPr>
                        <a:t>160</a:t>
                      </a:r>
                      <a:endParaRPr sz="2000">
                        <a:latin typeface="Arial"/>
                        <a:cs typeface="Arial"/>
                      </a:endParaRPr>
                    </a:p>
                  </a:txBody>
                  <a:tcPr marL="0" marR="0" marT="177800" marB="0">
                    <a:lnL w="12700">
                      <a:solidFill>
                        <a:srgbClr val="FFFFFF"/>
                      </a:solidFill>
                      <a:prstDash val="solid"/>
                    </a:lnL>
                    <a:lnR w="12700">
                      <a:solidFill>
                        <a:srgbClr val="FFFFFF"/>
                      </a:solidFill>
                      <a:prstDash val="solid"/>
                    </a:lnR>
                    <a:lnT w="19050">
                      <a:solidFill>
                        <a:srgbClr val="FFFFFF"/>
                      </a:solidFill>
                      <a:prstDash val="solid"/>
                    </a:lnT>
                    <a:lnB w="19050">
                      <a:solidFill>
                        <a:srgbClr val="FFFFFF"/>
                      </a:solidFill>
                      <a:prstDash val="solid"/>
                    </a:lnB>
                    <a:solidFill>
                      <a:srgbClr val="E7F3F4"/>
                    </a:solidFill>
                  </a:tcPr>
                </a:tc>
                <a:tc>
                  <a:txBody>
                    <a:bodyPr/>
                    <a:lstStyle/>
                    <a:p>
                      <a:pPr algn="ctr">
                        <a:lnSpc>
                          <a:spcPct val="100000"/>
                        </a:lnSpc>
                        <a:spcBef>
                          <a:spcPts val="1400"/>
                        </a:spcBef>
                      </a:pPr>
                      <a:r>
                        <a:rPr sz="2000" spc="-5" dirty="0">
                          <a:latin typeface="Arial"/>
                          <a:cs typeface="Arial"/>
                        </a:rPr>
                        <a:t>=20% of</a:t>
                      </a:r>
                      <a:r>
                        <a:rPr sz="2000" spc="-25" dirty="0">
                          <a:latin typeface="Arial"/>
                          <a:cs typeface="Arial"/>
                        </a:rPr>
                        <a:t> </a:t>
                      </a:r>
                      <a:r>
                        <a:rPr sz="2000" spc="-10" dirty="0">
                          <a:latin typeface="Arial"/>
                          <a:cs typeface="Arial"/>
                        </a:rPr>
                        <a:t>20=4</a:t>
                      </a:r>
                      <a:endParaRPr sz="2000" dirty="0">
                        <a:latin typeface="Arial"/>
                        <a:cs typeface="Arial"/>
                      </a:endParaRPr>
                    </a:p>
                  </a:txBody>
                  <a:tcPr marL="0" marR="0" marT="177800" marB="0">
                    <a:lnL w="12700">
                      <a:solidFill>
                        <a:srgbClr val="FFFFFF"/>
                      </a:solidFill>
                      <a:prstDash val="solid"/>
                    </a:lnL>
                    <a:lnR w="12700">
                      <a:solidFill>
                        <a:srgbClr val="FFFFFF"/>
                      </a:solidFill>
                      <a:prstDash val="solid"/>
                    </a:lnR>
                    <a:lnT w="19050">
                      <a:solidFill>
                        <a:srgbClr val="FFFFFF"/>
                      </a:solidFill>
                      <a:prstDash val="solid"/>
                    </a:lnT>
                    <a:lnB w="19050">
                      <a:solidFill>
                        <a:srgbClr val="FFFFFF"/>
                      </a:solidFill>
                      <a:prstDash val="solid"/>
                    </a:lnB>
                    <a:solidFill>
                      <a:srgbClr val="E7F3F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6406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Hedge Fund </a:t>
            </a:r>
            <a:r>
              <a:rPr lang="en-GB" dirty="0" smtClean="0"/>
              <a:t>Leverage</a:t>
            </a:r>
            <a:endParaRPr lang="en-GB" dirty="0"/>
          </a:p>
        </p:txBody>
      </p:sp>
      <p:sp>
        <p:nvSpPr>
          <p:cNvPr id="2" name="Content Placeholder 1"/>
          <p:cNvSpPr>
            <a:spLocks noGrp="1"/>
          </p:cNvSpPr>
          <p:nvPr>
            <p:ph idx="1"/>
          </p:nvPr>
        </p:nvSpPr>
        <p:spPr/>
        <p:txBody>
          <a:bodyPr>
            <a:normAutofit lnSpcReduction="10000"/>
          </a:bodyPr>
          <a:lstStyle/>
          <a:p>
            <a:pPr marL="354965" marR="175895" indent="-342900">
              <a:lnSpc>
                <a:spcPct val="100000"/>
              </a:lnSpc>
              <a:spcBef>
                <a:spcPts val="95"/>
              </a:spcBef>
              <a:tabLst>
                <a:tab pos="354965" algn="l"/>
                <a:tab pos="355600" algn="l"/>
              </a:tabLst>
            </a:pPr>
            <a:r>
              <a:rPr lang="en-GB" sz="2000" spc="-5" dirty="0">
                <a:latin typeface="Times New Roman"/>
                <a:cs typeface="Times New Roman"/>
              </a:rPr>
              <a:t>Hedge funds frequently </a:t>
            </a:r>
            <a:r>
              <a:rPr lang="en-GB" sz="2000" b="1" spc="-5" dirty="0">
                <a:latin typeface="Times New Roman"/>
                <a:cs typeface="Times New Roman"/>
              </a:rPr>
              <a:t>borrow </a:t>
            </a:r>
            <a:r>
              <a:rPr lang="en-GB" sz="2000" spc="-5" dirty="0">
                <a:latin typeface="Times New Roman"/>
                <a:cs typeface="Times New Roman"/>
              </a:rPr>
              <a:t>(creating “</a:t>
            </a:r>
            <a:r>
              <a:rPr lang="en-GB" sz="2000" b="1" spc="-5" dirty="0">
                <a:latin typeface="Times New Roman"/>
                <a:cs typeface="Times New Roman"/>
              </a:rPr>
              <a:t>leverage</a:t>
            </a:r>
            <a:r>
              <a:rPr lang="en-GB" sz="2000" spc="-5" dirty="0">
                <a:latin typeface="Times New Roman"/>
                <a:cs typeface="Times New Roman"/>
              </a:rPr>
              <a:t>”) in order to increase  the size of their investment portfolio and increase returns (if asset values  increase).</a:t>
            </a:r>
            <a:endParaRPr lang="en-GB" sz="2000" dirty="0">
              <a:latin typeface="Times New Roman"/>
              <a:cs typeface="Times New Roman"/>
            </a:endParaRPr>
          </a:p>
          <a:p>
            <a:pPr marL="755650" lvl="1" indent="-285750">
              <a:lnSpc>
                <a:spcPct val="100000"/>
              </a:lnSpc>
              <a:spcBef>
                <a:spcPts val="440"/>
              </a:spcBef>
              <a:tabLst>
                <a:tab pos="755015" algn="l"/>
                <a:tab pos="755650" algn="l"/>
              </a:tabLst>
            </a:pPr>
            <a:r>
              <a:rPr lang="en-GB" b="1" spc="-5" dirty="0">
                <a:latin typeface="Times New Roman"/>
                <a:cs typeface="Times New Roman"/>
              </a:rPr>
              <a:t>Short sell: </a:t>
            </a:r>
            <a:r>
              <a:rPr lang="en-GB" dirty="0">
                <a:latin typeface="Times New Roman"/>
                <a:cs typeface="Times New Roman"/>
              </a:rPr>
              <a:t>leverage </a:t>
            </a:r>
            <a:r>
              <a:rPr lang="en-GB" spc="-5" dirty="0">
                <a:latin typeface="Times New Roman"/>
                <a:cs typeface="Times New Roman"/>
              </a:rPr>
              <a:t>is </a:t>
            </a:r>
            <a:r>
              <a:rPr lang="en-GB" dirty="0">
                <a:latin typeface="Times New Roman"/>
                <a:cs typeface="Times New Roman"/>
              </a:rPr>
              <a:t>provided by </a:t>
            </a:r>
            <a:r>
              <a:rPr lang="en-GB" spc="-5" dirty="0">
                <a:latin typeface="Times New Roman"/>
                <a:cs typeface="Times New Roman"/>
              </a:rPr>
              <a:t>selling securities short </a:t>
            </a:r>
            <a:r>
              <a:rPr lang="en-GB" dirty="0">
                <a:latin typeface="Times New Roman"/>
                <a:cs typeface="Times New Roman"/>
              </a:rPr>
              <a:t>and using</a:t>
            </a:r>
            <a:r>
              <a:rPr lang="en-GB" spc="-15" dirty="0">
                <a:latin typeface="Times New Roman"/>
                <a:cs typeface="Times New Roman"/>
              </a:rPr>
              <a:t> </a:t>
            </a:r>
            <a:r>
              <a:rPr lang="en-GB" dirty="0" smtClean="0">
                <a:latin typeface="Times New Roman"/>
                <a:cs typeface="Times New Roman"/>
              </a:rPr>
              <a:t>the </a:t>
            </a:r>
            <a:r>
              <a:rPr lang="en-GB" sz="1800" b="1" spc="-5" dirty="0" smtClean="0">
                <a:latin typeface="Times New Roman"/>
                <a:cs typeface="Times New Roman"/>
              </a:rPr>
              <a:t>proceeds </a:t>
            </a:r>
            <a:r>
              <a:rPr lang="en-GB" sz="1800" dirty="0">
                <a:latin typeface="Times New Roman"/>
                <a:cs typeface="Times New Roman"/>
              </a:rPr>
              <a:t>to purchase other</a:t>
            </a:r>
            <a:r>
              <a:rPr lang="en-GB" sz="1800" spc="-5" dirty="0">
                <a:latin typeface="Times New Roman"/>
                <a:cs typeface="Times New Roman"/>
              </a:rPr>
              <a:t> securities.</a:t>
            </a:r>
            <a:endParaRPr lang="en-GB" sz="1800" dirty="0">
              <a:latin typeface="Times New Roman"/>
              <a:cs typeface="Times New Roman"/>
            </a:endParaRPr>
          </a:p>
          <a:p>
            <a:pPr marL="755650" marR="250190" lvl="1" indent="-285750">
              <a:lnSpc>
                <a:spcPct val="100000"/>
              </a:lnSpc>
              <a:spcBef>
                <a:spcPts val="434"/>
              </a:spcBef>
              <a:tabLst>
                <a:tab pos="755015" algn="l"/>
                <a:tab pos="755650" algn="l"/>
              </a:tabLst>
            </a:pPr>
            <a:r>
              <a:rPr lang="en-GB" b="1" dirty="0">
                <a:latin typeface="Times New Roman"/>
                <a:cs typeface="Times New Roman"/>
              </a:rPr>
              <a:t>Margin loan: </a:t>
            </a:r>
            <a:r>
              <a:rPr lang="en-GB" dirty="0">
                <a:latin typeface="Times New Roman"/>
                <a:cs typeface="Times New Roman"/>
              </a:rPr>
              <a:t>if a hedge fund received $100 million from investors, the</a:t>
            </a:r>
            <a:r>
              <a:rPr lang="en-GB" spc="-100" dirty="0">
                <a:latin typeface="Times New Roman"/>
                <a:cs typeface="Times New Roman"/>
              </a:rPr>
              <a:t> </a:t>
            </a:r>
            <a:r>
              <a:rPr lang="en-GB" dirty="0">
                <a:latin typeface="Times New Roman"/>
                <a:cs typeface="Times New Roman"/>
              </a:rPr>
              <a:t>fund  might </a:t>
            </a:r>
            <a:r>
              <a:rPr lang="en-GB" spc="-5" dirty="0">
                <a:latin typeface="Times New Roman"/>
                <a:cs typeface="Times New Roman"/>
              </a:rPr>
              <a:t>by </a:t>
            </a:r>
            <a:r>
              <a:rPr lang="en-GB" dirty="0">
                <a:latin typeface="Times New Roman"/>
                <a:cs typeface="Times New Roman"/>
              </a:rPr>
              <a:t>combining investor </a:t>
            </a:r>
            <a:r>
              <a:rPr lang="en-GB" spc="-5" dirty="0">
                <a:latin typeface="Times New Roman"/>
                <a:cs typeface="Times New Roman"/>
              </a:rPr>
              <a:t>funds with $300 </a:t>
            </a:r>
            <a:r>
              <a:rPr lang="en-GB" dirty="0">
                <a:latin typeface="Times New Roman"/>
                <a:cs typeface="Times New Roman"/>
              </a:rPr>
              <a:t>million </a:t>
            </a:r>
            <a:r>
              <a:rPr lang="en-GB" spc="-5" dirty="0">
                <a:latin typeface="Times New Roman"/>
                <a:cs typeface="Times New Roman"/>
              </a:rPr>
              <a:t>from banks, using</a:t>
            </a:r>
            <a:r>
              <a:rPr lang="en-GB" spc="-60" dirty="0">
                <a:latin typeface="Times New Roman"/>
                <a:cs typeface="Times New Roman"/>
              </a:rPr>
              <a:t> </a:t>
            </a:r>
            <a:r>
              <a:rPr lang="en-GB" dirty="0" smtClean="0">
                <a:latin typeface="Times New Roman"/>
                <a:cs typeface="Times New Roman"/>
              </a:rPr>
              <a:t>the </a:t>
            </a:r>
            <a:r>
              <a:rPr lang="en-GB" sz="1800" b="1" spc="-5" dirty="0" smtClean="0">
                <a:latin typeface="Times New Roman"/>
                <a:cs typeface="Times New Roman"/>
              </a:rPr>
              <a:t>$</a:t>
            </a:r>
            <a:r>
              <a:rPr lang="en-GB" sz="1800" b="1" spc="-5" dirty="0">
                <a:latin typeface="Times New Roman"/>
                <a:cs typeface="Times New Roman"/>
              </a:rPr>
              <a:t>400 mill of </a:t>
            </a:r>
            <a:r>
              <a:rPr lang="en-GB" sz="1800" b="1" u="heavy" spc="-5" dirty="0">
                <a:uFill>
                  <a:solidFill>
                    <a:srgbClr val="FF0000"/>
                  </a:solidFill>
                </a:uFill>
                <a:latin typeface="Times New Roman"/>
                <a:cs typeface="Times New Roman"/>
              </a:rPr>
              <a:t>purchased securities</a:t>
            </a:r>
            <a:r>
              <a:rPr lang="en-GB" sz="1800" b="1" spc="-5" dirty="0">
                <a:latin typeface="Times New Roman"/>
                <a:cs typeface="Times New Roman"/>
              </a:rPr>
              <a:t> </a:t>
            </a:r>
            <a:r>
              <a:rPr lang="en-GB" sz="1800" u="heavy" dirty="0">
                <a:uFill>
                  <a:solidFill>
                    <a:srgbClr val="000000"/>
                  </a:solidFill>
                </a:uFill>
                <a:latin typeface="Times New Roman"/>
                <a:cs typeface="Times New Roman"/>
              </a:rPr>
              <a:t>as </a:t>
            </a:r>
            <a:r>
              <a:rPr lang="en-GB" sz="1800" b="1" u="heavy" spc="-5" dirty="0">
                <a:uFill>
                  <a:solidFill>
                    <a:srgbClr val="000000"/>
                  </a:solidFill>
                </a:uFill>
                <a:latin typeface="Times New Roman"/>
                <a:cs typeface="Times New Roman"/>
              </a:rPr>
              <a:t>collateral</a:t>
            </a:r>
            <a:r>
              <a:rPr lang="en-GB" sz="1800" b="1" spc="-5" dirty="0">
                <a:latin typeface="Times New Roman"/>
                <a:cs typeface="Times New Roman"/>
              </a:rPr>
              <a:t> </a:t>
            </a:r>
            <a:r>
              <a:rPr lang="en-GB" sz="1800" dirty="0">
                <a:latin typeface="Times New Roman"/>
                <a:cs typeface="Times New Roman"/>
              </a:rPr>
              <a:t>against the </a:t>
            </a:r>
            <a:r>
              <a:rPr lang="en-GB" sz="1800" spc="-5" dirty="0">
                <a:latin typeface="Times New Roman"/>
                <a:cs typeface="Times New Roman"/>
              </a:rPr>
              <a:t>$300 </a:t>
            </a:r>
            <a:r>
              <a:rPr lang="en-GB" sz="1800" dirty="0">
                <a:latin typeface="Times New Roman"/>
                <a:cs typeface="Times New Roman"/>
              </a:rPr>
              <a:t>million</a:t>
            </a:r>
            <a:r>
              <a:rPr lang="en-GB" sz="1800" spc="-30" dirty="0">
                <a:latin typeface="Times New Roman"/>
                <a:cs typeface="Times New Roman"/>
              </a:rPr>
              <a:t> </a:t>
            </a:r>
            <a:r>
              <a:rPr lang="en-GB" sz="1800" spc="-5" dirty="0">
                <a:latin typeface="Times New Roman"/>
                <a:cs typeface="Times New Roman"/>
              </a:rPr>
              <a:t>loan.</a:t>
            </a:r>
            <a:endParaRPr lang="en-GB" sz="1800" dirty="0">
              <a:latin typeface="Times New Roman"/>
              <a:cs typeface="Times New Roman"/>
            </a:endParaRPr>
          </a:p>
          <a:p>
            <a:pPr marL="755650" marR="69215" lvl="1" indent="-285750">
              <a:lnSpc>
                <a:spcPct val="100000"/>
              </a:lnSpc>
              <a:spcBef>
                <a:spcPts val="430"/>
              </a:spcBef>
              <a:tabLst>
                <a:tab pos="755015" algn="l"/>
                <a:tab pos="755650" algn="l"/>
              </a:tabLst>
            </a:pPr>
            <a:r>
              <a:rPr lang="en-GB" b="1" spc="-5" dirty="0">
                <a:latin typeface="Times New Roman"/>
                <a:cs typeface="Times New Roman"/>
              </a:rPr>
              <a:t>Repurchase </a:t>
            </a:r>
            <a:r>
              <a:rPr lang="en-GB" b="1" dirty="0">
                <a:latin typeface="Times New Roman"/>
                <a:cs typeface="Times New Roman"/>
              </a:rPr>
              <a:t>agreements: </a:t>
            </a:r>
            <a:r>
              <a:rPr lang="en-GB" dirty="0">
                <a:latin typeface="Times New Roman"/>
                <a:cs typeface="Times New Roman"/>
              </a:rPr>
              <a:t>a hedge fund agrees to </a:t>
            </a:r>
            <a:r>
              <a:rPr lang="en-GB" spc="-5" dirty="0">
                <a:latin typeface="Times New Roman"/>
                <a:cs typeface="Times New Roman"/>
              </a:rPr>
              <a:t>sell </a:t>
            </a:r>
            <a:r>
              <a:rPr lang="en-GB" dirty="0">
                <a:latin typeface="Times New Roman"/>
                <a:cs typeface="Times New Roman"/>
              </a:rPr>
              <a:t>a </a:t>
            </a:r>
            <a:r>
              <a:rPr lang="en-GB" spc="-5" dirty="0">
                <a:latin typeface="Times New Roman"/>
                <a:cs typeface="Times New Roman"/>
              </a:rPr>
              <a:t>security </a:t>
            </a:r>
            <a:r>
              <a:rPr lang="en-GB" dirty="0">
                <a:latin typeface="Times New Roman"/>
                <a:cs typeface="Times New Roman"/>
              </a:rPr>
              <a:t>to another  party for a predetermined price and then buy the </a:t>
            </a:r>
            <a:r>
              <a:rPr lang="en-GB" spc="-5" dirty="0">
                <a:latin typeface="Times New Roman"/>
                <a:cs typeface="Times New Roman"/>
              </a:rPr>
              <a:t>security </a:t>
            </a:r>
            <a:r>
              <a:rPr lang="en-GB" dirty="0">
                <a:latin typeface="Times New Roman"/>
                <a:cs typeface="Times New Roman"/>
              </a:rPr>
              <a:t>back at a </a:t>
            </a:r>
            <a:r>
              <a:rPr lang="en-GB" spc="-5" dirty="0">
                <a:latin typeface="Times New Roman"/>
                <a:cs typeface="Times New Roman"/>
              </a:rPr>
              <a:t>higher price  on </a:t>
            </a:r>
            <a:r>
              <a:rPr lang="en-GB" dirty="0">
                <a:latin typeface="Times New Roman"/>
                <a:cs typeface="Times New Roman"/>
              </a:rPr>
              <a:t>a </a:t>
            </a:r>
            <a:r>
              <a:rPr lang="en-GB" spc="-5" dirty="0">
                <a:latin typeface="Times New Roman"/>
                <a:cs typeface="Times New Roman"/>
              </a:rPr>
              <a:t>specified </a:t>
            </a:r>
            <a:r>
              <a:rPr lang="en-GB" dirty="0">
                <a:latin typeface="Times New Roman"/>
                <a:cs typeface="Times New Roman"/>
              </a:rPr>
              <a:t>date in the</a:t>
            </a:r>
            <a:r>
              <a:rPr lang="en-GB" spc="5" dirty="0">
                <a:latin typeface="Times New Roman"/>
                <a:cs typeface="Times New Roman"/>
              </a:rPr>
              <a:t> </a:t>
            </a:r>
            <a:r>
              <a:rPr lang="en-GB" spc="-5" dirty="0">
                <a:latin typeface="Times New Roman"/>
                <a:cs typeface="Times New Roman"/>
              </a:rPr>
              <a:t>future.</a:t>
            </a:r>
            <a:endParaRPr lang="en-GB" dirty="0">
              <a:latin typeface="Times New Roman"/>
              <a:cs typeface="Times New Roman"/>
            </a:endParaRPr>
          </a:p>
          <a:p>
            <a:pPr marL="755650" marR="5080" lvl="1" indent="-285750">
              <a:lnSpc>
                <a:spcPct val="100000"/>
              </a:lnSpc>
              <a:spcBef>
                <a:spcPts val="430"/>
              </a:spcBef>
              <a:tabLst>
                <a:tab pos="755015" algn="l"/>
                <a:tab pos="755650" algn="l"/>
              </a:tabLst>
            </a:pPr>
            <a:r>
              <a:rPr lang="en-GB" b="1" spc="-5" dirty="0">
                <a:latin typeface="Times New Roman"/>
                <a:cs typeface="Times New Roman"/>
              </a:rPr>
              <a:t>Through derivatives </a:t>
            </a:r>
            <a:r>
              <a:rPr lang="en-GB" dirty="0">
                <a:latin typeface="Times New Roman"/>
                <a:cs typeface="Times New Roman"/>
              </a:rPr>
              <a:t>contracts that enable hedge funds to create exposure to  an asset </a:t>
            </a:r>
            <a:r>
              <a:rPr lang="en-GB" spc="-5" dirty="0">
                <a:latin typeface="Times New Roman"/>
                <a:cs typeface="Times New Roman"/>
              </a:rPr>
              <a:t>without using </a:t>
            </a:r>
            <a:r>
              <a:rPr lang="en-GB" dirty="0">
                <a:latin typeface="Times New Roman"/>
                <a:cs typeface="Times New Roman"/>
              </a:rPr>
              <a:t>as much capital as </a:t>
            </a:r>
            <a:r>
              <a:rPr lang="en-GB" spc="-5" dirty="0">
                <a:latin typeface="Times New Roman"/>
                <a:cs typeface="Times New Roman"/>
              </a:rPr>
              <a:t>would be required by buying </a:t>
            </a:r>
            <a:r>
              <a:rPr lang="en-GB" dirty="0">
                <a:latin typeface="Times New Roman"/>
                <a:cs typeface="Times New Roman"/>
              </a:rPr>
              <a:t>the asset  </a:t>
            </a:r>
            <a:r>
              <a:rPr lang="en-GB" spc="-5" dirty="0">
                <a:latin typeface="Times New Roman"/>
                <a:cs typeface="Times New Roman"/>
              </a:rPr>
              <a:t>directly.</a:t>
            </a:r>
            <a:endParaRPr lang="en-GB" dirty="0">
              <a:latin typeface="Times New Roman"/>
              <a:cs typeface="Times New Roman"/>
            </a:endParaRPr>
          </a:p>
        </p:txBody>
      </p:sp>
    </p:spTree>
    <p:extLst>
      <p:ext uri="{BB962C8B-B14F-4D97-AF65-F5344CB8AC3E}">
        <p14:creationId xmlns:p14="http://schemas.microsoft.com/office/powerpoint/2010/main" val="2772340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Hedge Fund Leverage</a:t>
            </a:r>
          </a:p>
        </p:txBody>
      </p:sp>
      <p:sp>
        <p:nvSpPr>
          <p:cNvPr id="2" name="Content Placeholder 1"/>
          <p:cNvSpPr>
            <a:spLocks noGrp="1"/>
          </p:cNvSpPr>
          <p:nvPr>
            <p:ph idx="1"/>
          </p:nvPr>
        </p:nvSpPr>
        <p:spPr/>
        <p:txBody>
          <a:bodyPr>
            <a:normAutofit fontScale="85000" lnSpcReduction="20000"/>
          </a:bodyPr>
          <a:lstStyle/>
          <a:p>
            <a:pPr marL="354965" indent="-342900">
              <a:lnSpc>
                <a:spcPct val="100000"/>
              </a:lnSpc>
              <a:spcBef>
                <a:spcPts val="95"/>
              </a:spcBef>
              <a:tabLst>
                <a:tab pos="354965" algn="l"/>
                <a:tab pos="356235" algn="l"/>
              </a:tabLst>
            </a:pPr>
            <a:r>
              <a:rPr lang="en-GB" sz="2400" spc="-5" dirty="0">
                <a:latin typeface="Times New Roman"/>
                <a:cs typeface="Times New Roman"/>
              </a:rPr>
              <a:t>When hedge funds borrow money, their losses, as well as their gains,</a:t>
            </a:r>
            <a:r>
              <a:rPr lang="en-GB" sz="2400" spc="45" dirty="0">
                <a:latin typeface="Times New Roman"/>
                <a:cs typeface="Times New Roman"/>
              </a:rPr>
              <a:t> </a:t>
            </a:r>
            <a:r>
              <a:rPr lang="en-GB" sz="2400" spc="-5" dirty="0" smtClean="0">
                <a:latin typeface="Times New Roman"/>
                <a:cs typeface="Times New Roman"/>
              </a:rPr>
              <a:t>are </a:t>
            </a:r>
            <a:r>
              <a:rPr lang="en-GB" sz="2400" b="1" i="1" spc="-5" dirty="0" smtClean="0">
                <a:latin typeface="Times New Roman"/>
                <a:cs typeface="Times New Roman"/>
              </a:rPr>
              <a:t>magnified</a:t>
            </a:r>
            <a:r>
              <a:rPr lang="en-GB" sz="2400" b="1" i="1" spc="-5" dirty="0">
                <a:latin typeface="Times New Roman"/>
                <a:cs typeface="Times New Roman"/>
              </a:rPr>
              <a:t>.</a:t>
            </a:r>
            <a:endParaRPr lang="en-GB" sz="2400" dirty="0">
              <a:latin typeface="Times New Roman"/>
              <a:cs typeface="Times New Roman"/>
            </a:endParaRPr>
          </a:p>
          <a:p>
            <a:pPr marL="355600" marR="199390" indent="-342900">
              <a:lnSpc>
                <a:spcPct val="100000"/>
              </a:lnSpc>
              <a:spcBef>
                <a:spcPts val="1800"/>
              </a:spcBef>
              <a:tabLst>
                <a:tab pos="354965" algn="l"/>
                <a:tab pos="356235" algn="l"/>
              </a:tabLst>
            </a:pPr>
            <a:r>
              <a:rPr lang="en-GB" sz="2400" spc="-5" dirty="0">
                <a:latin typeface="Times New Roman"/>
                <a:cs typeface="Times New Roman"/>
              </a:rPr>
              <a:t>For example, if a hedge fund receives $100 million from investors it may  then borrow $300 million to make investments </a:t>
            </a:r>
            <a:r>
              <a:rPr lang="en-GB" sz="2400" spc="-5" dirty="0" err="1" smtClean="0">
                <a:latin typeface="Times New Roman"/>
                <a:cs typeface="Times New Roman"/>
              </a:rPr>
              <a:t>totaling</a:t>
            </a:r>
            <a:r>
              <a:rPr lang="en-GB" sz="2400" spc="-5" dirty="0" smtClean="0">
                <a:latin typeface="Times New Roman"/>
                <a:cs typeface="Times New Roman"/>
              </a:rPr>
              <a:t> </a:t>
            </a:r>
            <a:r>
              <a:rPr lang="en-GB" sz="2400" spc="-5" dirty="0">
                <a:latin typeface="Times New Roman"/>
                <a:cs typeface="Times New Roman"/>
              </a:rPr>
              <a:t>$400</a:t>
            </a:r>
            <a:r>
              <a:rPr lang="en-GB" sz="2400" spc="40" dirty="0">
                <a:latin typeface="Times New Roman"/>
                <a:cs typeface="Times New Roman"/>
              </a:rPr>
              <a:t> </a:t>
            </a:r>
            <a:r>
              <a:rPr lang="en-GB" sz="2400" spc="-10" dirty="0">
                <a:latin typeface="Times New Roman"/>
                <a:cs typeface="Times New Roman"/>
              </a:rPr>
              <a:t>million.</a:t>
            </a:r>
            <a:endParaRPr lang="en-GB" sz="2400" dirty="0">
              <a:latin typeface="Times New Roman"/>
              <a:cs typeface="Times New Roman"/>
            </a:endParaRPr>
          </a:p>
          <a:p>
            <a:pPr marL="354965" marR="5080" indent="-342900">
              <a:lnSpc>
                <a:spcPct val="100000"/>
              </a:lnSpc>
              <a:spcBef>
                <a:spcPts val="1800"/>
              </a:spcBef>
              <a:tabLst>
                <a:tab pos="354965" algn="l"/>
                <a:tab pos="355600" algn="l"/>
              </a:tabLst>
            </a:pPr>
            <a:r>
              <a:rPr lang="en-GB" sz="2400" spc="-5" dirty="0">
                <a:latin typeface="Times New Roman"/>
                <a:cs typeface="Times New Roman"/>
              </a:rPr>
              <a:t>A 25% fall in the value of its $400 million investment portfolio would  result in a </a:t>
            </a:r>
            <a:r>
              <a:rPr lang="en-GB" sz="2400" b="1" i="1" spc="-5" dirty="0">
                <a:latin typeface="Times New Roman"/>
                <a:cs typeface="Times New Roman"/>
              </a:rPr>
              <a:t>total loss </a:t>
            </a:r>
            <a:r>
              <a:rPr lang="en-GB" sz="2400" spc="-5" dirty="0">
                <a:latin typeface="Times New Roman"/>
                <a:cs typeface="Times New Roman"/>
              </a:rPr>
              <a:t>of the investor’s capital if the hedge fund closed</a:t>
            </a:r>
            <a:r>
              <a:rPr lang="en-GB" sz="2400" spc="45" dirty="0">
                <a:latin typeface="Times New Roman"/>
                <a:cs typeface="Times New Roman"/>
              </a:rPr>
              <a:t> </a:t>
            </a:r>
            <a:r>
              <a:rPr lang="en-GB" sz="2400" spc="-5" dirty="0">
                <a:latin typeface="Times New Roman"/>
                <a:cs typeface="Times New Roman"/>
              </a:rPr>
              <a:t>down.</a:t>
            </a:r>
            <a:endParaRPr lang="en-GB" sz="2400" dirty="0">
              <a:latin typeface="Times New Roman"/>
              <a:cs typeface="Times New Roman"/>
            </a:endParaRPr>
          </a:p>
          <a:p>
            <a:pPr marL="354965" marR="595630" indent="-342900" algn="just">
              <a:lnSpc>
                <a:spcPct val="100000"/>
              </a:lnSpc>
              <a:spcBef>
                <a:spcPts val="1800"/>
              </a:spcBef>
              <a:tabLst>
                <a:tab pos="355600" algn="l"/>
              </a:tabLst>
            </a:pPr>
            <a:r>
              <a:rPr lang="en-GB" sz="2400" spc="-5" dirty="0">
                <a:latin typeface="Times New Roman"/>
                <a:cs typeface="Times New Roman"/>
              </a:rPr>
              <a:t>If, alternatively, the investment </a:t>
            </a:r>
            <a:r>
              <a:rPr lang="en-GB" sz="2400" spc="-10" dirty="0">
                <a:latin typeface="Times New Roman"/>
                <a:cs typeface="Times New Roman"/>
              </a:rPr>
              <a:t>portfolio </a:t>
            </a:r>
            <a:r>
              <a:rPr lang="en-GB" sz="2400" spc="-5" dirty="0">
                <a:latin typeface="Times New Roman"/>
                <a:cs typeface="Times New Roman"/>
              </a:rPr>
              <a:t>increased by 25%, </a:t>
            </a:r>
            <a:r>
              <a:rPr lang="en-GB" sz="2400" spc="-10" dirty="0">
                <a:latin typeface="Times New Roman"/>
                <a:cs typeface="Times New Roman"/>
              </a:rPr>
              <a:t>investors  </a:t>
            </a:r>
            <a:r>
              <a:rPr lang="en-GB" sz="2400" spc="-5" dirty="0">
                <a:latin typeface="Times New Roman"/>
                <a:cs typeface="Times New Roman"/>
              </a:rPr>
              <a:t>would receive a </a:t>
            </a:r>
            <a:r>
              <a:rPr lang="en-GB" sz="2400" b="1" i="1" spc="-5" dirty="0">
                <a:latin typeface="Times New Roman"/>
                <a:cs typeface="Times New Roman"/>
              </a:rPr>
              <a:t>100% return </a:t>
            </a:r>
            <a:r>
              <a:rPr lang="en-GB" sz="2400" spc="-5" dirty="0">
                <a:latin typeface="Times New Roman"/>
                <a:cs typeface="Times New Roman"/>
              </a:rPr>
              <a:t>on their investment, before subtracting  management fees and operating</a:t>
            </a:r>
            <a:r>
              <a:rPr lang="en-GB" sz="2400" spc="-35" dirty="0">
                <a:latin typeface="Times New Roman"/>
                <a:cs typeface="Times New Roman"/>
              </a:rPr>
              <a:t> </a:t>
            </a:r>
            <a:r>
              <a:rPr lang="en-GB" sz="2400" spc="-5" dirty="0">
                <a:latin typeface="Times New Roman"/>
                <a:cs typeface="Times New Roman"/>
              </a:rPr>
              <a:t>costs.</a:t>
            </a:r>
            <a:endParaRPr lang="en-GB" sz="2400" dirty="0">
              <a:latin typeface="Times New Roman"/>
              <a:cs typeface="Times New Roman"/>
            </a:endParaRPr>
          </a:p>
          <a:p>
            <a:pPr marL="354965" marR="167005" indent="-342900">
              <a:lnSpc>
                <a:spcPct val="100000"/>
              </a:lnSpc>
              <a:spcBef>
                <a:spcPts val="1800"/>
              </a:spcBef>
              <a:tabLst>
                <a:tab pos="354965" algn="l"/>
                <a:tab pos="355600" algn="l"/>
              </a:tabLst>
            </a:pPr>
            <a:r>
              <a:rPr lang="en-GB" sz="2400" spc="-5" dirty="0">
                <a:latin typeface="Times New Roman"/>
                <a:cs typeface="Times New Roman"/>
              </a:rPr>
              <a:t>During the 2008 Financial Crisis, leverage made available to hedge funds  dropped</a:t>
            </a:r>
            <a:r>
              <a:rPr lang="en-GB" sz="2400" spc="-20" dirty="0">
                <a:latin typeface="Times New Roman"/>
                <a:cs typeface="Times New Roman"/>
              </a:rPr>
              <a:t> </a:t>
            </a:r>
            <a:r>
              <a:rPr lang="en-GB" sz="2400" spc="-5" dirty="0">
                <a:latin typeface="Times New Roman"/>
                <a:cs typeface="Times New Roman"/>
              </a:rPr>
              <a:t>precipitously.</a:t>
            </a:r>
            <a:endParaRPr lang="en-GB" sz="2400" dirty="0">
              <a:latin typeface="Times New Roman"/>
              <a:cs typeface="Times New Roman"/>
            </a:endParaRPr>
          </a:p>
          <a:p>
            <a:endParaRPr lang="en-GB" dirty="0"/>
          </a:p>
        </p:txBody>
      </p:sp>
    </p:spTree>
    <p:extLst>
      <p:ext uri="{BB962C8B-B14F-4D97-AF65-F5344CB8AC3E}">
        <p14:creationId xmlns:p14="http://schemas.microsoft.com/office/powerpoint/2010/main" val="2117529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Hedge Fund Strategies</a:t>
            </a:r>
            <a:endParaRPr lang="en-GB" dirty="0"/>
          </a:p>
        </p:txBody>
      </p:sp>
      <p:sp>
        <p:nvSpPr>
          <p:cNvPr id="2" name="Content Placeholder 1"/>
          <p:cNvSpPr>
            <a:spLocks noGrp="1"/>
          </p:cNvSpPr>
          <p:nvPr>
            <p:ph idx="1"/>
          </p:nvPr>
        </p:nvSpPr>
        <p:spPr/>
        <p:txBody>
          <a:bodyPr/>
          <a:lstStyle/>
          <a:p>
            <a:r>
              <a:rPr lang="en-US" altLang="en-US" sz="3000" dirty="0"/>
              <a:t>Directional</a:t>
            </a:r>
          </a:p>
          <a:p>
            <a:pPr lvl="1"/>
            <a:r>
              <a:rPr lang="en-US" altLang="en-US" sz="3000" dirty="0"/>
              <a:t>Bets that one sector or another will outperform other sectors</a:t>
            </a:r>
          </a:p>
          <a:p>
            <a:r>
              <a:rPr lang="en-US" altLang="en-US" sz="3000" dirty="0"/>
              <a:t>Non-directional</a:t>
            </a:r>
          </a:p>
          <a:p>
            <a:pPr lvl="1"/>
            <a:r>
              <a:rPr lang="en-US" altLang="en-US" sz="3000" dirty="0"/>
              <a:t>Exploit temporary misalignments in relative valuation across sectors</a:t>
            </a:r>
          </a:p>
          <a:p>
            <a:pPr lvl="1"/>
            <a:r>
              <a:rPr lang="en-US" altLang="en-US" sz="3000" dirty="0"/>
              <a:t>Buy one type of security and sell another</a:t>
            </a:r>
          </a:p>
          <a:p>
            <a:pPr lvl="1"/>
            <a:r>
              <a:rPr lang="en-US" altLang="en-US" sz="3000" dirty="0"/>
              <a:t>Strives to be market neutral</a:t>
            </a:r>
          </a:p>
        </p:txBody>
      </p:sp>
    </p:spTree>
    <p:extLst>
      <p:ext uri="{BB962C8B-B14F-4D97-AF65-F5344CB8AC3E}">
        <p14:creationId xmlns:p14="http://schemas.microsoft.com/office/powerpoint/2010/main" val="2206164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Hedge Fund Strategies</a:t>
            </a:r>
          </a:p>
        </p:txBody>
      </p:sp>
      <p:sp>
        <p:nvSpPr>
          <p:cNvPr id="5" name="Content Placeholder 4"/>
          <p:cNvSpPr>
            <a:spLocks noGrp="1"/>
          </p:cNvSpPr>
          <p:nvPr>
            <p:ph idx="1"/>
          </p:nvPr>
        </p:nvSpPr>
        <p:spPr/>
        <p:txBody>
          <a:bodyPr/>
          <a:lstStyle/>
          <a:p>
            <a:endParaRPr lang="en-GB"/>
          </a:p>
        </p:txBody>
      </p:sp>
      <p:pic>
        <p:nvPicPr>
          <p:cNvPr id="4" name="Content Placeholder 5" descr="Hedge Fund Strategies" title="Hedge Fund Strategie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28650" y="1690688"/>
            <a:ext cx="7886700" cy="4690639"/>
          </a:xfrm>
          <a:prstGeom prst="rect">
            <a:avLst/>
          </a:prstGeom>
        </p:spPr>
      </p:pic>
    </p:spTree>
    <p:extLst>
      <p:ext uri="{BB962C8B-B14F-4D97-AF65-F5344CB8AC3E}">
        <p14:creationId xmlns:p14="http://schemas.microsoft.com/office/powerpoint/2010/main" val="2153903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Hedge Fund Strategies</a:t>
            </a:r>
          </a:p>
        </p:txBody>
      </p:sp>
      <p:sp>
        <p:nvSpPr>
          <p:cNvPr id="45" name="Content Placeholder 44" descr="Hedge Fund Strategies" title="Hedge Fund Strategies"/>
          <p:cNvSpPr>
            <a:spLocks noGrp="1"/>
          </p:cNvSpPr>
          <p:nvPr>
            <p:ph idx="1"/>
          </p:nvPr>
        </p:nvSpPr>
        <p:spPr/>
        <p:txBody>
          <a:bodyPr/>
          <a:lstStyle/>
          <a:p>
            <a:endParaRPr lang="en-GB" dirty="0"/>
          </a:p>
        </p:txBody>
      </p:sp>
      <p:sp>
        <p:nvSpPr>
          <p:cNvPr id="4" name="Rectangle 3" descr="Hedge Fund Strategies" title="Hedge Fund Strategies"/>
          <p:cNvSpPr/>
          <p:nvPr/>
        </p:nvSpPr>
        <p:spPr>
          <a:xfrm>
            <a:off x="755576" y="2132856"/>
            <a:ext cx="741682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descr="Hedge Fund Strategies" title="Hedge Fund Strategies"/>
          <p:cNvSpPr txBox="1"/>
          <p:nvPr/>
        </p:nvSpPr>
        <p:spPr>
          <a:xfrm>
            <a:off x="1259632" y="2132856"/>
            <a:ext cx="6264696" cy="369332"/>
          </a:xfrm>
          <a:prstGeom prst="rect">
            <a:avLst/>
          </a:prstGeom>
          <a:noFill/>
        </p:spPr>
        <p:txBody>
          <a:bodyPr wrap="square" rtlCol="0">
            <a:spAutoFit/>
          </a:bodyPr>
          <a:lstStyle/>
          <a:p>
            <a:pPr algn="ctr"/>
            <a:r>
              <a:rPr lang="en-GB" dirty="0" smtClean="0"/>
              <a:t>Hedge Fund Strategies</a:t>
            </a:r>
            <a:endParaRPr lang="en-GB" dirty="0"/>
          </a:p>
        </p:txBody>
      </p:sp>
      <p:cxnSp>
        <p:nvCxnSpPr>
          <p:cNvPr id="7" name="Straight Arrow Connector 6" descr="Hedge Fund Strategies" title="Hedge Fund Strategies"/>
          <p:cNvCxnSpPr/>
          <p:nvPr/>
        </p:nvCxnSpPr>
        <p:spPr>
          <a:xfrm>
            <a:off x="1647360" y="266679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descr="Hedge Fund Strategies" title="Hedge Fund Strategies"/>
          <p:cNvCxnSpPr/>
          <p:nvPr/>
        </p:nvCxnSpPr>
        <p:spPr>
          <a:xfrm>
            <a:off x="4391980" y="263691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descr="Hedge Fund Strategies" title="Hedge Fund Strategies"/>
          <p:cNvCxnSpPr/>
          <p:nvPr/>
        </p:nvCxnSpPr>
        <p:spPr>
          <a:xfrm>
            <a:off x="7308304" y="2741062"/>
            <a:ext cx="0" cy="50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descr="Hedge Fund Strategies" title="Hedge Fund Strategies"/>
          <p:cNvSpPr/>
          <p:nvPr/>
        </p:nvSpPr>
        <p:spPr>
          <a:xfrm>
            <a:off x="738715" y="3242854"/>
            <a:ext cx="1800200"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descr="Hedge Fund Strategies" title="Hedge Fund Strategies"/>
          <p:cNvSpPr txBox="1"/>
          <p:nvPr/>
        </p:nvSpPr>
        <p:spPr>
          <a:xfrm>
            <a:off x="810723" y="3242854"/>
            <a:ext cx="1512168" cy="369332"/>
          </a:xfrm>
          <a:prstGeom prst="rect">
            <a:avLst/>
          </a:prstGeom>
          <a:noFill/>
        </p:spPr>
        <p:txBody>
          <a:bodyPr wrap="square" rtlCol="0">
            <a:spAutoFit/>
          </a:bodyPr>
          <a:lstStyle/>
          <a:p>
            <a:pPr algn="ctr"/>
            <a:r>
              <a:rPr lang="en-GB" dirty="0" smtClean="0"/>
              <a:t>Equity</a:t>
            </a:r>
            <a:endParaRPr lang="en-GB" dirty="0"/>
          </a:p>
        </p:txBody>
      </p:sp>
      <p:sp>
        <p:nvSpPr>
          <p:cNvPr id="14" name="Rectangle 13" descr="Hedge Fund Strategies" title="Hedge Fund Strategies"/>
          <p:cNvSpPr/>
          <p:nvPr/>
        </p:nvSpPr>
        <p:spPr>
          <a:xfrm>
            <a:off x="3509882" y="3244764"/>
            <a:ext cx="1800200"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descr="Hedge Fund Strategies" title="Hedge Fund Strategies"/>
          <p:cNvSpPr txBox="1"/>
          <p:nvPr/>
        </p:nvSpPr>
        <p:spPr>
          <a:xfrm>
            <a:off x="3587450" y="3301631"/>
            <a:ext cx="1512168" cy="369332"/>
          </a:xfrm>
          <a:prstGeom prst="rect">
            <a:avLst/>
          </a:prstGeom>
          <a:noFill/>
        </p:spPr>
        <p:txBody>
          <a:bodyPr wrap="square" rtlCol="0">
            <a:spAutoFit/>
          </a:bodyPr>
          <a:lstStyle/>
          <a:p>
            <a:pPr algn="ctr"/>
            <a:r>
              <a:rPr lang="en-GB" dirty="0" smtClean="0"/>
              <a:t>Macro</a:t>
            </a:r>
            <a:endParaRPr lang="en-GB" dirty="0"/>
          </a:p>
        </p:txBody>
      </p:sp>
      <p:sp>
        <p:nvSpPr>
          <p:cNvPr id="16" name="Rectangle 15" descr="Hedge Fund Strategies" title="Hedge Fund Strategies"/>
          <p:cNvSpPr/>
          <p:nvPr/>
        </p:nvSpPr>
        <p:spPr>
          <a:xfrm>
            <a:off x="6330887" y="3246077"/>
            <a:ext cx="1800200"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descr="Hedge Fund Strategies" title="Hedge Fund Strategies"/>
          <p:cNvSpPr txBox="1"/>
          <p:nvPr/>
        </p:nvSpPr>
        <p:spPr>
          <a:xfrm>
            <a:off x="6384894" y="3263102"/>
            <a:ext cx="1512168" cy="369332"/>
          </a:xfrm>
          <a:prstGeom prst="rect">
            <a:avLst/>
          </a:prstGeom>
          <a:noFill/>
        </p:spPr>
        <p:txBody>
          <a:bodyPr wrap="square" rtlCol="0">
            <a:spAutoFit/>
          </a:bodyPr>
          <a:lstStyle/>
          <a:p>
            <a:pPr algn="ctr"/>
            <a:r>
              <a:rPr lang="en-GB" dirty="0" smtClean="0"/>
              <a:t>Arbitrage</a:t>
            </a:r>
            <a:endParaRPr lang="en-GB" dirty="0"/>
          </a:p>
        </p:txBody>
      </p:sp>
      <p:sp>
        <p:nvSpPr>
          <p:cNvPr id="18" name="Rectangle 17" descr="Hedge Fund Strategies" title="Hedge Fund Strategies"/>
          <p:cNvSpPr/>
          <p:nvPr/>
        </p:nvSpPr>
        <p:spPr>
          <a:xfrm>
            <a:off x="747650" y="4011557"/>
            <a:ext cx="1816052"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descr="Hedge Fund Strategies" title="Hedge Fund Strategies"/>
          <p:cNvSpPr txBox="1"/>
          <p:nvPr/>
        </p:nvSpPr>
        <p:spPr>
          <a:xfrm>
            <a:off x="827584" y="4011557"/>
            <a:ext cx="1512168" cy="369332"/>
          </a:xfrm>
          <a:prstGeom prst="rect">
            <a:avLst/>
          </a:prstGeom>
          <a:noFill/>
        </p:spPr>
        <p:txBody>
          <a:bodyPr wrap="square" rtlCol="0">
            <a:spAutoFit/>
          </a:bodyPr>
          <a:lstStyle/>
          <a:p>
            <a:r>
              <a:rPr lang="en-GB" dirty="0" smtClean="0"/>
              <a:t>Long-Short</a:t>
            </a:r>
            <a:endParaRPr lang="en-GB" dirty="0"/>
          </a:p>
        </p:txBody>
      </p:sp>
      <p:sp>
        <p:nvSpPr>
          <p:cNvPr id="20" name="Rectangle 19" descr="Hedge Fund Strategies" title="Hedge Fund Strategies"/>
          <p:cNvSpPr/>
          <p:nvPr/>
        </p:nvSpPr>
        <p:spPr>
          <a:xfrm>
            <a:off x="755576" y="4443605"/>
            <a:ext cx="180020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descr="Hedge Fund Strategies" title="Hedge Fund Strategies"/>
          <p:cNvSpPr txBox="1"/>
          <p:nvPr/>
        </p:nvSpPr>
        <p:spPr>
          <a:xfrm>
            <a:off x="738715" y="4478056"/>
            <a:ext cx="1743410" cy="369332"/>
          </a:xfrm>
          <a:prstGeom prst="rect">
            <a:avLst/>
          </a:prstGeom>
          <a:solidFill>
            <a:srgbClr val="FFC000"/>
          </a:solidFill>
        </p:spPr>
        <p:txBody>
          <a:bodyPr wrap="square" rtlCol="0">
            <a:spAutoFit/>
          </a:bodyPr>
          <a:lstStyle/>
          <a:p>
            <a:r>
              <a:rPr lang="en-GB" dirty="0" smtClean="0"/>
              <a:t>Market Neutral</a:t>
            </a:r>
            <a:endParaRPr lang="en-GB" dirty="0"/>
          </a:p>
        </p:txBody>
      </p:sp>
      <p:sp>
        <p:nvSpPr>
          <p:cNvPr id="22" name="Rectangle 21" descr="Hedge Fund Strategies" title="Hedge Fund Strategies"/>
          <p:cNvSpPr/>
          <p:nvPr/>
        </p:nvSpPr>
        <p:spPr>
          <a:xfrm>
            <a:off x="747650" y="4863244"/>
            <a:ext cx="1816052" cy="4518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descr="Hedge Fund Strategies" title="Hedge Fund Strategies"/>
          <p:cNvSpPr txBox="1"/>
          <p:nvPr/>
        </p:nvSpPr>
        <p:spPr>
          <a:xfrm>
            <a:off x="827584" y="4883076"/>
            <a:ext cx="1512168" cy="369332"/>
          </a:xfrm>
          <a:prstGeom prst="rect">
            <a:avLst/>
          </a:prstGeom>
          <a:noFill/>
        </p:spPr>
        <p:txBody>
          <a:bodyPr wrap="square" rtlCol="0">
            <a:spAutoFit/>
          </a:bodyPr>
          <a:lstStyle/>
          <a:p>
            <a:r>
              <a:rPr lang="en-GB" dirty="0" smtClean="0"/>
              <a:t>Short Bias</a:t>
            </a:r>
            <a:endParaRPr lang="en-GB" dirty="0"/>
          </a:p>
        </p:txBody>
      </p:sp>
      <p:sp>
        <p:nvSpPr>
          <p:cNvPr id="24" name="Rectangle 23" descr="Hedge Fund Strategies" title="Hedge Fund Strategies"/>
          <p:cNvSpPr/>
          <p:nvPr/>
        </p:nvSpPr>
        <p:spPr>
          <a:xfrm>
            <a:off x="3491880" y="3990783"/>
            <a:ext cx="180020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descr="Hedge Fund Strategies" title="Hedge Fund Strategies"/>
          <p:cNvSpPr txBox="1"/>
          <p:nvPr/>
        </p:nvSpPr>
        <p:spPr>
          <a:xfrm>
            <a:off x="3563888" y="3990783"/>
            <a:ext cx="1656184" cy="369332"/>
          </a:xfrm>
          <a:prstGeom prst="rect">
            <a:avLst/>
          </a:prstGeom>
          <a:noFill/>
        </p:spPr>
        <p:txBody>
          <a:bodyPr wrap="square" rtlCol="0">
            <a:spAutoFit/>
          </a:bodyPr>
          <a:lstStyle/>
          <a:p>
            <a:r>
              <a:rPr lang="en-GB" dirty="0" smtClean="0"/>
              <a:t>Global Macro</a:t>
            </a:r>
            <a:endParaRPr lang="en-GB" dirty="0"/>
          </a:p>
        </p:txBody>
      </p:sp>
      <p:sp>
        <p:nvSpPr>
          <p:cNvPr id="26" name="Rectangle 25" descr="Hedge Fund Strategies" title="Hedge Fund Strategies"/>
          <p:cNvSpPr/>
          <p:nvPr/>
        </p:nvSpPr>
        <p:spPr>
          <a:xfrm>
            <a:off x="3491880" y="4422831"/>
            <a:ext cx="180020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descr="Hedge Fund Strategies" title="Hedge Fund Strategies"/>
          <p:cNvSpPr txBox="1"/>
          <p:nvPr/>
        </p:nvSpPr>
        <p:spPr>
          <a:xfrm>
            <a:off x="3411538" y="4422831"/>
            <a:ext cx="2104900" cy="369332"/>
          </a:xfrm>
          <a:prstGeom prst="rect">
            <a:avLst/>
          </a:prstGeom>
          <a:noFill/>
        </p:spPr>
        <p:txBody>
          <a:bodyPr wrap="square" rtlCol="0">
            <a:spAutoFit/>
          </a:bodyPr>
          <a:lstStyle/>
          <a:p>
            <a:r>
              <a:rPr lang="en-GB" dirty="0" smtClean="0"/>
              <a:t>Managed Futures</a:t>
            </a:r>
            <a:endParaRPr lang="en-GB" dirty="0"/>
          </a:p>
        </p:txBody>
      </p:sp>
      <p:sp>
        <p:nvSpPr>
          <p:cNvPr id="28" name="Rectangle 27" descr="Hedge Fund Strategies" title="Hedge Fund Strategies"/>
          <p:cNvSpPr/>
          <p:nvPr/>
        </p:nvSpPr>
        <p:spPr>
          <a:xfrm>
            <a:off x="3487302" y="4863244"/>
            <a:ext cx="1800200" cy="47098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descr="Hedge Fund Strategies" title="Hedge Fund Strategies"/>
          <p:cNvSpPr txBox="1"/>
          <p:nvPr/>
        </p:nvSpPr>
        <p:spPr>
          <a:xfrm>
            <a:off x="3559310" y="4863245"/>
            <a:ext cx="1711102" cy="369332"/>
          </a:xfrm>
          <a:prstGeom prst="rect">
            <a:avLst/>
          </a:prstGeom>
          <a:noFill/>
        </p:spPr>
        <p:txBody>
          <a:bodyPr wrap="square" rtlCol="0">
            <a:spAutoFit/>
          </a:bodyPr>
          <a:lstStyle/>
          <a:p>
            <a:r>
              <a:rPr lang="en-GB" dirty="0" smtClean="0"/>
              <a:t>Emerging </a:t>
            </a:r>
            <a:r>
              <a:rPr lang="en-GB" dirty="0" err="1" smtClean="0"/>
              <a:t>Mkts</a:t>
            </a:r>
            <a:endParaRPr lang="en-GB" dirty="0"/>
          </a:p>
        </p:txBody>
      </p:sp>
      <p:sp>
        <p:nvSpPr>
          <p:cNvPr id="30" name="Rectangle 29" descr="Hedge Fund Strategies" title="Hedge Fund Strategies"/>
          <p:cNvSpPr/>
          <p:nvPr/>
        </p:nvSpPr>
        <p:spPr>
          <a:xfrm>
            <a:off x="6371808" y="3992035"/>
            <a:ext cx="1800200" cy="4707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descr="Hedge Fund Strategies" title="Hedge Fund Strategies"/>
          <p:cNvSpPr txBox="1"/>
          <p:nvPr/>
        </p:nvSpPr>
        <p:spPr>
          <a:xfrm>
            <a:off x="6443816" y="3992036"/>
            <a:ext cx="1512168" cy="369332"/>
          </a:xfrm>
          <a:prstGeom prst="rect">
            <a:avLst/>
          </a:prstGeom>
          <a:noFill/>
        </p:spPr>
        <p:txBody>
          <a:bodyPr wrap="square" rtlCol="0">
            <a:spAutoFit/>
          </a:bodyPr>
          <a:lstStyle/>
          <a:p>
            <a:r>
              <a:rPr lang="en-GB" dirty="0" smtClean="0"/>
              <a:t>Event Driven</a:t>
            </a:r>
            <a:endParaRPr lang="en-GB" dirty="0"/>
          </a:p>
        </p:txBody>
      </p:sp>
      <p:sp>
        <p:nvSpPr>
          <p:cNvPr id="32" name="Rectangle 31" descr="Hedge Fund Strategies" title="Hedge Fund Strategies"/>
          <p:cNvSpPr/>
          <p:nvPr/>
        </p:nvSpPr>
        <p:spPr>
          <a:xfrm>
            <a:off x="6372200" y="4449435"/>
            <a:ext cx="180020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descr="Hedge Fund Strategies" title="Hedge Fund Strategies"/>
          <p:cNvSpPr txBox="1"/>
          <p:nvPr/>
        </p:nvSpPr>
        <p:spPr>
          <a:xfrm>
            <a:off x="6444208" y="4449435"/>
            <a:ext cx="1512168" cy="369332"/>
          </a:xfrm>
          <a:prstGeom prst="rect">
            <a:avLst/>
          </a:prstGeom>
          <a:noFill/>
        </p:spPr>
        <p:txBody>
          <a:bodyPr wrap="square" rtlCol="0">
            <a:spAutoFit/>
          </a:bodyPr>
          <a:lstStyle/>
          <a:p>
            <a:r>
              <a:rPr lang="en-GB" dirty="0" smtClean="0"/>
              <a:t>Convertible</a:t>
            </a:r>
            <a:endParaRPr lang="en-GB" dirty="0"/>
          </a:p>
        </p:txBody>
      </p:sp>
      <p:sp>
        <p:nvSpPr>
          <p:cNvPr id="34" name="Rectangle 33" descr="Hedge Fund Strategies" title="Hedge Fund Strategies"/>
          <p:cNvSpPr/>
          <p:nvPr/>
        </p:nvSpPr>
        <p:spPr>
          <a:xfrm>
            <a:off x="6372200" y="4885379"/>
            <a:ext cx="180020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descr="Hedge Fund Strategies" title="Hedge Fund Strategies"/>
          <p:cNvSpPr txBox="1"/>
          <p:nvPr/>
        </p:nvSpPr>
        <p:spPr>
          <a:xfrm>
            <a:off x="6444208" y="4885720"/>
            <a:ext cx="1692187" cy="369332"/>
          </a:xfrm>
          <a:prstGeom prst="rect">
            <a:avLst/>
          </a:prstGeom>
          <a:noFill/>
        </p:spPr>
        <p:txBody>
          <a:bodyPr wrap="square" rtlCol="0">
            <a:spAutoFit/>
          </a:bodyPr>
          <a:lstStyle/>
          <a:p>
            <a:r>
              <a:rPr lang="en-GB" dirty="0" smtClean="0"/>
              <a:t>Fixed Income</a:t>
            </a:r>
            <a:endParaRPr lang="en-GB" dirty="0"/>
          </a:p>
        </p:txBody>
      </p:sp>
      <p:sp>
        <p:nvSpPr>
          <p:cNvPr id="36" name="Rectangle 35" descr="Hedge Fund Strategies" title="Hedge Fund Strategies"/>
          <p:cNvSpPr/>
          <p:nvPr/>
        </p:nvSpPr>
        <p:spPr>
          <a:xfrm>
            <a:off x="742925" y="5319360"/>
            <a:ext cx="7416824" cy="4461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descr="Hedge Fund Strategies" title="Hedge Fund Strategies"/>
          <p:cNvSpPr txBox="1"/>
          <p:nvPr/>
        </p:nvSpPr>
        <p:spPr>
          <a:xfrm>
            <a:off x="1219400" y="5319360"/>
            <a:ext cx="6319858" cy="369332"/>
          </a:xfrm>
          <a:prstGeom prst="rect">
            <a:avLst/>
          </a:prstGeom>
          <a:noFill/>
        </p:spPr>
        <p:txBody>
          <a:bodyPr wrap="square" rtlCol="0">
            <a:spAutoFit/>
          </a:bodyPr>
          <a:lstStyle/>
          <a:p>
            <a:pPr algn="ctr"/>
            <a:r>
              <a:rPr lang="en-GB" dirty="0" smtClean="0"/>
              <a:t>Mixed Strategies</a:t>
            </a:r>
            <a:endParaRPr lang="en-GB" dirty="0"/>
          </a:p>
        </p:txBody>
      </p:sp>
      <p:cxnSp>
        <p:nvCxnSpPr>
          <p:cNvPr id="38" name="Straight Arrow Connector 37" descr="Hedge Fund Strategies" title="Hedge Fund Strategies"/>
          <p:cNvCxnSpPr/>
          <p:nvPr/>
        </p:nvCxnSpPr>
        <p:spPr>
          <a:xfrm>
            <a:off x="1619672" y="342900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descr="Hedge Fund Strategies" title="Hedge Fund Strategies"/>
          <p:cNvCxnSpPr/>
          <p:nvPr/>
        </p:nvCxnSpPr>
        <p:spPr>
          <a:xfrm>
            <a:off x="4391980" y="3411201"/>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descr="Hedge Fund Strategies" title="Hedge Fund Strategies"/>
          <p:cNvCxnSpPr/>
          <p:nvPr/>
        </p:nvCxnSpPr>
        <p:spPr>
          <a:xfrm>
            <a:off x="7308304" y="341471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667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Performance of Hedge Funds</a:t>
            </a:r>
            <a:endParaRPr lang="en-GB" dirty="0"/>
          </a:p>
        </p:txBody>
      </p:sp>
      <p:sp>
        <p:nvSpPr>
          <p:cNvPr id="2" name="Content Placeholder 1"/>
          <p:cNvSpPr>
            <a:spLocks noGrp="1"/>
          </p:cNvSpPr>
          <p:nvPr>
            <p:ph idx="1"/>
          </p:nvPr>
        </p:nvSpPr>
        <p:spPr/>
        <p:txBody>
          <a:bodyPr/>
          <a:lstStyle/>
          <a:p>
            <a:r>
              <a:rPr lang="en-GB" dirty="0"/>
              <a:t>Market-neutral funds have insignificant betas.</a:t>
            </a:r>
          </a:p>
          <a:p>
            <a:r>
              <a:rPr lang="en-GB" dirty="0"/>
              <a:t>Dedicated short bias funds exhibit substantial negative betas on the S&amp;P index.</a:t>
            </a:r>
          </a:p>
          <a:p>
            <a:r>
              <a:rPr lang="en-GB" dirty="0"/>
              <a:t>Distressed firm funds have significant exposure to credit conditions.</a:t>
            </a:r>
          </a:p>
          <a:p>
            <a:r>
              <a:rPr lang="en-GB" dirty="0"/>
              <a:t>Global macro funds show negative exposure to a stronger U.S. dollar.</a:t>
            </a:r>
          </a:p>
          <a:p>
            <a:endParaRPr lang="en-GB" dirty="0"/>
          </a:p>
        </p:txBody>
      </p:sp>
    </p:spTree>
    <p:extLst>
      <p:ext uri="{BB962C8B-B14F-4D97-AF65-F5344CB8AC3E}">
        <p14:creationId xmlns:p14="http://schemas.microsoft.com/office/powerpoint/2010/main" val="424065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Performance of Hedge Funds</a:t>
            </a:r>
            <a:endParaRPr lang="en-GB" dirty="0"/>
          </a:p>
        </p:txBody>
      </p:sp>
      <p:sp>
        <p:nvSpPr>
          <p:cNvPr id="2" name="Content Placeholder 1"/>
          <p:cNvSpPr>
            <a:spLocks noGrp="1"/>
          </p:cNvSpPr>
          <p:nvPr>
            <p:ph idx="1"/>
          </p:nvPr>
        </p:nvSpPr>
        <p:spPr/>
        <p:txBody>
          <a:bodyPr/>
          <a:lstStyle/>
          <a:p>
            <a:r>
              <a:rPr lang="en-GB" dirty="0"/>
              <a:t>Market-neutral funds have insignificant betas.</a:t>
            </a:r>
          </a:p>
          <a:p>
            <a:r>
              <a:rPr lang="en-GB" dirty="0"/>
              <a:t>Dedicated short bias funds exhibit substantial negative betas on the S&amp;P index.</a:t>
            </a:r>
          </a:p>
          <a:p>
            <a:r>
              <a:rPr lang="en-GB" dirty="0"/>
              <a:t>Distressed firm funds have significant exposure to credit conditions.</a:t>
            </a:r>
          </a:p>
          <a:p>
            <a:r>
              <a:rPr lang="en-GB" dirty="0"/>
              <a:t>Global macro funds show negative exposure to a stronger U.S. dollar.</a:t>
            </a:r>
          </a:p>
          <a:p>
            <a:endParaRPr lang="en-GB" dirty="0"/>
          </a:p>
        </p:txBody>
      </p:sp>
      <p:pic>
        <p:nvPicPr>
          <p:cNvPr id="4" name="Picture 3" descr="Performance of Hedge Funds" title="Performance of Hedge Fund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92352"/>
            <a:ext cx="8064896" cy="5565648"/>
          </a:xfrm>
          <a:prstGeom prst="rect">
            <a:avLst/>
          </a:prstGeom>
        </p:spPr>
      </p:pic>
    </p:spTree>
    <p:extLst>
      <p:ext uri="{BB962C8B-B14F-4D97-AF65-F5344CB8AC3E}">
        <p14:creationId xmlns:p14="http://schemas.microsoft.com/office/powerpoint/2010/main" val="871150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What are Hedge Funds?</a:t>
            </a:r>
            <a:endParaRPr lang="en-GB" dirty="0"/>
          </a:p>
        </p:txBody>
      </p:sp>
      <p:sp>
        <p:nvSpPr>
          <p:cNvPr id="2" name="Content Placeholder 1"/>
          <p:cNvSpPr>
            <a:spLocks noGrp="1"/>
          </p:cNvSpPr>
          <p:nvPr>
            <p:ph idx="1"/>
          </p:nvPr>
        </p:nvSpPr>
        <p:spPr/>
        <p:txBody>
          <a:bodyPr>
            <a:normAutofit/>
          </a:bodyPr>
          <a:lstStyle/>
          <a:p>
            <a:r>
              <a:rPr lang="en-US" sz="2400" dirty="0" smtClean="0"/>
              <a:t>Hedge </a:t>
            </a:r>
            <a:r>
              <a:rPr lang="en-US" sz="2400" dirty="0"/>
              <a:t>funds are investment pools that are relatively unconstrained in what they do. They are relatively unregulated (for now), charge very high fees, will not necessarily give you your money back when you want it, and will generally not tell you what they do. They are supposed to make money all the time, and when they fail at this, their investors redeem and go to someone else who has recently been making money. Every three  or four years they deliver a one-in-a-hundred year flood. They are generally run for rich people in Geneva, Switzerland, by rich people in Greenwich, Connecticut</a:t>
            </a:r>
            <a:r>
              <a:rPr lang="en-US" sz="2400" dirty="0" smtClean="0"/>
              <a:t>.”</a:t>
            </a:r>
          </a:p>
          <a:p>
            <a:pPr marL="0" indent="0">
              <a:buNone/>
            </a:pPr>
            <a:r>
              <a:rPr lang="en-US" sz="2400" dirty="0"/>
              <a:t>	</a:t>
            </a:r>
            <a:r>
              <a:rPr lang="en-US" sz="2400" dirty="0" smtClean="0"/>
              <a:t>	 </a:t>
            </a:r>
            <a:r>
              <a:rPr lang="en-US" sz="2400" dirty="0"/>
              <a:t>-Cliff </a:t>
            </a:r>
            <a:r>
              <a:rPr lang="en-US" sz="2400" dirty="0" err="1"/>
              <a:t>Asness</a:t>
            </a:r>
            <a:r>
              <a:rPr lang="en-US" sz="2400" dirty="0"/>
              <a:t>, </a:t>
            </a:r>
            <a:r>
              <a:rPr lang="en-US" sz="2400" i="1" dirty="0"/>
              <a:t>Journal of Portfolio Management</a:t>
            </a:r>
            <a:endParaRPr lang="en-GB" dirty="0"/>
          </a:p>
        </p:txBody>
      </p:sp>
    </p:spTree>
    <p:extLst>
      <p:ext uri="{BB962C8B-B14F-4D97-AF65-F5344CB8AC3E}">
        <p14:creationId xmlns:p14="http://schemas.microsoft.com/office/powerpoint/2010/main" val="2934462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Alphas: Compensation for Illiquidity?</a:t>
            </a:r>
            <a:endParaRPr lang="en-GB" dirty="0"/>
          </a:p>
        </p:txBody>
      </p:sp>
      <p:sp>
        <p:nvSpPr>
          <p:cNvPr id="2" name="Content Placeholder 1"/>
          <p:cNvSpPr>
            <a:spLocks noGrp="1"/>
          </p:cNvSpPr>
          <p:nvPr>
            <p:ph idx="1"/>
          </p:nvPr>
        </p:nvSpPr>
        <p:spPr/>
        <p:txBody>
          <a:bodyPr/>
          <a:lstStyle/>
          <a:p>
            <a:r>
              <a:rPr lang="en-US" altLang="en-US" sz="2400" dirty="0"/>
              <a:t>Hedge funds tend to hold more illiquid assets than other institutional investors.</a:t>
            </a:r>
          </a:p>
          <a:p>
            <a:r>
              <a:rPr lang="en-US" altLang="en-US" sz="2400" dirty="0"/>
              <a:t>Aragon: Typical alpha may actually be an equilibrium liquidity premium rather than a sign of stock-picking ability.</a:t>
            </a:r>
          </a:p>
          <a:p>
            <a:r>
              <a:rPr lang="en-US" altLang="en-US" sz="2400" dirty="0" err="1"/>
              <a:t>Hasanhodzic</a:t>
            </a:r>
            <a:r>
              <a:rPr lang="en-US" altLang="en-US" sz="2400" dirty="0"/>
              <a:t> and Lo: Hedge fund returns have serial correlation, a sign of liquidity problems. This biases the Sharpe ratios upward.</a:t>
            </a:r>
          </a:p>
        </p:txBody>
      </p:sp>
    </p:spTree>
    <p:extLst>
      <p:ext uri="{BB962C8B-B14F-4D97-AF65-F5344CB8AC3E}">
        <p14:creationId xmlns:p14="http://schemas.microsoft.com/office/powerpoint/2010/main" val="372711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Alphas: Compensation for Illiquidity?</a:t>
            </a:r>
          </a:p>
        </p:txBody>
      </p:sp>
      <p:sp>
        <p:nvSpPr>
          <p:cNvPr id="5" name="Content Placeholder 4" descr="Alphas: Compensation for Illiquidity?" title="Alphas: Compensation for Illiquidity?"/>
          <p:cNvSpPr>
            <a:spLocks noGrp="1"/>
          </p:cNvSpPr>
          <p:nvPr>
            <p:ph idx="1"/>
          </p:nvPr>
        </p:nvSpPr>
        <p:spPr/>
        <p:txBody>
          <a:bodyPr/>
          <a:lstStyle/>
          <a:p>
            <a:endParaRPr lang="en-GB"/>
          </a:p>
        </p:txBody>
      </p:sp>
      <p:pic>
        <p:nvPicPr>
          <p:cNvPr id="4" name="Content Placeholder 5" descr="Alphas: Compensation for Illiquidity?" title="Alphas: Compensation for Illiquid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32368" y="1772816"/>
            <a:ext cx="8188104" cy="4400639"/>
          </a:xfrm>
          <a:prstGeom prst="rect">
            <a:avLst/>
          </a:prstGeom>
        </p:spPr>
      </p:pic>
    </p:spTree>
    <p:extLst>
      <p:ext uri="{BB962C8B-B14F-4D97-AF65-F5344CB8AC3E}">
        <p14:creationId xmlns:p14="http://schemas.microsoft.com/office/powerpoint/2010/main" val="2064363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Alphas: Compensation for Illiquidity?</a:t>
            </a:r>
          </a:p>
        </p:txBody>
      </p:sp>
      <p:sp>
        <p:nvSpPr>
          <p:cNvPr id="2" name="Content Placeholder 1"/>
          <p:cNvSpPr>
            <a:spLocks noGrp="1"/>
          </p:cNvSpPr>
          <p:nvPr>
            <p:ph idx="1"/>
          </p:nvPr>
        </p:nvSpPr>
        <p:spPr/>
        <p:txBody>
          <a:bodyPr/>
          <a:lstStyle/>
          <a:p>
            <a:r>
              <a:rPr lang="en-US" altLang="en-US" sz="2400" dirty="0" err="1"/>
              <a:t>Sadka</a:t>
            </a:r>
            <a:r>
              <a:rPr lang="en-US" altLang="en-US" sz="2400" dirty="0"/>
              <a:t>: Unexpected declines in market liquidity are an important determinant of average hedge fund returns.</a:t>
            </a:r>
          </a:p>
        </p:txBody>
      </p:sp>
      <p:pic>
        <p:nvPicPr>
          <p:cNvPr id="4" name="Content Placeholder 4" descr="Alphas: Compensation for Illiquidity?" title="Alphas: Compensation for Illiquid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55576" y="2564904"/>
            <a:ext cx="7560840" cy="3608551"/>
          </a:xfrm>
          <a:prstGeom prst="rect">
            <a:avLst/>
          </a:prstGeom>
        </p:spPr>
      </p:pic>
    </p:spTree>
    <p:extLst>
      <p:ext uri="{BB962C8B-B14F-4D97-AF65-F5344CB8AC3E}">
        <p14:creationId xmlns:p14="http://schemas.microsoft.com/office/powerpoint/2010/main" val="2610425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Hedge Fund Performance and </a:t>
            </a:r>
            <a:br>
              <a:rPr lang="en-GB" dirty="0"/>
            </a:br>
            <a:r>
              <a:rPr lang="en-GB" dirty="0"/>
              <a:t>Survivorship Bias</a:t>
            </a:r>
          </a:p>
        </p:txBody>
      </p:sp>
      <p:sp>
        <p:nvSpPr>
          <p:cNvPr id="2" name="Content Placeholder 1"/>
          <p:cNvSpPr>
            <a:spLocks noGrp="1"/>
          </p:cNvSpPr>
          <p:nvPr>
            <p:ph idx="1"/>
          </p:nvPr>
        </p:nvSpPr>
        <p:spPr/>
        <p:txBody>
          <a:bodyPr/>
          <a:lstStyle/>
          <a:p>
            <a:r>
              <a:rPr lang="en-US" altLang="en-US" sz="2800" dirty="0"/>
              <a:t>Backfill bias:</a:t>
            </a:r>
          </a:p>
          <a:p>
            <a:pPr lvl="1"/>
            <a:r>
              <a:rPr lang="en-US" altLang="en-US" dirty="0"/>
              <a:t>Hedge funds report returns only if they choose to and they may do so only when their prior performance is good.</a:t>
            </a:r>
          </a:p>
          <a:p>
            <a:r>
              <a:rPr lang="en-US" altLang="en-US" sz="2800" dirty="0"/>
              <a:t>Survivorship bias:</a:t>
            </a:r>
          </a:p>
          <a:p>
            <a:pPr lvl="1"/>
            <a:r>
              <a:rPr lang="en-US" altLang="en-US" dirty="0"/>
              <a:t>Failed funds drop out of the database</a:t>
            </a:r>
          </a:p>
          <a:p>
            <a:pPr lvl="1"/>
            <a:r>
              <a:rPr lang="en-US" altLang="en-US" dirty="0"/>
              <a:t>Hedge fund attrition rates are more than double those for mutual funds.</a:t>
            </a:r>
          </a:p>
        </p:txBody>
      </p:sp>
    </p:spTree>
    <p:extLst>
      <p:ext uri="{BB962C8B-B14F-4D97-AF65-F5344CB8AC3E}">
        <p14:creationId xmlns:p14="http://schemas.microsoft.com/office/powerpoint/2010/main" val="2457953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sz="3200" dirty="0"/>
              <a:t>Hedge Fund Performance and Changing Factor Loadings</a:t>
            </a:r>
            <a:endParaRPr lang="en-GB" dirty="0"/>
          </a:p>
        </p:txBody>
      </p:sp>
      <p:pic>
        <p:nvPicPr>
          <p:cNvPr id="14" name="Content Placeholder 5" descr="Hedge Fund Performance and Changing Factor Loadings" title="Hedge Fund Performance and Changing Factor Loading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2672905"/>
            <a:ext cx="7272808" cy="3453258"/>
          </a:xfrm>
        </p:spPr>
      </p:pic>
      <p:sp>
        <p:nvSpPr>
          <p:cNvPr id="12" name="Content Placeholder 2"/>
          <p:cNvSpPr txBox="1">
            <a:spLocks/>
          </p:cNvSpPr>
          <p:nvPr/>
        </p:nvSpPr>
        <p:spPr>
          <a:xfrm>
            <a:off x="457200" y="1772816"/>
            <a:ext cx="4038600" cy="4353347"/>
          </a:xfrm>
          <a:prstGeom prst="rect">
            <a:avLst/>
          </a:prstGeom>
        </p:spPr>
        <p:txBody>
          <a:bodyPr vert="horz" lIns="90488" tIns="44450" rIns="90488" bIns="4445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en-US" dirty="0" smtClean="0"/>
              <a:t>Hedge funds are designed to be opportunistic and may frequently change their risk profiles.</a:t>
            </a:r>
          </a:p>
          <a:p>
            <a:pPr fontAlgn="auto">
              <a:spcAft>
                <a:spcPts val="0"/>
              </a:spcAft>
            </a:pPr>
            <a:endParaRPr lang="en-US" altLang="en-US" sz="3000" dirty="0"/>
          </a:p>
        </p:txBody>
      </p:sp>
      <p:sp>
        <p:nvSpPr>
          <p:cNvPr id="13" name="Content Placeholder 4"/>
          <p:cNvSpPr txBox="1">
            <a:spLocks/>
          </p:cNvSpPr>
          <p:nvPr/>
        </p:nvSpPr>
        <p:spPr>
          <a:xfrm>
            <a:off x="4648200" y="1772816"/>
            <a:ext cx="4038600" cy="43533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en-US" dirty="0" smtClean="0"/>
              <a:t>If risk is not constant, alphas will be biased if a standard, linear index model is used.</a:t>
            </a:r>
          </a:p>
          <a:p>
            <a:pPr fontAlgn="auto">
              <a:spcAft>
                <a:spcPts val="0"/>
              </a:spcAft>
            </a:pPr>
            <a:endParaRPr lang="en-US" altLang="en-US" sz="2800" dirty="0"/>
          </a:p>
        </p:txBody>
      </p:sp>
    </p:spTree>
    <p:extLst>
      <p:ext uri="{BB962C8B-B14F-4D97-AF65-F5344CB8AC3E}">
        <p14:creationId xmlns:p14="http://schemas.microsoft.com/office/powerpoint/2010/main" val="164981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Fund of Funds</a:t>
            </a:r>
            <a:endParaRPr lang="en-GB" dirty="0"/>
          </a:p>
        </p:txBody>
      </p:sp>
      <p:sp>
        <p:nvSpPr>
          <p:cNvPr id="4" name="Content Placeholder 2"/>
          <p:cNvSpPr txBox="1">
            <a:spLocks/>
          </p:cNvSpPr>
          <p:nvPr/>
        </p:nvSpPr>
        <p:spPr>
          <a:xfrm>
            <a:off x="457200" y="1690689"/>
            <a:ext cx="4038600" cy="4435474"/>
          </a:xfrm>
          <a:prstGeom prst="rect">
            <a:avLst/>
          </a:prstGeom>
        </p:spPr>
        <p:txBody>
          <a:bodyPr vert="horz" lIns="90488" tIns="44450" rIns="90488" bIns="4445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en-US" sz="2800" dirty="0" smtClean="0"/>
              <a:t>Funds that invest in one or more other hedge funds. Also called “feeder funds”.</a:t>
            </a:r>
          </a:p>
          <a:p>
            <a:pPr fontAlgn="auto">
              <a:spcAft>
                <a:spcPts val="0"/>
              </a:spcAft>
            </a:pPr>
            <a:r>
              <a:rPr lang="en-US" altLang="en-US" sz="2800" dirty="0" smtClean="0"/>
              <a:t>A way to diversify across many hedge funds.</a:t>
            </a:r>
            <a:endParaRPr lang="en-US" altLang="en-US" sz="2800" dirty="0"/>
          </a:p>
        </p:txBody>
      </p:sp>
      <p:sp>
        <p:nvSpPr>
          <p:cNvPr id="5" name="Content Placeholder 4"/>
          <p:cNvSpPr txBox="1">
            <a:spLocks/>
          </p:cNvSpPr>
          <p:nvPr/>
        </p:nvSpPr>
        <p:spPr>
          <a:xfrm>
            <a:off x="4648200" y="1690689"/>
            <a:ext cx="4038600" cy="443547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en-US" sz="2800" dirty="0" smtClean="0"/>
              <a:t>Supposed to provide due diligence in screening funds for investment worthiness.</a:t>
            </a:r>
          </a:p>
          <a:p>
            <a:pPr fontAlgn="auto">
              <a:spcAft>
                <a:spcPts val="0"/>
              </a:spcAft>
            </a:pPr>
            <a:r>
              <a:rPr lang="en-US" altLang="en-US" sz="2800" dirty="0" smtClean="0"/>
              <a:t>Madoff scandal showed that these advantages are not always realized in practice.</a:t>
            </a:r>
          </a:p>
          <a:p>
            <a:pPr fontAlgn="auto">
              <a:spcAft>
                <a:spcPts val="0"/>
              </a:spcAft>
            </a:pPr>
            <a:endParaRPr lang="en-US" altLang="en-US" sz="2800" dirty="0"/>
          </a:p>
        </p:txBody>
      </p:sp>
    </p:spTree>
    <p:extLst>
      <p:ext uri="{BB962C8B-B14F-4D97-AF65-F5344CB8AC3E}">
        <p14:creationId xmlns:p14="http://schemas.microsoft.com/office/powerpoint/2010/main" val="275145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Fund of Funds</a:t>
            </a:r>
          </a:p>
        </p:txBody>
      </p:sp>
      <p:sp>
        <p:nvSpPr>
          <p:cNvPr id="2" name="Content Placeholder 1"/>
          <p:cNvSpPr>
            <a:spLocks noGrp="1"/>
          </p:cNvSpPr>
          <p:nvPr>
            <p:ph idx="1"/>
          </p:nvPr>
        </p:nvSpPr>
        <p:spPr/>
        <p:txBody>
          <a:bodyPr/>
          <a:lstStyle/>
          <a:p>
            <a:r>
              <a:rPr lang="en-US" altLang="en-US" sz="2400" dirty="0"/>
              <a:t>Optionality can have a big impact on expected fees.</a:t>
            </a:r>
          </a:p>
          <a:p>
            <a:r>
              <a:rPr lang="en-US" altLang="en-US" sz="2400" dirty="0"/>
              <a:t>Fund of funds pays an incentive fee to each underlying fund that outperforms its benchmark even if the aggregate performance is poor.</a:t>
            </a:r>
          </a:p>
          <a:p>
            <a:r>
              <a:rPr lang="en-US" altLang="en-US" sz="2400" dirty="0" smtClean="0"/>
              <a:t>Investors </a:t>
            </a:r>
            <a:r>
              <a:rPr lang="en-US" altLang="en-US" sz="2400" dirty="0"/>
              <a:t>need to be aware that these funds of funds operate with considerable leverage.</a:t>
            </a:r>
          </a:p>
          <a:p>
            <a:r>
              <a:rPr lang="en-US" altLang="en-US" sz="2400" dirty="0"/>
              <a:t>If the various hedge funds in which these funds of funds invest have similar investment styles, diversification may </a:t>
            </a:r>
            <a:r>
              <a:rPr lang="en-US" altLang="en-US" sz="2400" dirty="0" smtClean="0"/>
              <a:t>be illusory</a:t>
            </a:r>
            <a:r>
              <a:rPr lang="en-US" altLang="en-US" sz="2400" dirty="0"/>
              <a:t>.</a:t>
            </a:r>
          </a:p>
          <a:p>
            <a:endParaRPr lang="en-US" altLang="en-US" sz="2400" dirty="0"/>
          </a:p>
          <a:p>
            <a:endParaRPr lang="en-GB" dirty="0"/>
          </a:p>
        </p:txBody>
      </p:sp>
    </p:spTree>
    <p:extLst>
      <p:ext uri="{BB962C8B-B14F-4D97-AF65-F5344CB8AC3E}">
        <p14:creationId xmlns:p14="http://schemas.microsoft.com/office/powerpoint/2010/main" val="419705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Fund of Funds</a:t>
            </a:r>
          </a:p>
        </p:txBody>
      </p:sp>
      <p:graphicFrame>
        <p:nvGraphicFramePr>
          <p:cNvPr id="4" name="Group 52" descr="Fund of Funds" title="Fund of Funds"/>
          <p:cNvGraphicFramePr>
            <a:graphicFrameLocks noGrp="1"/>
          </p:cNvGraphicFramePr>
          <p:nvPr>
            <p:extLst>
              <p:ext uri="{D42A27DB-BD31-4B8C-83A1-F6EECF244321}">
                <p14:modId xmlns:p14="http://schemas.microsoft.com/office/powerpoint/2010/main" val="2041642632"/>
              </p:ext>
            </p:extLst>
          </p:nvPr>
        </p:nvGraphicFramePr>
        <p:xfrm>
          <a:off x="628650" y="2204864"/>
          <a:ext cx="7831780" cy="3189732"/>
        </p:xfrm>
        <a:graphic>
          <a:graphicData uri="http://schemas.openxmlformats.org/drawingml/2006/table">
            <a:tbl>
              <a:tblPr/>
              <a:tblGrid>
                <a:gridCol w="1566356">
                  <a:extLst>
                    <a:ext uri="{9D8B030D-6E8A-4147-A177-3AD203B41FA5}">
                      <a16:colId xmlns:a16="http://schemas.microsoft.com/office/drawing/2014/main" val="327584583"/>
                    </a:ext>
                  </a:extLst>
                </a:gridCol>
                <a:gridCol w="1566356">
                  <a:extLst>
                    <a:ext uri="{9D8B030D-6E8A-4147-A177-3AD203B41FA5}">
                      <a16:colId xmlns:a16="http://schemas.microsoft.com/office/drawing/2014/main" val="35219270"/>
                    </a:ext>
                  </a:extLst>
                </a:gridCol>
                <a:gridCol w="1566356">
                  <a:extLst>
                    <a:ext uri="{9D8B030D-6E8A-4147-A177-3AD203B41FA5}">
                      <a16:colId xmlns:a16="http://schemas.microsoft.com/office/drawing/2014/main" val="3219863828"/>
                    </a:ext>
                  </a:extLst>
                </a:gridCol>
                <a:gridCol w="1566356">
                  <a:extLst>
                    <a:ext uri="{9D8B030D-6E8A-4147-A177-3AD203B41FA5}">
                      <a16:colId xmlns:a16="http://schemas.microsoft.com/office/drawing/2014/main" val="2140718363"/>
                    </a:ext>
                  </a:extLst>
                </a:gridCol>
                <a:gridCol w="1566356">
                  <a:extLst>
                    <a:ext uri="{9D8B030D-6E8A-4147-A177-3AD203B41FA5}">
                      <a16:colId xmlns:a16="http://schemas.microsoft.com/office/drawing/2014/main" val="3971342898"/>
                    </a:ext>
                  </a:extLst>
                </a:gridCol>
              </a:tblGrid>
              <a:tr h="194042">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Fund 1</a:t>
                      </a:r>
                      <a:endPar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Fund 2</a:t>
                      </a:r>
                      <a:endPar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Fund 3</a:t>
                      </a:r>
                      <a:endPar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Fund of Funds</a:t>
                      </a:r>
                      <a:endPar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horzOverflow="overflow">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3367264612"/>
                  </a:ext>
                </a:extLst>
              </a:tr>
              <a:tr h="38808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Start of year (millions)</a:t>
                      </a:r>
                      <a:endPar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$1.00</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$1.00</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$1.00</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$3.00</a:t>
                      </a:r>
                    </a:p>
                  </a:txBody>
                  <a:tcPr marL="68580" marR="68580" marT="0" marB="0" horzOverflow="overflow">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4975938"/>
                  </a:ext>
                </a:extLst>
              </a:tr>
              <a:tr h="38808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End of year (millions)</a:t>
                      </a:r>
                      <a:endPar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$1.20</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$1.40</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$0.25</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$2.85</a:t>
                      </a:r>
                    </a:p>
                  </a:txBody>
                  <a:tcPr marL="68580" marR="68580" marT="0" marB="0" horzOverflow="overflow">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3797784"/>
                  </a:ext>
                </a:extLst>
              </a:tr>
              <a:tr h="38808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Gross rate of return</a:t>
                      </a:r>
                      <a:endPar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20%</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40%</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-75%</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-5%</a:t>
                      </a:r>
                    </a:p>
                  </a:txBody>
                  <a:tcPr marL="68580" marR="68580" marT="0" marB="0" horzOverflow="overflow">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4740860"/>
                  </a:ext>
                </a:extLst>
              </a:tr>
              <a:tr h="38808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Incentive fee (millions)</a:t>
                      </a:r>
                      <a:endPar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$0.04</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$0.08</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$0.00</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$0.12</a:t>
                      </a:r>
                    </a:p>
                  </a:txBody>
                  <a:tcPr marL="68580" marR="68580" marT="0" marB="0" horzOverflow="overflow">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7192800"/>
                  </a:ext>
                </a:extLst>
              </a:tr>
              <a:tr h="38808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End of year, net of fee</a:t>
                      </a:r>
                      <a:endPar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$1.16</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$1.32</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$.25</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$2.73</a:t>
                      </a:r>
                    </a:p>
                  </a:txBody>
                  <a:tcPr marL="68580" marR="68580" marT="0" marB="0" horzOverflow="overflow">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58595"/>
                  </a:ext>
                </a:extLst>
              </a:tr>
              <a:tr h="388083">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Net rate of return</a:t>
                      </a:r>
                      <a:endPar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16%</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32%</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-75%</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-9%</a:t>
                      </a:r>
                    </a:p>
                  </a:txBody>
                  <a:tcPr marL="68580" marR="68580" marT="0" marB="0" horzOverflow="overflow">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833663"/>
                  </a:ext>
                </a:extLst>
              </a:tr>
            </a:tbl>
          </a:graphicData>
        </a:graphic>
      </p:graphicFrame>
    </p:spTree>
    <p:extLst>
      <p:ext uri="{BB962C8B-B14F-4D97-AF65-F5344CB8AC3E}">
        <p14:creationId xmlns:p14="http://schemas.microsoft.com/office/powerpoint/2010/main" val="3051509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Fund of Funds</a:t>
            </a:r>
          </a:p>
        </p:txBody>
      </p:sp>
      <p:sp>
        <p:nvSpPr>
          <p:cNvPr id="2" name="Content Placeholder 1"/>
          <p:cNvSpPr>
            <a:spLocks noGrp="1"/>
          </p:cNvSpPr>
          <p:nvPr>
            <p:ph idx="1"/>
          </p:nvPr>
        </p:nvSpPr>
        <p:spPr/>
        <p:txBody>
          <a:bodyPr/>
          <a:lstStyle/>
          <a:p>
            <a:r>
              <a:rPr lang="en-US" altLang="en-US" sz="2400" dirty="0"/>
              <a:t>A fund of funds has $1 million invested in three hedge funds</a:t>
            </a:r>
          </a:p>
          <a:p>
            <a:r>
              <a:rPr lang="en-US" altLang="en-US" sz="2400" dirty="0"/>
              <a:t>Hurdle rate for the incentive fee is a zero return</a:t>
            </a:r>
          </a:p>
          <a:p>
            <a:r>
              <a:rPr lang="en-US" altLang="en-US" sz="2400" dirty="0"/>
              <a:t>Each fund charges an incentive fee of 20% </a:t>
            </a:r>
          </a:p>
          <a:p>
            <a:r>
              <a:rPr lang="en-US" altLang="en-US" sz="2400" dirty="0"/>
              <a:t>The aggregate portfolio of the fund of funds is -5%</a:t>
            </a:r>
          </a:p>
          <a:p>
            <a:r>
              <a:rPr lang="en-US" altLang="en-US" sz="2400" dirty="0"/>
              <a:t>Still pays incentive fees of $.12 for every $3 invested</a:t>
            </a:r>
          </a:p>
        </p:txBody>
      </p:sp>
    </p:spTree>
    <p:extLst>
      <p:ext uri="{BB962C8B-B14F-4D97-AF65-F5344CB8AC3E}">
        <p14:creationId xmlns:p14="http://schemas.microsoft.com/office/powerpoint/2010/main" val="1316000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are Hedge Funds?</a:t>
            </a:r>
          </a:p>
        </p:txBody>
      </p:sp>
      <p:sp>
        <p:nvSpPr>
          <p:cNvPr id="2" name="Content Placeholder 1"/>
          <p:cNvSpPr>
            <a:spLocks noGrp="1"/>
          </p:cNvSpPr>
          <p:nvPr>
            <p:ph idx="1"/>
          </p:nvPr>
        </p:nvSpPr>
        <p:spPr/>
        <p:txBody>
          <a:bodyPr/>
          <a:lstStyle/>
          <a:p>
            <a:r>
              <a:rPr lang="en-GB" dirty="0"/>
              <a:t>Hedge funds are one category of alternative investment funds. Alternative investment funds invest in a variety of global assets, including property and commodities, and they often have a high degree of flexibility around how they invest. Hedge funds are a type of alternative investment fund which use this freedom to pursue a wide variety of strategies in many different asset classes: some run very concentrated portfolios; others pursue complex trading strategies characterised by high levels of turnover; and others </a:t>
            </a:r>
            <a:r>
              <a:rPr lang="en-GB" dirty="0" smtClean="0"/>
              <a:t>employ high </a:t>
            </a:r>
            <a:r>
              <a:rPr lang="en-GB" dirty="0"/>
              <a:t>levels of leverage</a:t>
            </a:r>
            <a:r>
              <a:rPr lang="en-GB" dirty="0" smtClean="0"/>
              <a:t>.</a:t>
            </a:r>
            <a:endParaRPr lang="en-GB" dirty="0"/>
          </a:p>
          <a:p>
            <a:pPr marL="0" indent="0">
              <a:buNone/>
            </a:pPr>
            <a:r>
              <a:rPr lang="en-GB" dirty="0" smtClean="0"/>
              <a:t>					- Financial Conduct Authority (UK)</a:t>
            </a:r>
          </a:p>
          <a:p>
            <a:pPr marL="0" indent="0" algn="r">
              <a:buNone/>
            </a:pPr>
            <a:r>
              <a:rPr lang="en-GB" dirty="0" smtClean="0">
                <a:hlinkClick r:id="rId2"/>
              </a:rPr>
              <a:t>(</a:t>
            </a:r>
            <a:r>
              <a:rPr lang="en-GB" sz="1000" dirty="0" smtClean="0">
                <a:hlinkClick r:id="rId2"/>
              </a:rPr>
              <a:t>http://www.fca.org.uk/your-fca/documents/hedge-fund-survey</a:t>
            </a:r>
            <a:r>
              <a:rPr lang="en-GB" dirty="0" smtClean="0"/>
              <a:t>)</a:t>
            </a:r>
          </a:p>
          <a:p>
            <a:pPr marL="0" indent="0">
              <a:buNone/>
            </a:pPr>
            <a:endParaRPr lang="en-GB" dirty="0"/>
          </a:p>
        </p:txBody>
      </p:sp>
    </p:spTree>
    <p:extLst>
      <p:ext uri="{BB962C8B-B14F-4D97-AF65-F5344CB8AC3E}">
        <p14:creationId xmlns:p14="http://schemas.microsoft.com/office/powerpoint/2010/main" val="1156220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Why Invest in Hedge Funds</a:t>
            </a:r>
            <a:endParaRPr lang="en-GB" dirty="0"/>
          </a:p>
        </p:txBody>
      </p:sp>
      <p:sp>
        <p:nvSpPr>
          <p:cNvPr id="2" name="Content Placeholder 1"/>
          <p:cNvSpPr>
            <a:spLocks noGrp="1"/>
          </p:cNvSpPr>
          <p:nvPr>
            <p:ph idx="1"/>
          </p:nvPr>
        </p:nvSpPr>
        <p:spPr/>
        <p:txBody>
          <a:bodyPr/>
          <a:lstStyle/>
          <a:p>
            <a:r>
              <a:rPr lang="en-GB" dirty="0"/>
              <a:t>Morgan Stanley Survey: Primary Reason for  Investing in Hedge Funds</a:t>
            </a:r>
          </a:p>
        </p:txBody>
      </p:sp>
      <p:sp>
        <p:nvSpPr>
          <p:cNvPr id="4" name="object 3" descr="Why Invest in Hedge Funds" title="Why Invest in Hedge Funds"/>
          <p:cNvSpPr/>
          <p:nvPr/>
        </p:nvSpPr>
        <p:spPr>
          <a:xfrm>
            <a:off x="1691680" y="2348880"/>
            <a:ext cx="5257787" cy="367240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46276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Hedge Funds v/s Mutual Funds</a:t>
            </a:r>
            <a:endParaRPr lang="en-GB" dirty="0"/>
          </a:p>
        </p:txBody>
      </p:sp>
      <p:sp>
        <p:nvSpPr>
          <p:cNvPr id="6" name="Text Placeholder 4"/>
          <p:cNvSpPr txBox="1">
            <a:spLocks/>
          </p:cNvSpPr>
          <p:nvPr/>
        </p:nvSpPr>
        <p:spPr>
          <a:xfrm>
            <a:off x="604837" y="1542073"/>
            <a:ext cx="4040188" cy="639762"/>
          </a:xfrm>
          <a:prstGeom prst="rect">
            <a:avLst/>
          </a:prstGeom>
        </p:spPr>
        <p:txBody>
          <a:bodyPr vert="horz" lIns="91440" tIns="45720" rIns="91440" bIns="45720" rtlCol="0" anchor="b">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Tx/>
              <a:buNone/>
            </a:pPr>
            <a:r>
              <a:rPr lang="en-US" altLang="en-US" sz="2400" b="1" dirty="0" smtClean="0"/>
              <a:t>Hedge Fund</a:t>
            </a:r>
            <a:endParaRPr lang="en-US" altLang="en-US" sz="2400" b="1" dirty="0"/>
          </a:p>
        </p:txBody>
      </p:sp>
      <p:sp>
        <p:nvSpPr>
          <p:cNvPr id="7" name="Content Placeholder 5"/>
          <p:cNvSpPr txBox="1">
            <a:spLocks/>
          </p:cNvSpPr>
          <p:nvPr/>
        </p:nvSpPr>
        <p:spPr>
          <a:xfrm>
            <a:off x="457200" y="2174875"/>
            <a:ext cx="4040188" cy="39512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en-US" sz="2400" smtClean="0"/>
              <a:t>Transparency: Limited Liability Partnerships that provide only minimal disclosure of strategy and portfolio composition</a:t>
            </a:r>
          </a:p>
          <a:p>
            <a:pPr fontAlgn="auto">
              <a:spcAft>
                <a:spcPts val="0"/>
              </a:spcAft>
            </a:pPr>
            <a:r>
              <a:rPr lang="en-US" altLang="en-US" sz="2400" smtClean="0"/>
              <a:t>No more than 100 “sophisticated”, wealthy  investors </a:t>
            </a:r>
            <a:endParaRPr lang="en-US" altLang="en-US" sz="2400" dirty="0"/>
          </a:p>
        </p:txBody>
      </p:sp>
      <p:sp>
        <p:nvSpPr>
          <p:cNvPr id="8" name="Text Placeholder 6"/>
          <p:cNvSpPr txBox="1">
            <a:spLocks/>
          </p:cNvSpPr>
          <p:nvPr/>
        </p:nvSpPr>
        <p:spPr>
          <a:xfrm>
            <a:off x="4797518" y="1542073"/>
            <a:ext cx="4041775" cy="639762"/>
          </a:xfrm>
          <a:prstGeom prst="rect">
            <a:avLst/>
          </a:prstGeom>
        </p:spPr>
        <p:txBody>
          <a:bodyPr vert="horz" lIns="91440" tIns="45720" rIns="91440" bIns="45720" rtlCol="0" anchor="b">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Tx/>
              <a:buNone/>
            </a:pPr>
            <a:r>
              <a:rPr lang="en-US" altLang="en-US" sz="2400" b="1" dirty="0" smtClean="0"/>
              <a:t>Mutual Fund</a:t>
            </a:r>
            <a:endParaRPr lang="en-US" altLang="en-US" sz="2400" b="1" dirty="0"/>
          </a:p>
        </p:txBody>
      </p:sp>
      <p:sp>
        <p:nvSpPr>
          <p:cNvPr id="9" name="Content Placeholder 7"/>
          <p:cNvSpPr txBox="1">
            <a:spLocks/>
          </p:cNvSpPr>
          <p:nvPr/>
        </p:nvSpPr>
        <p:spPr>
          <a:xfrm>
            <a:off x="4645025" y="2174875"/>
            <a:ext cx="4041775" cy="39512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en-US" sz="2400" smtClean="0"/>
              <a:t>Transparency: Regulations require public disclosure of strategy and portfolio composition</a:t>
            </a:r>
          </a:p>
          <a:p>
            <a:pPr fontAlgn="auto">
              <a:spcAft>
                <a:spcPts val="0"/>
              </a:spcAft>
            </a:pPr>
            <a:r>
              <a:rPr lang="en-US" altLang="en-US" sz="2400" smtClean="0"/>
              <a:t>Number of investors is not limited</a:t>
            </a:r>
            <a:endParaRPr lang="en-US" altLang="en-US" sz="2400"/>
          </a:p>
        </p:txBody>
      </p:sp>
    </p:spTree>
    <p:extLst>
      <p:ext uri="{BB962C8B-B14F-4D97-AF65-F5344CB8AC3E}">
        <p14:creationId xmlns:p14="http://schemas.microsoft.com/office/powerpoint/2010/main" val="214643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Hedge Funds v/s Mutual Funds</a:t>
            </a:r>
          </a:p>
        </p:txBody>
      </p:sp>
      <p:sp>
        <p:nvSpPr>
          <p:cNvPr id="7" name="Content Placeholder 5"/>
          <p:cNvSpPr>
            <a:spLocks noGrp="1"/>
          </p:cNvSpPr>
          <p:nvPr>
            <p:ph idx="1"/>
          </p:nvPr>
        </p:nvSpPr>
        <p:spPr>
          <a:xfrm>
            <a:off x="628650" y="1822117"/>
            <a:ext cx="3799334" cy="4351338"/>
          </a:xfrm>
        </p:spPr>
        <p:txBody>
          <a:bodyPr/>
          <a:lstStyle/>
          <a:p>
            <a:endParaRPr lang="en-US" altLang="en-US" sz="2400" dirty="0" smtClean="0"/>
          </a:p>
          <a:p>
            <a:r>
              <a:rPr lang="en-US" altLang="en-US" sz="2400" dirty="0" smtClean="0"/>
              <a:t>Investment </a:t>
            </a:r>
            <a:r>
              <a:rPr lang="en-US" altLang="en-US" sz="2400" dirty="0"/>
              <a:t>strategy: Very flexible, funds can act opportunistically and make a wide range of investments</a:t>
            </a:r>
          </a:p>
          <a:p>
            <a:r>
              <a:rPr lang="en-US" altLang="en-US" sz="2400" dirty="0"/>
              <a:t>Often use shorting, leverage, options</a:t>
            </a:r>
          </a:p>
          <a:p>
            <a:r>
              <a:rPr lang="en-US" altLang="en-US" sz="2400" dirty="0"/>
              <a:t>Liquidity: Often have lock-up periods, require advance redemption notices</a:t>
            </a:r>
          </a:p>
          <a:p>
            <a:endParaRPr lang="en-US" altLang="en-US" sz="2400" dirty="0"/>
          </a:p>
        </p:txBody>
      </p:sp>
      <p:sp>
        <p:nvSpPr>
          <p:cNvPr id="9" name="Content Placeholder 7"/>
          <p:cNvSpPr>
            <a:spLocks noGrp="1"/>
          </p:cNvSpPr>
          <p:nvPr>
            <p:ph sz="quarter" idx="4294967295"/>
          </p:nvPr>
        </p:nvSpPr>
        <p:spPr>
          <a:xfrm>
            <a:off x="5102225" y="2174875"/>
            <a:ext cx="4041775" cy="3951288"/>
          </a:xfrm>
        </p:spPr>
        <p:txBody>
          <a:bodyPr/>
          <a:lstStyle/>
          <a:p>
            <a:r>
              <a:rPr lang="en-US" altLang="en-US" sz="2400"/>
              <a:t>Investment strategy: Predictable, stable strategies, stated in prospectus</a:t>
            </a:r>
          </a:p>
          <a:p>
            <a:r>
              <a:rPr lang="en-US" altLang="en-US" sz="2400"/>
              <a:t>Limited use of shorting, leverage, options</a:t>
            </a:r>
          </a:p>
          <a:p>
            <a:r>
              <a:rPr lang="en-US" altLang="en-US" sz="2400"/>
              <a:t>Liquidity: Can often move more easily into and out of a mutual fund</a:t>
            </a:r>
          </a:p>
        </p:txBody>
      </p:sp>
      <p:sp>
        <p:nvSpPr>
          <p:cNvPr id="6" name="Text Placeholder 4"/>
          <p:cNvSpPr txBox="1">
            <a:spLocks/>
          </p:cNvSpPr>
          <p:nvPr/>
        </p:nvSpPr>
        <p:spPr>
          <a:xfrm>
            <a:off x="604837" y="1516064"/>
            <a:ext cx="4040188" cy="639762"/>
          </a:xfrm>
          <a:prstGeom prst="rect">
            <a:avLst/>
          </a:prstGeom>
        </p:spPr>
        <p:txBody>
          <a:bodyPr vert="horz" lIns="91440" tIns="45720" rIns="91440" bIns="45720" rtlCol="0" anchor="b">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Tx/>
              <a:buNone/>
            </a:pPr>
            <a:r>
              <a:rPr lang="en-US" altLang="en-US" sz="2400" b="1" dirty="0" smtClean="0"/>
              <a:t>Hedge Fund</a:t>
            </a:r>
            <a:endParaRPr lang="en-US" altLang="en-US" sz="2400" b="1" dirty="0"/>
          </a:p>
        </p:txBody>
      </p:sp>
      <p:sp>
        <p:nvSpPr>
          <p:cNvPr id="8" name="Text Placeholder 6"/>
          <p:cNvSpPr txBox="1">
            <a:spLocks/>
          </p:cNvSpPr>
          <p:nvPr/>
        </p:nvSpPr>
        <p:spPr>
          <a:xfrm>
            <a:off x="4782649" y="1516064"/>
            <a:ext cx="4041775" cy="639762"/>
          </a:xfrm>
          <a:prstGeom prst="rect">
            <a:avLst/>
          </a:prstGeom>
        </p:spPr>
        <p:txBody>
          <a:bodyPr vert="horz" lIns="91440" tIns="45720" rIns="91440" bIns="45720" rtlCol="0" anchor="b">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Tx/>
              <a:buNone/>
            </a:pPr>
            <a:r>
              <a:rPr lang="en-US" altLang="en-US" sz="2400" b="1" dirty="0" smtClean="0"/>
              <a:t>Mutual Fund</a:t>
            </a:r>
            <a:endParaRPr lang="en-US" altLang="en-US" sz="2400" b="1" dirty="0"/>
          </a:p>
        </p:txBody>
      </p:sp>
    </p:spTree>
    <p:extLst>
      <p:ext uri="{BB962C8B-B14F-4D97-AF65-F5344CB8AC3E}">
        <p14:creationId xmlns:p14="http://schemas.microsoft.com/office/powerpoint/2010/main" val="205828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Hedge Funds v/s Mutual Funds</a:t>
            </a:r>
          </a:p>
        </p:txBody>
      </p:sp>
      <p:sp>
        <p:nvSpPr>
          <p:cNvPr id="7" name="Content Placeholder 5"/>
          <p:cNvSpPr>
            <a:spLocks noGrp="1"/>
          </p:cNvSpPr>
          <p:nvPr>
            <p:ph idx="1"/>
          </p:nvPr>
        </p:nvSpPr>
        <p:spPr>
          <a:xfrm>
            <a:off x="628650" y="1822117"/>
            <a:ext cx="3511302" cy="4351338"/>
          </a:xfrm>
        </p:spPr>
        <p:txBody>
          <a:bodyPr/>
          <a:lstStyle/>
          <a:p>
            <a:endParaRPr lang="en-US" altLang="en-US" sz="2400" dirty="0" smtClean="0"/>
          </a:p>
          <a:p>
            <a:r>
              <a:rPr lang="en-US" altLang="en-US" sz="2400" dirty="0" smtClean="0"/>
              <a:t>Compensation </a:t>
            </a:r>
            <a:r>
              <a:rPr lang="en-US" altLang="en-US" sz="2400" dirty="0"/>
              <a:t>structure: Typically charge a management fee of 1-2% of assets and an incentive fee of 20% of profits</a:t>
            </a:r>
          </a:p>
          <a:p>
            <a:endParaRPr lang="en-US" altLang="en-US" sz="2400" dirty="0"/>
          </a:p>
        </p:txBody>
      </p:sp>
      <p:sp>
        <p:nvSpPr>
          <p:cNvPr id="9" name="Content Placeholder 7"/>
          <p:cNvSpPr>
            <a:spLocks noGrp="1"/>
          </p:cNvSpPr>
          <p:nvPr>
            <p:ph sz="quarter" idx="4294967295"/>
          </p:nvPr>
        </p:nvSpPr>
        <p:spPr>
          <a:xfrm>
            <a:off x="4788024" y="2165803"/>
            <a:ext cx="3413125" cy="3951288"/>
          </a:xfrm>
        </p:spPr>
        <p:txBody>
          <a:bodyPr/>
          <a:lstStyle/>
          <a:p>
            <a:r>
              <a:rPr lang="en-US" altLang="en-US" sz="2400" dirty="0"/>
              <a:t>Compensation structure: Fees are usually a fixed percentage of assets, typically 0.5% to 1.5%</a:t>
            </a:r>
          </a:p>
          <a:p>
            <a:endParaRPr lang="en-US" altLang="en-US" sz="2400" dirty="0"/>
          </a:p>
        </p:txBody>
      </p:sp>
      <p:sp>
        <p:nvSpPr>
          <p:cNvPr id="6" name="Text Placeholder 4"/>
          <p:cNvSpPr txBox="1">
            <a:spLocks/>
          </p:cNvSpPr>
          <p:nvPr/>
        </p:nvSpPr>
        <p:spPr>
          <a:xfrm>
            <a:off x="628650" y="1526041"/>
            <a:ext cx="4040188" cy="639762"/>
          </a:xfrm>
          <a:prstGeom prst="rect">
            <a:avLst/>
          </a:prstGeom>
        </p:spPr>
        <p:txBody>
          <a:bodyPr vert="horz" lIns="91440" tIns="45720" rIns="91440" bIns="45720" rtlCol="0" anchor="b">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Tx/>
              <a:buNone/>
            </a:pPr>
            <a:r>
              <a:rPr lang="en-US" altLang="en-US" sz="2400" b="1" dirty="0" smtClean="0"/>
              <a:t>Hedge Fund</a:t>
            </a:r>
            <a:endParaRPr lang="en-US" altLang="en-US" sz="2400" b="1" dirty="0"/>
          </a:p>
        </p:txBody>
      </p:sp>
      <p:sp>
        <p:nvSpPr>
          <p:cNvPr id="8" name="Text Placeholder 6"/>
          <p:cNvSpPr txBox="1">
            <a:spLocks/>
          </p:cNvSpPr>
          <p:nvPr/>
        </p:nvSpPr>
        <p:spPr>
          <a:xfrm>
            <a:off x="4694499" y="1526041"/>
            <a:ext cx="4041775" cy="639762"/>
          </a:xfrm>
          <a:prstGeom prst="rect">
            <a:avLst/>
          </a:prstGeom>
        </p:spPr>
        <p:txBody>
          <a:bodyPr vert="horz" lIns="91440" tIns="45720" rIns="91440" bIns="45720" rtlCol="0" anchor="b">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Tx/>
              <a:buNone/>
            </a:pPr>
            <a:r>
              <a:rPr lang="en-US" altLang="en-US" sz="2400" b="1" dirty="0" smtClean="0"/>
              <a:t>Mutual Fund</a:t>
            </a:r>
            <a:endParaRPr lang="en-US" altLang="en-US" sz="2400" b="1" dirty="0"/>
          </a:p>
        </p:txBody>
      </p:sp>
    </p:spTree>
    <p:extLst>
      <p:ext uri="{BB962C8B-B14F-4D97-AF65-F5344CB8AC3E}">
        <p14:creationId xmlns:p14="http://schemas.microsoft.com/office/powerpoint/2010/main" val="241660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Hedge Fund Fees</a:t>
            </a:r>
            <a:endParaRPr lang="en-GB" dirty="0"/>
          </a:p>
        </p:txBody>
      </p:sp>
      <p:sp>
        <p:nvSpPr>
          <p:cNvPr id="2" name="Content Placeholder 1"/>
          <p:cNvSpPr>
            <a:spLocks noGrp="1"/>
          </p:cNvSpPr>
          <p:nvPr>
            <p:ph idx="1"/>
          </p:nvPr>
        </p:nvSpPr>
        <p:spPr/>
        <p:txBody>
          <a:bodyPr/>
          <a:lstStyle/>
          <a:p>
            <a:r>
              <a:rPr lang="en-GB" dirty="0"/>
              <a:t> A typical fee structure for hedge funds includes both a management fee and a performance fee, whereas a typical mutual fund does not require a performance fee, and has a smaller management </a:t>
            </a:r>
            <a:r>
              <a:rPr lang="en-GB" dirty="0" smtClean="0"/>
              <a:t>fee.</a:t>
            </a:r>
          </a:p>
          <a:p>
            <a:pPr marL="0" indent="0">
              <a:buNone/>
            </a:pPr>
            <a:endParaRPr lang="en-GB" dirty="0" smtClean="0"/>
          </a:p>
          <a:p>
            <a:pPr lvl="1"/>
            <a:r>
              <a:rPr lang="en-GB" sz="2100" dirty="0"/>
              <a:t>Hedge fund management fees are usually around 2% of net asset value (NAV).</a:t>
            </a:r>
          </a:p>
          <a:p>
            <a:pPr lvl="1"/>
            <a:r>
              <a:rPr lang="en-GB" sz="2100" dirty="0"/>
              <a:t>Performance fees are approximately 20% of investment profits </a:t>
            </a:r>
            <a:r>
              <a:rPr lang="en-GB" sz="2100" dirty="0" smtClean="0"/>
              <a:t>beyond a </a:t>
            </a:r>
            <a:r>
              <a:rPr lang="en-GB" sz="2100" dirty="0"/>
              <a:t>stipulated benchmark performance, annually.</a:t>
            </a:r>
          </a:p>
          <a:p>
            <a:endParaRPr lang="en-GB" dirty="0"/>
          </a:p>
          <a:p>
            <a:r>
              <a:rPr lang="en-GB" dirty="0"/>
              <a:t>This “2 and 20” fee structure is significantly higher than for most other money managers, with the exception of private equity fund managers, </a:t>
            </a:r>
            <a:r>
              <a:rPr lang="en-GB" dirty="0" smtClean="0"/>
              <a:t>who enjoy </a:t>
            </a:r>
            <a:r>
              <a:rPr lang="en-GB" dirty="0"/>
              <a:t>similarly high fees.</a:t>
            </a:r>
          </a:p>
        </p:txBody>
      </p:sp>
    </p:spTree>
    <p:extLst>
      <p:ext uri="{BB962C8B-B14F-4D97-AF65-F5344CB8AC3E}">
        <p14:creationId xmlns:p14="http://schemas.microsoft.com/office/powerpoint/2010/main" val="21282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Hedge Fund Fees</a:t>
            </a:r>
          </a:p>
        </p:txBody>
      </p:sp>
      <p:sp>
        <p:nvSpPr>
          <p:cNvPr id="2" name="Content Placeholder 1"/>
          <p:cNvSpPr>
            <a:spLocks noGrp="1"/>
          </p:cNvSpPr>
          <p:nvPr>
            <p:ph idx="1"/>
          </p:nvPr>
        </p:nvSpPr>
        <p:spPr/>
        <p:txBody>
          <a:bodyPr/>
          <a:lstStyle/>
          <a:p>
            <a:r>
              <a:rPr lang="en-GB" dirty="0" smtClean="0"/>
              <a:t>Fung and Hsieh (1999)</a:t>
            </a:r>
            <a:endParaRPr lang="en-GB" dirty="0"/>
          </a:p>
        </p:txBody>
      </p:sp>
      <p:sp>
        <p:nvSpPr>
          <p:cNvPr id="5" name="object 4" descr="Hedge Fund Fees" title="Hedge Fund Fees"/>
          <p:cNvSpPr/>
          <p:nvPr/>
        </p:nvSpPr>
        <p:spPr>
          <a:xfrm>
            <a:off x="635666" y="2204864"/>
            <a:ext cx="7879684" cy="3888432"/>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843264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he Warwick MBA&amp;quot;&quot;/&gt;&lt;property id=&quot;20307&quot; value=&quot;256&quot;/&gt;&lt;/object&gt;&lt;object type=&quot;3&quot; unique_id=&quot;10005&quot;&gt;&lt;property id=&quot;20148&quot; value=&quot;5&quot;/&gt;&lt;property id=&quot;20300&quot; value=&quot;Slide 2 - &amp;quot;Why The Warwick MBA by Distance Learning?&amp;quot;&quot;/&gt;&lt;property id=&quot;20307&quot; value=&quot;301&quot;/&gt;&lt;/object&gt;&lt;object type=&quot;3&quot; unique_id=&quot;10006&quot;&gt;&lt;property id=&quot;20148&quot; value=&quot;5&quot;/&gt;&lt;property id=&quot;20300&quot; value=&quot;Slide 3 - &amp;quot;Key Facts&amp;quot;&quot;/&gt;&lt;property id=&quot;20307&quot; value=&quot;304&quot;/&gt;&lt;/object&gt;&lt;object type=&quot;3&quot; unique_id=&quot;10007&quot;&gt;&lt;property id=&quot;20148&quot; value=&quot;5&quot;/&gt;&lt;property id=&quot;20300&quot; value=&quot;Slide 4 - &amp;quot;Structure&amp;quot;&quot;/&gt;&lt;property id=&quot;20307&quot; value=&quot;308&quot;/&gt;&lt;/object&gt;&lt;object type=&quot;3&quot; unique_id=&quot;10008&quot;&gt;&lt;property id=&quot;20148&quot; value=&quot;5&quot;/&gt;&lt;property id=&quot;20300&quot; value=&quot;Slide 5 - &amp;quot;Core Modules&amp;quot;&quot;/&gt;&lt;property id=&quot;20307&quot; value=&quot;314&quot;/&gt;&lt;/object&gt;&lt;object type=&quot;3&quot; unique_id=&quot;10009&quot;&gt;&lt;property id=&quot;20148&quot; value=&quot;5&quot;/&gt;&lt;property id=&quot;20300&quot; value=&quot;Slide 6 - &amp;quot;Elective Modules&amp;quot;&quot;/&gt;&lt;property id=&quot;20307&quot; value=&quot;320&quot;/&gt;&lt;/object&gt;&lt;object type=&quot;3&quot; unique_id=&quot;10010&quot;&gt;&lt;property id=&quot;20148&quot; value=&quot;5&quot;/&gt;&lt;property id=&quot;20300&quot; value=&quot;Slide 7 - &amp;quot;Year 1 Timeline&amp;quot;&quot;/&gt;&lt;property id=&quot;20307&quot; value=&quot;302&quot;/&gt;&lt;/object&gt;&lt;object type=&quot;3&quot; unique_id=&quot;10011&quot;&gt;&lt;property id=&quot;20148&quot; value=&quot;5&quot;/&gt;&lt;property id=&quot;20300&quot; value=&quot;Slide 8 - &amp;quot;Years 2 &amp;amp; 3 Timeline&amp;quot;&quot;/&gt;&lt;property id=&quot;20307&quot; value=&quot;317&quot;/&gt;&lt;/object&gt;&lt;object type=&quot;3&quot; unique_id=&quot;10012&quot;&gt;&lt;property id=&quot;20148&quot; value=&quot;5&quot;/&gt;&lt;property id=&quot;20300&quot; value=&quot;Slide 10 - &amp;quot;The DLMBA Virtual Learning Environment&amp;quot;&quot;/&gt;&lt;property id=&quot;20307&quot; value=&quot;321&quot;/&gt;&lt;/object&gt;&lt;object type=&quot;3&quot; unique_id=&quot;10013&quot;&gt;&lt;property id=&quot;20148&quot; value=&quot;5&quot;/&gt;&lt;property id=&quot;20300&quot; value=&quot;Slide 11 - &amp;quot;Programme Information and Support&amp;quot;&quot;/&gt;&lt;property id=&quot;20307&quot; value=&quot;322&quot;/&gt;&lt;/object&gt;&lt;object type=&quot;3&quot; unique_id=&quot;10014&quot;&gt;&lt;property id=&quot;20148&quot; value=&quot;5&quot;/&gt;&lt;property id=&quot;20300&quot; value=&quot;Slide 12&quot;/&gt;&lt;property id=&quot;20307&quot; value=&quot;323&quot;/&gt;&lt;/object&gt;&lt;object type=&quot;3&quot; unique_id=&quot;10015&quot;&gt;&lt;property id=&quot;20148&quot; value=&quot;5&quot;/&gt;&lt;property id=&quot;20300&quot; value=&quot;Slide 13&quot;/&gt;&lt;property id=&quot;20307&quot; value=&quot;324&quot;/&gt;&lt;/object&gt;&lt;object type=&quot;3&quot; unique_id=&quot;10016&quot;&gt;&lt;property id=&quot;20148&quot; value=&quot;5&quot;/&gt;&lt;property id=&quot;20300&quot; value=&quot;Slide 14&quot;/&gt;&lt;property id=&quot;20307&quot; value=&quot;325&quot;/&gt;&lt;/object&gt;&lt;object type=&quot;3&quot; unique_id=&quot;10017&quot;&gt;&lt;property id=&quot;20148&quot; value=&quot;5&quot;/&gt;&lt;property id=&quot;20300&quot; value=&quot;Slide 15&quot;/&gt;&lt;property id=&quot;20307&quot; value=&quot;326&quot;/&gt;&lt;/object&gt;&lt;object type=&quot;3&quot; unique_id=&quot;10018&quot;&gt;&lt;property id=&quot;20148&quot; value=&quot;5&quot;/&gt;&lt;property id=&quot;20300&quot; value=&quot;Slide 16&quot;/&gt;&lt;property id=&quot;20307&quot; value=&quot;327&quot;/&gt;&lt;/object&gt;&lt;object type=&quot;3&quot; unique_id=&quot;10020&quot;&gt;&lt;property id=&quot;20148&quot; value=&quot;5&quot;/&gt;&lt;property id=&quot;20300&quot; value=&quot;Slide 20&quot;/&gt;&lt;property id=&quot;20307&quot; value=&quot;329&quot;/&gt;&lt;/object&gt;&lt;object type=&quot;3&quot; unique_id=&quot;10021&quot;&gt;&lt;property id=&quot;20148&quot; value=&quot;5&quot;/&gt;&lt;property id=&quot;20300&quot; value=&quot;Slide 21&quot;/&gt;&lt;property id=&quot;20307&quot; value=&quot;330&quot;/&gt;&lt;/object&gt;&lt;object type=&quot;3&quot; unique_id=&quot;10022&quot;&gt;&lt;property id=&quot;20148&quot; value=&quot;5&quot;/&gt;&lt;property id=&quot;20300&quot; value=&quot;Slide 22&quot;/&gt;&lt;property id=&quot;20307&quot; value=&quot;331&quot;/&gt;&lt;/object&gt;&lt;object type=&quot;3&quot; unique_id=&quot;10023&quot;&gt;&lt;property id=&quot;20148&quot; value=&quot;5&quot;/&gt;&lt;property id=&quot;20300&quot; value=&quot;Slide 23&quot;/&gt;&lt;property id=&quot;20307&quot; value=&quot;332&quot;/&gt;&lt;/object&gt;&lt;object type=&quot;3&quot; unique_id=&quot;10024&quot;&gt;&lt;property id=&quot;20148&quot; value=&quot;5&quot;/&gt;&lt;property id=&quot;20300&quot; value=&quot;Slide 24&quot;/&gt;&lt;property id=&quot;20307&quot; value=&quot;333&quot;/&gt;&lt;/object&gt;&lt;object type=&quot;3&quot; unique_id=&quot;10025&quot;&gt;&lt;property id=&quot;20148&quot; value=&quot;5&quot;/&gt;&lt;property id=&quot;20300&quot; value=&quot;Slide 27 - &amp;quot;Costs&amp;quot;&quot;/&gt;&lt;property id=&quot;20307&quot; value=&quot;310&quot;/&gt;&lt;/object&gt;&lt;object type=&quot;3&quot; unique_id=&quot;10027&quot;&gt;&lt;property id=&quot;20148&quot; value=&quot;5&quot;/&gt;&lt;property id=&quot;20300&quot; value=&quot;Slide 29 - &amp;quot;Contact us…&amp;quot;&quot;/&gt;&lt;property id=&quot;20307&quot; value=&quot;300&quot;/&gt;&lt;/object&gt;&lt;object type=&quot;3&quot; unique_id=&quot;10028&quot;&gt;&lt;property id=&quot;20148&quot; value=&quot;5&quot;/&gt;&lt;property id=&quot;20300&quot; value=&quot;Slide 28 - &amp;quot;Student Profiles&amp;quot;&quot;/&gt;&lt;property id=&quot;20307&quot; value=&quot;334&quot;/&gt;&lt;/object&gt;&lt;object type=&quot;3&quot; unique_id=&quot;10368&quot;&gt;&lt;property id=&quot;20148&quot; value=&quot;5&quot;/&gt;&lt;property id=&quot;20300&quot; value=&quot;Slide 17 - &amp;quot;wbsLive Classroom&amp;quot;&quot;/&gt;&lt;property id=&quot;20307&quot; value=&quot;336&quot;/&gt;&lt;/object&gt;&lt;object type=&quot;3&quot; unique_id=&quot;10369&quot;&gt;&lt;property id=&quot;20148&quot; value=&quot;5&quot;/&gt;&lt;property id=&quot;20300&quot; value=&quot;Slide 18 - &amp;quot;wbsLive – Archive&amp;quot;&quot;/&gt;&lt;property id=&quot;20307&quot; value=&quot;337&quot;/&gt;&lt;/object&gt;&lt;object type=&quot;3&quot; unique_id=&quot;10370&quot;&gt;&lt;property id=&quot;20148&quot; value=&quot;5&quot;/&gt;&lt;property id=&quot;20300&quot; value=&quot;Slide 19 - &amp;quot;wbsLive- Archive -quiz&amp;quot;&quot;/&gt;&lt;property id=&quot;20307&quot; value=&quot;338&quot;/&gt;&lt;/object&gt;&lt;object type=&quot;3&quot; unique_id=&quot;10371&quot;&gt;&lt;property id=&quot;20148&quot; value=&quot;5&quot;/&gt;&lt;property id=&quot;20300&quot; value=&quot;Slide 25&quot;/&gt;&lt;property id=&quot;20307&quot; value=&quot;335&quot;/&gt;&lt;/object&gt;&lt;object type=&quot;3&quot; unique_id=&quot;10372&quot;&gt;&lt;property id=&quot;20148&quot; value=&quot;5&quot;/&gt;&lt;property id=&quot;20300&quot; value=&quot;Slide 26 - &amp;quot;Thanks&amp;quot;&quot;/&gt;&lt;property id=&quot;20307&quot; value=&quot;339&quot;/&gt;&lt;/object&gt;&lt;object type=&quot;3&quot; unique_id=&quot;10494&quot;&gt;&lt;property id=&quot;20148&quot; value=&quot;5&quot;/&gt;&lt;property id=&quot;20300&quot; value=&quot;Slide 9 - &amp;quot;eLearning at WBS&amp;quot;&quot;/&gt;&lt;property id=&quot;20307&quot; value=&quot;340&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6502</TotalTime>
  <Words>1762</Words>
  <Application>Microsoft Office PowerPoint</Application>
  <PresentationFormat>On-screen Show (4:3)</PresentationFormat>
  <Paragraphs>238</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Arial</vt:lpstr>
      <vt:lpstr>Calibri</vt:lpstr>
      <vt:lpstr>Stone Sans ITC TT</vt:lpstr>
      <vt:lpstr>Times New Roman</vt:lpstr>
      <vt:lpstr>Office Theme</vt:lpstr>
      <vt:lpstr>   INVESTMENTS</vt:lpstr>
      <vt:lpstr>What are Hedge Funds?</vt:lpstr>
      <vt:lpstr>What are Hedge Funds?</vt:lpstr>
      <vt:lpstr>Why Invest in Hedge Funds</vt:lpstr>
      <vt:lpstr>Hedge Funds v/s Mutual Funds</vt:lpstr>
      <vt:lpstr>Hedge Funds v/s Mutual Funds</vt:lpstr>
      <vt:lpstr>Hedge Funds v/s Mutual Funds</vt:lpstr>
      <vt:lpstr>Hedge Fund Fees</vt:lpstr>
      <vt:lpstr>Hedge Fund Fees</vt:lpstr>
      <vt:lpstr>Hedge Fund Fees</vt:lpstr>
      <vt:lpstr>Hedge Fund Fees</vt:lpstr>
      <vt:lpstr>Hedge Fund Fees</vt:lpstr>
      <vt:lpstr>Hedge Fund Leverage</vt:lpstr>
      <vt:lpstr>Hedge Fund Leverage</vt:lpstr>
      <vt:lpstr>Hedge Fund Strategies</vt:lpstr>
      <vt:lpstr>Hedge Fund Strategies</vt:lpstr>
      <vt:lpstr>Hedge Fund Strategies</vt:lpstr>
      <vt:lpstr>Performance of Hedge Funds</vt:lpstr>
      <vt:lpstr>Performance of Hedge Funds</vt:lpstr>
      <vt:lpstr>Alphas: Compensation for Illiquidity?</vt:lpstr>
      <vt:lpstr>Alphas: Compensation for Illiquidity?</vt:lpstr>
      <vt:lpstr>Alphas: Compensation for Illiquidity?</vt:lpstr>
      <vt:lpstr>Hedge Fund Performance and  Survivorship Bias</vt:lpstr>
      <vt:lpstr>Hedge Fund Performance and Changing Factor Loadings</vt:lpstr>
      <vt:lpstr>Fund of Funds</vt:lpstr>
      <vt:lpstr>Fund of Funds</vt:lpstr>
      <vt:lpstr>Fund of Funds</vt:lpstr>
      <vt:lpstr>Fund of Funds</vt:lpstr>
    </vt:vector>
  </TitlesOfParts>
  <Company>WBS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WFRIAC</dc:creator>
  <cp:lastModifiedBy>Vikas Raman</cp:lastModifiedBy>
  <cp:revision>319</cp:revision>
  <dcterms:created xsi:type="dcterms:W3CDTF">2011-10-25T08:31:47Z</dcterms:created>
  <dcterms:modified xsi:type="dcterms:W3CDTF">2020-03-03T11:20:20Z</dcterms:modified>
</cp:coreProperties>
</file>