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17" r:id="rId2"/>
    <p:sldId id="284" r:id="rId3"/>
    <p:sldId id="285" r:id="rId4"/>
    <p:sldId id="317" r:id="rId5"/>
    <p:sldId id="318" r:id="rId6"/>
    <p:sldId id="315" r:id="rId7"/>
    <p:sldId id="316" r:id="rId8"/>
    <p:sldId id="319" r:id="rId9"/>
    <p:sldId id="326" r:id="rId10"/>
    <p:sldId id="331" r:id="rId11"/>
    <p:sldId id="431" r:id="rId12"/>
    <p:sldId id="339" r:id="rId13"/>
    <p:sldId id="350" r:id="rId14"/>
    <p:sldId id="351" r:id="rId15"/>
    <p:sldId id="352" r:id="rId16"/>
    <p:sldId id="353" r:id="rId17"/>
    <p:sldId id="354" r:id="rId18"/>
    <p:sldId id="363" r:id="rId19"/>
    <p:sldId id="364" r:id="rId20"/>
    <p:sldId id="367" r:id="rId21"/>
    <p:sldId id="365" r:id="rId22"/>
    <p:sldId id="366" r:id="rId23"/>
    <p:sldId id="368" r:id="rId24"/>
    <p:sldId id="369" r:id="rId25"/>
    <p:sldId id="370" r:id="rId26"/>
    <p:sldId id="371" r:id="rId27"/>
    <p:sldId id="372" r:id="rId28"/>
    <p:sldId id="42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E55F4-D10E-4F98-9F55-4D420CB7BB22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E030B-DEF4-42C8-91A4-2DCDB69E6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19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i.e. you going going ski-ing with your bad knee because you have now have medical insurance in place but may not go without that insurance</a:t>
            </a:r>
          </a:p>
          <a:p>
            <a:r>
              <a:rPr lang="en-GB"/>
              <a:t>Or now you have your $10,000 loan you might decide to play the stock market rather than build the house extension.</a:t>
            </a:r>
          </a:p>
          <a:p>
            <a:r>
              <a:rPr lang="en-GB"/>
              <a:t>The lender can’t easily control what you are going to do with the money.</a:t>
            </a:r>
          </a:p>
          <a:p>
            <a:r>
              <a:rPr lang="en-GB"/>
              <a:t>So the problems created by adverse selection and moral hazard are significant impediments to well-functioning financial markets   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00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Securities are assets for the person who buys them , but they are liabilities (IOUs or debts) for the firm or government that sells 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6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 Budget Deficit $1 Trillion…4.6% of GP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 Budget Deficit £40Bn..,1,7% of GDP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Surplus -Germany, Netherlands, switzerland, Norway (oil rich)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 has $245Billion cashpile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close to $50 Billion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companies will have a certain amount of funds in cash to be lent out to make sure they have short term financing available even if they are not a particularly cash rich institution.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Saudi sovereign </a:t>
            </a: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wealth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funds in the world with total estimated </a:t>
            </a: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assets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$320 billion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 of Saudi (Royal Family is estimated to be </a:t>
            </a:r>
            <a:r>
              <a:rPr lang="en-GB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worth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$1.4 trillion)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03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 time purchases e,g.</a:t>
            </a:r>
          </a:p>
          <a:p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2019 -91% of new private cars were purchased by finance or a lease basis i.e. consumers borrowed to pay for purchase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70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a company has issued 1 million share and you own 1 share , you are entitled to 1 millionth of the firm’s net income and 1 millionth of the firm’s assets</a:t>
            </a:r>
          </a:p>
          <a:p>
            <a:r>
              <a:rPr lang="en-GB"/>
              <a:t>Disadvantage of equities=Residual Claimant –the corporation must pay all its debt holders before it pays its equity holders</a:t>
            </a:r>
          </a:p>
          <a:p>
            <a:r>
              <a:rPr lang="en-GB"/>
              <a:t>Advantage=share holders benefit from an increase in the profitability of the company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9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1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When businesses go looking for funds, they (inc US) usually go the indirect finance route rathe than issue securities.Germany &amp; Japan have made least use of securities.Indirect finance x10 bigger than direct finance.</a:t>
            </a:r>
          </a:p>
          <a:p>
            <a:r>
              <a:rPr lang="en-GB"/>
              <a:t>DIRECT FINANCE: What about relative importance of stock v bond markets.</a:t>
            </a:r>
          </a:p>
          <a:p>
            <a:r>
              <a:rPr lang="en-GB"/>
              <a:t>In US bonds far more important source of direct finance (x 10 versus stocks).</a:t>
            </a:r>
          </a:p>
          <a:p>
            <a:r>
              <a:rPr lang="en-GB"/>
              <a:t>France and Italy make more us eof equities than bonds.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9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E.G. a borrower who takes out a loan usually has better information about the potential returns and risk associated </a:t>
            </a:r>
          </a:p>
          <a:p>
            <a:r>
              <a:rPr lang="en-GB"/>
              <a:t>with the investment process than the lender does.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33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 is the reckless relative not the conservatibe one that is most likely to seek a loan</a:t>
            </a:r>
          </a:p>
          <a:p>
            <a:r>
              <a:rPr lang="en-GB"/>
              <a:t> i.e.borrowers seeking loans are more likely to be bad credit risks</a:t>
            </a:r>
          </a:p>
          <a:p>
            <a:r>
              <a:rPr lang="en-GB"/>
              <a:t>If you did not know  the borrower well you are likely to lend to none of them because you can’t differentiate good credit risks from bad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D6722-9B4D-4E29-B226-C325925A811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80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1/15/2024</a:t>
            </a:fld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133600" y="6382513"/>
            <a:ext cx="955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630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133600" y="6385804"/>
            <a:ext cx="955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742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580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133600" y="6371626"/>
            <a:ext cx="9546336" cy="274320"/>
          </a:xfrm>
        </p:spPr>
        <p:txBody>
          <a:bodyPr lIns="91440" tIns="45720" rIns="91440" bIns="4572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200" b="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2018, 2016, 2014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8175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B5121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66666"/>
              </a:buClr>
              <a:buSzPct val="100000"/>
              <a:defRPr>
                <a:solidFill>
                  <a:srgbClr val="666666"/>
                </a:solidFill>
              </a:defRPr>
            </a:lvl1pPr>
            <a:lvl2pPr>
              <a:buClr>
                <a:srgbClr val="666666"/>
              </a:buClr>
              <a:defRPr>
                <a:solidFill>
                  <a:srgbClr val="666666"/>
                </a:solidFill>
              </a:defRPr>
            </a:lvl2pPr>
            <a:lvl3pPr>
              <a:buClr>
                <a:srgbClr val="666666"/>
              </a:buClr>
              <a:defRPr>
                <a:solidFill>
                  <a:srgbClr val="666666"/>
                </a:solidFill>
              </a:defRPr>
            </a:lvl3pPr>
            <a:lvl4pPr>
              <a:buClr>
                <a:srgbClr val="666666"/>
              </a:buClr>
              <a:defRPr>
                <a:solidFill>
                  <a:srgbClr val="666666"/>
                </a:solidFill>
              </a:defRPr>
            </a:lvl4pPr>
            <a:lvl5pPr>
              <a:buClr>
                <a:srgbClr val="666666"/>
              </a:buClr>
              <a:defRPr>
                <a:solidFill>
                  <a:srgbClr val="666666"/>
                </a:solidFill>
              </a:defRPr>
            </a:lvl5pPr>
            <a:lvl6pPr>
              <a:buClr>
                <a:srgbClr val="666666"/>
              </a:buClr>
              <a:defRPr>
                <a:solidFill>
                  <a:srgbClr val="666666"/>
                </a:solidFill>
              </a:defRPr>
            </a:lvl6pPr>
            <a:lvl7pPr>
              <a:buClr>
                <a:srgbClr val="666666"/>
              </a:buClr>
              <a:defRPr>
                <a:solidFill>
                  <a:srgbClr val="666666"/>
                </a:solidFill>
              </a:defRPr>
            </a:lvl7pPr>
            <a:lvl8pPr>
              <a:buClr>
                <a:srgbClr val="666666"/>
              </a:buClr>
              <a:defRPr>
                <a:solidFill>
                  <a:srgbClr val="666666"/>
                </a:solidFill>
              </a:defRPr>
            </a:lvl8pPr>
            <a:lvl9pPr>
              <a:buClr>
                <a:srgbClr val="666666"/>
              </a:buClr>
              <a:defRPr>
                <a:solidFill>
                  <a:srgbClr val="666666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5410200"/>
            <a:ext cx="109728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4495800"/>
            <a:ext cx="109728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007FA3"/>
              </a:buClr>
              <a:buSzPct val="100000"/>
              <a:defRPr sz="2800"/>
            </a:lvl1pPr>
            <a:lvl2pPr marL="740664" indent="-285750"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800"/>
            </a:lvl6pPr>
            <a:lvl7pPr>
              <a:buClr>
                <a:srgbClr val="007FA3"/>
              </a:buClr>
              <a:defRPr sz="1800"/>
            </a:lvl7pPr>
            <a:lvl8pPr>
              <a:buClr>
                <a:srgbClr val="007FA3"/>
              </a:buClr>
              <a:defRPr sz="1800"/>
            </a:lvl8pPr>
            <a:lvl9pPr>
              <a:buClr>
                <a:srgbClr val="007FA3"/>
              </a:buCl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1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20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133600" y="6385804"/>
            <a:ext cx="955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87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200" b="1" cap="none" baseline="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7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Lancaster Background.jpg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" y="283"/>
            <a:ext cx="12190993" cy="68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2" y="5949280"/>
            <a:ext cx="3691301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4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B5121B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900"/>
        </a:spcBef>
        <a:buClr>
          <a:srgbClr val="666666"/>
        </a:buClr>
        <a:buFont typeface="Arial" pitchFamily="34" charset="0"/>
        <a:buChar char="•"/>
        <a:defRPr sz="28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666666"/>
        </a:buClr>
        <a:buFont typeface="Arial" pitchFamily="34" charset="0"/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666666"/>
        </a:buClr>
        <a:buFont typeface="Arial" pitchFamily="34" charset="0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666666"/>
        </a:buClr>
        <a:buFont typeface="Arial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666666"/>
        </a:buClr>
        <a:buFont typeface="Arial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600"/>
        </a:spcBef>
        <a:buClr>
          <a:srgbClr val="666666"/>
        </a:buClr>
        <a:buFont typeface="Arial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600"/>
        </a:spcBef>
        <a:buClr>
          <a:srgbClr val="666666"/>
        </a:buClr>
        <a:buFont typeface="Arial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600"/>
        </a:spcBef>
        <a:buClr>
          <a:srgbClr val="666666"/>
        </a:buClr>
        <a:buFont typeface="Arial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600"/>
        </a:spcBef>
        <a:buClr>
          <a:srgbClr val="666666"/>
        </a:buClr>
        <a:buFont typeface="Arial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56" y="0"/>
            <a:ext cx="9143245" cy="68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304 Financial Markets</a:t>
            </a:r>
            <a:br>
              <a:rPr lang="en-US" dirty="0"/>
            </a:br>
            <a:br>
              <a:rPr lang="en-US" sz="2400" dirty="0"/>
            </a:br>
            <a:r>
              <a:rPr lang="en-US" sz="24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Overview of the </a:t>
            </a:r>
            <a:r>
              <a:rPr lang="en-GB" sz="24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Financial System </a:t>
            </a:r>
            <a:br>
              <a:rPr lang="en-GB" sz="24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</a:br>
            <a:r>
              <a:rPr lang="en-US" sz="24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sz="24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</a:br>
            <a:br>
              <a:rPr lang="en-US" sz="24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</a:br>
            <a:endParaRPr lang="en-US" sz="2400" b="0" dirty="0">
              <a:solidFill>
                <a:srgbClr val="6666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000250" y="4800600"/>
            <a:ext cx="7696200" cy="2286000"/>
          </a:xfrm>
        </p:spPr>
        <p:txBody>
          <a:bodyPr/>
          <a:lstStyle/>
          <a:p>
            <a:r>
              <a:rPr lang="en-US"/>
              <a:t> 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1"/>
            <a:ext cx="4848808" cy="32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7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Structure of Financial Markets </a:t>
            </a:r>
            <a:r>
              <a:rPr lang="en-US" altLang="en-US" sz="1800" b="0" dirty="0">
                <a:ea typeface="ヒラギノ角ゴ Pro W3" pitchFamily="-84" charset="-128"/>
              </a:rPr>
              <a:t>(1 of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>
                <a:ea typeface="ヒラギノ角ゴ Pro W3" pitchFamily="-84" charset="-128"/>
              </a:rPr>
              <a:t>It helps to define financial markets along a variety of dimensions (not necessarily mutually exclusive). For starters…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384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Structure of Financial Markets </a:t>
            </a:r>
            <a:r>
              <a:rPr lang="en-US" altLang="en-US" sz="1800" b="0" dirty="0">
                <a:ea typeface="ヒラギノ角ゴ Pro W3" pitchFamily="-84" charset="-128"/>
              </a:rPr>
              <a:t>(2 of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6019"/>
            <a:ext cx="8229600" cy="4525963"/>
          </a:xfrm>
        </p:spPr>
        <p:txBody>
          <a:bodyPr/>
          <a:lstStyle/>
          <a:p>
            <a:pPr marL="402336" indent="-402336">
              <a:buFont typeface="Times" panose="02020603050405020304" pitchFamily="18" charset="0"/>
              <a:buAutoNum type="arabicPeriod"/>
            </a:pPr>
            <a:r>
              <a:rPr lang="en-US" altLang="en-US" sz="2000" dirty="0">
                <a:ea typeface="ヒラギノ角ゴ Pro W3" pitchFamily="-84" charset="-128"/>
              </a:rPr>
              <a:t>Debt Markets</a:t>
            </a:r>
          </a:p>
          <a:p>
            <a:pPr lvl="1"/>
            <a:r>
              <a:rPr lang="en-US" altLang="en-US" sz="2000" dirty="0">
                <a:ea typeface="ヒラギノ角ゴ Pro W3" pitchFamily="-84" charset="-128"/>
              </a:rPr>
              <a:t>Short-Term (maturity &lt; 1 year)</a:t>
            </a:r>
            <a:endParaRPr lang="en-US" sz="2000" dirty="0"/>
          </a:p>
          <a:p>
            <a:pPr lvl="1"/>
            <a:r>
              <a:rPr lang="en-US" altLang="en-US" sz="2000" dirty="0">
                <a:ea typeface="ヒラギノ角ゴ Pro W3" pitchFamily="-84" charset="-128"/>
              </a:rPr>
              <a:t>Long-Term (maturity &gt; 10 year)</a:t>
            </a:r>
            <a:endParaRPr lang="en-US" sz="2000" dirty="0"/>
          </a:p>
          <a:p>
            <a:pPr lvl="1"/>
            <a:r>
              <a:rPr lang="en-US" altLang="en-US" sz="2000" dirty="0">
                <a:ea typeface="ヒラギノ角ゴ Pro W3" pitchFamily="-84" charset="-128"/>
              </a:rPr>
              <a:t>Intermediate term (maturity </a:t>
            </a:r>
            <a:r>
              <a:rPr lang="en-US" altLang="en-US" sz="2000">
                <a:ea typeface="ヒラギノ角ゴ Pro W3" pitchFamily="-84" charset="-128"/>
              </a:rPr>
              <a:t>in-between)</a:t>
            </a:r>
          </a:p>
          <a:p>
            <a:pPr lvl="1"/>
            <a:r>
              <a:rPr lang="en-US" sz="2000">
                <a:ea typeface="ヒラギノ角ゴ Pro W3" pitchFamily="-84" charset="-128"/>
              </a:rPr>
              <a:t>Represents a loan to the company/government</a:t>
            </a:r>
          </a:p>
          <a:p>
            <a:pPr lvl="1"/>
            <a:r>
              <a:rPr lang="en-US" sz="2000">
                <a:ea typeface="ヒラギノ角ゴ Pro W3" pitchFamily="-84" charset="-128"/>
              </a:rPr>
              <a:t>Bond/loan has an interest payment associated </a:t>
            </a:r>
            <a:endParaRPr lang="en-US" sz="2000" dirty="0"/>
          </a:p>
          <a:p>
            <a:pPr lvl="1"/>
            <a:r>
              <a:rPr lang="en-US" altLang="en-US" sz="2000">
                <a:ea typeface="ヒラギノ角ゴ Pro W3" pitchFamily="-84" charset="-128"/>
              </a:rPr>
              <a:t>$</a:t>
            </a:r>
            <a:r>
              <a:rPr lang="en-US" altLang="en-US" sz="2000" dirty="0">
                <a:ea typeface="ヒラギノ角ゴ Pro W3" pitchFamily="-84" charset="-128"/>
              </a:rPr>
              <a:t>39.7 </a:t>
            </a:r>
            <a:r>
              <a:rPr lang="en-US" altLang="en-US" sz="2000">
                <a:ea typeface="ヒラギノ角ゴ Pro W3" pitchFamily="-84" charset="-128"/>
              </a:rPr>
              <a:t>trillion bonds outstanding today (US).</a:t>
            </a:r>
            <a:endParaRPr lang="en-US" sz="2000" dirty="0"/>
          </a:p>
          <a:p>
            <a:pPr marL="402336" indent="-402336">
              <a:buFont typeface="Times" panose="02020603050405020304" pitchFamily="18" charset="0"/>
              <a:buAutoNum type="arabicPeriod"/>
            </a:pPr>
            <a:r>
              <a:rPr lang="en-US" altLang="en-US" sz="2000" dirty="0">
                <a:ea typeface="ヒラギノ角ゴ Pro W3" pitchFamily="-84" charset="-128"/>
              </a:rPr>
              <a:t>Equity Markets</a:t>
            </a:r>
          </a:p>
          <a:p>
            <a:pPr lvl="1"/>
            <a:r>
              <a:rPr lang="en-US" altLang="en-US" sz="2000" dirty="0">
                <a:ea typeface="ヒラギノ角ゴ Pro W3" pitchFamily="-84" charset="-128"/>
              </a:rPr>
              <a:t>Pay dividends, in theory forever</a:t>
            </a:r>
            <a:endParaRPr lang="en-US" sz="2000" dirty="0"/>
          </a:p>
          <a:p>
            <a:pPr lvl="1"/>
            <a:r>
              <a:rPr lang="en-US" altLang="en-US" sz="2000" dirty="0">
                <a:ea typeface="ヒラギノ角ゴ Pro W3" pitchFamily="-84" charset="-128"/>
              </a:rPr>
              <a:t>Represents an ownership claim in the firm</a:t>
            </a:r>
            <a:endParaRPr lang="en-US" sz="2000" dirty="0"/>
          </a:p>
          <a:p>
            <a:pPr lvl="1"/>
            <a:r>
              <a:rPr lang="en-US" altLang="en-US" sz="2000" dirty="0">
                <a:ea typeface="ヒラギノ角ゴ Pro W3" pitchFamily="-84" charset="-128"/>
              </a:rPr>
              <a:t>Total value of all U.S. </a:t>
            </a:r>
            <a:r>
              <a:rPr lang="en-US" altLang="en-US" sz="2000">
                <a:ea typeface="ヒラギノ角ゴ Pro W3" pitchFamily="-84" charset="-128"/>
              </a:rPr>
              <a:t>equity is just over $30 trillion today.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36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Structure of Financial Markets </a:t>
            </a:r>
            <a:r>
              <a:rPr lang="en-US" altLang="en-US" sz="1800" b="0" dirty="0">
                <a:ea typeface="ヒラギノ角ゴ Pro W3" pitchFamily="-84" charset="-128"/>
              </a:rPr>
              <a:t>(3 of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indent="-402336">
              <a:buFont typeface="Times" panose="02020603050405020304" pitchFamily="18" charset="0"/>
              <a:buAutoNum type="arabicPeriod"/>
            </a:pPr>
            <a:r>
              <a:rPr lang="en-US" altLang="en-US" sz="2400" dirty="0">
                <a:ea typeface="ヒラギノ角ゴ Pro W3" pitchFamily="-84" charset="-128"/>
              </a:rPr>
              <a:t>Primary Market</a:t>
            </a:r>
          </a:p>
          <a:p>
            <a:pPr lvl="1"/>
            <a:r>
              <a:rPr lang="en-US" altLang="en-US" dirty="0">
                <a:ea typeface="ヒラギノ角ゴ Pro W3" pitchFamily="-84" charset="-128"/>
              </a:rPr>
              <a:t>New security issues sold to initial buyers</a:t>
            </a:r>
            <a:endParaRPr lang="en-US" dirty="0"/>
          </a:p>
          <a:p>
            <a:pPr lvl="1"/>
            <a:r>
              <a:rPr lang="en-US" altLang="en-US" dirty="0">
                <a:ea typeface="ヒラギノ角ゴ Pro W3" pitchFamily="-84" charset="-128"/>
              </a:rPr>
              <a:t>Typically involves an investment bank who underwrites the offering</a:t>
            </a:r>
            <a:endParaRPr lang="en-US" dirty="0"/>
          </a:p>
          <a:p>
            <a:pPr marL="402336" indent="-402336">
              <a:buFont typeface="Times" panose="02020603050405020304" pitchFamily="18" charset="0"/>
              <a:buAutoNum type="arabicPeriod"/>
            </a:pPr>
            <a:r>
              <a:rPr lang="en-US" altLang="en-US" sz="2400" dirty="0">
                <a:ea typeface="ヒラギノ角ゴ Pro W3" pitchFamily="-84" charset="-128"/>
              </a:rPr>
              <a:t>Secondary Market</a:t>
            </a:r>
          </a:p>
          <a:p>
            <a:pPr lvl="1"/>
            <a:r>
              <a:rPr lang="en-US" altLang="en-US" dirty="0">
                <a:ea typeface="ヒラギノ角ゴ Pro W3" pitchFamily="-84" charset="-128"/>
              </a:rPr>
              <a:t>Securities previously issued are bought and sold</a:t>
            </a:r>
            <a:endParaRPr lang="en-US" dirty="0"/>
          </a:p>
          <a:p>
            <a:pPr lvl="1"/>
            <a:r>
              <a:rPr lang="en-US" altLang="en-US" dirty="0">
                <a:ea typeface="ヒラギノ角ゴ Pro W3" pitchFamily="-84" charset="-128"/>
              </a:rPr>
              <a:t>Examples include the NYSE </a:t>
            </a:r>
            <a:r>
              <a:rPr lang="en-US" altLang="en-US">
                <a:ea typeface="ヒラギノ角ゴ Pro W3" pitchFamily="-84" charset="-128"/>
              </a:rPr>
              <a:t>and NASDAQ, TRADEWEB</a:t>
            </a:r>
            <a:endParaRPr lang="en-US" dirty="0"/>
          </a:p>
          <a:p>
            <a:pPr lvl="1"/>
            <a:r>
              <a:rPr lang="en-US" altLang="en-US" dirty="0">
                <a:ea typeface="ヒラギノ角ゴ Pro W3" pitchFamily="-84" charset="-128"/>
              </a:rPr>
              <a:t>Involves both brokers </a:t>
            </a:r>
            <a:r>
              <a:rPr lang="en-US" altLang="en-US">
                <a:ea typeface="ヒラギノ角ゴ Pro W3" pitchFamily="-84" charset="-128"/>
              </a:rPr>
              <a:t>and market-makers (do </a:t>
            </a:r>
            <a:r>
              <a:rPr lang="en-US" altLang="en-US" dirty="0">
                <a:ea typeface="ヒラギノ角ゴ Pro W3" pitchFamily="-84" charset="-128"/>
              </a:rPr>
              <a:t>you know the difference?)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Structure of Financial Markets </a:t>
            </a:r>
            <a:r>
              <a:rPr lang="en-US" altLang="en-US" sz="1800" b="0" dirty="0">
                <a:ea typeface="ヒラギノ角ゴ Pro W3" pitchFamily="-84" charset="-128"/>
              </a:rPr>
              <a:t>(4 of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2209800"/>
          </a:xfrm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en-US" sz="2000" dirty="0">
                <a:ea typeface="ヒラギノ角ゴ Pro W3" pitchFamily="-84" charset="-128"/>
              </a:rPr>
              <a:t>Even though firms don</a:t>
            </a:r>
            <a:r>
              <a:rPr lang="ja-JP" altLang="en-US" sz="2000" dirty="0"/>
              <a:t>’</a:t>
            </a:r>
            <a:r>
              <a:rPr lang="en-US" altLang="ja-JP" sz="2000" dirty="0">
                <a:ea typeface="ヒラギノ角ゴ Pro W3" pitchFamily="-84" charset="-128"/>
              </a:rPr>
              <a:t>t get any money, per se, from the secondary market, it serves important functions:</a:t>
            </a:r>
          </a:p>
          <a:p>
            <a:r>
              <a:rPr lang="en-US" altLang="en-US" sz="2000" dirty="0">
                <a:ea typeface="ヒラギノ角ゴ Pro W3" pitchFamily="-84" charset="-128"/>
              </a:rPr>
              <a:t>Provides liquidity, making it easy to buy and sell the securities of the companies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26E910-5AA1-445E-A98E-6069A62ABCC5}"/>
              </a:ext>
            </a:extLst>
          </p:cNvPr>
          <p:cNvSpPr txBox="1">
            <a:spLocks/>
          </p:cNvSpPr>
          <p:nvPr/>
        </p:nvSpPr>
        <p:spPr>
          <a:xfrm>
            <a:off x="2015613" y="4161599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90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  <a:defRPr sz="2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/>
                <a:ea typeface="ヒラギノ角ゴ Pro W3" pitchFamily="-84" charset="-128"/>
              </a:rPr>
              <a:t>Provides useful customer information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2F86FB-74B7-49C6-8D43-A1AFD91448C1}"/>
              </a:ext>
            </a:extLst>
          </p:cNvPr>
          <p:cNvSpPr txBox="1">
            <a:spLocks/>
          </p:cNvSpPr>
          <p:nvPr/>
        </p:nvSpPr>
        <p:spPr>
          <a:xfrm>
            <a:off x="2015613" y="3124201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90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  <a:defRPr sz="2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>
                <a:latin typeface="Arial"/>
                <a:ea typeface="ヒラギノ角ゴ Pro W3" pitchFamily="-84" charset="-128"/>
              </a:rPr>
              <a:t>Establishes a price for the securities (useful for company valuation)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2F9D35-F5E8-4091-A645-B21C55D4323B}"/>
              </a:ext>
            </a:extLst>
          </p:cNvPr>
          <p:cNvSpPr txBox="1">
            <a:spLocks/>
          </p:cNvSpPr>
          <p:nvPr/>
        </p:nvSpPr>
        <p:spPr>
          <a:xfrm>
            <a:off x="2015613" y="3628955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90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  <a:defRPr sz="2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Arial"/>
                <a:ea typeface="ヒラギノ角ゴ Pro W3" pitchFamily="-84" charset="-128"/>
              </a:rPr>
              <a:t>Provides useful security financial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D6BFDC-984C-4335-8E4E-D1E0DBB1EB77}"/>
              </a:ext>
            </a:extLst>
          </p:cNvPr>
          <p:cNvSpPr txBox="1">
            <a:spLocks/>
          </p:cNvSpPr>
          <p:nvPr/>
        </p:nvSpPr>
        <p:spPr>
          <a:xfrm>
            <a:off x="2015613" y="4609613"/>
            <a:ext cx="8229600" cy="1143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90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  <a:defRPr sz="2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/>
                <a:ea typeface="ヒラギノ角ゴ Pro W3" pitchFamily="-84" charset="-128"/>
              </a:rPr>
              <a:t>An investment bank will not win a lucrative </a:t>
            </a:r>
            <a:r>
              <a:rPr lang="en-US" sz="2000" i="1" dirty="0">
                <a:latin typeface="Arial"/>
                <a:ea typeface="ヒラギノ角ゴ Pro W3" pitchFamily="-84" charset="-128"/>
              </a:rPr>
              <a:t>Primary </a:t>
            </a:r>
            <a:r>
              <a:rPr lang="en-US" sz="2000" dirty="0">
                <a:latin typeface="Arial"/>
                <a:ea typeface="ヒラギノ角ゴ Pro W3" pitchFamily="-84" charset="-128"/>
              </a:rPr>
              <a:t>market mandate</a:t>
            </a:r>
            <a:r>
              <a:rPr lang="en-US" sz="2000" i="1" dirty="0">
                <a:latin typeface="Arial"/>
                <a:ea typeface="ヒラギノ角ゴ Pro W3" pitchFamily="-84" charset="-128"/>
              </a:rPr>
              <a:t> e.g.US equity IPO </a:t>
            </a:r>
            <a:r>
              <a:rPr lang="en-US" sz="2000" dirty="0">
                <a:latin typeface="Arial"/>
                <a:ea typeface="ヒラギノ角ゴ Pro W3" pitchFamily="-84" charset="-128"/>
              </a:rPr>
              <a:t>unless it has a strong </a:t>
            </a:r>
            <a:r>
              <a:rPr lang="en-US" sz="2000" i="1" dirty="0">
                <a:latin typeface="Arial"/>
                <a:ea typeface="ヒラギノ角ゴ Pro W3" pitchFamily="-84" charset="-128"/>
              </a:rPr>
              <a:t>Secondary</a:t>
            </a:r>
            <a:r>
              <a:rPr lang="en-US" sz="2000" dirty="0">
                <a:latin typeface="Arial"/>
                <a:ea typeface="ヒラギノ角ゴ Pro W3" pitchFamily="-84" charset="-128"/>
              </a:rPr>
              <a:t> market presence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ea typeface="ヒラギノ角ゴ Pro W3" pitchFamily="-84" charset="-128"/>
              </a:rPr>
              <a:t> </a:t>
            </a:r>
            <a:endParaRPr lang="en-US" sz="2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3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Structure of Financial Markets </a:t>
            </a:r>
            <a:r>
              <a:rPr lang="en-US" altLang="en-US" sz="1800" b="0" dirty="0">
                <a:ea typeface="ヒラギノ角ゴ Pro W3" pitchFamily="-84" charset="-128"/>
              </a:rPr>
              <a:t>(5 of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ea typeface="ヒラギノ角ゴ Pro W3" charset="0"/>
                <a:cs typeface="ヒラギノ角ゴ Pro W3" charset="0"/>
              </a:rPr>
              <a:t>We can further classify secondary markets as follows:</a:t>
            </a:r>
          </a:p>
          <a:p>
            <a:pPr marL="402336" indent="-402336">
              <a:buFont typeface="Times" charset="0"/>
              <a:buAutoNum type="arabicPeriod"/>
              <a:defRPr/>
            </a:pPr>
            <a:r>
              <a:rPr lang="en-US" sz="2400" dirty="0">
                <a:ea typeface="ヒラギノ角ゴ Pro W3" charset="0"/>
                <a:cs typeface="ヒラギノ角ゴ Pro W3" charset="0"/>
              </a:rPr>
              <a:t>Exchanges</a:t>
            </a:r>
          </a:p>
          <a:p>
            <a:pPr lvl="1"/>
            <a:r>
              <a:rPr lang="en-US" dirty="0">
                <a:ea typeface="ヒラギノ角ゴ Pro W3" charset="0"/>
              </a:rPr>
              <a:t>Trades conducted in central locations (e.g., New York Stock Exchange</a:t>
            </a:r>
            <a:r>
              <a:rPr lang="en-US">
                <a:ea typeface="ヒラギノ角ゴ Pro W3" charset="0"/>
              </a:rPr>
              <a:t>, CBOT</a:t>
            </a:r>
            <a:r>
              <a:rPr lang="en-US" dirty="0">
                <a:ea typeface="ヒラギノ角ゴ Pro W3" charset="0"/>
              </a:rPr>
              <a:t>)</a:t>
            </a:r>
            <a:endParaRPr lang="en-US" dirty="0"/>
          </a:p>
          <a:p>
            <a:pPr marL="402336" indent="-402336">
              <a:buFont typeface="Times" charset="0"/>
              <a:buAutoNum type="arabicPeriod"/>
              <a:defRPr/>
            </a:pPr>
            <a:r>
              <a:rPr lang="en-US" sz="2400" dirty="0">
                <a:ea typeface="ヒラギノ角ゴ Pro W3" charset="0"/>
                <a:cs typeface="ヒラギノ角ゴ Pro W3" charset="0"/>
              </a:rPr>
              <a:t>Over-the-Counter Markets</a:t>
            </a:r>
          </a:p>
          <a:p>
            <a:pPr lvl="1"/>
            <a:r>
              <a:rPr lang="en-US" dirty="0">
                <a:ea typeface="ヒラギノ角ゴ Pro W3" charset="0"/>
              </a:rPr>
              <a:t>Dealers at different locations buy and sell</a:t>
            </a:r>
            <a:endParaRPr lang="en-US" dirty="0"/>
          </a:p>
          <a:p>
            <a:pPr lvl="1"/>
            <a:r>
              <a:rPr lang="en-US" dirty="0">
                <a:ea typeface="ヒラギノ角ゴ Pro W3" charset="0"/>
              </a:rPr>
              <a:t>Best example is the market </a:t>
            </a:r>
            <a:r>
              <a:rPr lang="en-US">
                <a:ea typeface="ヒラギノ角ゴ Pro W3" charset="0"/>
              </a:rPr>
              <a:t>for US Treasury Securities</a:t>
            </a:r>
          </a:p>
          <a:p>
            <a:pPr lvl="1"/>
            <a:r>
              <a:rPr lang="en-US">
                <a:ea typeface="ヒラギノ角ゴ Pro W3" charset="0"/>
              </a:rPr>
              <a:t>Others e.g. German Govt Bonds, Foreign Exchange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1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Structure of Financial Markets </a:t>
            </a:r>
            <a:r>
              <a:rPr lang="en-US" altLang="en-US" sz="1800" b="0" dirty="0">
                <a:ea typeface="ヒラギノ角ゴ Pro W3" pitchFamily="-84" charset="-128"/>
              </a:rPr>
              <a:t>(6 of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ea typeface="ヒラギノ角ゴ Pro W3" charset="0"/>
                <a:cs typeface="ヒラギノ角ゴ Pro W3" charset="0"/>
              </a:rPr>
              <a:t>We can also classify markets by the maturity of the securities:</a:t>
            </a:r>
          </a:p>
          <a:p>
            <a:pPr marL="406400" indent="-406400">
              <a:buFont typeface="Times" charset="0"/>
              <a:buAutoNum type="arabicPeriod"/>
              <a:defRPr/>
            </a:pPr>
            <a:r>
              <a:rPr lang="en-US" sz="2400" dirty="0">
                <a:ea typeface="ヒラギノ角ゴ Pro W3" charset="0"/>
                <a:cs typeface="ヒラギノ角ゴ Pro W3" charset="0"/>
              </a:rPr>
              <a:t>Money Market: Short-Term</a:t>
            </a:r>
            <a:br>
              <a:rPr lang="en-US" sz="2400" dirty="0">
                <a:ea typeface="ヒラギノ角ゴ Pro W3" charset="0"/>
                <a:cs typeface="ヒラギノ角ゴ Pro W3" charset="0"/>
              </a:rPr>
            </a:br>
            <a:r>
              <a:rPr lang="en-US" sz="2400" dirty="0">
                <a:ea typeface="ヒラギノ角ゴ Pro W3" charset="0"/>
                <a:cs typeface="ヒラギノ角ゴ Pro W3" charset="0"/>
              </a:rPr>
              <a:t>(maturity &lt; 1 year)</a:t>
            </a:r>
          </a:p>
          <a:p>
            <a:pPr marL="406400" indent="-406400">
              <a:buFont typeface="Times" charset="0"/>
              <a:buAutoNum type="arabicPeriod"/>
              <a:defRPr/>
            </a:pPr>
            <a:r>
              <a:rPr lang="en-US" sz="2400" dirty="0">
                <a:ea typeface="ヒラギノ角ゴ Pro W3" charset="0"/>
                <a:cs typeface="ヒラギノ角ゴ Pro W3" charset="0"/>
              </a:rPr>
              <a:t>Capital Market</a:t>
            </a:r>
            <a:r>
              <a:rPr lang="en-US" sz="2400">
                <a:ea typeface="ヒラギノ角ゴ Pro W3" charset="0"/>
                <a:cs typeface="ヒラギノ角ゴ Pro W3" charset="0"/>
              </a:rPr>
              <a:t>: Intermediate &amp; Long-Term Debt</a:t>
            </a:r>
          </a:p>
          <a:p>
            <a:pPr>
              <a:defRPr/>
            </a:pPr>
            <a:r>
              <a:rPr lang="en-US" sz="2400">
                <a:ea typeface="ヒラギノ角ゴ Pro W3" charset="0"/>
                <a:cs typeface="ヒラギノ角ゴ Pro W3" charset="0"/>
              </a:rPr>
              <a:t>Intermediate maturity 1 - 10 years</a:t>
            </a:r>
          </a:p>
          <a:p>
            <a:pPr>
              <a:defRPr/>
            </a:pPr>
            <a:r>
              <a:rPr lang="en-US" sz="2400">
                <a:ea typeface="ヒラギノ角ゴ Pro W3" charset="0"/>
                <a:cs typeface="ヒラギノ角ゴ Pro W3" charset="0"/>
              </a:rPr>
              <a:t>Long-term &gt; 10 years</a:t>
            </a:r>
          </a:p>
          <a:p>
            <a:pPr>
              <a:defRPr/>
            </a:pPr>
            <a:r>
              <a:rPr lang="en-US" sz="2400">
                <a:ea typeface="ヒラギノ角ゴ Pro W3" charset="0"/>
                <a:cs typeface="ヒラギノ角ゴ Pro W3" charset="0"/>
              </a:rPr>
              <a:t>Plus </a:t>
            </a:r>
            <a:r>
              <a:rPr lang="en-US" sz="2400" dirty="0">
                <a:ea typeface="ヒラギノ角ゴ Pro W3" charset="0"/>
                <a:cs typeface="ヒラギノ角ゴ Pro W3" charset="0"/>
              </a:rPr>
              <a:t>equities (no maturity)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46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532242"/>
            <a:ext cx="8229600" cy="1097280"/>
          </a:xfrm>
        </p:spPr>
        <p:txBody>
          <a:bodyPr/>
          <a:lstStyle/>
          <a:p>
            <a:r>
              <a:rPr lang="en-US" altLang="en-US" sz="2400" dirty="0" err="1">
                <a:ea typeface="ヒラギノ角ゴ Pro W3" pitchFamily="-84" charset="-128"/>
              </a:rPr>
              <a:t>Internationalisation</a:t>
            </a:r>
            <a:r>
              <a:rPr lang="en-US" altLang="en-US" sz="2400" dirty="0">
                <a:ea typeface="ヒラギノ角ゴ Pro W3" pitchFamily="-84" charset="-128"/>
              </a:rPr>
              <a:t> of Financial Markets </a:t>
            </a:r>
            <a:r>
              <a:rPr lang="en-US" altLang="en-US" sz="2400" b="0" dirty="0">
                <a:ea typeface="ヒラギノ角ゴ Pro W3" pitchFamily="-84" charset="-128"/>
              </a:rPr>
              <a:t>(1 of 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0943"/>
            <a:ext cx="9585960" cy="278892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ea typeface="ヒラギノ角ゴ Pro W3" charset="0"/>
                <a:cs typeface="ヒラギノ角ゴ Pro W3" charset="0"/>
              </a:rPr>
              <a:t>The </a:t>
            </a:r>
            <a:r>
              <a:rPr lang="en-US" sz="2400" dirty="0" err="1">
                <a:ea typeface="ヒラギノ角ゴ Pro W3" charset="0"/>
                <a:cs typeface="ヒラギノ角ゴ Pro W3" charset="0"/>
              </a:rPr>
              <a:t>internationalisation</a:t>
            </a:r>
            <a:r>
              <a:rPr lang="en-US" sz="2400" dirty="0">
                <a:ea typeface="ヒラギノ角ゴ Pro W3" charset="0"/>
                <a:cs typeface="ヒラギノ角ゴ Pro W3" charset="0"/>
              </a:rPr>
              <a:t> of markets is an important trend. The U.S. no longer dominates the world stage.</a:t>
            </a:r>
          </a:p>
          <a:p>
            <a:pPr>
              <a:defRPr/>
            </a:pPr>
            <a:r>
              <a:rPr lang="en-US" sz="2400" dirty="0">
                <a:ea typeface="ヒラギノ角ゴ Pro W3" charset="0"/>
                <a:cs typeface="ヒラギノ角ゴ Pro W3" charset="0"/>
              </a:rPr>
              <a:t>International Bond Market &amp; Eurobonds</a:t>
            </a:r>
          </a:p>
          <a:p>
            <a:pPr lvl="1"/>
            <a:r>
              <a:rPr lang="en-US" dirty="0">
                <a:ea typeface="ヒラギノ角ゴ Pro W3" charset="0"/>
                <a:cs typeface="ヒラギノ角ゴ Pro W3" charset="0"/>
              </a:rPr>
              <a:t>Foreign bonds</a:t>
            </a:r>
          </a:p>
          <a:p>
            <a:pPr lvl="2">
              <a:defRPr/>
            </a:pPr>
            <a:r>
              <a:rPr lang="en-US" i="1" dirty="0">
                <a:ea typeface="ヒラギノ角ゴ Pro W3" charset="0"/>
                <a:cs typeface="ヒラギノ角ゴ Pro W3" charset="0"/>
              </a:rPr>
              <a:t>Sold in a foreign country </a:t>
            </a:r>
          </a:p>
          <a:p>
            <a:pPr lvl="2">
              <a:defRPr/>
            </a:pPr>
            <a:r>
              <a:rPr lang="en-US" i="1" dirty="0">
                <a:ea typeface="ヒラギノ角ゴ Pro W3" charset="0"/>
                <a:cs typeface="ヒラギノ角ゴ Pro W3" charset="0"/>
              </a:rPr>
              <a:t>Denominated in a that country’s currency </a:t>
            </a:r>
            <a:r>
              <a:rPr lang="en-US" i="1" dirty="0" err="1">
                <a:ea typeface="ヒラギノ角ゴ Pro W3" charset="0"/>
                <a:cs typeface="ヒラギノ角ゴ Pro W3" charset="0"/>
              </a:rPr>
              <a:t>eg.New</a:t>
            </a:r>
            <a:r>
              <a:rPr lang="en-US" i="1" dirty="0">
                <a:ea typeface="ヒラギノ角ゴ Pro W3" charset="0"/>
                <a:cs typeface="ヒラギノ角ゴ Pro W3" charset="0"/>
              </a:rPr>
              <a:t> Zealand issuing a GBP bond in UK regulated domestic bond market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2488DC-F8F0-4A75-B1CF-AEC2190B9403}"/>
              </a:ext>
            </a:extLst>
          </p:cNvPr>
          <p:cNvSpPr txBox="1">
            <a:spLocks/>
          </p:cNvSpPr>
          <p:nvPr/>
        </p:nvSpPr>
        <p:spPr>
          <a:xfrm>
            <a:off x="5943600" y="2819401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90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  <a:defRPr sz="2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endParaRPr lang="en-US" i="1" dirty="0">
              <a:latin typeface="Arial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4AB975-AC22-4A43-8CA6-C30AF66C5CFA}"/>
              </a:ext>
            </a:extLst>
          </p:cNvPr>
          <p:cNvSpPr txBox="1">
            <a:spLocks/>
          </p:cNvSpPr>
          <p:nvPr/>
        </p:nvSpPr>
        <p:spPr>
          <a:xfrm>
            <a:off x="609600" y="3733801"/>
            <a:ext cx="1020458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90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  <a:defRPr sz="2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600"/>
              </a:spcBef>
              <a:buClr>
                <a:srgbClr val="666666"/>
              </a:buClr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Arial"/>
                <a:ea typeface="ヒラギノ角ゴ Pro W3" charset="0"/>
                <a:cs typeface="ヒラギノ角ゴ Pro W3" charset="0"/>
              </a:rPr>
              <a:t>Eurobonds </a:t>
            </a:r>
            <a:r>
              <a:rPr lang="en-US" i="1" dirty="0">
                <a:latin typeface="Arial"/>
                <a:ea typeface="ヒラギノ角ゴ Pro W3" charset="0"/>
                <a:cs typeface="ヒラギノ角ゴ Pro W3" charset="0"/>
              </a:rPr>
              <a:t>(Much bigger!)</a:t>
            </a:r>
          </a:p>
          <a:p>
            <a:pPr lvl="2">
              <a:defRPr/>
            </a:pPr>
            <a:r>
              <a:rPr lang="en-US" i="1" dirty="0">
                <a:latin typeface="Arial"/>
                <a:ea typeface="ヒラギノ角ゴ Pro W3" charset="0"/>
                <a:cs typeface="ヒラギノ角ゴ Pro W3" charset="0"/>
              </a:rPr>
              <a:t>Denominated in a currency other than that of the country in which it is sold e.g. Walt Disney $ bond in Europe, Nissan Yen bond in Europe, Coca Cola $ bond in Europe   </a:t>
            </a:r>
          </a:p>
          <a:p>
            <a:pPr lvl="2">
              <a:defRPr/>
            </a:pPr>
            <a:r>
              <a:rPr lang="en-US" i="1" dirty="0">
                <a:latin typeface="Arial"/>
                <a:ea typeface="ヒラギノ角ゴ Pro W3" charset="0"/>
                <a:cs typeface="ヒラギノ角ゴ Pro W3" charset="0"/>
              </a:rPr>
              <a:t>$ Eurobond market now larger than U.S. corporate bond market</a:t>
            </a:r>
          </a:p>
          <a:p>
            <a:pPr lvl="2">
              <a:defRPr/>
            </a:pPr>
            <a:r>
              <a:rPr lang="en-US" i="1" dirty="0">
                <a:latin typeface="Arial"/>
                <a:ea typeface="ヒラギノ角ゴ Pro W3" charset="0"/>
                <a:cs typeface="ヒラギノ角ゴ Pro W3" charset="0"/>
              </a:rPr>
              <a:t>Over 80% of new bonds are Eurobonds</a:t>
            </a:r>
          </a:p>
        </p:txBody>
      </p:sp>
    </p:spTree>
    <p:extLst>
      <p:ext uri="{BB962C8B-B14F-4D97-AF65-F5344CB8AC3E}">
        <p14:creationId xmlns:p14="http://schemas.microsoft.com/office/powerpoint/2010/main" val="20775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ヒラギノ角ゴ Pro W3" pitchFamily="-84" charset="-128"/>
              </a:rPr>
              <a:t>Internationalisation</a:t>
            </a:r>
            <a:r>
              <a:rPr lang="en-US" altLang="en-US" dirty="0">
                <a:ea typeface="ヒラギノ角ゴ Pro W3" pitchFamily="-84" charset="-128"/>
              </a:rPr>
              <a:t> of Financial Markets </a:t>
            </a: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sz="1800" b="0" dirty="0">
                <a:ea typeface="ヒラギノ角ゴ Pro W3" pitchFamily="-84" charset="-128"/>
              </a:rPr>
              <a:t>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Eurocurrency Market </a:t>
            </a:r>
            <a:r>
              <a:rPr lang="en-US" altLang="en-US" sz="2400" i="1" dirty="0">
                <a:ea typeface="ヒラギノ角ゴ Pro W3" pitchFamily="-84" charset="-128"/>
              </a:rPr>
              <a:t>(FX not bonds!)</a:t>
            </a:r>
          </a:p>
          <a:p>
            <a:pPr lvl="1"/>
            <a:r>
              <a:rPr lang="en-US" altLang="en-US" dirty="0">
                <a:ea typeface="ヒラギノ角ゴ Pro W3" pitchFamily="-84" charset="-128"/>
              </a:rPr>
              <a:t>Foreign currency deposited outside of home country</a:t>
            </a:r>
            <a:endParaRPr lang="en-US" dirty="0"/>
          </a:p>
          <a:p>
            <a:pPr lvl="1"/>
            <a:r>
              <a:rPr lang="en-US" altLang="en-US" dirty="0">
                <a:ea typeface="ヒラギノ角ゴ Pro W3" pitchFamily="-84" charset="-128"/>
              </a:rPr>
              <a:t>Eurodollars are U.S. dollars deposited, say, London.</a:t>
            </a:r>
            <a:endParaRPr lang="en-US" dirty="0"/>
          </a:p>
          <a:p>
            <a:pPr lvl="1"/>
            <a:r>
              <a:rPr lang="en-US" altLang="en-US" dirty="0">
                <a:ea typeface="ヒラギノ角ゴ Pro W3" pitchFamily="-84" charset="-128"/>
              </a:rPr>
              <a:t>Gives U.S. borrowers an alternative source for dollars.</a:t>
            </a:r>
            <a:endParaRPr lang="en-US" dirty="0"/>
          </a:p>
          <a:p>
            <a:r>
              <a:rPr lang="en-US" altLang="en-US" sz="2400" dirty="0">
                <a:ea typeface="ヒラギノ角ゴ Pro W3" pitchFamily="-84" charset="-128"/>
              </a:rPr>
              <a:t>World Stock Markets</a:t>
            </a:r>
          </a:p>
          <a:p>
            <a:pPr lvl="1"/>
            <a:r>
              <a:rPr lang="en-US" altLang="en-US" dirty="0">
                <a:ea typeface="ヒラギノ角ゴ Pro W3" pitchFamily="-84" charset="-128"/>
              </a:rPr>
              <a:t>U.S. stock markets are no longer always the largest -at one point, Japan</a:t>
            </a:r>
            <a:r>
              <a:rPr lang="ja-JP" altLang="en-US" dirty="0"/>
              <a:t>’</a:t>
            </a:r>
            <a:r>
              <a:rPr lang="en-US" altLang="ja-JP" dirty="0">
                <a:ea typeface="ヒラギノ角ゴ Pro W3" pitchFamily="-84" charset="-128"/>
              </a:rPr>
              <a:t>s was larger</a:t>
            </a:r>
          </a:p>
          <a:p>
            <a:pPr lvl="1"/>
            <a:endParaRPr lang="en-US" dirty="0">
              <a:ea typeface="ヒラギノ角ゴ Pro W3" pitchFamily="-84" charset="-128"/>
            </a:endParaRPr>
          </a:p>
          <a:p>
            <a:pPr marL="457200" lvl="1" indent="0">
              <a:buNone/>
            </a:pPr>
            <a:r>
              <a:rPr lang="en-US" sz="1800" i="1" dirty="0">
                <a:ea typeface="ヒラギノ角ゴ Pro W3" pitchFamily="-84" charset="-128"/>
              </a:rPr>
              <a:t>Note: These terms are nothing to do with the EUR/Euro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489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Function of Financial </a:t>
            </a: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dirty="0">
                <a:ea typeface="ヒラギノ角ゴ Pro W3" pitchFamily="-84" charset="-128"/>
              </a:rPr>
              <a:t>Intermediaries: Indirect Finance </a:t>
            </a:r>
            <a:r>
              <a:rPr lang="en-US" altLang="en-US" sz="1800" b="0" dirty="0">
                <a:ea typeface="ヒラギノ角ゴ Pro W3" pitchFamily="-84" charset="-128"/>
              </a:rPr>
              <a:t>(1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6032" lvl="1" indent="-256032">
              <a:spcBef>
                <a:spcPts val="1500"/>
              </a:spcBef>
              <a:buSzPct val="100000"/>
            </a:pPr>
            <a:r>
              <a:rPr lang="en-US" altLang="en-US" dirty="0"/>
              <a:t>Instead of savers lending/investing directly with borrowers, a financial intermediary (such as a bank) plays as the middleman:</a:t>
            </a:r>
          </a:p>
          <a:p>
            <a:pPr marL="256032" lvl="1" indent="-256032">
              <a:spcBef>
                <a:spcPts val="1500"/>
              </a:spcBef>
              <a:buSzPct val="100000"/>
            </a:pPr>
            <a:r>
              <a:rPr lang="en-US" altLang="en-US" dirty="0"/>
              <a:t>the intermediary obtains funds from savers</a:t>
            </a:r>
          </a:p>
          <a:p>
            <a:pPr marL="256032" lvl="1" indent="-256032">
              <a:spcBef>
                <a:spcPts val="1500"/>
              </a:spcBef>
              <a:buSzPct val="100000"/>
            </a:pPr>
            <a:r>
              <a:rPr lang="en-US" altLang="en-US" dirty="0"/>
              <a:t>the intermediary then makes loans/investments </a:t>
            </a:r>
            <a:r>
              <a:rPr lang="en-US" altLang="en-US"/>
              <a:t>with borrowers</a:t>
            </a:r>
          </a:p>
          <a:p>
            <a:pPr marL="256032" lvl="1" indent="-256032">
              <a:spcBef>
                <a:spcPts val="1500"/>
              </a:spcBef>
              <a:buSzPct val="100000"/>
            </a:pPr>
            <a:r>
              <a:rPr lang="en-US" sz="2000" i="1"/>
              <a:t>e.g. a bank might launch a new savings account for investors that households may invest it. The bank then uses those deposits to make a loan to General Motors or a loan to the US Government by buying a  US Treasury Bond.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3337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Function of Financial </a:t>
            </a: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dirty="0">
                <a:ea typeface="ヒラギノ角ゴ Pro W3" pitchFamily="-84" charset="-128"/>
              </a:rPr>
              <a:t>Intermediaries: Indirect Finance </a:t>
            </a:r>
            <a:r>
              <a:rPr lang="en-US" altLang="en-US" sz="1800" b="0" dirty="0">
                <a:ea typeface="ヒラギノ角ゴ Pro W3" pitchFamily="-84" charset="-128"/>
              </a:rPr>
              <a:t>(2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This process, called financial intermediation, is actually the </a:t>
            </a:r>
            <a:r>
              <a:rPr lang="en-US" altLang="en-US" sz="2400" u="sng" dirty="0">
                <a:ea typeface="ヒラギノ角ゴ Pro W3" pitchFamily="-84" charset="-128"/>
              </a:rPr>
              <a:t>primary </a:t>
            </a:r>
            <a:r>
              <a:rPr lang="en-US" altLang="en-US" sz="2400" dirty="0">
                <a:ea typeface="ヒラギノ角ゴ Pro W3" pitchFamily="-84" charset="-128"/>
              </a:rPr>
              <a:t>mean of moving funds from lenders to borrowers.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Needed because of transactions costs, risk sharing, and asymmetric information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2400" u="sng" dirty="0">
                <a:ea typeface="ヒラギノ角ゴ Pro W3" pitchFamily="-84" charset="-128"/>
              </a:rPr>
              <a:t>More important source of finance than securities markets </a:t>
            </a:r>
            <a:r>
              <a:rPr lang="en-US" altLang="en-US" sz="2400" dirty="0">
                <a:ea typeface="ヒラギノ角ゴ Pro W3" pitchFamily="-84" charset="-128"/>
              </a:rPr>
              <a:t>(such as stocks </a:t>
            </a:r>
            <a:r>
              <a:rPr lang="en-US" altLang="en-US" sz="2400" dirty="0" err="1">
                <a:ea typeface="ヒラギノ角ゴ Pro W3" pitchFamily="-84" charset="-128"/>
              </a:rPr>
              <a:t>i.e</a:t>
            </a:r>
            <a:r>
              <a:rPr lang="en-US" altLang="en-US" sz="2400" dirty="0">
                <a:ea typeface="ヒラギノ角ゴ Pro W3" pitchFamily="-84" charset="-128"/>
              </a:rPr>
              <a:t> </a:t>
            </a:r>
            <a:r>
              <a:rPr lang="en-US" altLang="en-US" sz="2400" i="1" dirty="0">
                <a:ea typeface="ヒラギノ角ゴ Pro W3" pitchFamily="-84" charset="-128"/>
              </a:rPr>
              <a:t>Direct Finance!</a:t>
            </a:r>
            <a:r>
              <a:rPr lang="en-US" altLang="en-US" sz="2400" dirty="0">
                <a:ea typeface="ヒラギノ角ゴ Pro W3" pitchFamily="-8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25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Topic 1 Preview </a:t>
            </a:r>
            <a:r>
              <a:rPr lang="en-US" altLang="en-US" sz="1800" b="0" dirty="0">
                <a:ea typeface="ヒラギノ角ゴ Pro W3" pitchFamily="-84" charset="-128"/>
              </a:rPr>
              <a:t>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Suppose you want to start a small business whilst at or soon after your time at Lancaster, but you have no funds.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At the same time, a Lancaster private investor has money he wishes to invest for his retirement.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If the two of you could get together, perhaps both of your needs can be met. But how does that happen?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3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>
                <a:ea typeface="ヒラギノ角ゴ Pro W3" pitchFamily="-84" charset="-128"/>
              </a:rPr>
              <a:t>Global: The Importance of Financial Intermediaries Relative to Securities Markets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Studies show that firms in the U.S., Canada, the U.K., and other developed nations usually obtain funds from financial intermediaries, not directly from capital markets.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In Germany and Japan, financing from financial intermediaries exceeds capital market financing 10-fold.</a:t>
            </a:r>
          </a:p>
          <a:p>
            <a:r>
              <a:rPr lang="en-US" altLang="en-US" sz="2400">
                <a:ea typeface="ヒラギノ角ゴ Pro W3" pitchFamily="-84" charset="-128"/>
              </a:rPr>
              <a:t>However (re direct finance) - the </a:t>
            </a:r>
            <a:r>
              <a:rPr lang="en-US" altLang="en-US" sz="2400" dirty="0">
                <a:ea typeface="ヒラギノ角ゴ Pro W3" pitchFamily="-84" charset="-128"/>
              </a:rPr>
              <a:t>relative use of bonds versus equity does differ by country.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967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Function of Financial </a:t>
            </a: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dirty="0">
                <a:ea typeface="ヒラギノ角ゴ Pro W3" pitchFamily="-84" charset="-128"/>
              </a:rPr>
              <a:t>Intermediaries: Indirect Finance </a:t>
            </a:r>
            <a:r>
              <a:rPr lang="en-US" altLang="en-US" sz="1800" b="0" dirty="0">
                <a:ea typeface="ヒラギノ角ゴ Pro W3" pitchFamily="-84" charset="-128"/>
              </a:rPr>
              <a:t>(3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29315"/>
            <a:ext cx="8229600" cy="4525963"/>
          </a:xfrm>
        </p:spPr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Transactions Costs</a:t>
            </a:r>
          </a:p>
          <a:p>
            <a:pPr marL="740664" lvl="1" indent="-402336">
              <a:spcBef>
                <a:spcPts val="1500"/>
              </a:spcBef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Financial intermediaries make profits by reducing transactions costs</a:t>
            </a:r>
          </a:p>
          <a:p>
            <a:pPr marL="740664" lvl="1" indent="-402336">
              <a:spcBef>
                <a:spcPts val="1500"/>
              </a:spcBef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Reduce transactions costs by developing expertise and taking advantage of economies of scale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A1821-C643-4243-8DD1-C1C33EFB2619}"/>
              </a:ext>
            </a:extLst>
          </p:cNvPr>
          <p:cNvSpPr txBox="1"/>
          <p:nvPr/>
        </p:nvSpPr>
        <p:spPr>
          <a:xfrm>
            <a:off x="1981200" y="1524001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i="1">
                <a:solidFill>
                  <a:prstClr val="black"/>
                </a:solidFill>
                <a:latin typeface="Arial"/>
                <a:ea typeface="ヒラギノ角ゴ Pro W3" pitchFamily="-84" charset="-128"/>
              </a:rPr>
              <a:t>Needed because of transactions costs, risk sharing, and asymmetric information</a:t>
            </a:r>
            <a:endParaRPr lang="en-US" sz="2000" i="1">
              <a:solidFill>
                <a:prstClr val="black"/>
              </a:solidFill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0" dirty="0" err="1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980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Function of Financial </a:t>
            </a: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dirty="0">
                <a:ea typeface="ヒラギノ角ゴ Pro W3" pitchFamily="-84" charset="-128"/>
              </a:rPr>
              <a:t>Intermediaries: Indirect Finance </a:t>
            </a:r>
            <a:r>
              <a:rPr lang="en-US" altLang="en-US" sz="1800" b="0" dirty="0">
                <a:ea typeface="ヒラギノ角ゴ Pro W3" pitchFamily="-84" charset="-128"/>
              </a:rPr>
              <a:t>(4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A financial intermediary</a:t>
            </a:r>
            <a:r>
              <a:rPr lang="ja-JP" altLang="en-US" sz="2400" dirty="0"/>
              <a:t>’</a:t>
            </a:r>
            <a:r>
              <a:rPr lang="en-US" altLang="ja-JP" sz="2400" dirty="0">
                <a:ea typeface="ヒラギノ角ゴ Pro W3" pitchFamily="-84" charset="-128"/>
              </a:rPr>
              <a:t>s low transaction costs mean that it can provide its customers with </a:t>
            </a:r>
            <a:r>
              <a:rPr lang="en-US" altLang="ja-JP" sz="2400" b="1" dirty="0">
                <a:ea typeface="ヒラギノ角ゴ Pro W3" pitchFamily="-84" charset="-128"/>
              </a:rPr>
              <a:t>liquidity services</a:t>
            </a:r>
            <a:r>
              <a:rPr lang="en-US" altLang="ja-JP" sz="2400" dirty="0">
                <a:ea typeface="ヒラギノ角ゴ Pro W3" pitchFamily="-84" charset="-128"/>
              </a:rPr>
              <a:t>, services that make it easier for customers to conduct transactions</a:t>
            </a:r>
            <a:endParaRPr lang="en-US" altLang="ja-JP" dirty="0">
              <a:ea typeface="ヒラギノ角ゴ Pro W3" pitchFamily="-84" charset="-128"/>
            </a:endParaRPr>
          </a:p>
          <a:p>
            <a:pPr marL="740664" lvl="1" indent="-402336">
              <a:spcBef>
                <a:spcPts val="900"/>
              </a:spcBef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Banks provide depositors </a:t>
            </a:r>
            <a:r>
              <a:rPr lang="en-US" altLang="en-US">
                <a:ea typeface="ヒラギノ角ゴ Pro W3" pitchFamily="-84" charset="-128"/>
              </a:rPr>
              <a:t>with bank accounts </a:t>
            </a:r>
            <a:r>
              <a:rPr lang="en-US" altLang="en-US" dirty="0">
                <a:ea typeface="ヒラギノ角ゴ Pro W3" pitchFamily="-84" charset="-128"/>
              </a:rPr>
              <a:t>that enable them to pay their bills easily</a:t>
            </a:r>
          </a:p>
          <a:p>
            <a:pPr marL="740664" lvl="1" indent="-402336">
              <a:spcBef>
                <a:spcPts val="900"/>
              </a:spcBef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Depositors can earn interest </a:t>
            </a:r>
            <a:r>
              <a:rPr lang="en-US" altLang="en-US">
                <a:ea typeface="ヒラギノ角ゴ Pro W3" pitchFamily="-84" charset="-128"/>
              </a:rPr>
              <a:t>on bank and </a:t>
            </a:r>
            <a:r>
              <a:rPr lang="en-US" altLang="en-US" dirty="0">
                <a:ea typeface="ヒラギノ角ゴ Pro W3" pitchFamily="-84" charset="-128"/>
              </a:rPr>
              <a:t>savings accounts and yet still convert them into goods and services whenever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1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of Financial </a:t>
            </a:r>
            <a:br>
              <a:rPr lang="en-US" altLang="en-US" dirty="0"/>
            </a:br>
            <a:r>
              <a:rPr lang="en-US" altLang="en-US" dirty="0"/>
              <a:t>Intermediaries: Indirect Finance </a:t>
            </a:r>
            <a:r>
              <a:rPr lang="en-US" altLang="en-US" sz="1800" b="0" dirty="0"/>
              <a:t>(5 of 9)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Another benefit made possible by the FI</a:t>
            </a:r>
            <a:r>
              <a:rPr lang="ja-JP" altLang="en-US" sz="2400" dirty="0"/>
              <a:t>’</a:t>
            </a:r>
            <a:r>
              <a:rPr lang="en-US" altLang="ja-JP" sz="2400" dirty="0">
                <a:ea typeface="ヒラギノ角ゴ Pro W3" pitchFamily="-84" charset="-128"/>
              </a:rPr>
              <a:t>s low transaction costs is that they can help reduce the exposure of investors to risk, through a process known as </a:t>
            </a:r>
            <a:r>
              <a:rPr lang="en-US" altLang="ja-JP" sz="2400" b="1" dirty="0">
                <a:ea typeface="ヒラギノ角ゴ Pro W3" pitchFamily="-84" charset="-128"/>
              </a:rPr>
              <a:t>risk sharing</a:t>
            </a:r>
            <a:endParaRPr lang="en-US" altLang="ja-JP" dirty="0">
              <a:ea typeface="ヒラギノ角ゴ Pro W3" pitchFamily="-84" charset="-128"/>
            </a:endParaRPr>
          </a:p>
          <a:p>
            <a:pPr lvl="1"/>
            <a:r>
              <a:rPr lang="en-US" altLang="en-US" dirty="0">
                <a:ea typeface="ヒラギノ角ゴ Pro W3" pitchFamily="-84" charset="-128"/>
              </a:rPr>
              <a:t>FIs create and sell assets with lesser risk to one party in order to buy assets with greater risk from another party</a:t>
            </a:r>
            <a:endParaRPr lang="en-US" dirty="0"/>
          </a:p>
          <a:p>
            <a:pPr lvl="1"/>
            <a:r>
              <a:rPr lang="en-US" altLang="en-US" dirty="0">
                <a:ea typeface="ヒラギノ角ゴ Pro W3" pitchFamily="-84" charset="-128"/>
              </a:rPr>
              <a:t>This process is referred to as </a:t>
            </a:r>
            <a:r>
              <a:rPr lang="en-US" altLang="en-US" b="1" dirty="0">
                <a:ea typeface="ヒラギノ角ゴ Pro W3" pitchFamily="-84" charset="-128"/>
              </a:rPr>
              <a:t>asset transformation</a:t>
            </a:r>
            <a:r>
              <a:rPr lang="en-US" altLang="en-US" dirty="0">
                <a:ea typeface="ヒラギノ角ゴ Pro W3" pitchFamily="-84" charset="-128"/>
              </a:rPr>
              <a:t>, because in a sense risky assets are turned into safer assets for investors e.g. asset-backed securities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88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Function of Financial</a:t>
            </a: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dirty="0">
                <a:ea typeface="ヒラギノ角ゴ Pro W3" pitchFamily="-84" charset="-128"/>
              </a:rPr>
              <a:t>Intermediaries: Indirect Finance </a:t>
            </a:r>
            <a:r>
              <a:rPr lang="en-US" altLang="en-US" sz="1800" b="0" dirty="0"/>
              <a:t>(6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Financial intermediaries also help by providing the means for individuals and businesses to </a:t>
            </a:r>
            <a:r>
              <a:rPr lang="en-US" altLang="en-US" sz="2400" b="1" dirty="0">
                <a:ea typeface="ヒラギノ角ゴ Pro W3" pitchFamily="-84" charset="-128"/>
              </a:rPr>
              <a:t>diversify</a:t>
            </a:r>
            <a:r>
              <a:rPr lang="en-US" altLang="en-US" sz="2400" dirty="0">
                <a:ea typeface="ヒラギノ角ゴ Pro W3" pitchFamily="-84" charset="-128"/>
              </a:rPr>
              <a:t> their asset holdings.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Low transaction costs allow them to buy a range of assets, pool them, and then sell rights to the diversified pool to individuals e.g. a private investor invests $20,000 in a US equity investment fund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78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Function of Financial</a:t>
            </a: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dirty="0">
                <a:ea typeface="ヒラギノ角ゴ Pro W3" pitchFamily="-84" charset="-128"/>
              </a:rPr>
              <a:t>Intermediaries: Indirect Finance </a:t>
            </a:r>
            <a:r>
              <a:rPr lang="en-US" altLang="en-US" sz="1800" b="0" dirty="0"/>
              <a:t>(7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Another reason FIs exist is to reduce the impact of </a:t>
            </a:r>
            <a:r>
              <a:rPr lang="en-US" altLang="en-US" sz="2400" b="1" dirty="0">
                <a:ea typeface="ヒラギノ角ゴ Pro W3" pitchFamily="-84" charset="-128"/>
              </a:rPr>
              <a:t>asymmetric information</a:t>
            </a:r>
            <a:r>
              <a:rPr lang="en-US" altLang="en-US" sz="2400" dirty="0">
                <a:ea typeface="ヒラギノ角ゴ Pro W3" pitchFamily="-84" charset="-128"/>
              </a:rPr>
              <a:t>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One party lacks crucial information about another party, impacting decision-making.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We usually discuss this problem along two fronts: adverse selection and moral hazard.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45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Function of Financial</a:t>
            </a: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dirty="0">
                <a:ea typeface="ヒラギノ角ゴ Pro W3" pitchFamily="-84" charset="-128"/>
              </a:rPr>
              <a:t>Intermediaries: Indirect Finance </a:t>
            </a:r>
            <a:r>
              <a:rPr lang="en-US" altLang="en-US" sz="1800" b="0" dirty="0"/>
              <a:t>(8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u="sng" dirty="0">
                <a:ea typeface="ヒラギノ角ゴ Pro W3" pitchFamily="-84" charset="-128"/>
              </a:rPr>
              <a:t>Asymmetric Information: Adverse Selection and Moral Hazard</a:t>
            </a:r>
            <a:endParaRPr lang="en-US" altLang="en-US" sz="2400" b="1" u="sng" dirty="0">
              <a:ea typeface="ヒラギノ角ゴ Pro W3" pitchFamily="-84" charset="-128"/>
            </a:endParaRPr>
          </a:p>
          <a:p>
            <a:r>
              <a:rPr lang="en-US" altLang="en-US" sz="2400" dirty="0">
                <a:ea typeface="ヒラギノ角ゴ Pro W3" pitchFamily="-84" charset="-128"/>
              </a:rPr>
              <a:t>Adverse Selection</a:t>
            </a:r>
            <a:endParaRPr lang="en-US" altLang="en-US" dirty="0">
              <a:ea typeface="ヒラギノ角ゴ Pro W3" pitchFamily="-84" charset="-128"/>
            </a:endParaRPr>
          </a:p>
          <a:p>
            <a:pPr marL="740664" lvl="1" indent="-402336"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Before transaction occurs</a:t>
            </a:r>
          </a:p>
          <a:p>
            <a:pPr marL="740664" lvl="1" indent="-402336"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Potential borrowers most likely to produce adverse outcome are ones most likely to seek a loan..</a:t>
            </a:r>
          </a:p>
          <a:p>
            <a:pPr marL="740664" lvl="1" indent="-402336"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Similar problems occur with insurance where unhealthy people want their known medical problems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Function of Financial</a:t>
            </a: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dirty="0">
                <a:ea typeface="ヒラギノ角ゴ Pro W3" pitchFamily="-84" charset="-128"/>
              </a:rPr>
              <a:t>Intermediaries: Indirect Finance </a:t>
            </a:r>
            <a:r>
              <a:rPr lang="en-US" altLang="en-US" sz="1800" b="0" dirty="0"/>
              <a:t>(9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u="sng" dirty="0">
                <a:ea typeface="ヒラギノ角ゴ Pro W3" pitchFamily="-84" charset="-128"/>
              </a:rPr>
              <a:t>Asymmetric Information: Adverse Selection and Moral Hazard</a:t>
            </a:r>
            <a:endParaRPr lang="en-US" altLang="en-US" sz="2400" u="sng" dirty="0">
              <a:ea typeface="ヒラギノ角ゴ Pro W3" pitchFamily="-84" charset="-128"/>
            </a:endParaRPr>
          </a:p>
          <a:p>
            <a:r>
              <a:rPr lang="en-US" altLang="en-US" sz="2400" dirty="0">
                <a:ea typeface="ヒラギノ角ゴ Pro W3" pitchFamily="-84" charset="-128"/>
              </a:rPr>
              <a:t>Moral Hazard</a:t>
            </a:r>
            <a:endParaRPr lang="en-US" altLang="en-US" dirty="0">
              <a:ea typeface="ヒラギノ角ゴ Pro W3" pitchFamily="-84" charset="-128"/>
            </a:endParaRPr>
          </a:p>
          <a:p>
            <a:pPr marL="740664" lvl="1" indent="-402336"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After transaction occurs</a:t>
            </a:r>
          </a:p>
          <a:p>
            <a:pPr marL="740664" lvl="1" indent="-402336">
              <a:buFont typeface="Times" panose="02020603050405020304" pitchFamily="18" charset="0"/>
              <a:buAutoNum type="arabicPeriod"/>
            </a:pPr>
            <a:r>
              <a:rPr lang="en-US" altLang="en-US" u="sng" dirty="0">
                <a:ea typeface="ヒラギノ角ゴ Pro W3" pitchFamily="-84" charset="-128"/>
              </a:rPr>
              <a:t>Hazard</a:t>
            </a:r>
            <a:r>
              <a:rPr lang="en-US" altLang="en-US" dirty="0">
                <a:ea typeface="ヒラギノ角ゴ Pro W3" pitchFamily="-84" charset="-128"/>
              </a:rPr>
              <a:t> that borrower has incentives to engage in undesirable (</a:t>
            </a:r>
            <a:r>
              <a:rPr lang="en-US" altLang="en-US" u="sng" dirty="0">
                <a:ea typeface="ヒラギノ角ゴ Pro W3" pitchFamily="-84" charset="-128"/>
              </a:rPr>
              <a:t>immoral</a:t>
            </a:r>
            <a:r>
              <a:rPr lang="en-US" altLang="en-US" dirty="0">
                <a:ea typeface="ヒラギノ角ゴ Pro W3" pitchFamily="-84" charset="-128"/>
              </a:rPr>
              <a:t>) activities making it more likely that won</a:t>
            </a:r>
            <a:r>
              <a:rPr lang="ja-JP" altLang="en-US" dirty="0"/>
              <a:t>’</a:t>
            </a:r>
            <a:r>
              <a:rPr lang="en-US" altLang="ja-JP" dirty="0">
                <a:ea typeface="ヒラギノ角ゴ Pro W3" pitchFamily="-84" charset="-128"/>
              </a:rPr>
              <a:t>t pay loan back..</a:t>
            </a:r>
          </a:p>
          <a:p>
            <a:pPr marL="740664" lvl="1" indent="-402336"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ヒラギノ角ゴ Pro W3" pitchFamily="-84" charset="-128"/>
              </a:rPr>
              <a:t>Again, with insurance, people may engage in risky activities only after being insured</a:t>
            </a:r>
          </a:p>
          <a:p>
            <a:pPr marL="338328" lvl="1" indent="0">
              <a:buNone/>
            </a:pPr>
            <a:endParaRPr lang="en-US" altLang="en-US" dirty="0">
              <a:ea typeface="ヒラギノ角ゴ Pro W3" pitchFamily="-84" charset="-128"/>
            </a:endParaRPr>
          </a:p>
          <a:p>
            <a:pPr marL="338328" lvl="1" indent="0">
              <a:buNone/>
            </a:pPr>
            <a:r>
              <a:rPr lang="en-US" altLang="en-US" sz="2400" b="1" dirty="0">
                <a:ea typeface="ヒラギノ角ゴ Pro W3" pitchFamily="-84" charset="-128"/>
              </a:rPr>
              <a:t>Financial intermediaries reduce adverse selection and moral hazard problems, enabling them to make profits. </a:t>
            </a:r>
            <a:endParaRPr lang="en-US" sz="2400" b="1" dirty="0"/>
          </a:p>
          <a:p>
            <a:pPr marL="338328" lvl="1" indent="0">
              <a:buNone/>
            </a:pPr>
            <a:endParaRPr lang="en-US" altLang="en-US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811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ヒラギノ角ゴ Pro W3" charset="0"/>
              </a:rPr>
              <a:t>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601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2400" b="1" dirty="0"/>
              <a:t>Financial Markets and Institutions (FM &amp; I)</a:t>
            </a:r>
          </a:p>
          <a:p>
            <a:pPr marL="0" indent="0">
              <a:buNone/>
            </a:pPr>
            <a:r>
              <a:rPr lang="en-GB" sz="2400" b="1" dirty="0"/>
              <a:t>F</a:t>
            </a:r>
            <a:r>
              <a:rPr lang="en-GB" sz="2400" dirty="0"/>
              <a:t>rederic Mishkin &amp; Stanley Eakins</a:t>
            </a:r>
          </a:p>
          <a:p>
            <a:pPr marL="0" indent="0">
              <a:buNone/>
            </a:pPr>
            <a:r>
              <a:rPr lang="en-GB" sz="2400" dirty="0"/>
              <a:t>Ninth Edition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Chapter 2 </a:t>
            </a:r>
          </a:p>
          <a:p>
            <a:pPr marL="0" indent="0">
              <a:buNone/>
            </a:pPr>
            <a:r>
              <a:rPr lang="en-GB" sz="2400" b="1" dirty="0"/>
              <a:t>Overview of the Financial System </a:t>
            </a:r>
            <a:endParaRPr lang="en-GB" sz="2400" b="1" i="1" dirty="0"/>
          </a:p>
          <a:p>
            <a:pPr marL="0" indent="0">
              <a:buNone/>
            </a:pPr>
            <a:endParaRPr lang="en-US" sz="1800" dirty="0">
              <a:ea typeface="ヒラギノ角ゴ Pro W3" charset="0"/>
              <a:cs typeface="ヒラギノ角ゴ Pro W3" charset="0"/>
            </a:endParaRPr>
          </a:p>
          <a:p>
            <a:pPr marL="0" indent="0">
              <a:buNone/>
            </a:pPr>
            <a:endParaRPr lang="en-US" sz="2400" dirty="0">
              <a:ea typeface="ヒラギノ角ゴ Pro W3" charset="0"/>
              <a:cs typeface="ヒラギノ角ゴ Pro W3" charset="0"/>
            </a:endParaRPr>
          </a:p>
          <a:p>
            <a:pPr marL="0" indent="0">
              <a:buNone/>
            </a:pPr>
            <a:endParaRPr lang="en-US" sz="2400" dirty="0">
              <a:ea typeface="ヒラギノ角ゴ Pro W3" charset="0"/>
              <a:cs typeface="ヒラギノ角ゴ Pro W3" charset="0"/>
            </a:endParaRPr>
          </a:p>
          <a:p>
            <a:pPr marL="0" indent="0">
              <a:buNone/>
            </a:pPr>
            <a:endParaRPr lang="en-US" sz="2400" dirty="0">
              <a:ea typeface="ヒラギノ角ゴ Pro W3" charset="0"/>
              <a:cs typeface="ヒラギノ角ゴ Pro W3" charset="0"/>
            </a:endParaRPr>
          </a:p>
          <a:p>
            <a:endParaRPr lang="en-US" sz="2400" dirty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3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Topic 1 Preview </a:t>
            </a:r>
            <a:r>
              <a:rPr lang="en-US" altLang="en-US" sz="1800" b="0" dirty="0">
                <a:ea typeface="ヒラギノ角ゴ Pro W3" pitchFamily="-84" charset="-128"/>
              </a:rPr>
              <a:t>(2 </a:t>
            </a:r>
            <a:r>
              <a:rPr lang="en-US" altLang="en-US" sz="1800" b="0">
                <a:ea typeface="ヒラギノ角ゴ Pro W3" pitchFamily="-84" charset="-128"/>
              </a:rPr>
              <a:t>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As simple as this example is, it highlights the importance of financial markets and financial </a:t>
            </a:r>
            <a:r>
              <a:rPr lang="en-US" altLang="en-US" sz="2400">
                <a:ea typeface="ヒラギノ角ゴ Pro W3" pitchFamily="-84" charset="-128"/>
              </a:rPr>
              <a:t>intermediaries e.g. banks, in </a:t>
            </a:r>
            <a:r>
              <a:rPr lang="en-US" altLang="en-US" sz="2400" dirty="0">
                <a:ea typeface="ヒラギノ角ゴ Pro W3" pitchFamily="-84" charset="-128"/>
              </a:rPr>
              <a:t>our economy.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We need to acquire an understanding of their general structure and operation before we can appreciate their role in our economy.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46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Flow of Funds Through The Financial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775" y="1524001"/>
            <a:ext cx="8229600" cy="4525963"/>
          </a:xfrm>
        </p:spPr>
        <p:txBody>
          <a:bodyPr/>
          <a:lstStyle/>
          <a:p>
            <a:pPr marL="402336" indent="-402336">
              <a:buFont typeface="Times" panose="02020603050405020304" pitchFamily="18" charset="0"/>
              <a:buAutoNum type="arabicPeriod"/>
            </a:pPr>
            <a:r>
              <a:rPr lang="en-US" altLang="en-US" sz="2400" dirty="0">
                <a:ea typeface="ヒラギノ角ゴ Pro W3" pitchFamily="-84" charset="-128"/>
              </a:rPr>
              <a:t>Direct Finance</a:t>
            </a:r>
          </a:p>
          <a:p>
            <a:pPr lvl="1"/>
            <a:r>
              <a:rPr lang="en-US" altLang="en-US" dirty="0">
                <a:ea typeface="ヒラギノ角ゴ Pro W3" pitchFamily="-84" charset="-128"/>
              </a:rPr>
              <a:t>Borrowers borrow directly from lenders in financial markets by selling financial instruments (securities) which are claims on the borrower</a:t>
            </a:r>
            <a:r>
              <a:rPr lang="ja-JP" altLang="en-US" dirty="0"/>
              <a:t>’</a:t>
            </a:r>
            <a:r>
              <a:rPr lang="en-US" altLang="ja-JP" dirty="0">
                <a:ea typeface="ヒラギノ角ゴ Pro W3" pitchFamily="-84" charset="-128"/>
              </a:rPr>
              <a:t>s future income or assets</a:t>
            </a:r>
            <a:endParaRPr lang="en-US" dirty="0"/>
          </a:p>
          <a:p>
            <a:pPr marL="402336" indent="-402336">
              <a:buFont typeface="Times" panose="02020603050405020304" pitchFamily="18" charset="0"/>
              <a:buAutoNum type="arabicPeriod"/>
            </a:pPr>
            <a:r>
              <a:rPr lang="en-US" altLang="en-US" sz="2400" dirty="0">
                <a:ea typeface="ヒラギノ角ゴ Pro W3" pitchFamily="-84" charset="-128"/>
              </a:rPr>
              <a:t>Indirect Finance</a:t>
            </a:r>
          </a:p>
          <a:p>
            <a:pPr lvl="1"/>
            <a:r>
              <a:rPr lang="en-US" altLang="en-US" dirty="0">
                <a:ea typeface="ヒラギノ角ゴ Pro W3" pitchFamily="-84" charset="-128"/>
              </a:rPr>
              <a:t>Borrowers borrow indirectly from lenders via financial intermediaries (established to source both loanable funds and loan opportunities).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1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Figure 2.1 </a:t>
            </a:r>
            <a:r>
              <a:rPr lang="en-US" sz="2400" b="0" dirty="0"/>
              <a:t>Flows of Funds Through the Financial System</a:t>
            </a:r>
            <a:endParaRPr lang="en-US" sz="2400" dirty="0"/>
          </a:p>
        </p:txBody>
      </p:sp>
      <p:pic>
        <p:nvPicPr>
          <p:cNvPr id="4" name="Picture 4" descr="The diagram shows that in direct finance financial market get funds from lender-savers such as households, business firms, government, and foreigners and from financial intermediaries and provide funds to borrower-spenders such as business firms, government, households, and foreigners. In case of indirect finance financial intermediaries get funds from lender-savers such as households, business firms, government, and foreigners and provide funds to borrower-spenders such as business firms, government, households, and foreigners and to the financial market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17" y="1600200"/>
            <a:ext cx="6515566" cy="414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0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Function of Financial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Channels funds from person or business without investment opportunities (i.e., </a:t>
            </a:r>
            <a:r>
              <a:rPr lang="ja-JP" altLang="en-US" sz="2400" dirty="0"/>
              <a:t>“</a:t>
            </a:r>
            <a:r>
              <a:rPr lang="en-US" altLang="ja-JP" sz="2400" dirty="0">
                <a:ea typeface="ヒラギノ角ゴ Pro W3" pitchFamily="-84" charset="-128"/>
              </a:rPr>
              <a:t>Lender-Savers</a:t>
            </a:r>
            <a:r>
              <a:rPr lang="ja-JP" altLang="en-US" sz="2400" dirty="0"/>
              <a:t>”</a:t>
            </a:r>
            <a:r>
              <a:rPr lang="en-US" altLang="ja-JP" sz="2400" dirty="0">
                <a:ea typeface="ヒラギノ角ゴ Pro W3" pitchFamily="-84" charset="-128"/>
              </a:rPr>
              <a:t>) to one who has them (i.e., </a:t>
            </a:r>
            <a:r>
              <a:rPr lang="ja-JP" altLang="en-US" sz="2400" dirty="0"/>
              <a:t>“</a:t>
            </a:r>
            <a:r>
              <a:rPr lang="en-US" altLang="ja-JP" sz="2400" dirty="0">
                <a:ea typeface="ヒラギノ角ゴ Pro W3" pitchFamily="-84" charset="-128"/>
              </a:rPr>
              <a:t>Borrower-Spenders</a:t>
            </a:r>
            <a:r>
              <a:rPr lang="ja-JP" altLang="en-US" sz="2400" dirty="0"/>
              <a:t>”</a:t>
            </a:r>
            <a:r>
              <a:rPr lang="en-US" altLang="ja-JP" sz="2400" dirty="0">
                <a:ea typeface="ヒラギノ角ゴ Pro W3" pitchFamily="-84" charset="-128"/>
              </a:rPr>
              <a:t>)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Improves economic efficiency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Financial Markets Funds Transferees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199"/>
            <a:ext cx="3950208" cy="4434840"/>
          </a:xfrm>
        </p:spPr>
        <p:txBody>
          <a:bodyPr/>
          <a:lstStyle/>
          <a:p>
            <a:pPr marL="533400" indent="-533400">
              <a:buNone/>
              <a:defRPr/>
            </a:pPr>
            <a:r>
              <a:rPr lang="en-US" sz="2400" u="sng" dirty="0"/>
              <a:t>Lender-Savers</a:t>
            </a:r>
          </a:p>
          <a:p>
            <a:pPr marL="402336" indent="-402336">
              <a:buFont typeface="Times"/>
              <a:buAutoNum type="arabicPeriod"/>
              <a:defRPr/>
            </a:pPr>
            <a:r>
              <a:rPr lang="en-US" sz="2400" dirty="0"/>
              <a:t>Households</a:t>
            </a:r>
          </a:p>
          <a:p>
            <a:pPr marL="402336" indent="-402336">
              <a:buFont typeface="Times"/>
              <a:buAutoNum type="arabicPeriod"/>
              <a:defRPr/>
            </a:pPr>
            <a:r>
              <a:rPr lang="en-US" sz="2400" dirty="0"/>
              <a:t>Business firms</a:t>
            </a:r>
          </a:p>
          <a:p>
            <a:pPr marL="402336" indent="-402336">
              <a:buFont typeface="Times"/>
              <a:buAutoNum type="arabicPeriod"/>
              <a:defRPr/>
            </a:pPr>
            <a:r>
              <a:rPr lang="en-US" sz="2400" dirty="0"/>
              <a:t>Government</a:t>
            </a:r>
          </a:p>
          <a:p>
            <a:pPr marL="402336" indent="-402336">
              <a:buFont typeface="Times"/>
              <a:buAutoNum type="arabicPeriod"/>
              <a:defRPr/>
            </a:pPr>
            <a:r>
              <a:rPr lang="en-US" sz="2400"/>
              <a:t>Foreigners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096000" y="1600200"/>
            <a:ext cx="3950208" cy="4434840"/>
          </a:xfrm>
        </p:spPr>
        <p:txBody>
          <a:bodyPr/>
          <a:lstStyle/>
          <a:p>
            <a:pPr marL="533400" indent="-533400">
              <a:buNone/>
              <a:defRPr/>
            </a:pPr>
            <a:r>
              <a:rPr lang="en-US" sz="2400" u="sng" dirty="0"/>
              <a:t>Borrower-Spenders</a:t>
            </a:r>
          </a:p>
          <a:p>
            <a:pPr marL="402336" indent="-402336">
              <a:buFont typeface="Times"/>
              <a:buAutoNum type="arabicPeriod"/>
              <a:defRPr/>
            </a:pPr>
            <a:r>
              <a:rPr lang="en-US" sz="2400" dirty="0"/>
              <a:t>Business firms</a:t>
            </a:r>
          </a:p>
          <a:p>
            <a:pPr marL="402336" indent="-402336">
              <a:buFont typeface="Times"/>
              <a:buAutoNum type="arabicPeriod"/>
              <a:defRPr/>
            </a:pPr>
            <a:r>
              <a:rPr lang="en-US" sz="2400" dirty="0"/>
              <a:t>Government</a:t>
            </a:r>
          </a:p>
          <a:p>
            <a:pPr marL="402336" indent="-402336">
              <a:buFont typeface="Times"/>
              <a:buAutoNum type="arabicPeriod"/>
              <a:defRPr/>
            </a:pPr>
            <a:r>
              <a:rPr lang="en-US" sz="2400" dirty="0"/>
              <a:t>Households</a:t>
            </a:r>
          </a:p>
          <a:p>
            <a:pPr marL="402336" indent="-402336">
              <a:buFont typeface="Times"/>
              <a:buAutoNum type="arabicPeriod"/>
              <a:defRPr/>
            </a:pPr>
            <a:r>
              <a:rPr lang="en-US" sz="2400" dirty="0"/>
              <a:t>Foreigners</a:t>
            </a:r>
          </a:p>
        </p:txBody>
      </p:sp>
    </p:spTree>
    <p:extLst>
      <p:ext uri="{BB962C8B-B14F-4D97-AF65-F5344CB8AC3E}">
        <p14:creationId xmlns:p14="http://schemas.microsoft.com/office/powerpoint/2010/main" val="11143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Importance of Financial Markets </a:t>
            </a:r>
            <a:r>
              <a:rPr lang="en-US" altLang="en-US" sz="1800" b="0" dirty="0">
                <a:ea typeface="ヒラギノ角ゴ Pro W3" pitchFamily="-84" charset="-128"/>
              </a:rPr>
              <a:t>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This is important. For example, if you save $1,000, but there are no financial markets, then you can earn no return on this - might as well put the money under your mattress.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However</a:t>
            </a:r>
            <a:r>
              <a:rPr lang="en-US" altLang="en-US" sz="2400">
                <a:ea typeface="ヒラギノ角ゴ Pro W3" pitchFamily="-84" charset="-128"/>
              </a:rPr>
              <a:t>, if, for example, a </a:t>
            </a:r>
            <a:r>
              <a:rPr lang="en-US" altLang="en-US" sz="2400" dirty="0">
                <a:ea typeface="ヒラギノ角ゴ Pro W3" pitchFamily="-84" charset="-128"/>
              </a:rPr>
              <a:t>carpenter could use that money to buy a new saw (</a:t>
            </a:r>
            <a:r>
              <a:rPr lang="en-US" altLang="en-US" sz="2400">
                <a:ea typeface="ヒラギノ角ゴ Pro W3" pitchFamily="-84" charset="-128"/>
              </a:rPr>
              <a:t>increasing his/her </a:t>
            </a:r>
            <a:r>
              <a:rPr lang="en-US" altLang="en-US" sz="2400" dirty="0">
                <a:ea typeface="ヒラギノ角ゴ Pro W3" pitchFamily="-84" charset="-128"/>
              </a:rPr>
              <a:t>productivity), </a:t>
            </a:r>
            <a:r>
              <a:rPr lang="en-US" altLang="en-US" sz="2400">
                <a:ea typeface="ヒラギノ角ゴ Pro W3" pitchFamily="-84" charset="-128"/>
              </a:rPr>
              <a:t>then he/she </a:t>
            </a:r>
            <a:r>
              <a:rPr lang="en-US" altLang="en-US" sz="2400" dirty="0">
                <a:ea typeface="ヒラギノ角ゴ Pro W3" pitchFamily="-84" charset="-128"/>
              </a:rPr>
              <a:t>is willing to pay you some interest for the use of the funds.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2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83197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Importance of Financial Markets </a:t>
            </a:r>
            <a:r>
              <a:rPr lang="en-US" altLang="en-US" sz="1800" b="0" dirty="0">
                <a:ea typeface="ヒラギノ角ゴ Pro W3" pitchFamily="-84" charset="-128"/>
              </a:rPr>
              <a:t>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Financial markets are critical for producing an efficient allocation of capital, allowing funds to move from people who lack productive investment opportunities to people who have them.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Financial markets also improve the well-being of consumers, allowing them to time their </a:t>
            </a:r>
            <a:r>
              <a:rPr lang="en-US" altLang="en-US" sz="2400">
                <a:ea typeface="ヒラギノ角ゴ Pro W3" pitchFamily="-84" charset="-128"/>
              </a:rPr>
              <a:t>purchases better e.g. a 30-year mortgage, a credit card payment.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06193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2279</Words>
  <Application>Microsoft Office PowerPoint</Application>
  <PresentationFormat>Widescreen</PresentationFormat>
  <Paragraphs>195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</vt:lpstr>
      <vt:lpstr>Verdana</vt:lpstr>
      <vt:lpstr>ヒラギノ角ゴ Pro W3</vt:lpstr>
      <vt:lpstr>508 Lecture</vt:lpstr>
      <vt:lpstr>AcF 304 Financial Markets  Overview of the Financial System     </vt:lpstr>
      <vt:lpstr>Topic 1 Preview (1 of 2)</vt:lpstr>
      <vt:lpstr>Topic 1 Preview (2 of 2)</vt:lpstr>
      <vt:lpstr>Flow of Funds Through The Financial System</vt:lpstr>
      <vt:lpstr>Figure 2.1 Flows of Funds Through the Financial System</vt:lpstr>
      <vt:lpstr>Function of Financial Markets</vt:lpstr>
      <vt:lpstr>Financial Markets Funds Transferees</vt:lpstr>
      <vt:lpstr>Importance of Financial Markets (1 of 2)</vt:lpstr>
      <vt:lpstr>Importance of Financial Markets (2 of 2)</vt:lpstr>
      <vt:lpstr>Structure of Financial Markets (1 of 6)</vt:lpstr>
      <vt:lpstr>Structure of Financial Markets (2 of 6)</vt:lpstr>
      <vt:lpstr>Structure of Financial Markets (3 of 6)</vt:lpstr>
      <vt:lpstr>Structure of Financial Markets (4 of 6)</vt:lpstr>
      <vt:lpstr>Structure of Financial Markets (5 of 6)</vt:lpstr>
      <vt:lpstr>Structure of Financial Markets (6 of 6)</vt:lpstr>
      <vt:lpstr>Internationalisation of Financial Markets (1 of 2)</vt:lpstr>
      <vt:lpstr>Internationalisation of Financial Markets  (2 of 2)</vt:lpstr>
      <vt:lpstr>Function of Financial  Intermediaries: Indirect Finance (1 of 9)</vt:lpstr>
      <vt:lpstr>Function of Financial  Intermediaries: Indirect Finance (2 of 9)</vt:lpstr>
      <vt:lpstr>Global: The Importance of Financial Intermediaries Relative to Securities Markets</vt:lpstr>
      <vt:lpstr>Function of Financial  Intermediaries: Indirect Finance (3 of 9)</vt:lpstr>
      <vt:lpstr>Function of Financial  Intermediaries: Indirect Finance (4 of 9)</vt:lpstr>
      <vt:lpstr>Function of Financial  Intermediaries: Indirect Finance (5 of 9)</vt:lpstr>
      <vt:lpstr>Function of Financial Intermediaries: Indirect Finance (6 of 9)</vt:lpstr>
      <vt:lpstr>Function of Financial Intermediaries: Indirect Finance (7 of 9)</vt:lpstr>
      <vt:lpstr>Function of Financial Intermediaries: Indirect Finance (8 of 9)</vt:lpstr>
      <vt:lpstr>Function of Financial Intermediaries: Indirect Finance (9 of 9)</vt:lpstr>
      <vt:lpstr>Reading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AcF 304 Financial Markets  Topic 1: Overview of the Financial System    Part 1: Function of Financial Markets</dc:title>
  <dc:creator>Mohamed Mostafa</dc:creator>
  <cp:lastModifiedBy>Mohamed Mostafa</cp:lastModifiedBy>
  <cp:revision>17</cp:revision>
  <dcterms:created xsi:type="dcterms:W3CDTF">2024-01-12T11:17:36Z</dcterms:created>
  <dcterms:modified xsi:type="dcterms:W3CDTF">2024-01-15T14:55:58Z</dcterms:modified>
</cp:coreProperties>
</file>