
<file path=[Content_Types].xml><?xml version="1.0" encoding="utf-8"?>
<Types xmlns="http://schemas.openxmlformats.org/package/2006/content-types">
  <Default Extension="emf" ContentType="image/x-emf"/>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4" r:id="rId2"/>
    <p:sldMasterId id="2147483671" r:id="rId3"/>
  </p:sldMasterIdLst>
  <p:notesMasterIdLst>
    <p:notesMasterId r:id="rId35"/>
  </p:notesMasterIdLst>
  <p:handoutMasterIdLst>
    <p:handoutMasterId r:id="rId36"/>
  </p:handoutMasterIdLst>
  <p:sldIdLst>
    <p:sldId id="402" r:id="rId4"/>
    <p:sldId id="460" r:id="rId5"/>
    <p:sldId id="285" r:id="rId6"/>
    <p:sldId id="286" r:id="rId7"/>
    <p:sldId id="317" r:id="rId8"/>
    <p:sldId id="318" r:id="rId9"/>
    <p:sldId id="319" r:id="rId10"/>
    <p:sldId id="340" r:id="rId11"/>
    <p:sldId id="341" r:id="rId12"/>
    <p:sldId id="342" r:id="rId13"/>
    <p:sldId id="343" r:id="rId14"/>
    <p:sldId id="344" r:id="rId15"/>
    <p:sldId id="345" r:id="rId16"/>
    <p:sldId id="346" r:id="rId17"/>
    <p:sldId id="348" r:id="rId18"/>
    <p:sldId id="349" r:id="rId19"/>
    <p:sldId id="484" r:id="rId20"/>
    <p:sldId id="351" r:id="rId21"/>
    <p:sldId id="353" r:id="rId22"/>
    <p:sldId id="427" r:id="rId23"/>
    <p:sldId id="354" r:id="rId24"/>
    <p:sldId id="482" r:id="rId25"/>
    <p:sldId id="483" r:id="rId26"/>
    <p:sldId id="447" r:id="rId27"/>
    <p:sldId id="258" r:id="rId28"/>
    <p:sldId id="260" r:id="rId29"/>
    <p:sldId id="261" r:id="rId30"/>
    <p:sldId id="262" r:id="rId31"/>
    <p:sldId id="263" r:id="rId32"/>
    <p:sldId id="264" r:id="rId33"/>
    <p:sldId id="257" r:id="rId34"/>
  </p:sldIdLst>
  <p:sldSz cx="9144000" cy="6858000" type="screen4x3"/>
  <p:notesSz cx="6889750" cy="100155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guide id="3" orient="horz" pos="3024">
          <p15:clr>
            <a:srgbClr val="A4A3A4"/>
          </p15:clr>
        </p15:guide>
        <p15:guide id="4" pos="2305">
          <p15:clr>
            <a:srgbClr val="A4A3A4"/>
          </p15:clr>
        </p15:guide>
        <p15:guide id="5" orient="horz" pos="3004">
          <p15:clr>
            <a:srgbClr val="A4A3A4"/>
          </p15:clr>
        </p15:guide>
        <p15:guide id="6" orient="horz" pos="3155">
          <p15:clr>
            <a:srgbClr val="A4A3A4"/>
          </p15:clr>
        </p15:guide>
        <p15:guide id="7" pos="2034">
          <p15:clr>
            <a:srgbClr val="A4A3A4"/>
          </p15:clr>
        </p15:guide>
        <p15:guide id="8" pos="217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6666"/>
    <a:srgbClr val="B5121B"/>
    <a:srgbClr val="007FA3"/>
    <a:srgbClr val="3C1581"/>
    <a:srgbClr val="D4EAE4"/>
    <a:srgbClr val="0015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inimized">
    <p:restoredLeft sz="0" autoAdjust="0"/>
    <p:restoredTop sz="95201" autoAdjust="0"/>
  </p:normalViewPr>
  <p:slideViewPr>
    <p:cSldViewPr>
      <p:cViewPr varScale="1">
        <p:scale>
          <a:sx n="78" d="100"/>
          <a:sy n="78" d="100"/>
        </p:scale>
        <p:origin x="2059" y="58"/>
      </p:cViewPr>
      <p:guideLst>
        <p:guide orient="horz" pos="2160"/>
        <p:guide pos="2880"/>
      </p:guideLst>
    </p:cSldViewPr>
  </p:slideViewPr>
  <p:outlineViewPr>
    <p:cViewPr>
      <p:scale>
        <a:sx n="33" d="100"/>
        <a:sy n="33" d="100"/>
      </p:scale>
      <p:origin x="0" y="29724"/>
    </p:cViewPr>
  </p:outlineViewPr>
  <p:notesTextViewPr>
    <p:cViewPr>
      <p:scale>
        <a:sx n="1" d="1"/>
        <a:sy n="1" d="1"/>
      </p:scale>
      <p:origin x="0" y="0"/>
    </p:cViewPr>
  </p:notesTextViewPr>
  <p:sorterViewPr>
    <p:cViewPr>
      <p:scale>
        <a:sx n="100" d="100"/>
        <a:sy n="100" d="100"/>
      </p:scale>
      <p:origin x="0" y="0"/>
    </p:cViewPr>
  </p:sorterViewPr>
  <p:notesViewPr>
    <p:cSldViewPr>
      <p:cViewPr>
        <p:scale>
          <a:sx n="85" d="100"/>
          <a:sy n="85" d="100"/>
        </p:scale>
        <p:origin x="-3660" y="-48"/>
      </p:cViewPr>
      <p:guideLst>
        <p:guide orient="horz" pos="2880"/>
        <p:guide pos="2160"/>
        <p:guide orient="horz" pos="3024"/>
        <p:guide pos="2305"/>
        <p:guide orient="horz" pos="3004"/>
        <p:guide orient="horz" pos="3155"/>
        <p:guide pos="2034"/>
        <p:guide pos="2171"/>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theme" Target="theme/theme1.xml"/><Relationship Id="rId21" Type="http://schemas.openxmlformats.org/officeDocument/2006/relationships/slide" Target="slides/slide18.xml"/><Relationship Id="rId34" Type="http://schemas.openxmlformats.org/officeDocument/2006/relationships/slide" Target="slides/slide3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handoutMaster" Target="handoutMasters/handout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notesMaster" Target="notesMasters/notesMaster1.xml"/><Relationship Id="rId8" Type="http://schemas.openxmlformats.org/officeDocument/2006/relationships/slide" Target="slides/slide5.xml"/><Relationship Id="rId3" Type="http://schemas.openxmlformats.org/officeDocument/2006/relationships/slideMaster" Target="slideMasters/slideMaster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85558" cy="500777"/>
          </a:xfrm>
          <a:prstGeom prst="rect">
            <a:avLst/>
          </a:prstGeom>
        </p:spPr>
        <p:txBody>
          <a:bodyPr vert="horz" lIns="96661" tIns="48331" rIns="96661" bIns="48331" rtlCol="0"/>
          <a:lstStyle>
            <a:lvl1pPr algn="l">
              <a:defRPr sz="1300"/>
            </a:lvl1pPr>
          </a:lstStyle>
          <a:p>
            <a:endParaRPr lang="en-US" dirty="0"/>
          </a:p>
        </p:txBody>
      </p:sp>
      <p:sp>
        <p:nvSpPr>
          <p:cNvPr id="3" name="Date Placeholder 2"/>
          <p:cNvSpPr>
            <a:spLocks noGrp="1"/>
          </p:cNvSpPr>
          <p:nvPr>
            <p:ph type="dt" sz="quarter" idx="1"/>
          </p:nvPr>
        </p:nvSpPr>
        <p:spPr>
          <a:xfrm>
            <a:off x="3902597" y="0"/>
            <a:ext cx="2985558" cy="500777"/>
          </a:xfrm>
          <a:prstGeom prst="rect">
            <a:avLst/>
          </a:prstGeom>
        </p:spPr>
        <p:txBody>
          <a:bodyPr vert="horz" lIns="96661" tIns="48331" rIns="96661" bIns="48331" rtlCol="0"/>
          <a:lstStyle>
            <a:lvl1pPr algn="r">
              <a:defRPr sz="1300"/>
            </a:lvl1pPr>
          </a:lstStyle>
          <a:p>
            <a:fld id="{8D8D874E-E9D5-433B-A149-BDF6BFDD40A8}" type="datetimeFigureOut">
              <a:rPr lang="en-US" smtClean="0"/>
              <a:pPr/>
              <a:t>1/16/2024</a:t>
            </a:fld>
            <a:endParaRPr lang="en-US" dirty="0"/>
          </a:p>
        </p:txBody>
      </p:sp>
      <p:sp>
        <p:nvSpPr>
          <p:cNvPr id="4" name="Footer Placeholder 3"/>
          <p:cNvSpPr>
            <a:spLocks noGrp="1"/>
          </p:cNvSpPr>
          <p:nvPr>
            <p:ph type="ftr" sz="quarter" idx="2"/>
          </p:nvPr>
        </p:nvSpPr>
        <p:spPr>
          <a:xfrm>
            <a:off x="1" y="9513023"/>
            <a:ext cx="2985558" cy="500777"/>
          </a:xfrm>
          <a:prstGeom prst="rect">
            <a:avLst/>
          </a:prstGeom>
        </p:spPr>
        <p:txBody>
          <a:bodyPr vert="horz" lIns="96661" tIns="48331" rIns="96661" bIns="48331" rtlCol="0" anchor="b"/>
          <a:lstStyle>
            <a:lvl1pPr algn="l">
              <a:defRPr sz="1300"/>
            </a:lvl1pPr>
          </a:lstStyle>
          <a:p>
            <a:endParaRPr lang="en-US" dirty="0"/>
          </a:p>
        </p:txBody>
      </p:sp>
      <p:sp>
        <p:nvSpPr>
          <p:cNvPr id="5" name="Slide Number Placeholder 4"/>
          <p:cNvSpPr>
            <a:spLocks noGrp="1"/>
          </p:cNvSpPr>
          <p:nvPr>
            <p:ph type="sldNum" sz="quarter" idx="3"/>
          </p:nvPr>
        </p:nvSpPr>
        <p:spPr>
          <a:xfrm>
            <a:off x="3902597" y="9513023"/>
            <a:ext cx="2985558" cy="500777"/>
          </a:xfrm>
          <a:prstGeom prst="rect">
            <a:avLst/>
          </a:prstGeom>
        </p:spPr>
        <p:txBody>
          <a:bodyPr vert="horz" lIns="96661" tIns="48331" rIns="96661" bIns="48331" rtlCol="0" anchor="b"/>
          <a:lstStyle>
            <a:lvl1pPr algn="r">
              <a:defRPr sz="1300"/>
            </a:lvl1pPr>
          </a:lstStyle>
          <a:p>
            <a:fld id="{20DCAA22-461C-45B4-A301-BFCA580174EF}" type="slidenum">
              <a:rPr lang="en-US" smtClean="0"/>
              <a:pPr/>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85558" cy="500777"/>
          </a:xfrm>
          <a:prstGeom prst="rect">
            <a:avLst/>
          </a:prstGeom>
        </p:spPr>
        <p:txBody>
          <a:bodyPr vert="horz" lIns="96661" tIns="48331" rIns="96661" bIns="48331" rtlCol="0"/>
          <a:lstStyle>
            <a:lvl1pPr algn="l">
              <a:defRPr sz="1300"/>
            </a:lvl1pPr>
          </a:lstStyle>
          <a:p>
            <a:endParaRPr lang="en-US" dirty="0"/>
          </a:p>
        </p:txBody>
      </p:sp>
      <p:sp>
        <p:nvSpPr>
          <p:cNvPr id="3" name="Date Placeholder 2"/>
          <p:cNvSpPr>
            <a:spLocks noGrp="1"/>
          </p:cNvSpPr>
          <p:nvPr>
            <p:ph type="dt" idx="1"/>
          </p:nvPr>
        </p:nvSpPr>
        <p:spPr>
          <a:xfrm>
            <a:off x="3902597" y="0"/>
            <a:ext cx="2985558" cy="500777"/>
          </a:xfrm>
          <a:prstGeom prst="rect">
            <a:avLst/>
          </a:prstGeom>
        </p:spPr>
        <p:txBody>
          <a:bodyPr vert="horz" lIns="96661" tIns="48331" rIns="96661" bIns="48331" rtlCol="0"/>
          <a:lstStyle>
            <a:lvl1pPr algn="r">
              <a:defRPr sz="1300"/>
            </a:lvl1pPr>
          </a:lstStyle>
          <a:p>
            <a:fld id="{EA051F04-9E25-42C3-8BC5-EC2E8469D95E}" type="datetimeFigureOut">
              <a:rPr lang="en-US" smtClean="0"/>
              <a:pPr/>
              <a:t>1/16/2024</a:t>
            </a:fld>
            <a:endParaRPr lang="en-US" dirty="0"/>
          </a:p>
        </p:txBody>
      </p:sp>
      <p:sp>
        <p:nvSpPr>
          <p:cNvPr id="4" name="Slide Image Placeholder 3"/>
          <p:cNvSpPr>
            <a:spLocks noGrp="1" noRot="1" noChangeAspect="1"/>
          </p:cNvSpPr>
          <p:nvPr>
            <p:ph type="sldImg" idx="2"/>
          </p:nvPr>
        </p:nvSpPr>
        <p:spPr>
          <a:xfrm>
            <a:off x="942975" y="752475"/>
            <a:ext cx="5003800" cy="3754438"/>
          </a:xfrm>
          <a:prstGeom prst="rect">
            <a:avLst/>
          </a:prstGeom>
          <a:noFill/>
          <a:ln w="12700">
            <a:solidFill>
              <a:prstClr val="black"/>
            </a:solidFill>
          </a:ln>
        </p:spPr>
        <p:txBody>
          <a:bodyPr vert="horz" lIns="96661" tIns="48331" rIns="96661" bIns="48331" rtlCol="0" anchor="ctr"/>
          <a:lstStyle/>
          <a:p>
            <a:endParaRPr lang="en-US" dirty="0"/>
          </a:p>
        </p:txBody>
      </p:sp>
      <p:sp>
        <p:nvSpPr>
          <p:cNvPr id="5" name="Notes Placeholder 4"/>
          <p:cNvSpPr>
            <a:spLocks noGrp="1"/>
          </p:cNvSpPr>
          <p:nvPr>
            <p:ph type="body" sz="quarter" idx="3"/>
          </p:nvPr>
        </p:nvSpPr>
        <p:spPr>
          <a:xfrm>
            <a:off x="688976" y="4757382"/>
            <a:ext cx="5511800" cy="4506992"/>
          </a:xfrm>
          <a:prstGeom prst="rect">
            <a:avLst/>
          </a:prstGeom>
        </p:spPr>
        <p:txBody>
          <a:bodyPr vert="horz" lIns="96661" tIns="48331" rIns="96661" bIns="48331"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1" y="9513023"/>
            <a:ext cx="2985558" cy="500777"/>
          </a:xfrm>
          <a:prstGeom prst="rect">
            <a:avLst/>
          </a:prstGeom>
        </p:spPr>
        <p:txBody>
          <a:bodyPr vert="horz" lIns="96661" tIns="48331" rIns="96661" bIns="48331" rtlCol="0" anchor="b"/>
          <a:lstStyle>
            <a:lvl1pPr algn="l">
              <a:defRPr sz="1300"/>
            </a:lvl1pPr>
          </a:lstStyle>
          <a:p>
            <a:endParaRPr lang="en-US" dirty="0"/>
          </a:p>
        </p:txBody>
      </p:sp>
      <p:sp>
        <p:nvSpPr>
          <p:cNvPr id="7" name="Slide Number Placeholder 6"/>
          <p:cNvSpPr>
            <a:spLocks noGrp="1"/>
          </p:cNvSpPr>
          <p:nvPr>
            <p:ph type="sldNum" sz="quarter" idx="5"/>
          </p:nvPr>
        </p:nvSpPr>
        <p:spPr>
          <a:xfrm>
            <a:off x="3902597" y="9513023"/>
            <a:ext cx="2985558" cy="500777"/>
          </a:xfrm>
          <a:prstGeom prst="rect">
            <a:avLst/>
          </a:prstGeom>
        </p:spPr>
        <p:txBody>
          <a:bodyPr vert="horz" lIns="96661" tIns="48331" rIns="96661" bIns="48331" rtlCol="0" anchor="b"/>
          <a:lstStyle>
            <a:lvl1pPr algn="r">
              <a:defRPr sz="1300"/>
            </a:lvl1pPr>
          </a:lstStyle>
          <a:p>
            <a:fld id="{A73D6722-9B4D-4E29-B226-C325925A8118}" type="slidenum">
              <a:rPr lang="en-US" smtClean="0"/>
              <a:pPr/>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If this PowerPoint presentation contains mathematical equations, you may need to check that your computer has the following installed:</a:t>
            </a:r>
          </a:p>
          <a:p>
            <a:r>
              <a:rPr lang="en-US" sz="1200" kern="1200" dirty="0">
                <a:solidFill>
                  <a:schemeClr val="tx1"/>
                </a:solidFill>
                <a:latin typeface="+mn-lt"/>
                <a:ea typeface="+mn-ea"/>
                <a:cs typeface="+mn-cs"/>
              </a:rPr>
              <a:t>1) </a:t>
            </a:r>
            <a:r>
              <a:rPr lang="en-US" sz="1200" kern="1200" dirty="0" err="1">
                <a:solidFill>
                  <a:schemeClr val="tx1"/>
                </a:solidFill>
                <a:latin typeface="+mn-lt"/>
                <a:ea typeface="+mn-ea"/>
                <a:cs typeface="+mn-cs"/>
              </a:rPr>
              <a:t>MathType</a:t>
            </a:r>
            <a:r>
              <a:rPr lang="en-US" sz="1200" kern="1200" dirty="0">
                <a:solidFill>
                  <a:schemeClr val="tx1"/>
                </a:solidFill>
                <a:latin typeface="+mn-lt"/>
                <a:ea typeface="+mn-ea"/>
                <a:cs typeface="+mn-cs"/>
              </a:rPr>
              <a:t> Plugin</a:t>
            </a:r>
          </a:p>
          <a:p>
            <a:r>
              <a:rPr lang="en-US" sz="1200" kern="1200" dirty="0">
                <a:solidFill>
                  <a:schemeClr val="tx1"/>
                </a:solidFill>
                <a:latin typeface="+mn-lt"/>
                <a:ea typeface="+mn-ea"/>
                <a:cs typeface="+mn-cs"/>
              </a:rPr>
              <a:t>2) Math Player (free versions available)</a:t>
            </a:r>
          </a:p>
          <a:p>
            <a:r>
              <a:rPr lang="en-US" sz="1200" kern="1200" dirty="0">
                <a:solidFill>
                  <a:schemeClr val="tx1"/>
                </a:solidFill>
                <a:latin typeface="+mn-lt"/>
                <a:ea typeface="+mn-ea"/>
                <a:cs typeface="+mn-cs"/>
              </a:rPr>
              <a:t>3) NVDA Reader (free versions available)</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a:t>
            </a:fld>
            <a:endParaRPr lang="en-US" dirty="0"/>
          </a:p>
        </p:txBody>
      </p:sp>
    </p:spTree>
    <p:extLst>
      <p:ext uri="{BB962C8B-B14F-4D97-AF65-F5344CB8AC3E}">
        <p14:creationId xmlns:p14="http://schemas.microsoft.com/office/powerpoint/2010/main" val="8991912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34C6C0E1-1767-47C4-AF3B-7BBC40E7222F}" type="slidenum">
              <a:rPr lang="en-US" altLang="en-US" smtClean="0">
                <a:latin typeface="Arial" charset="0"/>
              </a:rPr>
              <a:pPr/>
              <a:t>20</a:t>
            </a:fld>
            <a:endParaRPr lang="en-US" altLang="en-US">
              <a:latin typeface="Arial" charset="0"/>
            </a:endParaRPr>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endParaRPr lang="es-ES" altLang="en-US">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2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74687" y="3962400"/>
            <a:ext cx="7794626" cy="1752600"/>
          </a:xfrm>
          <a:prstGeom prst="rect">
            <a:avLst/>
          </a:prstGeo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2" name="Footer Placeholder 4"/>
          <p:cNvSpPr>
            <a:spLocks noGrp="1"/>
          </p:cNvSpPr>
          <p:nvPr>
            <p:ph type="ftr" sz="quarter" idx="11"/>
          </p:nvPr>
        </p:nvSpPr>
        <p:spPr>
          <a:xfrm>
            <a:off x="93969" y="6172200"/>
            <a:ext cx="8595360" cy="235463"/>
          </a:xfrm>
          <a:prstGeom prst="rect">
            <a:avLst/>
          </a:prstGeom>
        </p:spPr>
        <p:txBody>
          <a:bodyPr/>
          <a:lstStyle/>
          <a:p>
            <a:endParaRPr lang="en-US" dirty="0"/>
          </a:p>
        </p:txBody>
      </p:sp>
      <p:sp>
        <p:nvSpPr>
          <p:cNvPr id="4" name="Date Placeholder 3"/>
          <p:cNvSpPr>
            <a:spLocks noGrp="1"/>
          </p:cNvSpPr>
          <p:nvPr>
            <p:ph type="dt" sz="half" idx="10"/>
          </p:nvPr>
        </p:nvSpPr>
        <p:spPr>
          <a:xfrm>
            <a:off x="6335713" y="113072"/>
            <a:ext cx="2133600" cy="182880"/>
          </a:xfrm>
          <a:prstGeom prst="rect">
            <a:avLst/>
          </a:prstGeom>
        </p:spPr>
        <p:txBody>
          <a:bodyPr/>
          <a:lstStyle/>
          <a:p>
            <a:fld id="{A9DF6EFB-3F44-496C-A842-1E0B3D3B975A}" type="datetimeFigureOut">
              <a:rPr lang="en-US" smtClean="0"/>
              <a:pPr/>
              <a:t>1/16/2024</a:t>
            </a:fld>
            <a:endParaRPr lang="en-US" dirty="0"/>
          </a:p>
        </p:txBody>
      </p:sp>
      <p:pic>
        <p:nvPicPr>
          <p:cNvPr id="11" name="Picture 10"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5" name="TextBox 14"/>
          <p:cNvSpPr txBox="1"/>
          <p:nvPr userDrawn="1"/>
        </p:nvSpPr>
        <p:spPr>
          <a:xfrm>
            <a:off x="1600200" y="6382512"/>
            <a:ext cx="7162800" cy="276999"/>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pitchFamily="34" charset="0"/>
                <a:ea typeface="Verdana" pitchFamily="34" charset="0"/>
                <a:cs typeface="Verdana" pitchFamily="34" charset="0"/>
              </a:rPr>
              <a:t>Copyright © 2018 Pearson Education, Ltd. All Rights Reserved.</a:t>
            </a:r>
          </a:p>
        </p:txBody>
      </p:sp>
    </p:spTree>
    <p:extLst>
      <p:ext uri="{BB962C8B-B14F-4D97-AF65-F5344CB8AC3E}">
        <p14:creationId xmlns:p14="http://schemas.microsoft.com/office/powerpoint/2010/main" val="887980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lvl1pPr>
              <a:defRPr sz="3200">
                <a:latin typeface="+mj-lt"/>
                <a:cs typeface="Times New Roman" panose="02020603050405020304" pitchFamily="18" charset="0"/>
              </a:defRPr>
            </a:lvl1pPr>
          </a:lstStyle>
          <a:p>
            <a:r>
              <a:rPr lang="en-US" dirty="0"/>
              <a:t>Click to edit Master title style</a:t>
            </a:r>
          </a:p>
        </p:txBody>
      </p:sp>
      <p:sp>
        <p:nvSpPr>
          <p:cNvPr id="9" name="Footer Placeholder 3"/>
          <p:cNvSpPr>
            <a:spLocks noGrp="1"/>
          </p:cNvSpPr>
          <p:nvPr>
            <p:ph type="ftr" sz="quarter" idx="11"/>
          </p:nvPr>
        </p:nvSpPr>
        <p:spPr>
          <a:xfrm>
            <a:off x="93969" y="6172200"/>
            <a:ext cx="8595360" cy="235463"/>
          </a:xfrm>
          <a:prstGeom prst="rect">
            <a:avLst/>
          </a:prstGeom>
        </p:spPr>
        <p:txBody>
          <a:bodyPr/>
          <a:lstStyle/>
          <a:p>
            <a:endParaRPr lang="en-US" dirty="0"/>
          </a:p>
        </p:txBody>
      </p:sp>
      <p:sp>
        <p:nvSpPr>
          <p:cNvPr id="3" name="Date Placeholder 2"/>
          <p:cNvSpPr>
            <a:spLocks noGrp="1"/>
          </p:cNvSpPr>
          <p:nvPr>
            <p:ph type="dt" sz="half" idx="10"/>
          </p:nvPr>
        </p:nvSpPr>
        <p:spPr>
          <a:xfrm>
            <a:off x="6335713" y="113072"/>
            <a:ext cx="2133600" cy="182880"/>
          </a:xfrm>
          <a:prstGeom prst="rect">
            <a:avLst/>
          </a:prstGeom>
        </p:spPr>
        <p:txBody>
          <a:bodyPr/>
          <a:lstStyle/>
          <a:p>
            <a:fld id="{A9DF6EFB-3F44-496C-A842-1E0B3D3B975A}" type="datetimeFigureOut">
              <a:rPr lang="en-US" smtClean="0"/>
              <a:pPr/>
              <a:t>1/16/2024</a:t>
            </a:fld>
            <a:endParaRPr lang="en-US" dirty="0"/>
          </a:p>
        </p:txBody>
      </p:sp>
    </p:spTree>
    <p:extLst>
      <p:ext uri="{BB962C8B-B14F-4D97-AF65-F5344CB8AC3E}">
        <p14:creationId xmlns:p14="http://schemas.microsoft.com/office/powerpoint/2010/main" val="18551265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a:prstGeom prst="rect">
            <a:avLst/>
          </a:prstGeom>
        </p:spPr>
        <p:txBody>
          <a:bodyPr/>
          <a:lstStyle/>
          <a:p>
            <a:endParaRPr lang="en-US" dirty="0"/>
          </a:p>
        </p:txBody>
      </p:sp>
      <p:pic>
        <p:nvPicPr>
          <p:cNvPr id="6" name="Picture 5"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1" name="TextBox 10"/>
          <p:cNvSpPr txBox="1"/>
          <p:nvPr userDrawn="1"/>
        </p:nvSpPr>
        <p:spPr>
          <a:xfrm>
            <a:off x="1600200" y="6385803"/>
            <a:ext cx="7162800" cy="276999"/>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kern="1200" dirty="0">
                <a:solidFill>
                  <a:schemeClr val="tx1"/>
                </a:solidFill>
                <a:latin typeface="Verdana" pitchFamily="34" charset="0"/>
                <a:ea typeface="Verdana" pitchFamily="34" charset="0"/>
                <a:cs typeface="Verdana" pitchFamily="34" charset="0"/>
              </a:rPr>
              <a:t>Copyright © 2018 Pearson Education, Ltd. All Rights Reserved.</a:t>
            </a:r>
          </a:p>
        </p:txBody>
      </p:sp>
    </p:spTree>
    <p:extLst>
      <p:ext uri="{BB962C8B-B14F-4D97-AF65-F5344CB8AC3E}">
        <p14:creationId xmlns:p14="http://schemas.microsoft.com/office/powerpoint/2010/main" val="37111366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Chapter Opener">
    <p:spTree>
      <p:nvGrpSpPr>
        <p:cNvPr id="1" name=""/>
        <p:cNvGrpSpPr/>
        <p:nvPr/>
      </p:nvGrpSpPr>
      <p:grpSpPr>
        <a:xfrm>
          <a:off x="0" y="0"/>
          <a:ext cx="0" cy="0"/>
          <a:chOff x="0" y="0"/>
          <a:chExt cx="0" cy="0"/>
        </a:xfrm>
      </p:grpSpPr>
      <p:sp>
        <p:nvSpPr>
          <p:cNvPr id="14" name="Title 13"/>
          <p:cNvSpPr>
            <a:spLocks noGrp="1"/>
          </p:cNvSpPr>
          <p:nvPr>
            <p:ph type="title"/>
          </p:nvPr>
        </p:nvSpPr>
        <p:spPr>
          <a:xfrm>
            <a:off x="457200" y="215372"/>
            <a:ext cx="8229600" cy="621792"/>
          </a:xfrm>
        </p:spPr>
        <p:txBody>
          <a:bodyPr anchor="t" anchorCtr="0"/>
          <a:lstStyle/>
          <a:p>
            <a:r>
              <a:rPr lang="en-US" dirty="0"/>
              <a:t>Click to edit Master title style</a:t>
            </a:r>
          </a:p>
        </p:txBody>
      </p:sp>
      <p:sp>
        <p:nvSpPr>
          <p:cNvPr id="9" name="Text Placeholder 8"/>
          <p:cNvSpPr>
            <a:spLocks noGrp="1"/>
          </p:cNvSpPr>
          <p:nvPr>
            <p:ph type="body" sz="quarter" idx="14" hasCustomPrompt="1"/>
          </p:nvPr>
        </p:nvSpPr>
        <p:spPr>
          <a:xfrm>
            <a:off x="5029200" y="1600201"/>
            <a:ext cx="3657600" cy="1600199"/>
          </a:xfrm>
          <a:prstGeom prst="rect">
            <a:avLst/>
          </a:prstGeo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a:prstGeom prst="rect">
            <a:avLst/>
          </a:prstGeo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Tree>
    <p:extLst>
      <p:ext uri="{BB962C8B-B14F-4D97-AF65-F5344CB8AC3E}">
        <p14:creationId xmlns:p14="http://schemas.microsoft.com/office/powerpoint/2010/main" val="1112591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n-US"/>
          </a:p>
        </p:txBody>
      </p:sp>
      <p:sp>
        <p:nvSpPr>
          <p:cNvPr id="3" name="2 Marcador de contenido"/>
          <p:cNvSpPr>
            <a:spLocks noGrp="1"/>
          </p:cNvSpPr>
          <p:nvPr>
            <p:ph idx="1"/>
          </p:nvPr>
        </p:nvSpPr>
        <p:spPr>
          <a:xfrm>
            <a:off x="457200" y="1600200"/>
            <a:ext cx="8229600" cy="4525963"/>
          </a:xfrm>
          <a:prstGeom prst="rect">
            <a:avLst/>
          </a:prstGeo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xfrm>
            <a:off x="6553200" y="6245225"/>
            <a:ext cx="2133600" cy="476250"/>
          </a:xfrm>
          <a:prstGeom prst="rect">
            <a:avLst/>
          </a:prstGeom>
          <a:ln/>
        </p:spPr>
        <p:txBody>
          <a:bodyPr/>
          <a:lstStyle>
            <a:lvl1pPr>
              <a:defRPr/>
            </a:lvl1pPr>
          </a:lstStyle>
          <a:p>
            <a:pPr>
              <a:defRPr/>
            </a:pPr>
            <a:fld id="{E9D472FF-8298-4DCF-A1D2-7A7E00290E8A}" type="slidenum">
              <a:rPr lang="en-US"/>
              <a:pPr>
                <a:defRPr/>
              </a:pPr>
              <a:t>‹#›</a:t>
            </a:fld>
            <a:endParaRPr lang="en-US"/>
          </a:p>
        </p:txBody>
      </p:sp>
    </p:spTree>
    <p:extLst>
      <p:ext uri="{BB962C8B-B14F-4D97-AF65-F5344CB8AC3E}">
        <p14:creationId xmlns:p14="http://schemas.microsoft.com/office/powerpoint/2010/main" val="18490987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sz="3200" b="1" i="0">
                <a:solidFill>
                  <a:srgbClr val="B5121B"/>
                </a:solidFill>
                <a:latin typeface="Arial"/>
                <a:cs typeface="Arial"/>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sz="2400" b="0" i="0">
                <a:solidFill>
                  <a:srgbClr val="666666"/>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1/16/2024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5281128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B5121B"/>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2400" b="0" i="0">
                <a:solidFill>
                  <a:srgbClr val="666666"/>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1/16/2024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40934511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obj" preserve="1">
  <p:cSld name="Two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45473" y="6488912"/>
            <a:ext cx="82550" cy="92710"/>
          </a:xfrm>
          <a:custGeom>
            <a:avLst/>
            <a:gdLst/>
            <a:ahLst/>
            <a:cxnLst/>
            <a:rect l="l" t="t" r="r" b="b"/>
            <a:pathLst>
              <a:path w="82550" h="92709">
                <a:moveTo>
                  <a:pt x="57549" y="5026"/>
                </a:moveTo>
                <a:lnTo>
                  <a:pt x="36104" y="5026"/>
                </a:lnTo>
                <a:lnTo>
                  <a:pt x="43250" y="6219"/>
                </a:lnTo>
                <a:lnTo>
                  <a:pt x="48247" y="10050"/>
                </a:lnTo>
                <a:lnTo>
                  <a:pt x="51183" y="16895"/>
                </a:lnTo>
                <a:lnTo>
                  <a:pt x="52049" y="26129"/>
                </a:lnTo>
                <a:lnTo>
                  <a:pt x="52143" y="39194"/>
                </a:lnTo>
                <a:lnTo>
                  <a:pt x="49131" y="39194"/>
                </a:lnTo>
                <a:lnTo>
                  <a:pt x="47101" y="40198"/>
                </a:lnTo>
                <a:lnTo>
                  <a:pt x="3992" y="55271"/>
                </a:lnTo>
                <a:lnTo>
                  <a:pt x="0" y="62305"/>
                </a:lnTo>
                <a:lnTo>
                  <a:pt x="0" y="71351"/>
                </a:lnTo>
                <a:lnTo>
                  <a:pt x="1222" y="78888"/>
                </a:lnTo>
                <a:lnTo>
                  <a:pt x="5265" y="85671"/>
                </a:lnTo>
                <a:lnTo>
                  <a:pt x="12690" y="90570"/>
                </a:lnTo>
                <a:lnTo>
                  <a:pt x="24058" y="92454"/>
                </a:lnTo>
                <a:lnTo>
                  <a:pt x="31401" y="91512"/>
                </a:lnTo>
                <a:lnTo>
                  <a:pt x="38468" y="88686"/>
                </a:lnTo>
                <a:lnTo>
                  <a:pt x="45352" y="83976"/>
                </a:lnTo>
                <a:lnTo>
                  <a:pt x="45933" y="83412"/>
                </a:lnTo>
                <a:lnTo>
                  <a:pt x="21046" y="83412"/>
                </a:lnTo>
                <a:lnTo>
                  <a:pt x="19050" y="74366"/>
                </a:lnTo>
                <a:lnTo>
                  <a:pt x="19050" y="67332"/>
                </a:lnTo>
                <a:lnTo>
                  <a:pt x="20833" y="59921"/>
                </a:lnTo>
                <a:lnTo>
                  <a:pt x="26562" y="54016"/>
                </a:lnTo>
                <a:lnTo>
                  <a:pt x="36808" y="49242"/>
                </a:lnTo>
                <a:lnTo>
                  <a:pt x="52143" y="45221"/>
                </a:lnTo>
                <a:lnTo>
                  <a:pt x="69163" y="45221"/>
                </a:lnTo>
                <a:lnTo>
                  <a:pt x="69163" y="27133"/>
                </a:lnTo>
                <a:lnTo>
                  <a:pt x="67111" y="15263"/>
                </a:lnTo>
                <a:lnTo>
                  <a:pt x="61017" y="6783"/>
                </a:lnTo>
                <a:lnTo>
                  <a:pt x="57549" y="5026"/>
                </a:lnTo>
                <a:close/>
              </a:path>
              <a:path w="82550" h="92709">
                <a:moveTo>
                  <a:pt x="69163" y="77381"/>
                </a:moveTo>
                <a:lnTo>
                  <a:pt x="52143" y="77381"/>
                </a:lnTo>
                <a:lnTo>
                  <a:pt x="53124" y="87431"/>
                </a:lnTo>
                <a:lnTo>
                  <a:pt x="57151" y="91450"/>
                </a:lnTo>
                <a:lnTo>
                  <a:pt x="72175" y="91450"/>
                </a:lnTo>
                <a:lnTo>
                  <a:pt x="75186" y="90446"/>
                </a:lnTo>
                <a:lnTo>
                  <a:pt x="80194" y="88435"/>
                </a:lnTo>
                <a:lnTo>
                  <a:pt x="81209" y="88435"/>
                </a:lnTo>
                <a:lnTo>
                  <a:pt x="82191" y="86427"/>
                </a:lnTo>
                <a:lnTo>
                  <a:pt x="81209" y="85420"/>
                </a:lnTo>
                <a:lnTo>
                  <a:pt x="81209" y="84416"/>
                </a:lnTo>
                <a:lnTo>
                  <a:pt x="74171" y="84416"/>
                </a:lnTo>
                <a:lnTo>
                  <a:pt x="70178" y="82404"/>
                </a:lnTo>
                <a:lnTo>
                  <a:pt x="69163" y="79393"/>
                </a:lnTo>
                <a:lnTo>
                  <a:pt x="69163" y="77381"/>
                </a:lnTo>
                <a:close/>
              </a:path>
              <a:path w="82550" h="92709">
                <a:moveTo>
                  <a:pt x="69163" y="45221"/>
                </a:moveTo>
                <a:lnTo>
                  <a:pt x="52143" y="45221"/>
                </a:lnTo>
                <a:lnTo>
                  <a:pt x="52143" y="71351"/>
                </a:lnTo>
                <a:lnTo>
                  <a:pt x="49131" y="74366"/>
                </a:lnTo>
                <a:lnTo>
                  <a:pt x="42093" y="83412"/>
                </a:lnTo>
                <a:lnTo>
                  <a:pt x="45933" y="83412"/>
                </a:lnTo>
                <a:lnTo>
                  <a:pt x="52143" y="77381"/>
                </a:lnTo>
                <a:lnTo>
                  <a:pt x="69163" y="77381"/>
                </a:lnTo>
                <a:lnTo>
                  <a:pt x="69163" y="45221"/>
                </a:lnTo>
                <a:close/>
              </a:path>
              <a:path w="82550" h="92709">
                <a:moveTo>
                  <a:pt x="37085" y="0"/>
                </a:moveTo>
                <a:lnTo>
                  <a:pt x="23724" y="1586"/>
                </a:lnTo>
                <a:lnTo>
                  <a:pt x="12904" y="5904"/>
                </a:lnTo>
                <a:lnTo>
                  <a:pt x="5656" y="12295"/>
                </a:lnTo>
                <a:lnTo>
                  <a:pt x="3011" y="20099"/>
                </a:lnTo>
                <a:lnTo>
                  <a:pt x="3011" y="26129"/>
                </a:lnTo>
                <a:lnTo>
                  <a:pt x="7004" y="31152"/>
                </a:lnTo>
                <a:lnTo>
                  <a:pt x="12012" y="31152"/>
                </a:lnTo>
                <a:lnTo>
                  <a:pt x="15023" y="32160"/>
                </a:lnTo>
                <a:lnTo>
                  <a:pt x="19050" y="30148"/>
                </a:lnTo>
                <a:lnTo>
                  <a:pt x="26054" y="23114"/>
                </a:lnTo>
                <a:lnTo>
                  <a:pt x="25073" y="17084"/>
                </a:lnTo>
                <a:lnTo>
                  <a:pt x="20031" y="10049"/>
                </a:lnTo>
                <a:lnTo>
                  <a:pt x="23043" y="7034"/>
                </a:lnTo>
                <a:lnTo>
                  <a:pt x="29066" y="5026"/>
                </a:lnTo>
                <a:lnTo>
                  <a:pt x="57549" y="5026"/>
                </a:lnTo>
                <a:lnTo>
                  <a:pt x="50977" y="1696"/>
                </a:lnTo>
                <a:lnTo>
                  <a:pt x="37085" y="0"/>
                </a:lnTo>
                <a:close/>
              </a:path>
            </a:pathLst>
          </a:custGeom>
          <a:solidFill>
            <a:srgbClr val="3D3936"/>
          </a:solidFill>
        </p:spPr>
        <p:txBody>
          <a:bodyPr wrap="square" lIns="0" tIns="0" rIns="0" bIns="0" rtlCol="0"/>
          <a:lstStyle/>
          <a:p>
            <a:endParaRPr/>
          </a:p>
        </p:txBody>
      </p:sp>
      <p:sp>
        <p:nvSpPr>
          <p:cNvPr id="17" name="bg object 17"/>
          <p:cNvSpPr/>
          <p:nvPr/>
        </p:nvSpPr>
        <p:spPr>
          <a:xfrm>
            <a:off x="1182065" y="6487907"/>
            <a:ext cx="89535" cy="93980"/>
          </a:xfrm>
          <a:custGeom>
            <a:avLst/>
            <a:gdLst/>
            <a:ahLst/>
            <a:cxnLst/>
            <a:rect l="l" t="t" r="r" b="b"/>
            <a:pathLst>
              <a:path w="89534" h="93979">
                <a:moveTo>
                  <a:pt x="44123" y="0"/>
                </a:moveTo>
                <a:lnTo>
                  <a:pt x="27079" y="3705"/>
                </a:lnTo>
                <a:lnTo>
                  <a:pt x="13040" y="13817"/>
                </a:lnTo>
                <a:lnTo>
                  <a:pt x="3511" y="28829"/>
                </a:lnTo>
                <a:lnTo>
                  <a:pt x="0" y="47232"/>
                </a:lnTo>
                <a:lnTo>
                  <a:pt x="3368" y="65477"/>
                </a:lnTo>
                <a:lnTo>
                  <a:pt x="12659" y="80143"/>
                </a:lnTo>
                <a:lnTo>
                  <a:pt x="26651" y="89909"/>
                </a:lnTo>
                <a:lnTo>
                  <a:pt x="44123" y="93458"/>
                </a:lnTo>
                <a:lnTo>
                  <a:pt x="60479" y="90176"/>
                </a:lnTo>
                <a:lnTo>
                  <a:pt x="63158" y="88435"/>
                </a:lnTo>
                <a:lnTo>
                  <a:pt x="45139" y="88435"/>
                </a:lnTo>
                <a:lnTo>
                  <a:pt x="34026" y="85954"/>
                </a:lnTo>
                <a:lnTo>
                  <a:pt x="26207" y="78385"/>
                </a:lnTo>
                <a:lnTo>
                  <a:pt x="21585" y="65541"/>
                </a:lnTo>
                <a:lnTo>
                  <a:pt x="20065" y="47232"/>
                </a:lnTo>
                <a:lnTo>
                  <a:pt x="22258" y="24950"/>
                </a:lnTo>
                <a:lnTo>
                  <a:pt x="27835" y="12184"/>
                </a:lnTo>
                <a:lnTo>
                  <a:pt x="35297" y="6389"/>
                </a:lnTo>
                <a:lnTo>
                  <a:pt x="43142" y="5023"/>
                </a:lnTo>
                <a:lnTo>
                  <a:pt x="63659" y="5023"/>
                </a:lnTo>
                <a:lnTo>
                  <a:pt x="61749" y="3689"/>
                </a:lnTo>
                <a:lnTo>
                  <a:pt x="44123" y="0"/>
                </a:lnTo>
                <a:close/>
              </a:path>
              <a:path w="89534" h="93979">
                <a:moveTo>
                  <a:pt x="63659" y="5023"/>
                </a:moveTo>
                <a:lnTo>
                  <a:pt x="43142" y="5023"/>
                </a:lnTo>
                <a:lnTo>
                  <a:pt x="54394" y="7661"/>
                </a:lnTo>
                <a:lnTo>
                  <a:pt x="62552" y="15575"/>
                </a:lnTo>
                <a:lnTo>
                  <a:pt x="67519" y="28765"/>
                </a:lnTo>
                <a:lnTo>
                  <a:pt x="69197" y="47232"/>
                </a:lnTo>
                <a:lnTo>
                  <a:pt x="67693" y="65541"/>
                </a:lnTo>
                <a:lnTo>
                  <a:pt x="63182" y="78385"/>
                </a:lnTo>
                <a:lnTo>
                  <a:pt x="55664" y="85954"/>
                </a:lnTo>
                <a:lnTo>
                  <a:pt x="45139" y="88435"/>
                </a:lnTo>
                <a:lnTo>
                  <a:pt x="63158" y="88435"/>
                </a:lnTo>
                <a:lnTo>
                  <a:pt x="74949" y="80771"/>
                </a:lnTo>
                <a:lnTo>
                  <a:pt x="85284" y="65901"/>
                </a:lnTo>
                <a:lnTo>
                  <a:pt x="89229" y="46225"/>
                </a:lnTo>
                <a:lnTo>
                  <a:pt x="85707" y="28404"/>
                </a:lnTo>
                <a:lnTo>
                  <a:pt x="76079" y="13691"/>
                </a:lnTo>
                <a:lnTo>
                  <a:pt x="63659" y="5023"/>
                </a:lnTo>
                <a:close/>
              </a:path>
            </a:pathLst>
          </a:custGeom>
          <a:solidFill>
            <a:srgbClr val="3D3936"/>
          </a:solidFill>
        </p:spPr>
        <p:txBody>
          <a:bodyPr wrap="square" lIns="0" tIns="0" rIns="0" bIns="0" rtlCol="0"/>
          <a:lstStyle/>
          <a:p>
            <a:endParaRPr/>
          </a:p>
        </p:txBody>
      </p:sp>
      <p:sp>
        <p:nvSpPr>
          <p:cNvPr id="18" name="bg object 18"/>
          <p:cNvSpPr/>
          <p:nvPr/>
        </p:nvSpPr>
        <p:spPr>
          <a:xfrm>
            <a:off x="749960" y="6452742"/>
            <a:ext cx="184785" cy="128905"/>
          </a:xfrm>
          <a:custGeom>
            <a:avLst/>
            <a:gdLst/>
            <a:ahLst/>
            <a:cxnLst/>
            <a:rect l="l" t="t" r="r" b="b"/>
            <a:pathLst>
              <a:path w="184784" h="128904">
                <a:moveTo>
                  <a:pt x="106273" y="37185"/>
                </a:moveTo>
                <a:lnTo>
                  <a:pt x="101346" y="18656"/>
                </a:lnTo>
                <a:lnTo>
                  <a:pt x="88607" y="7277"/>
                </a:lnTo>
                <a:lnTo>
                  <a:pt x="84772" y="6032"/>
                </a:lnTo>
                <a:lnTo>
                  <a:pt x="84213" y="5854"/>
                </a:lnTo>
                <a:lnTo>
                  <a:pt x="84213" y="37185"/>
                </a:lnTo>
                <a:lnTo>
                  <a:pt x="83007" y="51269"/>
                </a:lnTo>
                <a:lnTo>
                  <a:pt x="78333" y="61671"/>
                </a:lnTo>
                <a:lnTo>
                  <a:pt x="68567" y="68135"/>
                </a:lnTo>
                <a:lnTo>
                  <a:pt x="52133" y="70345"/>
                </a:lnTo>
                <a:lnTo>
                  <a:pt x="38100" y="70345"/>
                </a:lnTo>
                <a:lnTo>
                  <a:pt x="38100" y="6032"/>
                </a:lnTo>
                <a:lnTo>
                  <a:pt x="53124" y="6032"/>
                </a:lnTo>
                <a:lnTo>
                  <a:pt x="69392" y="8775"/>
                </a:lnTo>
                <a:lnTo>
                  <a:pt x="78816" y="15951"/>
                </a:lnTo>
                <a:lnTo>
                  <a:pt x="83159" y="25958"/>
                </a:lnTo>
                <a:lnTo>
                  <a:pt x="84213" y="37185"/>
                </a:lnTo>
                <a:lnTo>
                  <a:pt x="84213" y="5854"/>
                </a:lnTo>
                <a:lnTo>
                  <a:pt x="78651" y="4013"/>
                </a:lnTo>
                <a:lnTo>
                  <a:pt x="71170" y="1562"/>
                </a:lnTo>
                <a:lnTo>
                  <a:pt x="52133" y="0"/>
                </a:lnTo>
                <a:lnTo>
                  <a:pt x="1003" y="0"/>
                </a:lnTo>
                <a:lnTo>
                  <a:pt x="0" y="1003"/>
                </a:lnTo>
                <a:lnTo>
                  <a:pt x="0" y="4013"/>
                </a:lnTo>
                <a:lnTo>
                  <a:pt x="1003" y="5016"/>
                </a:lnTo>
                <a:lnTo>
                  <a:pt x="6007" y="6032"/>
                </a:lnTo>
                <a:lnTo>
                  <a:pt x="18046" y="4013"/>
                </a:lnTo>
                <a:lnTo>
                  <a:pt x="18046" y="116573"/>
                </a:lnTo>
                <a:lnTo>
                  <a:pt x="15036" y="121589"/>
                </a:lnTo>
                <a:lnTo>
                  <a:pt x="1003" y="122605"/>
                </a:lnTo>
                <a:lnTo>
                  <a:pt x="0" y="122605"/>
                </a:lnTo>
                <a:lnTo>
                  <a:pt x="0" y="126619"/>
                </a:lnTo>
                <a:lnTo>
                  <a:pt x="1003" y="127622"/>
                </a:lnTo>
                <a:lnTo>
                  <a:pt x="57150" y="127622"/>
                </a:lnTo>
                <a:lnTo>
                  <a:pt x="57150" y="122605"/>
                </a:lnTo>
                <a:lnTo>
                  <a:pt x="56134" y="122605"/>
                </a:lnTo>
                <a:lnTo>
                  <a:pt x="41109" y="121589"/>
                </a:lnTo>
                <a:lnTo>
                  <a:pt x="38100" y="117576"/>
                </a:lnTo>
                <a:lnTo>
                  <a:pt x="38100" y="76377"/>
                </a:lnTo>
                <a:lnTo>
                  <a:pt x="51117" y="76377"/>
                </a:lnTo>
                <a:lnTo>
                  <a:pt x="64630" y="75615"/>
                </a:lnTo>
                <a:lnTo>
                  <a:pt x="76441" y="73355"/>
                </a:lnTo>
                <a:lnTo>
                  <a:pt x="84391" y="70345"/>
                </a:lnTo>
                <a:lnTo>
                  <a:pt x="86372" y="69596"/>
                </a:lnTo>
                <a:lnTo>
                  <a:pt x="94234" y="64312"/>
                </a:lnTo>
                <a:lnTo>
                  <a:pt x="100355" y="57391"/>
                </a:lnTo>
                <a:lnTo>
                  <a:pt x="104025" y="50368"/>
                </a:lnTo>
                <a:lnTo>
                  <a:pt x="105803" y="43535"/>
                </a:lnTo>
                <a:lnTo>
                  <a:pt x="106273" y="37185"/>
                </a:lnTo>
                <a:close/>
              </a:path>
              <a:path w="184784" h="128904">
                <a:moveTo>
                  <a:pt x="184480" y="67144"/>
                </a:moveTo>
                <a:lnTo>
                  <a:pt x="165430" y="39204"/>
                </a:lnTo>
                <a:lnTo>
                  <a:pt x="165430" y="70345"/>
                </a:lnTo>
                <a:lnTo>
                  <a:pt x="125323" y="70345"/>
                </a:lnTo>
                <a:lnTo>
                  <a:pt x="127762" y="57581"/>
                </a:lnTo>
                <a:lnTo>
                  <a:pt x="132080" y="48107"/>
                </a:lnTo>
                <a:lnTo>
                  <a:pt x="138290" y="42214"/>
                </a:lnTo>
                <a:lnTo>
                  <a:pt x="146380" y="40195"/>
                </a:lnTo>
                <a:lnTo>
                  <a:pt x="152400" y="40195"/>
                </a:lnTo>
                <a:lnTo>
                  <a:pt x="165430" y="70345"/>
                </a:lnTo>
                <a:lnTo>
                  <a:pt x="165430" y="39204"/>
                </a:lnTo>
                <a:lnTo>
                  <a:pt x="163296" y="38061"/>
                </a:lnTo>
                <a:lnTo>
                  <a:pt x="155854" y="35915"/>
                </a:lnTo>
                <a:lnTo>
                  <a:pt x="147396" y="35166"/>
                </a:lnTo>
                <a:lnTo>
                  <a:pt x="131076" y="38887"/>
                </a:lnTo>
                <a:lnTo>
                  <a:pt x="117678" y="49110"/>
                </a:lnTo>
                <a:lnTo>
                  <a:pt x="108597" y="64427"/>
                </a:lnTo>
                <a:lnTo>
                  <a:pt x="105257" y="83413"/>
                </a:lnTo>
                <a:lnTo>
                  <a:pt x="108458" y="101498"/>
                </a:lnTo>
                <a:lnTo>
                  <a:pt x="117309" y="115824"/>
                </a:lnTo>
                <a:lnTo>
                  <a:pt x="130657" y="125234"/>
                </a:lnTo>
                <a:lnTo>
                  <a:pt x="147396" y="128625"/>
                </a:lnTo>
                <a:lnTo>
                  <a:pt x="161213" y="126593"/>
                </a:lnTo>
                <a:lnTo>
                  <a:pt x="171564" y="121348"/>
                </a:lnTo>
                <a:lnTo>
                  <a:pt x="173418" y="119583"/>
                </a:lnTo>
                <a:lnTo>
                  <a:pt x="179095" y="114211"/>
                </a:lnTo>
                <a:lnTo>
                  <a:pt x="184480" y="106527"/>
                </a:lnTo>
                <a:lnTo>
                  <a:pt x="184480" y="104508"/>
                </a:lnTo>
                <a:lnTo>
                  <a:pt x="183464" y="104508"/>
                </a:lnTo>
                <a:lnTo>
                  <a:pt x="183464" y="103505"/>
                </a:lnTo>
                <a:lnTo>
                  <a:pt x="181470" y="103505"/>
                </a:lnTo>
                <a:lnTo>
                  <a:pt x="180454" y="104508"/>
                </a:lnTo>
                <a:lnTo>
                  <a:pt x="174688" y="110680"/>
                </a:lnTo>
                <a:lnTo>
                  <a:pt x="168935" y="115443"/>
                </a:lnTo>
                <a:lnTo>
                  <a:pt x="162420" y="118503"/>
                </a:lnTo>
                <a:lnTo>
                  <a:pt x="154393" y="119583"/>
                </a:lnTo>
                <a:lnTo>
                  <a:pt x="143764" y="117576"/>
                </a:lnTo>
                <a:lnTo>
                  <a:pt x="134086" y="111048"/>
                </a:lnTo>
                <a:lnTo>
                  <a:pt x="127038" y="99237"/>
                </a:lnTo>
                <a:lnTo>
                  <a:pt x="124307" y="81394"/>
                </a:lnTo>
                <a:lnTo>
                  <a:pt x="124307" y="76377"/>
                </a:lnTo>
                <a:lnTo>
                  <a:pt x="184480" y="76377"/>
                </a:lnTo>
                <a:lnTo>
                  <a:pt x="184480" y="70345"/>
                </a:lnTo>
                <a:lnTo>
                  <a:pt x="184480" y="67144"/>
                </a:lnTo>
                <a:close/>
              </a:path>
            </a:pathLst>
          </a:custGeom>
          <a:solidFill>
            <a:srgbClr val="3D3936"/>
          </a:solidFill>
        </p:spPr>
        <p:txBody>
          <a:bodyPr wrap="square" lIns="0" tIns="0" rIns="0" bIns="0" rtlCol="0"/>
          <a:lstStyle/>
          <a:p>
            <a:endParaRPr/>
          </a:p>
        </p:txBody>
      </p:sp>
      <p:sp>
        <p:nvSpPr>
          <p:cNvPr id="19" name="bg object 19"/>
          <p:cNvSpPr/>
          <p:nvPr/>
        </p:nvSpPr>
        <p:spPr>
          <a:xfrm>
            <a:off x="1035710" y="6487909"/>
            <a:ext cx="136525" cy="93980"/>
          </a:xfrm>
          <a:custGeom>
            <a:avLst/>
            <a:gdLst/>
            <a:ahLst/>
            <a:cxnLst/>
            <a:rect l="l" t="t" r="r" b="b"/>
            <a:pathLst>
              <a:path w="136525" h="93979">
                <a:moveTo>
                  <a:pt x="67170" y="8039"/>
                </a:moveTo>
                <a:lnTo>
                  <a:pt x="63144" y="1003"/>
                </a:lnTo>
                <a:lnTo>
                  <a:pt x="52108" y="1003"/>
                </a:lnTo>
                <a:lnTo>
                  <a:pt x="45529" y="1981"/>
                </a:lnTo>
                <a:lnTo>
                  <a:pt x="39217" y="5029"/>
                </a:lnTo>
                <a:lnTo>
                  <a:pt x="33096" y="10337"/>
                </a:lnTo>
                <a:lnTo>
                  <a:pt x="27076" y="18097"/>
                </a:lnTo>
                <a:lnTo>
                  <a:pt x="27076" y="3022"/>
                </a:lnTo>
                <a:lnTo>
                  <a:pt x="26060" y="2019"/>
                </a:lnTo>
                <a:lnTo>
                  <a:pt x="977" y="2019"/>
                </a:lnTo>
                <a:lnTo>
                  <a:pt x="0" y="3022"/>
                </a:lnTo>
                <a:lnTo>
                  <a:pt x="0" y="6032"/>
                </a:lnTo>
                <a:lnTo>
                  <a:pt x="977" y="7035"/>
                </a:lnTo>
                <a:lnTo>
                  <a:pt x="9004" y="8039"/>
                </a:lnTo>
                <a:lnTo>
                  <a:pt x="10020" y="11061"/>
                </a:lnTo>
                <a:lnTo>
                  <a:pt x="10020" y="85420"/>
                </a:lnTo>
                <a:lnTo>
                  <a:pt x="9004" y="87439"/>
                </a:lnTo>
                <a:lnTo>
                  <a:pt x="1993" y="87439"/>
                </a:lnTo>
                <a:lnTo>
                  <a:pt x="0" y="88442"/>
                </a:lnTo>
                <a:lnTo>
                  <a:pt x="0" y="91452"/>
                </a:lnTo>
                <a:lnTo>
                  <a:pt x="977" y="92456"/>
                </a:lnTo>
                <a:lnTo>
                  <a:pt x="40093" y="92456"/>
                </a:lnTo>
                <a:lnTo>
                  <a:pt x="40093" y="88442"/>
                </a:lnTo>
                <a:lnTo>
                  <a:pt x="39077" y="88442"/>
                </a:lnTo>
                <a:lnTo>
                  <a:pt x="30048" y="87439"/>
                </a:lnTo>
                <a:lnTo>
                  <a:pt x="28054" y="86423"/>
                </a:lnTo>
                <a:lnTo>
                  <a:pt x="28054" y="27139"/>
                </a:lnTo>
                <a:lnTo>
                  <a:pt x="33477" y="18097"/>
                </a:lnTo>
                <a:lnTo>
                  <a:pt x="34074" y="17094"/>
                </a:lnTo>
                <a:lnTo>
                  <a:pt x="38074" y="12065"/>
                </a:lnTo>
                <a:lnTo>
                  <a:pt x="46088" y="10058"/>
                </a:lnTo>
                <a:lnTo>
                  <a:pt x="45110" y="11061"/>
                </a:lnTo>
                <a:lnTo>
                  <a:pt x="45110" y="21107"/>
                </a:lnTo>
                <a:lnTo>
                  <a:pt x="50114" y="25133"/>
                </a:lnTo>
                <a:lnTo>
                  <a:pt x="63144" y="25133"/>
                </a:lnTo>
                <a:lnTo>
                  <a:pt x="67170" y="21107"/>
                </a:lnTo>
                <a:lnTo>
                  <a:pt x="67170" y="10058"/>
                </a:lnTo>
                <a:lnTo>
                  <a:pt x="67170" y="8039"/>
                </a:lnTo>
                <a:close/>
              </a:path>
              <a:path w="136525" h="93979">
                <a:moveTo>
                  <a:pt x="136334" y="63309"/>
                </a:moveTo>
                <a:lnTo>
                  <a:pt x="134924" y="53987"/>
                </a:lnTo>
                <a:lnTo>
                  <a:pt x="130327" y="46736"/>
                </a:lnTo>
                <a:lnTo>
                  <a:pt x="121958" y="40982"/>
                </a:lnTo>
                <a:lnTo>
                  <a:pt x="109258" y="36182"/>
                </a:lnTo>
                <a:lnTo>
                  <a:pt x="108280" y="36182"/>
                </a:lnTo>
                <a:lnTo>
                  <a:pt x="98056" y="32956"/>
                </a:lnTo>
                <a:lnTo>
                  <a:pt x="91224" y="29273"/>
                </a:lnTo>
                <a:lnTo>
                  <a:pt x="87401" y="25019"/>
                </a:lnTo>
                <a:lnTo>
                  <a:pt x="86220" y="20104"/>
                </a:lnTo>
                <a:lnTo>
                  <a:pt x="86220" y="11061"/>
                </a:lnTo>
                <a:lnTo>
                  <a:pt x="92214" y="5029"/>
                </a:lnTo>
                <a:lnTo>
                  <a:pt x="102260" y="5029"/>
                </a:lnTo>
                <a:lnTo>
                  <a:pt x="109004" y="6248"/>
                </a:lnTo>
                <a:lnTo>
                  <a:pt x="114909" y="10299"/>
                </a:lnTo>
                <a:lnTo>
                  <a:pt x="120992" y="17741"/>
                </a:lnTo>
                <a:lnTo>
                  <a:pt x="128308" y="29146"/>
                </a:lnTo>
                <a:lnTo>
                  <a:pt x="128308" y="30149"/>
                </a:lnTo>
                <a:lnTo>
                  <a:pt x="131330" y="30149"/>
                </a:lnTo>
                <a:lnTo>
                  <a:pt x="132334" y="29146"/>
                </a:lnTo>
                <a:lnTo>
                  <a:pt x="132334" y="0"/>
                </a:lnTo>
                <a:lnTo>
                  <a:pt x="129324" y="0"/>
                </a:lnTo>
                <a:lnTo>
                  <a:pt x="129324" y="1003"/>
                </a:lnTo>
                <a:lnTo>
                  <a:pt x="128308" y="1003"/>
                </a:lnTo>
                <a:lnTo>
                  <a:pt x="125298" y="5029"/>
                </a:lnTo>
                <a:lnTo>
                  <a:pt x="120294" y="3022"/>
                </a:lnTo>
                <a:lnTo>
                  <a:pt x="113284" y="0"/>
                </a:lnTo>
                <a:lnTo>
                  <a:pt x="105270" y="0"/>
                </a:lnTo>
                <a:lnTo>
                  <a:pt x="92786" y="2146"/>
                </a:lnTo>
                <a:lnTo>
                  <a:pt x="82943" y="8039"/>
                </a:lnTo>
                <a:lnTo>
                  <a:pt x="76492" y="16967"/>
                </a:lnTo>
                <a:lnTo>
                  <a:pt x="74168" y="28143"/>
                </a:lnTo>
                <a:lnTo>
                  <a:pt x="76022" y="38442"/>
                </a:lnTo>
                <a:lnTo>
                  <a:pt x="81445" y="45732"/>
                </a:lnTo>
                <a:lnTo>
                  <a:pt x="90246" y="50749"/>
                </a:lnTo>
                <a:lnTo>
                  <a:pt x="102260" y="54267"/>
                </a:lnTo>
                <a:lnTo>
                  <a:pt x="113042" y="58102"/>
                </a:lnTo>
                <a:lnTo>
                  <a:pt x="120167" y="62306"/>
                </a:lnTo>
                <a:lnTo>
                  <a:pt x="124091" y="67271"/>
                </a:lnTo>
                <a:lnTo>
                  <a:pt x="125298" y="73367"/>
                </a:lnTo>
                <a:lnTo>
                  <a:pt x="125298" y="83413"/>
                </a:lnTo>
                <a:lnTo>
                  <a:pt x="115290" y="88442"/>
                </a:lnTo>
                <a:lnTo>
                  <a:pt x="108280" y="88442"/>
                </a:lnTo>
                <a:lnTo>
                  <a:pt x="77190" y="61302"/>
                </a:lnTo>
                <a:lnTo>
                  <a:pt x="77190" y="60299"/>
                </a:lnTo>
                <a:lnTo>
                  <a:pt x="74168" y="60299"/>
                </a:lnTo>
                <a:lnTo>
                  <a:pt x="73152" y="61302"/>
                </a:lnTo>
                <a:lnTo>
                  <a:pt x="73152" y="93459"/>
                </a:lnTo>
                <a:lnTo>
                  <a:pt x="77190" y="93459"/>
                </a:lnTo>
                <a:lnTo>
                  <a:pt x="77190" y="92456"/>
                </a:lnTo>
                <a:lnTo>
                  <a:pt x="83210" y="87439"/>
                </a:lnTo>
                <a:lnTo>
                  <a:pt x="89230" y="91452"/>
                </a:lnTo>
                <a:lnTo>
                  <a:pt x="99250" y="93459"/>
                </a:lnTo>
                <a:lnTo>
                  <a:pt x="115290" y="93459"/>
                </a:lnTo>
                <a:lnTo>
                  <a:pt x="123304" y="90449"/>
                </a:lnTo>
                <a:lnTo>
                  <a:pt x="125310" y="88442"/>
                </a:lnTo>
                <a:lnTo>
                  <a:pt x="134340" y="79400"/>
                </a:lnTo>
                <a:lnTo>
                  <a:pt x="136334" y="72364"/>
                </a:lnTo>
                <a:lnTo>
                  <a:pt x="136334" y="63309"/>
                </a:lnTo>
                <a:close/>
              </a:path>
            </a:pathLst>
          </a:custGeom>
          <a:solidFill>
            <a:srgbClr val="3D3936"/>
          </a:solidFill>
        </p:spPr>
        <p:txBody>
          <a:bodyPr wrap="square" lIns="0" tIns="0" rIns="0" bIns="0" rtlCol="0"/>
          <a:lstStyle/>
          <a:p>
            <a:endParaRPr/>
          </a:p>
        </p:txBody>
      </p:sp>
      <p:sp>
        <p:nvSpPr>
          <p:cNvPr id="20" name="bg object 20"/>
          <p:cNvSpPr/>
          <p:nvPr/>
        </p:nvSpPr>
        <p:spPr>
          <a:xfrm>
            <a:off x="1275320" y="6488912"/>
            <a:ext cx="95250" cy="92075"/>
          </a:xfrm>
          <a:custGeom>
            <a:avLst/>
            <a:gdLst/>
            <a:ahLst/>
            <a:cxnLst/>
            <a:rect l="l" t="t" r="r" b="b"/>
            <a:pathLst>
              <a:path w="95250" h="92075">
                <a:moveTo>
                  <a:pt x="36104" y="86427"/>
                </a:moveTo>
                <a:lnTo>
                  <a:pt x="0" y="86427"/>
                </a:lnTo>
                <a:lnTo>
                  <a:pt x="0" y="90446"/>
                </a:lnTo>
                <a:lnTo>
                  <a:pt x="1015" y="91450"/>
                </a:lnTo>
                <a:lnTo>
                  <a:pt x="36104" y="91450"/>
                </a:lnTo>
                <a:lnTo>
                  <a:pt x="37085" y="90446"/>
                </a:lnTo>
                <a:lnTo>
                  <a:pt x="37085" y="87431"/>
                </a:lnTo>
                <a:lnTo>
                  <a:pt x="36104" y="86427"/>
                </a:lnTo>
                <a:close/>
              </a:path>
              <a:path w="95250" h="92075">
                <a:moveTo>
                  <a:pt x="94237" y="86427"/>
                </a:moveTo>
                <a:lnTo>
                  <a:pt x="58166" y="86427"/>
                </a:lnTo>
                <a:lnTo>
                  <a:pt x="57151" y="87431"/>
                </a:lnTo>
                <a:lnTo>
                  <a:pt x="57151" y="90446"/>
                </a:lnTo>
                <a:lnTo>
                  <a:pt x="58166" y="91450"/>
                </a:lnTo>
                <a:lnTo>
                  <a:pt x="94237" y="91450"/>
                </a:lnTo>
                <a:lnTo>
                  <a:pt x="95252" y="90446"/>
                </a:lnTo>
                <a:lnTo>
                  <a:pt x="95252" y="87431"/>
                </a:lnTo>
                <a:lnTo>
                  <a:pt x="94237" y="86427"/>
                </a:lnTo>
                <a:close/>
              </a:path>
              <a:path w="95250" h="92075">
                <a:moveTo>
                  <a:pt x="26054" y="0"/>
                </a:moveTo>
                <a:lnTo>
                  <a:pt x="1996" y="1003"/>
                </a:lnTo>
                <a:lnTo>
                  <a:pt x="1015" y="1003"/>
                </a:lnTo>
                <a:lnTo>
                  <a:pt x="0" y="2011"/>
                </a:lnTo>
                <a:lnTo>
                  <a:pt x="0" y="5026"/>
                </a:lnTo>
                <a:lnTo>
                  <a:pt x="1015" y="6030"/>
                </a:lnTo>
                <a:lnTo>
                  <a:pt x="9034" y="7034"/>
                </a:lnTo>
                <a:lnTo>
                  <a:pt x="10015" y="10049"/>
                </a:lnTo>
                <a:lnTo>
                  <a:pt x="10015" y="84416"/>
                </a:lnTo>
                <a:lnTo>
                  <a:pt x="9034" y="86427"/>
                </a:lnTo>
                <a:lnTo>
                  <a:pt x="29066" y="86427"/>
                </a:lnTo>
                <a:lnTo>
                  <a:pt x="28085" y="84416"/>
                </a:lnTo>
                <a:lnTo>
                  <a:pt x="28085" y="30148"/>
                </a:lnTo>
                <a:lnTo>
                  <a:pt x="30081" y="25125"/>
                </a:lnTo>
                <a:lnTo>
                  <a:pt x="32077" y="22110"/>
                </a:lnTo>
                <a:lnTo>
                  <a:pt x="35300" y="18087"/>
                </a:lnTo>
                <a:lnTo>
                  <a:pt x="28085" y="18087"/>
                </a:lnTo>
                <a:lnTo>
                  <a:pt x="28085" y="2011"/>
                </a:lnTo>
                <a:lnTo>
                  <a:pt x="26054" y="0"/>
                </a:lnTo>
                <a:close/>
              </a:path>
              <a:path w="95250" h="92075">
                <a:moveTo>
                  <a:pt x="79435" y="10049"/>
                </a:moveTo>
                <a:lnTo>
                  <a:pt x="50113" y="10049"/>
                </a:lnTo>
                <a:lnTo>
                  <a:pt x="57706" y="11243"/>
                </a:lnTo>
                <a:lnTo>
                  <a:pt x="62666" y="15074"/>
                </a:lnTo>
                <a:lnTo>
                  <a:pt x="65368" y="21921"/>
                </a:lnTo>
                <a:lnTo>
                  <a:pt x="66185" y="32160"/>
                </a:lnTo>
                <a:lnTo>
                  <a:pt x="66185" y="84416"/>
                </a:lnTo>
                <a:lnTo>
                  <a:pt x="65170" y="86427"/>
                </a:lnTo>
                <a:lnTo>
                  <a:pt x="85236" y="86427"/>
                </a:lnTo>
                <a:lnTo>
                  <a:pt x="84221" y="84416"/>
                </a:lnTo>
                <a:lnTo>
                  <a:pt x="84221" y="27133"/>
                </a:lnTo>
                <a:lnTo>
                  <a:pt x="82574" y="15686"/>
                </a:lnTo>
                <a:lnTo>
                  <a:pt x="79435" y="10049"/>
                </a:lnTo>
                <a:close/>
              </a:path>
              <a:path w="95250" h="92075">
                <a:moveTo>
                  <a:pt x="60162" y="0"/>
                </a:moveTo>
                <a:lnTo>
                  <a:pt x="44572" y="2826"/>
                </a:lnTo>
                <a:lnTo>
                  <a:pt x="34721" y="9043"/>
                </a:lnTo>
                <a:lnTo>
                  <a:pt x="29571" y="15261"/>
                </a:lnTo>
                <a:lnTo>
                  <a:pt x="28085" y="18087"/>
                </a:lnTo>
                <a:lnTo>
                  <a:pt x="35300" y="18087"/>
                </a:lnTo>
                <a:lnTo>
                  <a:pt x="36104" y="17084"/>
                </a:lnTo>
                <a:lnTo>
                  <a:pt x="42093" y="10049"/>
                </a:lnTo>
                <a:lnTo>
                  <a:pt x="79435" y="10049"/>
                </a:lnTo>
                <a:lnTo>
                  <a:pt x="77826" y="7160"/>
                </a:lnTo>
                <a:lnTo>
                  <a:pt x="70260" y="1837"/>
                </a:lnTo>
                <a:lnTo>
                  <a:pt x="60162" y="0"/>
                </a:lnTo>
                <a:close/>
              </a:path>
            </a:pathLst>
          </a:custGeom>
          <a:solidFill>
            <a:srgbClr val="3D3936"/>
          </a:solidFill>
        </p:spPr>
        <p:txBody>
          <a:bodyPr wrap="square" lIns="0" tIns="0" rIns="0" bIns="0" rtlCol="0"/>
          <a:lstStyle/>
          <a:p>
            <a:endParaRPr/>
          </a:p>
        </p:txBody>
      </p:sp>
      <p:sp>
        <p:nvSpPr>
          <p:cNvPr id="21" name="bg object 21"/>
          <p:cNvSpPr/>
          <p:nvPr/>
        </p:nvSpPr>
        <p:spPr>
          <a:xfrm>
            <a:off x="457379" y="6378457"/>
            <a:ext cx="251460" cy="276225"/>
          </a:xfrm>
          <a:custGeom>
            <a:avLst/>
            <a:gdLst/>
            <a:ahLst/>
            <a:cxnLst/>
            <a:rect l="l" t="t" r="r" b="b"/>
            <a:pathLst>
              <a:path w="251459" h="276225">
                <a:moveTo>
                  <a:pt x="114073" y="0"/>
                </a:moveTo>
                <a:lnTo>
                  <a:pt x="73906" y="12364"/>
                </a:lnTo>
                <a:lnTo>
                  <a:pt x="38743" y="38766"/>
                </a:lnTo>
                <a:lnTo>
                  <a:pt x="11858" y="79301"/>
                </a:lnTo>
                <a:lnTo>
                  <a:pt x="0" y="125968"/>
                </a:lnTo>
                <a:lnTo>
                  <a:pt x="2710" y="178289"/>
                </a:lnTo>
                <a:lnTo>
                  <a:pt x="21023" y="226840"/>
                </a:lnTo>
                <a:lnTo>
                  <a:pt x="55973" y="262202"/>
                </a:lnTo>
                <a:lnTo>
                  <a:pt x="102358" y="275941"/>
                </a:lnTo>
                <a:lnTo>
                  <a:pt x="150341" y="268860"/>
                </a:lnTo>
                <a:lnTo>
                  <a:pt x="194000" y="243124"/>
                </a:lnTo>
                <a:lnTo>
                  <a:pt x="227414" y="200900"/>
                </a:lnTo>
                <a:lnTo>
                  <a:pt x="245550" y="156015"/>
                </a:lnTo>
                <a:lnTo>
                  <a:pt x="250980" y="113156"/>
                </a:lnTo>
                <a:lnTo>
                  <a:pt x="244234" y="74349"/>
                </a:lnTo>
                <a:lnTo>
                  <a:pt x="225842" y="41620"/>
                </a:lnTo>
                <a:lnTo>
                  <a:pt x="196334" y="16995"/>
                </a:lnTo>
                <a:lnTo>
                  <a:pt x="155974" y="1575"/>
                </a:lnTo>
                <a:lnTo>
                  <a:pt x="114073" y="0"/>
                </a:lnTo>
                <a:close/>
              </a:path>
            </a:pathLst>
          </a:custGeom>
          <a:solidFill>
            <a:srgbClr val="0980A2"/>
          </a:solidFill>
        </p:spPr>
        <p:txBody>
          <a:bodyPr wrap="square" lIns="0" tIns="0" rIns="0" bIns="0" rtlCol="0"/>
          <a:lstStyle/>
          <a:p>
            <a:endParaRPr/>
          </a:p>
        </p:txBody>
      </p:sp>
      <p:pic>
        <p:nvPicPr>
          <p:cNvPr id="22" name="bg object 22"/>
          <p:cNvPicPr/>
          <p:nvPr/>
        </p:nvPicPr>
        <p:blipFill>
          <a:blip r:embed="rId2" cstate="print"/>
          <a:stretch>
            <a:fillRect/>
          </a:stretch>
        </p:blipFill>
        <p:spPr>
          <a:xfrm>
            <a:off x="499317" y="6426606"/>
            <a:ext cx="166788" cy="187924"/>
          </a:xfrm>
          <a:prstGeom prst="rect">
            <a:avLst/>
          </a:prstGeom>
        </p:spPr>
      </p:pic>
      <p:sp>
        <p:nvSpPr>
          <p:cNvPr id="2" name="Holder 2"/>
          <p:cNvSpPr>
            <a:spLocks noGrp="1"/>
          </p:cNvSpPr>
          <p:nvPr>
            <p:ph type="title"/>
          </p:nvPr>
        </p:nvSpPr>
        <p:spPr/>
        <p:txBody>
          <a:bodyPr lIns="0" tIns="0" rIns="0" bIns="0"/>
          <a:lstStyle>
            <a:lvl1pPr>
              <a:defRPr sz="3200" b="1" i="0">
                <a:solidFill>
                  <a:srgbClr val="B5121B"/>
                </a:solidFill>
                <a:latin typeface="Arial"/>
                <a:cs typeface="Arial"/>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1/16/2024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4257574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B5121B"/>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1/16/2024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7228339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1/16/2024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91129098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sz="3200" b="1" i="0">
                <a:solidFill>
                  <a:srgbClr val="B5121B"/>
                </a:solidFill>
                <a:latin typeface="Arial"/>
                <a:cs typeface="Arial"/>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1/16/2024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785610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4" name="Title 13"/>
          <p:cNvSpPr>
            <a:spLocks noGrp="1"/>
          </p:cNvSpPr>
          <p:nvPr>
            <p:ph type="title"/>
          </p:nvPr>
        </p:nvSpPr>
        <p:spPr>
          <a:xfrm>
            <a:off x="457200" y="215372"/>
            <a:ext cx="8229600" cy="621792"/>
          </a:xfrm>
        </p:spPr>
        <p:txBody>
          <a:bodyPr anchor="t" anchorCtr="0"/>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a:prstGeom prst="rect">
            <a:avLst/>
          </a:prstGeom>
        </p:spPr>
        <p:txBody>
          <a:bodyPr>
            <a:noAutofit/>
          </a:bodyPr>
          <a:lstStyle>
            <a:lvl1pPr marL="0" indent="0">
              <a:spcBef>
                <a:spcPts val="0"/>
              </a:spcBef>
              <a:buNone/>
              <a:defRPr sz="2000">
                <a:solidFill>
                  <a:srgbClr val="007FA3"/>
                </a:solidFill>
                <a:latin typeface="+mj-lt"/>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a:prstGeom prst="rect">
            <a:avLst/>
          </a:prstGeo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a:prstGeom prst="rect">
            <a:avLst/>
          </a:prstGeo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5" name="Date Placeholder 14"/>
          <p:cNvSpPr>
            <a:spLocks noGrp="1"/>
          </p:cNvSpPr>
          <p:nvPr>
            <p:ph type="dt" sz="half" idx="16"/>
          </p:nvPr>
        </p:nvSpPr>
        <p:spPr>
          <a:xfrm>
            <a:off x="6335713" y="113072"/>
            <a:ext cx="2133600" cy="182880"/>
          </a:xfrm>
          <a:prstGeom prst="rect">
            <a:avLst/>
          </a:prstGeom>
        </p:spPr>
        <p:txBody>
          <a:bodyPr/>
          <a:lstStyle/>
          <a:p>
            <a:fld id="{A9DF6EFB-3F44-496C-A842-1E0B3D3B975A}" type="datetimeFigureOut">
              <a:rPr lang="en-US" smtClean="0"/>
              <a:pPr/>
              <a:t>1/16/2024</a:t>
            </a:fld>
            <a:endParaRPr lang="en-US" dirty="0"/>
          </a:p>
        </p:txBody>
      </p:sp>
    </p:spTree>
    <p:extLst>
      <p:ext uri="{BB962C8B-B14F-4D97-AF65-F5344CB8AC3E}">
        <p14:creationId xmlns:p14="http://schemas.microsoft.com/office/powerpoint/2010/main" val="298106283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B5121B"/>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1/16/2024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70678259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B5121B"/>
                </a:solidFill>
                <a:latin typeface="Arial"/>
                <a:cs typeface="Arial"/>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1/16/2024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53576352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B5121B"/>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1/16/2024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402091828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595215" y="879408"/>
            <a:ext cx="8139068" cy="4162047"/>
          </a:xfrm>
          <a:prstGeom prst="rect">
            <a:avLst/>
          </a:prstGeom>
        </p:spPr>
      </p:pic>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1/16/2024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745088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pic>
        <p:nvPicPr>
          <p:cNvPr id="2050" name="Picture 2" descr="C:\Users\Lenovo\Desktop\OCD2017_M\MISC3\Paul\LUMS\Teaching 2019\Misc\Lancaster Background.jpg.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77" y="283"/>
            <a:ext cx="9143245" cy="6857434"/>
          </a:xfrm>
          <a:prstGeom prst="rect">
            <a:avLst/>
          </a:prstGeom>
          <a:noFill/>
          <a:extLst>
            <a:ext uri="{909E8E84-426E-40DD-AFC4-6F175D3DCCD1}">
              <a14:hiddenFill xmlns:a14="http://schemas.microsoft.com/office/drawing/2010/main">
                <a:solidFill>
                  <a:srgbClr val="FFFFFF"/>
                </a:solidFill>
              </a14:hiddenFill>
            </a:ext>
          </a:extLst>
        </p:spPr>
      </p:pic>
      <p:sp>
        <p:nvSpPr>
          <p:cNvPr id="8" name="Title 7"/>
          <p:cNvSpPr>
            <a:spLocks noGrp="1"/>
          </p:cNvSpPr>
          <p:nvPr>
            <p:ph type="title"/>
          </p:nvPr>
        </p:nvSpPr>
        <p:spPr>
          <a:xfrm>
            <a:off x="457200" y="215372"/>
            <a:ext cx="8229600" cy="622828"/>
          </a:xfrm>
        </p:spPr>
        <p:txBody>
          <a:bodyPr anchor="t"/>
          <a:lstStyle>
            <a:lvl1pPr>
              <a:defRPr sz="3200">
                <a:latin typeface="+mj-lt"/>
              </a:defRPr>
            </a:lvl1pPr>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a:prstGeom prst="rect">
            <a:avLst/>
          </a:prstGeom>
        </p:spPr>
        <p:txBody>
          <a:bodyPr>
            <a:noAutofit/>
          </a:bodyPr>
          <a:lstStyle>
            <a:lvl1pPr marL="0" indent="0">
              <a:spcBef>
                <a:spcPts val="0"/>
              </a:spcBef>
              <a:buNone/>
              <a:defRPr sz="1600">
                <a:solidFill>
                  <a:srgbClr val="007FA3"/>
                </a:solidFill>
                <a:latin typeface="+mj-lt"/>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a:prstGeom prst="rect">
            <a:avLst/>
          </a:prstGeom>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4" name="Date Placeholder 3"/>
          <p:cNvSpPr>
            <a:spLocks noGrp="1"/>
          </p:cNvSpPr>
          <p:nvPr>
            <p:ph type="dt" sz="half" idx="11"/>
          </p:nvPr>
        </p:nvSpPr>
        <p:spPr>
          <a:xfrm>
            <a:off x="6335713" y="113072"/>
            <a:ext cx="2133600" cy="182880"/>
          </a:xfrm>
          <a:prstGeom prst="rect">
            <a:avLst/>
          </a:prstGeom>
        </p:spPr>
        <p:txBody>
          <a:bodyPr/>
          <a:lstStyle/>
          <a:p>
            <a:fld id="{A9DF6EFB-3F44-496C-A842-1E0B3D3B975A}" type="datetimeFigureOut">
              <a:rPr lang="en-US" smtClean="0"/>
              <a:pPr/>
              <a:t>1/16/2024</a:t>
            </a:fld>
            <a:endParaRPr lang="en-US" dirty="0"/>
          </a:p>
        </p:txBody>
      </p:sp>
      <p:pic>
        <p:nvPicPr>
          <p:cNvPr id="10" name="Picture 9" descr="3642-LUni-QuadrupleAccredited-Lockup2017.jp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30324" y="5949280"/>
            <a:ext cx="2768476" cy="510552"/>
          </a:xfrm>
          <a:prstGeom prst="rect">
            <a:avLst/>
          </a:prstGeom>
        </p:spPr>
      </p:pic>
    </p:spTree>
    <p:extLst>
      <p:ext uri="{BB962C8B-B14F-4D97-AF65-F5344CB8AC3E}">
        <p14:creationId xmlns:p14="http://schemas.microsoft.com/office/powerpoint/2010/main" val="115246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4098" name="Picture 2" descr="C:\Users\Lenovo\Desktop\OCD2017_M\MISC3\Paul\LUMS\Teaching 2019\Misc\Lancaster Background.jpg.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77" y="283"/>
            <a:ext cx="9143245" cy="6857434"/>
          </a:xfrm>
          <a:prstGeom prst="rect">
            <a:avLst/>
          </a:prstGeom>
          <a:noFill/>
          <a:extLst>
            <a:ext uri="{909E8E84-426E-40DD-AFC4-6F175D3DCCD1}">
              <a14:hiddenFill xmlns:a14="http://schemas.microsoft.com/office/drawing/2010/main">
                <a:solidFill>
                  <a:srgbClr val="FFFFFF"/>
                </a:solidFill>
              </a14:hiddenFill>
            </a:ext>
          </a:extLst>
        </p:spPr>
      </p:pic>
      <p:sp>
        <p:nvSpPr>
          <p:cNvPr id="8" name="Title 7"/>
          <p:cNvSpPr>
            <a:spLocks noGrp="1"/>
          </p:cNvSpPr>
          <p:nvPr>
            <p:ph type="title"/>
          </p:nvPr>
        </p:nvSpPr>
        <p:spPr/>
        <p:txBody>
          <a:bodyPr/>
          <a:lstStyle>
            <a:lvl1pPr>
              <a:defRPr sz="3200">
                <a:latin typeface="+mj-lt"/>
              </a:defRPr>
            </a:lvl1pPr>
          </a:lstStyle>
          <a:p>
            <a:r>
              <a:rPr lang="en-US" dirty="0"/>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lvl1pPr>
              <a:buClr>
                <a:srgbClr val="666666"/>
              </a:buClr>
              <a:buSzPct val="100000"/>
              <a:defRPr/>
            </a:lvl1pPr>
            <a:lvl2pPr>
              <a:buClr>
                <a:srgbClr val="666666"/>
              </a:buClr>
              <a:defRPr/>
            </a:lvl2pPr>
            <a:lvl3pPr>
              <a:buClr>
                <a:srgbClr val="666666"/>
              </a:buClr>
              <a:defRPr/>
            </a:lvl3pPr>
            <a:lvl4pPr>
              <a:buClr>
                <a:srgbClr val="666666"/>
              </a:buClr>
              <a:defRPr/>
            </a:lvl4pPr>
            <a:lvl5pPr>
              <a:buClr>
                <a:srgbClr val="666666"/>
              </a:buClr>
              <a:defRPr/>
            </a:lvl5pPr>
            <a:lvl6pPr>
              <a:buClr>
                <a:srgbClr val="666666"/>
              </a:buClr>
              <a:defRPr/>
            </a:lvl6pPr>
            <a:lvl7pPr>
              <a:buClr>
                <a:srgbClr val="666666"/>
              </a:buClr>
              <a:defRPr/>
            </a:lvl7pPr>
            <a:lvl8pPr>
              <a:buClr>
                <a:srgbClr val="666666"/>
              </a:buClr>
              <a:defRPr/>
            </a:lvl8pPr>
            <a:lvl9pPr>
              <a:buClr>
                <a:srgbClr val="666666"/>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pic>
        <p:nvPicPr>
          <p:cNvPr id="7" name="Picture 6" descr="3642-LUni-QuadrupleAccredited-Lockup2017.jp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30324" y="5949280"/>
            <a:ext cx="2768476" cy="510552"/>
          </a:xfrm>
          <a:prstGeom prst="rect">
            <a:avLst/>
          </a:prstGeom>
        </p:spPr>
      </p:pic>
    </p:spTree>
    <p:extLst>
      <p:ext uri="{BB962C8B-B14F-4D97-AF65-F5344CB8AC3E}">
        <p14:creationId xmlns:p14="http://schemas.microsoft.com/office/powerpoint/2010/main" val="1210909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Figures+Tabl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200">
                <a:latin typeface="+mj-lt"/>
              </a:defRPr>
            </a:lvl1pPr>
          </a:lstStyle>
          <a:p>
            <a:r>
              <a:rPr lang="en-US" dirty="0"/>
              <a:t>Click to edit Master title style</a:t>
            </a:r>
          </a:p>
        </p:txBody>
      </p:sp>
      <p:sp>
        <p:nvSpPr>
          <p:cNvPr id="7" name="Content Placeholder 6"/>
          <p:cNvSpPr>
            <a:spLocks noGrp="1"/>
          </p:cNvSpPr>
          <p:nvPr>
            <p:ph sz="quarter" idx="14"/>
          </p:nvPr>
        </p:nvSpPr>
        <p:spPr>
          <a:xfrm>
            <a:off x="457200" y="5410200"/>
            <a:ext cx="8229600" cy="758952"/>
          </a:xfrm>
          <a:prstGeom prst="rect">
            <a:avLst/>
          </a:prstGeom>
        </p:spPr>
        <p:txBody>
          <a:bodyPr/>
          <a:lstStyle>
            <a:lvl1pPr marL="0" indent="0">
              <a:buNone/>
              <a:defRPr/>
            </a:lvl1pPr>
          </a:lstStyle>
          <a:p>
            <a:pPr lvl="0"/>
            <a:endParaRPr lang="en-US" dirty="0"/>
          </a:p>
        </p:txBody>
      </p:sp>
      <p:sp>
        <p:nvSpPr>
          <p:cNvPr id="4" name="Content Placeholder 3"/>
          <p:cNvSpPr>
            <a:spLocks noGrp="1"/>
          </p:cNvSpPr>
          <p:nvPr>
            <p:ph sz="quarter" idx="13"/>
          </p:nvPr>
        </p:nvSpPr>
        <p:spPr>
          <a:xfrm>
            <a:off x="457200" y="4495800"/>
            <a:ext cx="8229600" cy="762000"/>
          </a:xfrm>
          <a:prstGeom prst="rect">
            <a:avLst/>
          </a:prstGeom>
        </p:spPr>
        <p:txBody>
          <a:bodyPr/>
          <a:lstStyle>
            <a:lvl1pPr marL="0" indent="0">
              <a:buNone/>
              <a:defRPr/>
            </a:lvl1pPr>
          </a:lstStyle>
          <a:p>
            <a:pPr lvl="0"/>
            <a:endParaRPr lang="en-US" dirty="0"/>
          </a:p>
        </p:txBody>
      </p:sp>
      <p:sp>
        <p:nvSpPr>
          <p:cNvPr id="3" name="Content Placeholder 2"/>
          <p:cNvSpPr>
            <a:spLocks noGrp="1"/>
          </p:cNvSpPr>
          <p:nvPr>
            <p:ph idx="1"/>
          </p:nvPr>
        </p:nvSpPr>
        <p:spPr>
          <a:xfrm>
            <a:off x="457200" y="1600201"/>
            <a:ext cx="8229600" cy="762000"/>
          </a:xfrm>
          <a:prstGeom prst="rect">
            <a:avLst/>
          </a:prstGeom>
        </p:spPr>
        <p:txBody>
          <a:bodyPr/>
          <a:lstStyle>
            <a:lvl1pPr marL="0" indent="0">
              <a:buClr>
                <a:srgbClr val="007FA3"/>
              </a:buClr>
              <a:buSzPct val="100000"/>
              <a:buNone/>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endParaRPr lang="en-US" dirty="0"/>
          </a:p>
        </p:txBody>
      </p:sp>
      <p:sp>
        <p:nvSpPr>
          <p:cNvPr id="6" name="Footer Placeholder 4"/>
          <p:cNvSpPr>
            <a:spLocks noGrp="1"/>
          </p:cNvSpPr>
          <p:nvPr>
            <p:ph type="ftr" sz="quarter" idx="11"/>
          </p:nvPr>
        </p:nvSpPr>
        <p:spPr>
          <a:xfrm>
            <a:off x="93969" y="6172200"/>
            <a:ext cx="8595360" cy="235463"/>
          </a:xfrm>
          <a:prstGeom prst="rect">
            <a:avLst/>
          </a:prstGeom>
        </p:spPr>
        <p:txBody>
          <a:bodyPr/>
          <a:lstStyle/>
          <a:p>
            <a:endParaRPr lang="en-US" dirty="0"/>
          </a:p>
        </p:txBody>
      </p:sp>
      <p:sp>
        <p:nvSpPr>
          <p:cNvPr id="9" name="Date Placeholder 3"/>
          <p:cNvSpPr>
            <a:spLocks noGrp="1"/>
          </p:cNvSpPr>
          <p:nvPr>
            <p:ph type="dt" sz="half" idx="10"/>
          </p:nvPr>
        </p:nvSpPr>
        <p:spPr>
          <a:xfrm>
            <a:off x="6335713" y="113072"/>
            <a:ext cx="2133600" cy="182880"/>
          </a:xfrm>
          <a:prstGeom prst="rect">
            <a:avLst/>
          </a:prstGeom>
        </p:spPr>
        <p:txBody>
          <a:bodyPr/>
          <a:lstStyle/>
          <a:p>
            <a:fld id="{A9DF6EFB-3F44-496C-A842-1E0B3D3B975A}" type="datetimeFigureOut">
              <a:rPr lang="en-US" smtClean="0"/>
              <a:pPr/>
              <a:t>1/16/2024</a:t>
            </a:fld>
            <a:endParaRPr lang="en-US" dirty="0"/>
          </a:p>
        </p:txBody>
      </p:sp>
    </p:spTree>
    <p:extLst>
      <p:ext uri="{BB962C8B-B14F-4D97-AF65-F5344CB8AC3E}">
        <p14:creationId xmlns:p14="http://schemas.microsoft.com/office/powerpoint/2010/main" val="21427056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200">
                <a:latin typeface="+mj-lt"/>
              </a:defRPr>
            </a:lvl1pPr>
          </a:lstStyle>
          <a:p>
            <a:r>
              <a:rPr lang="en-US" dirty="0"/>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lvl1pPr marL="256032" indent="-256032">
              <a:buClr>
                <a:srgbClr val="007FA3"/>
              </a:buClr>
              <a:buSzPct val="100000"/>
              <a:defRPr sz="2800"/>
            </a:lvl1pPr>
            <a:lvl2pPr marL="740664" indent="-285750">
              <a:buClr>
                <a:srgbClr val="007FA3"/>
              </a:buClr>
              <a:defRPr sz="2400"/>
            </a:lvl2pPr>
            <a:lvl3pPr>
              <a:buClr>
                <a:srgbClr val="007FA3"/>
              </a:buClr>
              <a:defRPr sz="2000"/>
            </a:lvl3pPr>
            <a:lvl4pPr>
              <a:buClr>
                <a:srgbClr val="007FA3"/>
              </a:buClr>
              <a:defRPr sz="1800"/>
            </a:lvl4pPr>
            <a:lvl5pPr>
              <a:buClr>
                <a:srgbClr val="007FA3"/>
              </a:buClr>
              <a:defRPr sz="1800"/>
            </a:lvl5pPr>
            <a:lvl6pPr>
              <a:buClr>
                <a:srgbClr val="007FA3"/>
              </a:buClr>
              <a:defRPr sz="1800"/>
            </a:lvl6pPr>
            <a:lvl7pPr>
              <a:buClr>
                <a:srgbClr val="007FA3"/>
              </a:buClr>
              <a:defRPr sz="1800"/>
            </a:lvl7pPr>
            <a:lvl8pPr>
              <a:buClr>
                <a:srgbClr val="007FA3"/>
              </a:buClr>
              <a:defRPr sz="1800"/>
            </a:lvl8pPr>
            <a:lvl9pPr>
              <a:buClr>
                <a:srgbClr val="007FA3"/>
              </a:buCl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4" name="Date Placeholder 3"/>
          <p:cNvSpPr>
            <a:spLocks noGrp="1"/>
          </p:cNvSpPr>
          <p:nvPr>
            <p:ph type="dt" sz="half" idx="10"/>
          </p:nvPr>
        </p:nvSpPr>
        <p:spPr>
          <a:xfrm>
            <a:off x="6335713" y="113072"/>
            <a:ext cx="2133600" cy="182880"/>
          </a:xfrm>
          <a:prstGeom prst="rect">
            <a:avLst/>
          </a:prstGeom>
        </p:spPr>
        <p:txBody>
          <a:bodyPr/>
          <a:lstStyle/>
          <a:p>
            <a:fld id="{A9DF6EFB-3F44-496C-A842-1E0B3D3B975A}" type="datetimeFigureOut">
              <a:rPr lang="en-US" smtClean="0"/>
              <a:pPr/>
              <a:t>1/16/2024</a:t>
            </a:fld>
            <a:endParaRPr lang="en-US" dirty="0"/>
          </a:p>
        </p:txBody>
      </p:sp>
    </p:spTree>
    <p:extLst>
      <p:ext uri="{BB962C8B-B14F-4D97-AF65-F5344CB8AC3E}">
        <p14:creationId xmlns:p14="http://schemas.microsoft.com/office/powerpoint/2010/main" val="275200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200">
                <a:solidFill>
                  <a:srgbClr val="007FA3"/>
                </a:solidFill>
                <a:latin typeface="+mj-lt"/>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a:prstGeom prst="rect">
            <a:avLst/>
          </a:prstGeo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a:prstGeom prst="rect">
            <a:avLst/>
          </a:prstGeom>
        </p:spPr>
        <p:txBody>
          <a:bodyPr/>
          <a:lstStyle/>
          <a:p>
            <a:endParaRPr lang="en-US" dirty="0"/>
          </a:p>
        </p:txBody>
      </p:sp>
      <p:pic>
        <p:nvPicPr>
          <p:cNvPr id="9" name="Picture 8"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4" name="TextBox 13"/>
          <p:cNvSpPr txBox="1"/>
          <p:nvPr userDrawn="1"/>
        </p:nvSpPr>
        <p:spPr>
          <a:xfrm>
            <a:off x="1600200" y="6385803"/>
            <a:ext cx="7162800" cy="276999"/>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kern="1200" dirty="0">
                <a:solidFill>
                  <a:schemeClr val="tx1"/>
                </a:solidFill>
                <a:latin typeface="Verdana" pitchFamily="34" charset="0"/>
                <a:ea typeface="Verdana" pitchFamily="34" charset="0"/>
                <a:cs typeface="Verdana" pitchFamily="34" charset="0"/>
              </a:rPr>
              <a:t>Copyright © 2018 Pearson Education, Ltd. All Rights Reserved.</a:t>
            </a:r>
          </a:p>
        </p:txBody>
      </p:sp>
    </p:spTree>
    <p:extLst>
      <p:ext uri="{BB962C8B-B14F-4D97-AF65-F5344CB8AC3E}">
        <p14:creationId xmlns:p14="http://schemas.microsoft.com/office/powerpoint/2010/main" val="2203796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200">
                <a:latin typeface="+mj-lt"/>
              </a:defRPr>
            </a:lvl1pPr>
          </a:lstStyle>
          <a:p>
            <a:r>
              <a:rPr lang="en-US" dirty="0"/>
              <a:t>Click to edit Master title style</a:t>
            </a:r>
          </a:p>
        </p:txBody>
      </p:sp>
      <p:sp>
        <p:nvSpPr>
          <p:cNvPr id="3" name="Content Placeholder 2"/>
          <p:cNvSpPr>
            <a:spLocks noGrp="1"/>
          </p:cNvSpPr>
          <p:nvPr>
            <p:ph idx="1"/>
          </p:nvPr>
        </p:nvSpPr>
        <p:spPr>
          <a:xfrm>
            <a:off x="457200" y="1600200"/>
            <a:ext cx="8229600" cy="2163763"/>
          </a:xfrm>
          <a:prstGeom prst="rect">
            <a:avLst/>
          </a:prstGeo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a:prstGeom prst="rect">
            <a:avLst/>
          </a:prstGeo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a:prstGeom prst="rect">
            <a:avLst/>
          </a:prstGeom>
        </p:spPr>
        <p:txBody>
          <a:bodyPr/>
          <a:lstStyle/>
          <a:p>
            <a:endParaRPr lang="en-US" dirty="0"/>
          </a:p>
        </p:txBody>
      </p:sp>
      <p:sp>
        <p:nvSpPr>
          <p:cNvPr id="4" name="Date Placeholder 3"/>
          <p:cNvSpPr>
            <a:spLocks noGrp="1"/>
          </p:cNvSpPr>
          <p:nvPr>
            <p:ph type="dt" sz="half" idx="10"/>
          </p:nvPr>
        </p:nvSpPr>
        <p:spPr>
          <a:xfrm>
            <a:off x="6335713" y="113072"/>
            <a:ext cx="2133600" cy="182880"/>
          </a:xfrm>
          <a:prstGeom prst="rect">
            <a:avLst/>
          </a:prstGeom>
        </p:spPr>
        <p:txBody>
          <a:bodyPr/>
          <a:lstStyle/>
          <a:p>
            <a:fld id="{A9DF6EFB-3F44-496C-A842-1E0B3D3B975A}" type="datetimeFigureOut">
              <a:rPr lang="en-US" smtClean="0"/>
              <a:pPr/>
              <a:t>1/16/2024</a:t>
            </a:fld>
            <a:endParaRPr lang="en-US" dirty="0"/>
          </a:p>
        </p:txBody>
      </p:sp>
    </p:spTree>
    <p:extLst>
      <p:ext uri="{BB962C8B-B14F-4D97-AF65-F5344CB8AC3E}">
        <p14:creationId xmlns:p14="http://schemas.microsoft.com/office/powerpoint/2010/main" val="3154799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200" b="1" cap="none" baseline="0">
                <a:solidFill>
                  <a:srgbClr val="007FA3"/>
                </a:solidFill>
                <a:latin typeface="+mj-lt"/>
              </a:defRPr>
            </a:lvl1pPr>
          </a:lstStyle>
          <a:p>
            <a:r>
              <a:rPr lang="en-US" dirty="0"/>
              <a:t>Click to edit Master title style</a:t>
            </a:r>
          </a:p>
        </p:txBody>
      </p:sp>
      <p:sp>
        <p:nvSpPr>
          <p:cNvPr id="3" name="Text Placeholder 2"/>
          <p:cNvSpPr>
            <a:spLocks noGrp="1"/>
          </p:cNvSpPr>
          <p:nvPr>
            <p:ph type="body" idx="1"/>
          </p:nvPr>
        </p:nvSpPr>
        <p:spPr>
          <a:xfrm>
            <a:off x="674687" y="3962400"/>
            <a:ext cx="7794627" cy="1752600"/>
          </a:xfrm>
          <a:prstGeom prst="rect">
            <a:avLst/>
          </a:prstGeom>
        </p:spPr>
        <p:txBody>
          <a:bodyPr anchor="t">
            <a:noAutofit/>
          </a:bodyPr>
          <a:lstStyle>
            <a:lvl1pPr marL="0" indent="0">
              <a:spcBef>
                <a:spcPts val="0"/>
              </a:spcBef>
              <a:buNone/>
              <a:defRPr sz="16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9" name="Footer Placeholder 4"/>
          <p:cNvSpPr>
            <a:spLocks noGrp="1"/>
          </p:cNvSpPr>
          <p:nvPr>
            <p:ph type="ftr" sz="quarter" idx="11"/>
          </p:nvPr>
        </p:nvSpPr>
        <p:spPr>
          <a:xfrm>
            <a:off x="93969" y="6172200"/>
            <a:ext cx="8595360" cy="235463"/>
          </a:xfrm>
          <a:prstGeom prst="rect">
            <a:avLst/>
          </a:prstGeom>
        </p:spPr>
        <p:txBody>
          <a:bodyPr/>
          <a:lstStyle/>
          <a:p>
            <a:endParaRPr lang="en-US" dirty="0"/>
          </a:p>
        </p:txBody>
      </p:sp>
      <p:sp>
        <p:nvSpPr>
          <p:cNvPr id="4" name="Date Placeholder 3"/>
          <p:cNvSpPr>
            <a:spLocks noGrp="1"/>
          </p:cNvSpPr>
          <p:nvPr>
            <p:ph type="dt" sz="half" idx="10"/>
          </p:nvPr>
        </p:nvSpPr>
        <p:spPr>
          <a:xfrm>
            <a:off x="6335713" y="113072"/>
            <a:ext cx="2133600" cy="182880"/>
          </a:xfrm>
          <a:prstGeom prst="rect">
            <a:avLst/>
          </a:prstGeom>
        </p:spPr>
        <p:txBody>
          <a:bodyPr/>
          <a:lstStyle/>
          <a:p>
            <a:fld id="{A9DF6EFB-3F44-496C-A842-1E0B3D3B975A}" type="datetimeFigureOut">
              <a:rPr lang="en-US" smtClean="0"/>
              <a:pPr/>
              <a:t>1/16/2024</a:t>
            </a:fld>
            <a:endParaRPr lang="en-US" dirty="0"/>
          </a:p>
        </p:txBody>
      </p:sp>
    </p:spTree>
    <p:extLst>
      <p:ext uri="{BB962C8B-B14F-4D97-AF65-F5344CB8AC3E}">
        <p14:creationId xmlns:p14="http://schemas.microsoft.com/office/powerpoint/2010/main" val="37547041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5.jpg"/><Relationship Id="rId3" Type="http://schemas.openxmlformats.org/officeDocument/2006/relationships/slideLayout" Target="../slideLayouts/slideLayout16.xml"/><Relationship Id="rId7" Type="http://schemas.openxmlformats.org/officeDocument/2006/relationships/image" Target="../media/image4.jpg"/><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theme" Target="../theme/theme2.xml"/><Relationship Id="rId5" Type="http://schemas.openxmlformats.org/officeDocument/2006/relationships/slideLayout" Target="../slideLayouts/slideLayout18.xml"/><Relationship Id="rId4"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5.jpg"/><Relationship Id="rId3" Type="http://schemas.openxmlformats.org/officeDocument/2006/relationships/slideLayout" Target="../slideLayouts/slideLayout21.xml"/><Relationship Id="rId7" Type="http://schemas.openxmlformats.org/officeDocument/2006/relationships/image" Target="../media/image4.jpg"/><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theme" Target="../theme/theme3.xml"/><Relationship Id="rId5" Type="http://schemas.openxmlformats.org/officeDocument/2006/relationships/slideLayout" Target="../slideLayouts/slideLayout23.xml"/><Relationship Id="rId4"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a:t>
            </a:r>
            <a:br>
              <a:rPr lang="en-US" dirty="0"/>
            </a:br>
            <a:r>
              <a:rPr lang="en-US" dirty="0"/>
              <a:t>Master title style</a:t>
            </a:r>
          </a:p>
        </p:txBody>
      </p:sp>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6" r:id="rId3"/>
    <p:sldLayoutId id="2147483650" r:id="rId4"/>
    <p:sldLayoutId id="2147483661" r:id="rId5"/>
    <p:sldLayoutId id="2147483659" r:id="rId6"/>
    <p:sldLayoutId id="2147483658" r:id="rId7"/>
    <p:sldLayoutId id="2147483660" r:id="rId8"/>
    <p:sldLayoutId id="2147483651" r:id="rId9"/>
    <p:sldLayoutId id="2147483654" r:id="rId10"/>
    <p:sldLayoutId id="2147483655" r:id="rId11"/>
    <p:sldLayoutId id="2147483662" r:id="rId12"/>
    <p:sldLayoutId id="2147483663" r:id="rId13"/>
  </p:sldLayoutIdLst>
  <p:txStyles>
    <p:titleStyle>
      <a:lvl1pPr algn="l" defTabSz="914400" rtl="0" eaLnBrk="1" latinLnBrk="0" hangingPunct="1">
        <a:lnSpc>
          <a:spcPct val="100000"/>
        </a:lnSpc>
        <a:spcBef>
          <a:spcPct val="0"/>
        </a:spcBef>
        <a:buNone/>
        <a:defRPr sz="3200" b="1" kern="1200">
          <a:solidFill>
            <a:srgbClr val="B5121B"/>
          </a:solidFill>
          <a:latin typeface="+mj-lt"/>
          <a:ea typeface="+mj-ea"/>
          <a:cs typeface="Times New Roman" panose="02020603050405020304" pitchFamily="18" charset="0"/>
        </a:defRPr>
      </a:lvl1pPr>
    </p:titleStyle>
    <p:bodyStyle>
      <a:lvl1pPr marL="256032" indent="-256032" algn="l" defTabSz="914400" rtl="0" eaLnBrk="1" latinLnBrk="0" hangingPunct="1">
        <a:spcBef>
          <a:spcPts val="900"/>
        </a:spcBef>
        <a:buClr>
          <a:srgbClr val="666666"/>
        </a:buClr>
        <a:buFont typeface="Arial" pitchFamily="34" charset="0"/>
        <a:buChar char="•"/>
        <a:defRPr sz="2800" kern="1200">
          <a:solidFill>
            <a:srgbClr val="666666"/>
          </a:solidFill>
          <a:latin typeface="+mn-lt"/>
          <a:ea typeface="+mn-ea"/>
          <a:cs typeface="+mn-cs"/>
        </a:defRPr>
      </a:lvl1pPr>
      <a:lvl2pPr marL="742950" indent="-285750" algn="l" defTabSz="914400" rtl="0" eaLnBrk="1" latinLnBrk="0" hangingPunct="1">
        <a:spcBef>
          <a:spcPts val="600"/>
        </a:spcBef>
        <a:buClr>
          <a:srgbClr val="666666"/>
        </a:buClr>
        <a:buFont typeface="Arial" pitchFamily="34" charset="0"/>
        <a:buChar char="•"/>
        <a:defRPr sz="2400" kern="1200">
          <a:solidFill>
            <a:srgbClr val="666666"/>
          </a:solidFill>
          <a:latin typeface="+mn-lt"/>
          <a:ea typeface="+mn-ea"/>
          <a:cs typeface="+mn-cs"/>
        </a:defRPr>
      </a:lvl2pPr>
      <a:lvl3pPr marL="1143000" indent="-228600" algn="l" defTabSz="914400" rtl="0" eaLnBrk="1" latinLnBrk="0" hangingPunct="1">
        <a:spcBef>
          <a:spcPts val="600"/>
        </a:spcBef>
        <a:buClr>
          <a:srgbClr val="666666"/>
        </a:buClr>
        <a:buFont typeface="Arial" pitchFamily="34" charset="0"/>
        <a:buChar char="•"/>
        <a:defRPr sz="2000" kern="1200">
          <a:solidFill>
            <a:srgbClr val="666666"/>
          </a:solidFill>
          <a:latin typeface="+mn-lt"/>
          <a:ea typeface="+mn-ea"/>
          <a:cs typeface="+mn-cs"/>
        </a:defRPr>
      </a:lvl3pPr>
      <a:lvl4pPr marL="1600200" indent="-228600" algn="l" defTabSz="914400" rtl="0" eaLnBrk="1" latinLnBrk="0" hangingPunct="1">
        <a:spcBef>
          <a:spcPts val="600"/>
        </a:spcBef>
        <a:buClr>
          <a:srgbClr val="666666"/>
        </a:buClr>
        <a:buFont typeface="Arial" pitchFamily="34" charset="0"/>
        <a:buChar char="•"/>
        <a:defRPr sz="1800" kern="1200">
          <a:solidFill>
            <a:srgbClr val="666666"/>
          </a:solidFill>
          <a:latin typeface="+mn-lt"/>
          <a:ea typeface="+mn-ea"/>
          <a:cs typeface="+mn-cs"/>
        </a:defRPr>
      </a:lvl4pPr>
      <a:lvl5pPr marL="2057400" indent="-228600" algn="l" defTabSz="914400" rtl="0" eaLnBrk="1" latinLnBrk="0" hangingPunct="1">
        <a:spcBef>
          <a:spcPts val="600"/>
        </a:spcBef>
        <a:buClr>
          <a:srgbClr val="666666"/>
        </a:buClr>
        <a:buFont typeface="Arial" pitchFamily="34" charset="0"/>
        <a:buChar char="•"/>
        <a:defRPr sz="1800" kern="1200">
          <a:solidFill>
            <a:srgbClr val="666666"/>
          </a:solidFill>
          <a:latin typeface="+mn-lt"/>
          <a:ea typeface="+mn-ea"/>
          <a:cs typeface="+mn-cs"/>
        </a:defRPr>
      </a:lvl5pPr>
      <a:lvl6pPr marL="2514600" indent="-228600" algn="l" defTabSz="914400" rtl="0" eaLnBrk="1" latinLnBrk="0" hangingPunct="1">
        <a:spcBef>
          <a:spcPts val="600"/>
        </a:spcBef>
        <a:buClr>
          <a:srgbClr val="666666"/>
        </a:buClr>
        <a:buFont typeface="Arial" pitchFamily="34" charset="0"/>
        <a:buChar char="•"/>
        <a:defRPr sz="1800" kern="1200">
          <a:solidFill>
            <a:srgbClr val="666666"/>
          </a:solidFill>
          <a:latin typeface="+mn-lt"/>
          <a:ea typeface="+mn-ea"/>
          <a:cs typeface="+mn-cs"/>
        </a:defRPr>
      </a:lvl6pPr>
      <a:lvl7pPr marL="2971800" indent="-228600" algn="l" defTabSz="914400" rtl="0" eaLnBrk="1" latinLnBrk="0" hangingPunct="1">
        <a:spcBef>
          <a:spcPts val="600"/>
        </a:spcBef>
        <a:buClr>
          <a:srgbClr val="666666"/>
        </a:buClr>
        <a:buFont typeface="Arial" pitchFamily="34" charset="0"/>
        <a:buChar char="•"/>
        <a:defRPr sz="1800" kern="1200">
          <a:solidFill>
            <a:srgbClr val="666666"/>
          </a:solidFill>
          <a:latin typeface="+mn-lt"/>
          <a:ea typeface="+mn-ea"/>
          <a:cs typeface="+mn-cs"/>
        </a:defRPr>
      </a:lvl7pPr>
      <a:lvl8pPr marL="3429000" indent="-228600" algn="l" defTabSz="914400" rtl="0" eaLnBrk="1" latinLnBrk="0" hangingPunct="1">
        <a:spcBef>
          <a:spcPts val="600"/>
        </a:spcBef>
        <a:buClr>
          <a:srgbClr val="666666"/>
        </a:buClr>
        <a:buFont typeface="Arial" pitchFamily="34" charset="0"/>
        <a:buChar char="•"/>
        <a:defRPr sz="1800" kern="1200">
          <a:solidFill>
            <a:srgbClr val="666666"/>
          </a:solidFill>
          <a:latin typeface="+mn-lt"/>
          <a:ea typeface="+mn-ea"/>
          <a:cs typeface="+mn-cs"/>
        </a:defRPr>
      </a:lvl8pPr>
      <a:lvl9pPr marL="3886200" indent="-228600" algn="l" defTabSz="914400" rtl="0" eaLnBrk="1" latinLnBrk="0" hangingPunct="1">
        <a:spcBef>
          <a:spcPts val="600"/>
        </a:spcBef>
        <a:buClr>
          <a:srgbClr val="666666"/>
        </a:buClr>
        <a:buFont typeface="Arial" pitchFamily="34" charset="0"/>
        <a:buChar char="•"/>
        <a:defRPr sz="1800" kern="1200">
          <a:solidFill>
            <a:srgbClr val="666666"/>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335280" y="5785102"/>
            <a:ext cx="8442959" cy="731519"/>
          </a:xfrm>
          <a:prstGeom prst="rect">
            <a:avLst/>
          </a:prstGeom>
        </p:spPr>
      </p:pic>
      <p:pic>
        <p:nvPicPr>
          <p:cNvPr id="17" name="bg object 17"/>
          <p:cNvPicPr/>
          <p:nvPr/>
        </p:nvPicPr>
        <p:blipFill>
          <a:blip r:embed="rId8" cstate="print"/>
          <a:stretch>
            <a:fillRect/>
          </a:stretch>
        </p:blipFill>
        <p:spPr>
          <a:xfrm>
            <a:off x="330708" y="5949696"/>
            <a:ext cx="2767584" cy="510540"/>
          </a:xfrm>
          <a:prstGeom prst="rect">
            <a:avLst/>
          </a:prstGeom>
        </p:spPr>
      </p:pic>
      <p:sp>
        <p:nvSpPr>
          <p:cNvPr id="2" name="Holder 2"/>
          <p:cNvSpPr>
            <a:spLocks noGrp="1"/>
          </p:cNvSpPr>
          <p:nvPr>
            <p:ph type="title"/>
          </p:nvPr>
        </p:nvSpPr>
        <p:spPr>
          <a:xfrm>
            <a:off x="307340" y="190626"/>
            <a:ext cx="8529319" cy="1127887"/>
          </a:xfrm>
          <a:prstGeom prst="rect">
            <a:avLst/>
          </a:prstGeom>
        </p:spPr>
        <p:txBody>
          <a:bodyPr wrap="square" lIns="0" tIns="0" rIns="0" bIns="0">
            <a:spAutoFit/>
          </a:bodyPr>
          <a:lstStyle>
            <a:lvl1pPr>
              <a:defRPr sz="3200" b="1" i="0">
                <a:solidFill>
                  <a:srgbClr val="B5121B"/>
                </a:solidFill>
                <a:latin typeface="Arial"/>
                <a:cs typeface="Arial"/>
              </a:defRPr>
            </a:lvl1pPr>
          </a:lstStyle>
          <a:p>
            <a:endParaRPr/>
          </a:p>
        </p:txBody>
      </p:sp>
      <p:sp>
        <p:nvSpPr>
          <p:cNvPr id="3" name="Holder 3"/>
          <p:cNvSpPr>
            <a:spLocks noGrp="1"/>
          </p:cNvSpPr>
          <p:nvPr>
            <p:ph type="body" idx="1"/>
          </p:nvPr>
        </p:nvSpPr>
        <p:spPr>
          <a:xfrm>
            <a:off x="535940" y="1625549"/>
            <a:ext cx="7965440" cy="2335529"/>
          </a:xfrm>
          <a:prstGeom prst="rect">
            <a:avLst/>
          </a:prstGeom>
        </p:spPr>
        <p:txBody>
          <a:bodyPr wrap="square" lIns="0" tIns="0" rIns="0" bIns="0">
            <a:spAutoFit/>
          </a:bodyPr>
          <a:lstStyle>
            <a:lvl1pPr>
              <a:defRPr sz="2400" b="0" i="0">
                <a:solidFill>
                  <a:srgbClr val="666666"/>
                </a:solidFill>
                <a:latin typeface="Arial"/>
                <a:cs typeface="Arial"/>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1/16/2024</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710100903"/>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335280" y="5785102"/>
            <a:ext cx="8442959" cy="731519"/>
          </a:xfrm>
          <a:prstGeom prst="rect">
            <a:avLst/>
          </a:prstGeom>
        </p:spPr>
      </p:pic>
      <p:pic>
        <p:nvPicPr>
          <p:cNvPr id="17" name="bg object 17"/>
          <p:cNvPicPr/>
          <p:nvPr/>
        </p:nvPicPr>
        <p:blipFill>
          <a:blip r:embed="rId8" cstate="print"/>
          <a:stretch>
            <a:fillRect/>
          </a:stretch>
        </p:blipFill>
        <p:spPr>
          <a:xfrm>
            <a:off x="330708" y="5949696"/>
            <a:ext cx="2767584" cy="510540"/>
          </a:xfrm>
          <a:prstGeom prst="rect">
            <a:avLst/>
          </a:prstGeom>
        </p:spPr>
      </p:pic>
      <p:sp>
        <p:nvSpPr>
          <p:cNvPr id="2" name="Holder 2"/>
          <p:cNvSpPr>
            <a:spLocks noGrp="1"/>
          </p:cNvSpPr>
          <p:nvPr>
            <p:ph type="title"/>
          </p:nvPr>
        </p:nvSpPr>
        <p:spPr>
          <a:xfrm>
            <a:off x="444500" y="190626"/>
            <a:ext cx="5100955" cy="513715"/>
          </a:xfrm>
          <a:prstGeom prst="rect">
            <a:avLst/>
          </a:prstGeom>
        </p:spPr>
        <p:txBody>
          <a:bodyPr wrap="square" lIns="0" tIns="0" rIns="0" bIns="0">
            <a:spAutoFit/>
          </a:bodyPr>
          <a:lstStyle>
            <a:lvl1pPr>
              <a:defRPr sz="3200" b="1" i="0">
                <a:solidFill>
                  <a:srgbClr val="B5121B"/>
                </a:solidFill>
                <a:latin typeface="Arial"/>
                <a:cs typeface="Arial"/>
              </a:defRPr>
            </a:lvl1pPr>
          </a:lstStyle>
          <a:p>
            <a:endParaRPr/>
          </a:p>
        </p:txBody>
      </p:sp>
      <p:sp>
        <p:nvSpPr>
          <p:cNvPr id="3" name="Holder 3"/>
          <p:cNvSpPr>
            <a:spLocks noGrp="1"/>
          </p:cNvSpPr>
          <p:nvPr>
            <p:ph type="body" idx="1"/>
          </p:nvPr>
        </p:nvSpPr>
        <p:spPr>
          <a:xfrm>
            <a:off x="1174750" y="2051050"/>
            <a:ext cx="6184900" cy="302196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1/16/2024</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833872654"/>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3.jpeg"/><Relationship Id="rId4" Type="http://schemas.openxmlformats.org/officeDocument/2006/relationships/image" Target="../media/image8.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hyperlink" Target="https://fred.stlouisfed.org/series/GS10" TargetMode="External"/><Relationship Id="rId2" Type="http://schemas.openxmlformats.org/officeDocument/2006/relationships/image" Target="../media/image9.png"/><Relationship Id="rId1" Type="http://schemas.openxmlformats.org/officeDocument/2006/relationships/slideLayout" Target="../slideLayouts/slideLayout4.xml"/><Relationship Id="rId5" Type="http://schemas.openxmlformats.org/officeDocument/2006/relationships/hyperlink" Target="https://fred.stlouisfed.org/series/BAA" TargetMode="External"/><Relationship Id="rId4" Type="http://schemas.openxmlformats.org/officeDocument/2006/relationships/hyperlink" Target="https://fred.stlouisfed.org/series/AAA"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hyperlink" Target="https://fred.stlouisfed.org/series/GS10" TargetMode="External"/><Relationship Id="rId2" Type="http://schemas.openxmlformats.org/officeDocument/2006/relationships/image" Target="../media/image9.png"/><Relationship Id="rId1" Type="http://schemas.openxmlformats.org/officeDocument/2006/relationships/slideLayout" Target="../slideLayouts/slideLayout4.xml"/><Relationship Id="rId5" Type="http://schemas.openxmlformats.org/officeDocument/2006/relationships/hyperlink" Target="https://fred.stlouisfed.org/series/BAA" TargetMode="External"/><Relationship Id="rId4" Type="http://schemas.openxmlformats.org/officeDocument/2006/relationships/hyperlink" Target="https://fred.stlouisfed.org/series/AAA"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8" Type="http://schemas.openxmlformats.org/officeDocument/2006/relationships/hyperlink" Target="https://fred.stlouisfed.org/series/GS20" TargetMode="External"/><Relationship Id="rId3" Type="http://schemas.openxmlformats.org/officeDocument/2006/relationships/image" Target="../media/image5.jpg"/><Relationship Id="rId7" Type="http://schemas.openxmlformats.org/officeDocument/2006/relationships/hyperlink" Target="https://fred.stlouisfed.org/series/GS5" TargetMode="External"/><Relationship Id="rId2" Type="http://schemas.openxmlformats.org/officeDocument/2006/relationships/image" Target="../media/image4.jpg"/><Relationship Id="rId1" Type="http://schemas.openxmlformats.org/officeDocument/2006/relationships/slideLayout" Target="../slideLayouts/slideLayout15.xml"/><Relationship Id="rId6" Type="http://schemas.openxmlformats.org/officeDocument/2006/relationships/hyperlink" Target="https://fred.stlouisfed.org/series/GS3" TargetMode="External"/><Relationship Id="rId5" Type="http://schemas.openxmlformats.org/officeDocument/2006/relationships/hyperlink" Target="https://fred.stlouisfed.org/series/TB3MS" TargetMode="External"/><Relationship Id="rId4" Type="http://schemas.openxmlformats.org/officeDocument/2006/relationships/image" Target="../media/image12.jpg"/><Relationship Id="rId9" Type="http://schemas.openxmlformats.org/officeDocument/2006/relationships/hyperlink" Target="http://finance.yahoo.com/bonds" TargetMode="External"/></Relationships>
</file>

<file path=ppt/slides/_rels/slide2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hyperlink" Target="https://fred.stlouisfed.org/series/GS10" TargetMode="External"/><Relationship Id="rId2" Type="http://schemas.openxmlformats.org/officeDocument/2006/relationships/image" Target="../media/image9.png"/><Relationship Id="rId1" Type="http://schemas.openxmlformats.org/officeDocument/2006/relationships/slideLayout" Target="../slideLayouts/slideLayout4.xml"/><Relationship Id="rId5" Type="http://schemas.openxmlformats.org/officeDocument/2006/relationships/hyperlink" Target="https://fred.stlouisfed.org/series/BAA" TargetMode="External"/><Relationship Id="rId4" Type="http://schemas.openxmlformats.org/officeDocument/2006/relationships/hyperlink" Target="https://fred.stlouisfed.org/series/AAA"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C:\Users\Lenovo\Desktop\OCD2017_M\MISC3\Paul\LUMS\Teaching 2019\Misc\Lancaster Background.jp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7" y="283"/>
            <a:ext cx="9143245" cy="6857434"/>
          </a:xfrm>
          <a:prstGeom prst="rect">
            <a:avLst/>
          </a:prstGeom>
          <a:noFill/>
          <a:ln w="19050">
            <a:solidFill>
              <a:schemeClr val="tx1"/>
            </a:solidFill>
          </a:ln>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a:t>AcF 304 Financial Markets</a:t>
            </a:r>
            <a:br>
              <a:rPr lang="en-US"/>
            </a:br>
            <a:endParaRPr lang="en-US" dirty="0"/>
          </a:p>
        </p:txBody>
      </p:sp>
      <p:sp>
        <p:nvSpPr>
          <p:cNvPr id="4" name="Text Placeholder 3"/>
          <p:cNvSpPr>
            <a:spLocks noGrp="1"/>
          </p:cNvSpPr>
          <p:nvPr>
            <p:ph type="body" sz="quarter" idx="14"/>
          </p:nvPr>
        </p:nvSpPr>
        <p:spPr>
          <a:xfrm>
            <a:off x="457200" y="5316832"/>
            <a:ext cx="7696200" cy="2286000"/>
          </a:xfrm>
        </p:spPr>
        <p:txBody>
          <a:bodyPr/>
          <a:lstStyle/>
          <a:p>
            <a:endParaRPr lang="en-US" dirty="0"/>
          </a:p>
          <a:p>
            <a:endParaRPr lang="en-US" dirty="0"/>
          </a:p>
          <a:p>
            <a:endParaRPr lang="en-US" dirty="0"/>
          </a:p>
          <a:p>
            <a:endParaRPr lang="en-US" dirty="0"/>
          </a:p>
          <a:p>
            <a:endParaRPr lang="en-US" dirty="0"/>
          </a:p>
          <a:p>
            <a:r>
              <a:rPr lang="en-US" dirty="0"/>
              <a:t>Bond Markets 1:</a:t>
            </a:r>
          </a:p>
          <a:p>
            <a:r>
              <a:rPr lang="en-US" dirty="0"/>
              <a:t>Term Structure of Interest Rates (part 1) </a:t>
            </a:r>
          </a:p>
          <a:p>
            <a:endParaRPr lang="en-US" dirty="0"/>
          </a:p>
          <a:p>
            <a:r>
              <a:rPr lang="en-GB" sz="1800" dirty="0"/>
              <a:t>FM&amp;I Chapter 5</a:t>
            </a:r>
          </a:p>
          <a:p>
            <a:endParaRPr lang="en-US" b="1" dirty="0"/>
          </a:p>
          <a:p>
            <a:r>
              <a:rPr lang="en-US" dirty="0"/>
              <a:t> </a:t>
            </a:r>
          </a:p>
          <a:p>
            <a:endParaRPr lang="en-US" dirty="0"/>
          </a:p>
          <a:p>
            <a:endParaRPr lang="en-US" dirty="0"/>
          </a:p>
        </p:txBody>
      </p:sp>
      <p:pic>
        <p:nvPicPr>
          <p:cNvPr id="1026" name="Picture 2" descr="C:\Users\Lenovo\Desktop\OCD2017_M\MISC3\Paul\Images\Financial Times + calc.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838200"/>
            <a:ext cx="4724400" cy="3127419"/>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3642-LUni-QuadrupleAccredited-Lockup2017.jp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30324" y="5949280"/>
            <a:ext cx="2768476" cy="510552"/>
          </a:xfrm>
          <a:prstGeom prst="rect">
            <a:avLst/>
          </a:prstGeom>
        </p:spPr>
      </p:pic>
    </p:spTree>
    <p:extLst>
      <p:ext uri="{BB962C8B-B14F-4D97-AF65-F5344CB8AC3E}">
        <p14:creationId xmlns:p14="http://schemas.microsoft.com/office/powerpoint/2010/main" val="12460843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ヒラギノ角ゴ Pro W3" charset="-128"/>
              </a:rPr>
              <a:t>Default Risk</a:t>
            </a:r>
            <a:endParaRPr lang="en-US" dirty="0"/>
          </a:p>
        </p:txBody>
      </p:sp>
      <p:sp>
        <p:nvSpPr>
          <p:cNvPr id="3" name="Content Placeholder 2"/>
          <p:cNvSpPr>
            <a:spLocks noGrp="1"/>
          </p:cNvSpPr>
          <p:nvPr>
            <p:ph idx="1"/>
          </p:nvPr>
        </p:nvSpPr>
        <p:spPr/>
        <p:txBody>
          <a:bodyPr/>
          <a:lstStyle/>
          <a:p>
            <a:pPr marL="0" indent="0">
              <a:buNone/>
            </a:pPr>
            <a:r>
              <a:rPr lang="en-US" altLang="en-US" sz="2400" dirty="0">
                <a:ea typeface="ヒラギノ角ゴ Pro W3" charset="-128"/>
              </a:rPr>
              <a:t>One attribute of a bond that influences its interest rate is its </a:t>
            </a:r>
            <a:r>
              <a:rPr lang="en-US" altLang="en-US" sz="2400" b="1" dirty="0">
                <a:ea typeface="ヒラギノ角ゴ Pro W3" charset="-128"/>
              </a:rPr>
              <a:t>risk of default, </a:t>
            </a:r>
            <a:r>
              <a:rPr lang="en-US" altLang="en-US" sz="2400" dirty="0">
                <a:ea typeface="ヒラギノ角ゴ Pro W3" charset="-128"/>
              </a:rPr>
              <a:t>which occurs when the issuer of the bond is unable or unwilling to make interest payments when promised.</a:t>
            </a:r>
            <a:endParaRPr lang="en-US" sz="2400" dirty="0"/>
          </a:p>
        </p:txBody>
      </p:sp>
    </p:spTree>
    <p:extLst>
      <p:ext uri="{BB962C8B-B14F-4D97-AF65-F5344CB8AC3E}">
        <p14:creationId xmlns:p14="http://schemas.microsoft.com/office/powerpoint/2010/main" val="12165511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ヒラギノ角ゴ Pro W3" charset="-128"/>
              </a:rPr>
              <a:t>Default Risk</a:t>
            </a:r>
            <a:endParaRPr lang="en-US" dirty="0"/>
          </a:p>
        </p:txBody>
      </p:sp>
      <p:sp>
        <p:nvSpPr>
          <p:cNvPr id="3" name="Content Placeholder 2"/>
          <p:cNvSpPr>
            <a:spLocks noGrp="1"/>
          </p:cNvSpPr>
          <p:nvPr>
            <p:ph idx="1"/>
          </p:nvPr>
        </p:nvSpPr>
        <p:spPr/>
        <p:txBody>
          <a:bodyPr/>
          <a:lstStyle/>
          <a:p>
            <a:pPr marL="0" indent="0">
              <a:buNone/>
            </a:pPr>
            <a:r>
              <a:rPr lang="en-US" altLang="en-US" sz="2400" dirty="0">
                <a:ea typeface="ヒラギノ角ゴ Pro W3" charset="-128"/>
              </a:rPr>
              <a:t>U.S. Treasury bonds have usually been considered to have no default risk because the federal government can always increase taxes to pay off its obligations (or just print money). Bonds like these with no default risk are called </a:t>
            </a:r>
            <a:r>
              <a:rPr lang="en-US" altLang="en-US" sz="2400" b="1" dirty="0">
                <a:ea typeface="ヒラギノ角ゴ Pro W3" charset="-128"/>
              </a:rPr>
              <a:t>default-free bonds.</a:t>
            </a:r>
            <a:endParaRPr lang="en-US" sz="2400" dirty="0"/>
          </a:p>
        </p:txBody>
      </p:sp>
    </p:spTree>
    <p:extLst>
      <p:ext uri="{BB962C8B-B14F-4D97-AF65-F5344CB8AC3E}">
        <p14:creationId xmlns:p14="http://schemas.microsoft.com/office/powerpoint/2010/main" val="1556529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ヒラギノ角ゴ Pro W3" charset="-128"/>
              </a:rPr>
              <a:t>Default Risk</a:t>
            </a:r>
            <a:endParaRPr lang="en-US" dirty="0"/>
          </a:p>
        </p:txBody>
      </p:sp>
      <p:sp>
        <p:nvSpPr>
          <p:cNvPr id="3" name="Content Placeholder 2"/>
          <p:cNvSpPr>
            <a:spLocks noGrp="1"/>
          </p:cNvSpPr>
          <p:nvPr>
            <p:ph idx="1"/>
          </p:nvPr>
        </p:nvSpPr>
        <p:spPr/>
        <p:txBody>
          <a:bodyPr/>
          <a:lstStyle/>
          <a:p>
            <a:pPr marL="0" indent="0">
              <a:buNone/>
            </a:pPr>
            <a:r>
              <a:rPr lang="en-US" altLang="en-US" sz="2400" dirty="0">
                <a:ea typeface="ヒラギノ角ゴ Pro W3" charset="-128"/>
              </a:rPr>
              <a:t>But are these bonds truly </a:t>
            </a:r>
            <a:r>
              <a:rPr lang="en-US" altLang="en-US" sz="2400" b="1" dirty="0">
                <a:ea typeface="ヒラギノ角ゴ Pro W3" charset="-128"/>
              </a:rPr>
              <a:t>default-free bonds? </a:t>
            </a:r>
            <a:r>
              <a:rPr lang="en-US" altLang="en-US" sz="2400" dirty="0">
                <a:ea typeface="ヒラギノ角ゴ Pro W3" charset="-128"/>
              </a:rPr>
              <a:t>During the budget negotiations in Congress in 1995–1996, and then again in 2011–2013, the Republicans threatened to let Treasury bonds default, and this had an impact on the bond market. If these bonds were truly </a:t>
            </a:r>
            <a:r>
              <a:rPr lang="ja-JP" altLang="en-US" sz="2400" dirty="0"/>
              <a:t>“</a:t>
            </a:r>
            <a:r>
              <a:rPr lang="en-US" altLang="ja-JP" sz="2400" dirty="0">
                <a:ea typeface="ヒラギノ角ゴ Pro W3" charset="-128"/>
              </a:rPr>
              <a:t>default-free,</a:t>
            </a:r>
            <a:r>
              <a:rPr lang="ja-JP" altLang="en-US" sz="2400" dirty="0"/>
              <a:t>”</a:t>
            </a:r>
            <a:r>
              <a:rPr lang="en-US" altLang="ja-JP" sz="2400" dirty="0">
                <a:ea typeface="ヒラギノ角ゴ Pro W3" charset="-128"/>
              </a:rPr>
              <a:t> we should not have seen any reaction.</a:t>
            </a:r>
            <a:endParaRPr lang="en-US" sz="2400" dirty="0"/>
          </a:p>
        </p:txBody>
      </p:sp>
    </p:spTree>
    <p:extLst>
      <p:ext uri="{BB962C8B-B14F-4D97-AF65-F5344CB8AC3E}">
        <p14:creationId xmlns:p14="http://schemas.microsoft.com/office/powerpoint/2010/main" val="19050348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ヒラギノ角ゴ Pro W3" charset="-128"/>
              </a:rPr>
              <a:t>Default Risk</a:t>
            </a:r>
            <a:endParaRPr lang="en-US" dirty="0"/>
          </a:p>
        </p:txBody>
      </p:sp>
      <p:sp>
        <p:nvSpPr>
          <p:cNvPr id="3" name="Content Placeholder 2"/>
          <p:cNvSpPr>
            <a:spLocks noGrp="1"/>
          </p:cNvSpPr>
          <p:nvPr>
            <p:ph idx="1"/>
          </p:nvPr>
        </p:nvSpPr>
        <p:spPr/>
        <p:txBody>
          <a:bodyPr/>
          <a:lstStyle/>
          <a:p>
            <a:r>
              <a:rPr lang="en-US" altLang="en-US" sz="2400" dirty="0">
                <a:ea typeface="ヒラギノ角ゴ Pro W3" charset="-128"/>
              </a:rPr>
              <a:t>The spread between the interest rates on bonds with default risk and default-free bonds, called the </a:t>
            </a:r>
            <a:r>
              <a:rPr lang="en-US" altLang="en-US" sz="2400" b="1" dirty="0">
                <a:ea typeface="ヒラギノ角ゴ Pro W3" charset="-128"/>
              </a:rPr>
              <a:t>risk premium, </a:t>
            </a:r>
            <a:r>
              <a:rPr lang="en-US" altLang="en-US" sz="2400" dirty="0">
                <a:ea typeface="ヒラギノ角ゴ Pro W3" charset="-128"/>
              </a:rPr>
              <a:t>indicates how much additional interest people must earn in order to be willing to hold that risky bond.</a:t>
            </a:r>
          </a:p>
          <a:p>
            <a:r>
              <a:rPr lang="en-US" altLang="en-US" sz="2400" dirty="0">
                <a:ea typeface="ヒラギノ角ゴ Pro W3" charset="-128"/>
              </a:rPr>
              <a:t>A bond with default risk will always have a positive risk premium, and an increase in its default risk will raise the risk premium.</a:t>
            </a:r>
            <a:endParaRPr lang="en-US" sz="2400" dirty="0"/>
          </a:p>
        </p:txBody>
      </p:sp>
    </p:spTree>
    <p:extLst>
      <p:ext uri="{BB962C8B-B14F-4D97-AF65-F5344CB8AC3E}">
        <p14:creationId xmlns:p14="http://schemas.microsoft.com/office/powerpoint/2010/main" val="18530296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2400" dirty="0">
                <a:ea typeface="ヒラギノ角ゴ Pro W3" charset="-128"/>
              </a:rPr>
              <a:t>Figure 5.2 </a:t>
            </a:r>
            <a:r>
              <a:rPr lang="en-US" altLang="en-US" sz="2400" b="0" dirty="0">
                <a:ea typeface="ヒラギノ角ゴ Pro W3" charset="-128"/>
              </a:rPr>
              <a:t>Response to an Increase in Default Risk on Corporate Bonds</a:t>
            </a:r>
            <a:endParaRPr lang="en-US" dirty="0"/>
          </a:p>
        </p:txBody>
      </p:sp>
      <p:pic>
        <p:nvPicPr>
          <p:cNvPr id="4" name="Picture 2" descr="The first graph shows corporate bond market. The vertical axis is labeled &quot;Price of Bonds, P&quot; and the horizontal axis is labeled &quot;Quantity of Corporate Bonds.&quot; A downward sloping line on the right shows D, c1 and a downward sloping line on the left shows D, c2. An upward sloping line shows S sup(C). This line intersects D, c1 at price of bond equals P, c1 and D, c2 at P, c2 which is less than P, c1. The point of intersection of S sup(C) and D, c2 is labeled as i, c2. The second graph shows default-free (U.S. treasury) bond market. The vertical axis is labeled &quot;Price of Bonds, P&quot; and the horizontal axis is labeled &quot;Quantity of Treasury Bonds.&quot; A downward sloping line on the left shows D, T1 and a downward sloping line on the right shows D, T2. An upward sloping line shows S sup(T). This line intersects D, T1 at price of bond equals P, T1 and D, T2 at P, T2 which is greater than P, T1. The point of intersection of S sup(T) and D, T2 is labeled as i, T2. The vertical gap between i, c2 and i, T2 is labeled &quot;Risk Premium.&quot; The graphs show that:&#10;Step 1. An increase in default risk shifts the demand curve for corporate bonds left . . .&#10;Step 2. and shifts the demand curve for Treasury bonds to the right . . .&#10;Step 3. which raises the price of Treasury bonds and lowers the price of corporate bonds, and therefore lowers the interest rate on Treasury bonds and raises the rate on corporate bonds, thereby increasing the spread between the interest rates on corporate versus Treasury bonds."/>
          <p:cNvPicPr>
            <a:picLocks noChangeAspect="1" noChangeArrowheads="1"/>
          </p:cNvPicPr>
          <p:nvPr/>
        </p:nvPicPr>
        <p:blipFill>
          <a:blip r:embed="rId2" cstate="print"/>
          <a:srcRect/>
          <a:stretch>
            <a:fillRect/>
          </a:stretch>
        </p:blipFill>
        <p:spPr bwMode="auto">
          <a:xfrm>
            <a:off x="315468" y="1833001"/>
            <a:ext cx="8513064" cy="4034399"/>
          </a:xfrm>
          <a:prstGeom prst="rect">
            <a:avLst/>
          </a:prstGeom>
          <a:noFill/>
          <a:ln w="9525">
            <a:noFill/>
            <a:miter lim="800000"/>
            <a:headEnd/>
            <a:tailEnd/>
          </a:ln>
        </p:spPr>
      </p:pic>
    </p:spTree>
    <p:extLst>
      <p:ext uri="{BB962C8B-B14F-4D97-AF65-F5344CB8AC3E}">
        <p14:creationId xmlns:p14="http://schemas.microsoft.com/office/powerpoint/2010/main" val="28585460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ヒラギノ角ゴ Pro W3" charset="-128"/>
              </a:rPr>
              <a:t>Default Risk</a:t>
            </a:r>
            <a:endParaRPr lang="en-US" dirty="0"/>
          </a:p>
        </p:txBody>
      </p:sp>
      <p:sp>
        <p:nvSpPr>
          <p:cNvPr id="3" name="Content Placeholder 2"/>
          <p:cNvSpPr>
            <a:spLocks noGrp="1"/>
          </p:cNvSpPr>
          <p:nvPr>
            <p:ph idx="1"/>
          </p:nvPr>
        </p:nvSpPr>
        <p:spPr/>
        <p:txBody>
          <a:bodyPr/>
          <a:lstStyle/>
          <a:p>
            <a:r>
              <a:rPr lang="en-US" altLang="en-US" sz="2400" dirty="0">
                <a:ea typeface="ヒラギノ角ゴ Pro W3" charset="-128"/>
              </a:rPr>
              <a:t>Default risk is an important component of the size of the risk premium.</a:t>
            </a:r>
          </a:p>
          <a:p>
            <a:r>
              <a:rPr lang="en-US" altLang="en-US" sz="2400" dirty="0">
                <a:ea typeface="ヒラギノ角ゴ Pro W3" charset="-128"/>
              </a:rPr>
              <a:t>Because of this, bond investors would like to know as much as possible about the default probability of a bond.</a:t>
            </a:r>
          </a:p>
          <a:p>
            <a:r>
              <a:rPr lang="en-US" altLang="en-US" sz="2400" dirty="0">
                <a:ea typeface="ヒラギノ角ゴ Pro W3" charset="-128"/>
              </a:rPr>
              <a:t>One way to do this is to use the measures provided by credit-rating agencies: Moody</a:t>
            </a:r>
            <a:r>
              <a:rPr lang="ja-JP" altLang="en-US" sz="2400"/>
              <a:t>’</a:t>
            </a:r>
            <a:r>
              <a:rPr lang="en-US" altLang="ja-JP" sz="2400">
                <a:ea typeface="ヒラギノ角ゴ Pro W3" charset="-128"/>
              </a:rPr>
              <a:t>s,Standard &amp; Poors and Fitch are main firms.</a:t>
            </a:r>
            <a:endParaRPr lang="en-US" sz="2400" dirty="0"/>
          </a:p>
        </p:txBody>
      </p:sp>
    </p:spTree>
    <p:extLst>
      <p:ext uri="{BB962C8B-B14F-4D97-AF65-F5344CB8AC3E}">
        <p14:creationId xmlns:p14="http://schemas.microsoft.com/office/powerpoint/2010/main" val="26956707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7772400" cy="474452"/>
          </a:xfrm>
        </p:spPr>
        <p:txBody>
          <a:bodyPr/>
          <a:lstStyle/>
          <a:p>
            <a:r>
              <a:rPr lang="en-US" altLang="en-US" sz="2000" dirty="0">
                <a:latin typeface="+mn-lt"/>
              </a:rPr>
              <a:t>Table 5.1 </a:t>
            </a:r>
            <a:r>
              <a:rPr lang="en-US" altLang="en-US" sz="2000" b="0" dirty="0">
                <a:latin typeface="+mn-lt"/>
              </a:rPr>
              <a:t>Bond Ratings by Moody</a:t>
            </a:r>
            <a:r>
              <a:rPr lang="ja-JP" altLang="en-US" sz="2000" b="0" dirty="0">
                <a:latin typeface="+mn-lt"/>
              </a:rPr>
              <a:t>’</a:t>
            </a:r>
            <a:r>
              <a:rPr lang="en-US" altLang="ja-JP" sz="2000" b="0" dirty="0">
                <a:latin typeface="+mn-lt"/>
              </a:rPr>
              <a:t>s and Standard and Poor</a:t>
            </a:r>
            <a:r>
              <a:rPr lang="ja-JP" altLang="en-US" sz="2000" b="0" dirty="0">
                <a:latin typeface="+mn-lt"/>
              </a:rPr>
              <a:t>’</a:t>
            </a:r>
            <a:r>
              <a:rPr lang="en-US" altLang="ja-JP" sz="2400" b="0" dirty="0">
                <a:latin typeface="+mn-lt"/>
              </a:rPr>
              <a:t>s</a:t>
            </a:r>
            <a:endParaRPr lang="en-US" dirty="0">
              <a:latin typeface="+mn-lt"/>
            </a:endParaRPr>
          </a:p>
        </p:txBody>
      </p:sp>
      <p:graphicFrame>
        <p:nvGraphicFramePr>
          <p:cNvPr id="4" name="Table 3"/>
          <p:cNvGraphicFramePr>
            <a:graphicFrameLocks noGrp="1"/>
          </p:cNvGraphicFramePr>
          <p:nvPr>
            <p:extLst>
              <p:ext uri="{D42A27DB-BD31-4B8C-83A1-F6EECF244321}">
                <p14:modId xmlns:p14="http://schemas.microsoft.com/office/powerpoint/2010/main" val="2622016531"/>
              </p:ext>
            </p:extLst>
          </p:nvPr>
        </p:nvGraphicFramePr>
        <p:xfrm>
          <a:off x="394253" y="762000"/>
          <a:ext cx="7911548" cy="5059680"/>
        </p:xfrm>
        <a:graphic>
          <a:graphicData uri="http://schemas.openxmlformats.org/drawingml/2006/table">
            <a:tbl>
              <a:tblPr firstRow="1" bandRow="1">
                <a:tableStyleId>{2D5ABB26-0587-4C30-8999-92F81FD0307C}</a:tableStyleId>
              </a:tblPr>
              <a:tblGrid>
                <a:gridCol w="1159451">
                  <a:extLst>
                    <a:ext uri="{9D8B030D-6E8A-4147-A177-3AD203B41FA5}">
                      <a16:colId xmlns:a16="http://schemas.microsoft.com/office/drawing/2014/main" val="20000"/>
                    </a:ext>
                  </a:extLst>
                </a:gridCol>
                <a:gridCol w="1295857">
                  <a:extLst>
                    <a:ext uri="{9D8B030D-6E8A-4147-A177-3AD203B41FA5}">
                      <a16:colId xmlns:a16="http://schemas.microsoft.com/office/drawing/2014/main" val="20001"/>
                    </a:ext>
                  </a:extLst>
                </a:gridCol>
                <a:gridCol w="2046090">
                  <a:extLst>
                    <a:ext uri="{9D8B030D-6E8A-4147-A177-3AD203B41FA5}">
                      <a16:colId xmlns:a16="http://schemas.microsoft.com/office/drawing/2014/main" val="20002"/>
                    </a:ext>
                  </a:extLst>
                </a:gridCol>
                <a:gridCol w="3410150">
                  <a:extLst>
                    <a:ext uri="{9D8B030D-6E8A-4147-A177-3AD203B41FA5}">
                      <a16:colId xmlns:a16="http://schemas.microsoft.com/office/drawing/2014/main" val="20003"/>
                    </a:ext>
                  </a:extLst>
                </a:gridCol>
              </a:tblGrid>
              <a:tr h="811296">
                <a:tc>
                  <a:txBody>
                    <a:bodyPr/>
                    <a:lstStyle/>
                    <a:p>
                      <a:r>
                        <a:rPr lang="en-US" b="1" dirty="0"/>
                        <a:t>Moody’s Rating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dirty="0"/>
                        <a:t>S&amp;P Rating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dirty="0"/>
                        <a:t>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dirty="0"/>
                        <a:t>Examples of Corporations</a:t>
                      </a:r>
                      <a:r>
                        <a:rPr lang="en-US" b="1" baseline="0" dirty="0"/>
                        <a:t> with Bonds Outstanding in 2016</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513821">
                <a:tc>
                  <a:txBody>
                    <a:bodyPr/>
                    <a:lstStyle/>
                    <a:p>
                      <a:r>
                        <a:rPr lang="en-US" sz="1600" dirty="0" err="1"/>
                        <a:t>Aaa</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AAA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u="none" strike="noStrike" kern="1200" baseline="0" dirty="0"/>
                        <a:t>Highest quality (lowest default risk)</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Microsoft, J&amp;J</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00791">
                <a:tc>
                  <a:txBody>
                    <a:bodyPr/>
                    <a:lstStyle/>
                    <a:p>
                      <a:r>
                        <a:rPr lang="en-US" sz="1600" dirty="0"/>
                        <a:t>Aa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AA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u="none" strike="noStrike" kern="1200" baseline="0" dirty="0"/>
                        <a:t>High quality</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Apple, General Electric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513821">
                <a:tc>
                  <a:txBody>
                    <a:bodyPr/>
                    <a:lstStyle/>
                    <a:p>
                      <a:r>
                        <a:rPr lang="en-US" sz="1600" dirty="0"/>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u="none" strike="noStrike" kern="1200" baseline="0" dirty="0"/>
                        <a:t>Upper-medium grade</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MetLife,</a:t>
                      </a:r>
                      <a:r>
                        <a:rPr lang="en-US" sz="1600" baseline="0" dirty="0"/>
                        <a:t> Intel, Harley-Davidson</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513821">
                <a:tc>
                  <a:txBody>
                    <a:bodyPr/>
                    <a:lstStyle/>
                    <a:p>
                      <a:r>
                        <a:rPr lang="en-US" sz="1600" dirty="0"/>
                        <a:t>Baa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BBB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u="none" strike="noStrike" kern="1200" baseline="0"/>
                        <a:t>Medium grade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McDonalds, </a:t>
                      </a:r>
                      <a:r>
                        <a:rPr lang="en-US" sz="1600" dirty="0" err="1"/>
                        <a:t>BofA</a:t>
                      </a:r>
                      <a:r>
                        <a:rPr lang="en-US" sz="1600" dirty="0"/>
                        <a:t>, HP, FedEx, Southwest</a:t>
                      </a:r>
                      <a:r>
                        <a:rPr lang="en-US" sz="1600" baseline="0" dirty="0"/>
                        <a:t> Airlines</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513821">
                <a:tc>
                  <a:txBody>
                    <a:bodyPr/>
                    <a:lstStyle/>
                    <a:p>
                      <a:r>
                        <a:rPr lang="en-US" sz="1600" dirty="0"/>
                        <a:t>Ba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BB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u="none" strike="noStrike" kern="1200" baseline="0" dirty="0"/>
                        <a:t>Lower-medium grade</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Best Buy,</a:t>
                      </a:r>
                      <a:r>
                        <a:rPr lang="en-US" sz="1600" baseline="0" dirty="0"/>
                        <a:t> American Airlines, Delta Airlines, United Airlines</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00791">
                <a:tc>
                  <a:txBody>
                    <a:bodyPr/>
                    <a:lstStyle/>
                    <a:p>
                      <a:r>
                        <a:rPr lang="en-US" sz="1600" dirty="0"/>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u="none" strike="noStrike" kern="1200" baseline="0" dirty="0"/>
                        <a:t>Speculative</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Netflix, Rite Aid, J.C. Penney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513821">
                <a:tc>
                  <a:txBody>
                    <a:bodyPr/>
                    <a:lstStyle/>
                    <a:p>
                      <a:r>
                        <a:rPr lang="en-US" sz="1600" dirty="0" err="1"/>
                        <a:t>Caa</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CCC,CC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u="none" strike="noStrike" kern="1200" baseline="0" dirty="0"/>
                        <a:t>Poor (high default risk)</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Sears, Elizabeth Arden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513821">
                <a:tc>
                  <a:txBody>
                    <a:bodyPr/>
                    <a:lstStyle/>
                    <a:p>
                      <a:r>
                        <a:rPr lang="en-US" sz="1600" dirty="0"/>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u="none" strike="noStrike" kern="1200" baseline="0" dirty="0"/>
                        <a:t>Highly speculative</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err="1"/>
                        <a:t>Halcon</a:t>
                      </a:r>
                      <a:r>
                        <a:rPr lang="en-US" sz="1600" dirty="0"/>
                        <a:t> Resources, Seventy-Seven Energy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
        <p:nvSpPr>
          <p:cNvPr id="3" name="TextBox 2">
            <a:extLst>
              <a:ext uri="{FF2B5EF4-FFF2-40B4-BE49-F238E27FC236}">
                <a16:creationId xmlns:a16="http://schemas.microsoft.com/office/drawing/2014/main" id="{4A61EE4D-3A8D-4239-B604-CD3F05520CA7}"/>
              </a:ext>
            </a:extLst>
          </p:cNvPr>
          <p:cNvSpPr txBox="1"/>
          <p:nvPr/>
        </p:nvSpPr>
        <p:spPr>
          <a:xfrm>
            <a:off x="3162300" y="5910421"/>
            <a:ext cx="2819400" cy="523220"/>
          </a:xfrm>
          <a:prstGeom prst="rect">
            <a:avLst/>
          </a:prstGeom>
          <a:noFill/>
        </p:spPr>
        <p:txBody>
          <a:bodyPr wrap="square" rtlCol="0">
            <a:spAutoFit/>
          </a:bodyPr>
          <a:lstStyle/>
          <a:p>
            <a:r>
              <a:rPr lang="en-GB" sz="1400"/>
              <a:t>BBB &amp; above = investment grade </a:t>
            </a:r>
          </a:p>
          <a:p>
            <a:r>
              <a:rPr lang="en-GB" sz="1400"/>
              <a:t>Below = ‘Junk’/High Yield </a:t>
            </a:r>
            <a:endParaRPr lang="en-GB" sz="1400" dirty="0" err="1"/>
          </a:p>
        </p:txBody>
      </p:sp>
    </p:spTree>
    <p:extLst>
      <p:ext uri="{BB962C8B-B14F-4D97-AF65-F5344CB8AC3E}">
        <p14:creationId xmlns:p14="http://schemas.microsoft.com/office/powerpoint/2010/main" val="12638433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2400" dirty="0"/>
              <a:t>Figure 5.1 </a:t>
            </a:r>
            <a:r>
              <a:rPr lang="en-US" altLang="en-US" sz="2400" b="0" dirty="0"/>
              <a:t>Long-Term Bond Yields, 1919–2016</a:t>
            </a:r>
            <a:endParaRPr lang="en-US" sz="2400" dirty="0"/>
          </a:p>
        </p:txBody>
      </p:sp>
      <p:pic>
        <p:nvPicPr>
          <p:cNvPr id="4" name="Picture 2" descr="The vertical line is labeled &quot;Annual Yield (percent)&quot; and ranges from 0 to 16 in increment of 2. The horizontal axis lists dates from 1920 to 2030 in 10-year increments. The line for state and local government (municipal) shows annual yield as 4.25 percent which with a fluctuating trend falls down to 1 percent by the year 1945. The annual yield for state and local government thereafter shows a net growth and reaches to a peak value of 13 percent by the year 1985. The value down a declining trend after 1985 and falls down to 5 percent by 2015 and to 4 percent by 2015. The line for U.S. government long-term bonds shows annual yield as 4.25 percent for the year 1920 which with a declining trend over the years falls down to a minimum value of 2 percent by the year 1940 and starts growing thereafter to reach to a peak value of 13.5 percent by the year 1980 but falls down to 4 percent by 2005 and to 2 percent by 2015. The line for Corporate Baa Bonds shows annual yield as 7.25 for 1920 which increases to 11.5 by the year 1930 but falls down to 4 percent by the year 1940. With a growing trend over the year the annual yield for this category reaches to a peak value of 16 percent by the year 1980 but falls down to 7 percent by the year 2005 and to 5 percent by the year 2015. The line for Corporate Aaa Bonds shows annual yield as 5.5 for the year 1920 which with a declining trend falls down to 1 percent by the year 1940 but recovers back to 6.5 by the year 1970 and to a peak value of 14 percent by the year 1980. The annual yield decreases thereafter to fall down to a value of 6 percent by the year 2000 and 3.5 by the year 2015.&#10;The values used in the description are approximate."/>
          <p:cNvPicPr>
            <a:picLocks noChangeAspect="1" noChangeArrowheads="1"/>
          </p:cNvPicPr>
          <p:nvPr/>
        </p:nvPicPr>
        <p:blipFill>
          <a:blip r:embed="rId2" cstate="print"/>
          <a:srcRect/>
          <a:stretch>
            <a:fillRect/>
          </a:stretch>
        </p:blipFill>
        <p:spPr bwMode="auto">
          <a:xfrm>
            <a:off x="997165" y="1427344"/>
            <a:ext cx="7149670" cy="4124320"/>
          </a:xfrm>
          <a:prstGeom prst="rect">
            <a:avLst/>
          </a:prstGeom>
          <a:noFill/>
          <a:ln w="9525">
            <a:noFill/>
            <a:miter lim="800000"/>
            <a:headEnd/>
            <a:tailEnd/>
          </a:ln>
        </p:spPr>
      </p:pic>
      <p:sp>
        <p:nvSpPr>
          <p:cNvPr id="3" name="Content Placeholder 2"/>
          <p:cNvSpPr>
            <a:spLocks noGrp="1"/>
          </p:cNvSpPr>
          <p:nvPr>
            <p:ph idx="1"/>
          </p:nvPr>
        </p:nvSpPr>
        <p:spPr>
          <a:xfrm>
            <a:off x="457200" y="5596128"/>
            <a:ext cx="8229600" cy="563563"/>
          </a:xfrm>
        </p:spPr>
        <p:txBody>
          <a:bodyPr/>
          <a:lstStyle/>
          <a:p>
            <a:pPr marL="0" indent="0">
              <a:buNone/>
            </a:pPr>
            <a:r>
              <a:rPr lang="en-US" sz="1200" dirty="0"/>
              <a:t>Sources: Board of Governors of the Federal Reserve System, Banking and Monetary Statistics, 1941–1970; Federal Reserve Bank of St. Louis FRED database, </a:t>
            </a:r>
            <a:r>
              <a:rPr lang="en-US" sz="1200" dirty="0">
                <a:hlinkClick r:id="rId3"/>
              </a:rPr>
              <a:t>https://fred.stlouisfed.org/series/GS10</a:t>
            </a:r>
            <a:r>
              <a:rPr lang="en-US" sz="1200" dirty="0"/>
              <a:t>, </a:t>
            </a:r>
            <a:r>
              <a:rPr lang="en-US" sz="1200" dirty="0">
                <a:hlinkClick r:id="rId4"/>
              </a:rPr>
              <a:t>https://fred.stlouisfed.org/series/AAA</a:t>
            </a:r>
            <a:r>
              <a:rPr lang="en-US" sz="1200" dirty="0"/>
              <a:t>, </a:t>
            </a:r>
            <a:r>
              <a:rPr lang="en-US" sz="1200" dirty="0">
                <a:hlinkClick r:id="rId5"/>
              </a:rPr>
              <a:t>https://fred.stlouisfed.org/series/BAA</a:t>
            </a:r>
            <a:r>
              <a:rPr lang="en-US" sz="1200" dirty="0"/>
              <a:t>.</a:t>
            </a:r>
          </a:p>
        </p:txBody>
      </p:sp>
    </p:spTree>
    <p:extLst>
      <p:ext uri="{BB962C8B-B14F-4D97-AF65-F5344CB8AC3E}">
        <p14:creationId xmlns:p14="http://schemas.microsoft.com/office/powerpoint/2010/main" val="13877336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ヒラギノ角ゴ Pro W3" charset="-128"/>
              </a:rPr>
              <a:t>Liquidity Factor</a:t>
            </a:r>
            <a:endParaRPr lang="en-US" dirty="0"/>
          </a:p>
        </p:txBody>
      </p:sp>
      <p:sp>
        <p:nvSpPr>
          <p:cNvPr id="3" name="Content Placeholder 2"/>
          <p:cNvSpPr>
            <a:spLocks noGrp="1"/>
          </p:cNvSpPr>
          <p:nvPr>
            <p:ph idx="1"/>
          </p:nvPr>
        </p:nvSpPr>
        <p:spPr/>
        <p:txBody>
          <a:bodyPr/>
          <a:lstStyle/>
          <a:p>
            <a:r>
              <a:rPr lang="en-US" altLang="en-US" sz="2400" dirty="0">
                <a:ea typeface="ヒラギノ角ゴ Pro W3" charset="-128"/>
              </a:rPr>
              <a:t>Another attribute of a bond that influences its interest rate is its liquidity; a liquid asset is one that can be quickly and cheaply converted into cash if the need arises. The more liquid an asset is, the more desirable it is (higher demand), holding everything else constant.</a:t>
            </a:r>
            <a:endParaRPr lang="en-US" sz="2400" dirty="0"/>
          </a:p>
        </p:txBody>
      </p:sp>
    </p:spTree>
    <p:extLst>
      <p:ext uri="{BB962C8B-B14F-4D97-AF65-F5344CB8AC3E}">
        <p14:creationId xmlns:p14="http://schemas.microsoft.com/office/powerpoint/2010/main" val="41271985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ヒラギノ角ゴ Pro W3" charset="-128"/>
              </a:rPr>
              <a:t>Liquidity Factor</a:t>
            </a:r>
            <a:endParaRPr lang="en-US" dirty="0"/>
          </a:p>
        </p:txBody>
      </p:sp>
      <p:sp>
        <p:nvSpPr>
          <p:cNvPr id="3" name="Content Placeholder 2"/>
          <p:cNvSpPr>
            <a:spLocks noGrp="1"/>
          </p:cNvSpPr>
          <p:nvPr>
            <p:ph idx="1"/>
          </p:nvPr>
        </p:nvSpPr>
        <p:spPr/>
        <p:txBody>
          <a:bodyPr/>
          <a:lstStyle/>
          <a:p>
            <a:r>
              <a:rPr lang="en-US" altLang="en-US" sz="2400" dirty="0">
                <a:ea typeface="ヒラギノ角ゴ Pro W3" charset="-128"/>
              </a:rPr>
              <a:t>The differences between interest rates on corporate bonds and Treasury bonds (that is, the risk premiums) reflect not only the corporate bond</a:t>
            </a:r>
            <a:r>
              <a:rPr lang="ja-JP" altLang="en-US" sz="2400" dirty="0"/>
              <a:t>’</a:t>
            </a:r>
            <a:r>
              <a:rPr lang="en-US" altLang="ja-JP" sz="2400" dirty="0">
                <a:ea typeface="ヒラギノ角ゴ Pro W3" charset="-128"/>
              </a:rPr>
              <a:t>s default risk but its liquidity too. This is why a risk premium is sometimes called a </a:t>
            </a:r>
            <a:r>
              <a:rPr lang="en-US" altLang="ja-JP" sz="2400" i="1" dirty="0">
                <a:ea typeface="ヒラギノ角ゴ Pro W3" charset="-128"/>
              </a:rPr>
              <a:t>risk and liquidity premium.</a:t>
            </a:r>
            <a:endParaRPr lang="en-US" sz="2400" dirty="0"/>
          </a:p>
        </p:txBody>
      </p:sp>
    </p:spTree>
    <p:extLst>
      <p:ext uri="{BB962C8B-B14F-4D97-AF65-F5344CB8AC3E}">
        <p14:creationId xmlns:p14="http://schemas.microsoft.com/office/powerpoint/2010/main" val="42370972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ヒラギノ角ゴ Pro W3" pitchFamily="-84" charset="-128"/>
              </a:rPr>
              <a:t>Topic Preview </a:t>
            </a:r>
            <a:r>
              <a:rPr lang="en-US" altLang="en-US" sz="1800" b="0" dirty="0">
                <a:ea typeface="ヒラギノ角ゴ Pro W3" pitchFamily="-84" charset="-128"/>
              </a:rPr>
              <a:t>(1 of 4)</a:t>
            </a:r>
            <a:endParaRPr lang="en-US" dirty="0"/>
          </a:p>
        </p:txBody>
      </p:sp>
      <p:sp>
        <p:nvSpPr>
          <p:cNvPr id="3" name="Content Placeholder 2"/>
          <p:cNvSpPr>
            <a:spLocks noGrp="1"/>
          </p:cNvSpPr>
          <p:nvPr>
            <p:ph idx="1"/>
          </p:nvPr>
        </p:nvSpPr>
        <p:spPr/>
        <p:txBody>
          <a:bodyPr/>
          <a:lstStyle/>
          <a:p>
            <a:pPr marL="0" indent="0">
              <a:buNone/>
            </a:pPr>
            <a:r>
              <a:rPr lang="en-US" altLang="en-US" sz="2400" dirty="0">
                <a:ea typeface="ヒラギノ角ゴ Pro W3" charset="-128"/>
              </a:rPr>
              <a:t>Regarding interest rates and interest rate movements, it could be implied there is only one economy-wide interest rate. That is a big assumption and isn</a:t>
            </a:r>
            <a:r>
              <a:rPr lang="ja-JP" altLang="en-US" sz="2400" dirty="0"/>
              <a:t>’</a:t>
            </a:r>
            <a:r>
              <a:rPr lang="en-US" altLang="ja-JP" sz="2400" dirty="0">
                <a:ea typeface="ヒラギノ角ゴ Pro W3" charset="-128"/>
              </a:rPr>
              <a:t>t really the case.</a:t>
            </a:r>
            <a:br>
              <a:rPr lang="en-US" altLang="ja-JP" sz="2400" dirty="0">
                <a:ea typeface="ヒラギノ角ゴ Pro W3" charset="-128"/>
              </a:rPr>
            </a:br>
            <a:endParaRPr lang="en-US" altLang="ja-JP" sz="2400" dirty="0">
              <a:ea typeface="ヒラギノ角ゴ Pro W3" charset="-128"/>
            </a:endParaRPr>
          </a:p>
          <a:p>
            <a:pPr marL="0" indent="0">
              <a:buNone/>
            </a:pPr>
            <a:r>
              <a:rPr lang="en-US" altLang="en-US" sz="2400" dirty="0">
                <a:ea typeface="ヒラギノ角ゴ Pro W3" charset="-128"/>
              </a:rPr>
              <a:t>In this topic, we will examine the different rates that we observe for financial products.</a:t>
            </a:r>
            <a:endParaRPr lang="en-US" sz="2400" dirty="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5018378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4"/>
          <p:cNvSpPr>
            <a:spLocks noGrp="1" noChangeArrowheads="1"/>
          </p:cNvSpPr>
          <p:nvPr>
            <p:ph type="title"/>
          </p:nvPr>
        </p:nvSpPr>
        <p:spPr>
          <a:xfrm>
            <a:off x="457200" y="0"/>
            <a:ext cx="8229600" cy="1143000"/>
          </a:xfrm>
        </p:spPr>
        <p:txBody>
          <a:bodyPr/>
          <a:lstStyle/>
          <a:p>
            <a:pPr eaLnBrk="1" hangingPunct="1"/>
            <a:r>
              <a:rPr lang="en-US" altLang="en-US" sz="2800" dirty="0"/>
              <a:t>Liquidity Risk</a:t>
            </a:r>
          </a:p>
        </p:txBody>
      </p:sp>
      <p:sp>
        <p:nvSpPr>
          <p:cNvPr id="22531" name="Rectangle 5"/>
          <p:cNvSpPr>
            <a:spLocks noGrp="1" noChangeArrowheads="1"/>
          </p:cNvSpPr>
          <p:nvPr>
            <p:ph type="body" idx="1"/>
          </p:nvPr>
        </p:nvSpPr>
        <p:spPr>
          <a:xfrm>
            <a:off x="304800" y="1905000"/>
            <a:ext cx="8229600" cy="3505200"/>
          </a:xfrm>
        </p:spPr>
        <p:txBody>
          <a:bodyPr/>
          <a:lstStyle/>
          <a:p>
            <a:pPr eaLnBrk="1" hangingPunct="1"/>
            <a:r>
              <a:rPr lang="en-US" altLang="en-US" sz="1800" dirty="0"/>
              <a:t>Risk that the investor will have to sell the bond below its market value (revealed by a recent transaction or indicated on trading screens) </a:t>
            </a:r>
          </a:p>
          <a:p>
            <a:pPr eaLnBrk="1" hangingPunct="1"/>
            <a:r>
              <a:rPr lang="en-US" altLang="en-US" sz="1800" dirty="0"/>
              <a:t>The primary measure of liquidity is the size of the bid-ask spread: difference between the ask price and the bid price (Note: European market use the term Offer not Ask)</a:t>
            </a:r>
          </a:p>
          <a:p>
            <a:pPr lvl="1" eaLnBrk="1" hangingPunct="1"/>
            <a:r>
              <a:rPr lang="en-US" altLang="en-US" sz="1800" dirty="0"/>
              <a:t>Ask/Offer price: price at which the dealer is willing to sell a security</a:t>
            </a:r>
          </a:p>
          <a:p>
            <a:pPr lvl="1" eaLnBrk="1" hangingPunct="1"/>
            <a:r>
              <a:rPr lang="en-US" altLang="en-US" sz="1800" dirty="0"/>
              <a:t>Bid price: price at which the dealer is willing to buy a security</a:t>
            </a:r>
          </a:p>
          <a:p>
            <a:pPr eaLnBrk="1" hangingPunct="1"/>
            <a:r>
              <a:rPr lang="en-US" altLang="en-US" sz="1800" dirty="0"/>
              <a:t>A </a:t>
            </a:r>
            <a:r>
              <a:rPr lang="en-US" altLang="en-US" sz="1800" b="1" dirty="0"/>
              <a:t>liquid market </a:t>
            </a:r>
            <a:r>
              <a:rPr lang="en-US" altLang="en-US" sz="1800" dirty="0"/>
              <a:t>has a small bid-ask spread which does not increase materially for large transactions</a:t>
            </a:r>
          </a:p>
          <a:p>
            <a:pPr eaLnBrk="1" hangingPunct="1"/>
            <a:endParaRPr lang="en-US" altLang="en-US" sz="1800" dirty="0"/>
          </a:p>
        </p:txBody>
      </p:sp>
    </p:spTree>
    <p:extLst>
      <p:ext uri="{BB962C8B-B14F-4D97-AF65-F5344CB8AC3E}">
        <p14:creationId xmlns:p14="http://schemas.microsoft.com/office/powerpoint/2010/main" val="3167345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531">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531">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2531">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53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ヒラギノ角ゴ Pro W3" charset="-128"/>
              </a:rPr>
              <a:t>Income Taxes Factor</a:t>
            </a:r>
            <a:endParaRPr lang="en-US" dirty="0"/>
          </a:p>
        </p:txBody>
      </p:sp>
      <p:sp>
        <p:nvSpPr>
          <p:cNvPr id="3" name="Content Placeholder 2"/>
          <p:cNvSpPr>
            <a:spLocks noGrp="1"/>
          </p:cNvSpPr>
          <p:nvPr>
            <p:ph idx="1"/>
          </p:nvPr>
        </p:nvSpPr>
        <p:spPr/>
        <p:txBody>
          <a:bodyPr/>
          <a:lstStyle/>
          <a:p>
            <a:pPr marL="256032" marR="0" lvl="0" indent="-255600" algn="l" defTabSz="914400" rtl="0" eaLnBrk="1" fontAlgn="auto" latinLnBrk="0" hangingPunct="1">
              <a:lnSpc>
                <a:spcPct val="100000"/>
              </a:lnSpc>
              <a:spcBef>
                <a:spcPts val="1500"/>
              </a:spcBef>
              <a:spcAft>
                <a:spcPts val="0"/>
              </a:spcAft>
              <a:buClr>
                <a:srgbClr val="007FA3"/>
              </a:buClr>
              <a:buSzPct val="100000"/>
              <a:buFont typeface="Arial"/>
              <a:buChar char="•"/>
              <a:tabLst/>
              <a:defRPr/>
            </a:pPr>
            <a:r>
              <a:rPr kumimoji="0" lang="en-US" altLang="en-US" sz="2400" b="0" i="0" u="none" strike="noStrike" kern="0" cap="none" spc="0" normalizeH="0" baseline="0" noProof="0" dirty="0">
                <a:ln>
                  <a:noFill/>
                </a:ln>
                <a:solidFill>
                  <a:srgbClr val="000000"/>
                </a:solidFill>
                <a:effectLst/>
                <a:uLnTx/>
                <a:uFillTx/>
                <a:latin typeface="Arial"/>
                <a:ea typeface="ヒラギノ角ゴ Pro W3" charset="-128"/>
                <a:cs typeface="Arial"/>
                <a:sym typeface="Arial"/>
              </a:rPr>
              <a:t>An odd feature of Figure 5.1 is that municipal bonds tend to have a lower rate the Treasuries. Why?</a:t>
            </a:r>
          </a:p>
          <a:p>
            <a:pPr marL="256032" marR="0" lvl="0" indent="-255600" algn="l" defTabSz="914400" rtl="0" eaLnBrk="1" fontAlgn="auto" latinLnBrk="0" hangingPunct="1">
              <a:lnSpc>
                <a:spcPct val="100000"/>
              </a:lnSpc>
              <a:spcBef>
                <a:spcPts val="1500"/>
              </a:spcBef>
              <a:spcAft>
                <a:spcPts val="0"/>
              </a:spcAft>
              <a:buClr>
                <a:srgbClr val="007FA3"/>
              </a:buClr>
              <a:buSzPct val="100000"/>
              <a:buFont typeface="Arial"/>
              <a:buChar char="•"/>
              <a:tabLst/>
              <a:defRPr/>
            </a:pPr>
            <a:r>
              <a:rPr kumimoji="0" lang="en-US" altLang="en-US" sz="2400" b="0" i="0" u="none" strike="noStrike" kern="0" cap="none" spc="0" normalizeH="0" baseline="0" noProof="0" dirty="0">
                <a:ln>
                  <a:noFill/>
                </a:ln>
                <a:solidFill>
                  <a:srgbClr val="000000"/>
                </a:solidFill>
                <a:effectLst/>
                <a:uLnTx/>
                <a:uFillTx/>
                <a:latin typeface="Arial"/>
                <a:ea typeface="ヒラギノ角ゴ Pro W3" charset="-128"/>
                <a:cs typeface="Arial"/>
                <a:sym typeface="Arial"/>
              </a:rPr>
              <a:t>Munis certainly can default. Orange County (California) is a recent example from the early 1990s.</a:t>
            </a:r>
          </a:p>
          <a:p>
            <a:pPr marL="256032" marR="0" lvl="0" indent="-255600" algn="l" defTabSz="914400" rtl="0" eaLnBrk="1" fontAlgn="auto" latinLnBrk="0" hangingPunct="1">
              <a:lnSpc>
                <a:spcPct val="100000"/>
              </a:lnSpc>
              <a:spcBef>
                <a:spcPts val="1500"/>
              </a:spcBef>
              <a:spcAft>
                <a:spcPts val="0"/>
              </a:spcAft>
              <a:buClr>
                <a:srgbClr val="007FA3"/>
              </a:buClr>
              <a:buSzPct val="100000"/>
              <a:buFont typeface="Arial"/>
              <a:buChar char="•"/>
              <a:tabLst/>
              <a:defRPr/>
            </a:pPr>
            <a:r>
              <a:rPr kumimoji="0" lang="en-US" altLang="en-US" sz="2400" b="0" i="0" u="none" strike="noStrike" kern="0" cap="none" spc="0" normalizeH="0" baseline="0" noProof="0" dirty="0">
                <a:ln>
                  <a:noFill/>
                </a:ln>
                <a:solidFill>
                  <a:srgbClr val="000000"/>
                </a:solidFill>
                <a:effectLst/>
                <a:uLnTx/>
                <a:uFillTx/>
                <a:latin typeface="Arial"/>
                <a:ea typeface="ヒラギノ角ゴ Pro W3" charset="-128"/>
                <a:cs typeface="Arial"/>
                <a:sym typeface="Arial"/>
              </a:rPr>
              <a:t>Munis are not as liquid a Treasuries.</a:t>
            </a:r>
            <a:endParaRPr kumimoji="0" lang="en-US" sz="2400" b="0" i="0" u="none" strike="noStrike" kern="0" cap="none" spc="0" normalizeH="0" baseline="0" noProof="0" dirty="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7400927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ヒラギノ角ゴ Pro W3" charset="-128"/>
              </a:rPr>
              <a:t>Income Taxes Factor</a:t>
            </a:r>
            <a:endParaRPr lang="en-US" dirty="0"/>
          </a:p>
        </p:txBody>
      </p:sp>
      <p:sp>
        <p:nvSpPr>
          <p:cNvPr id="3" name="Content Placeholder 2"/>
          <p:cNvSpPr>
            <a:spLocks noGrp="1"/>
          </p:cNvSpPr>
          <p:nvPr>
            <p:ph idx="1"/>
          </p:nvPr>
        </p:nvSpPr>
        <p:spPr/>
        <p:txBody>
          <a:bodyPr/>
          <a:lstStyle/>
          <a:p>
            <a:pPr marL="256032" marR="0" lvl="0" indent="-255600" algn="l" defTabSz="914400" rtl="0" eaLnBrk="1" fontAlgn="auto" latinLnBrk="0" hangingPunct="1">
              <a:lnSpc>
                <a:spcPct val="100000"/>
              </a:lnSpc>
              <a:spcBef>
                <a:spcPts val="1500"/>
              </a:spcBef>
              <a:spcAft>
                <a:spcPts val="0"/>
              </a:spcAft>
              <a:buClr>
                <a:srgbClr val="007FA3"/>
              </a:buClr>
              <a:buSzPct val="100000"/>
              <a:buFont typeface="Arial"/>
              <a:buChar char="•"/>
              <a:tabLst/>
              <a:defRPr/>
            </a:pPr>
            <a:r>
              <a:rPr kumimoji="0" lang="en-US" altLang="en-US" sz="2400" b="0" i="0" u="none" strike="noStrike" kern="0" cap="none" spc="0" normalizeH="0" baseline="0" noProof="0" dirty="0">
                <a:ln>
                  <a:noFill/>
                </a:ln>
                <a:solidFill>
                  <a:srgbClr val="000000"/>
                </a:solidFill>
                <a:effectLst/>
                <a:uLnTx/>
                <a:uFillTx/>
                <a:latin typeface="Arial"/>
                <a:ea typeface="ヒラギノ角ゴ Pro W3" charset="-128"/>
                <a:cs typeface="Arial"/>
                <a:sym typeface="Arial"/>
              </a:rPr>
              <a:t>However, interest payments on municipal bonds are exempt from federal income taxes, a factor that has the same effect on the demand for municipal bonds as an increase in their expected return.</a:t>
            </a:r>
          </a:p>
          <a:p>
            <a:pPr marL="256032" marR="0" lvl="0" indent="-255600" algn="l" defTabSz="914400" rtl="0" eaLnBrk="1" fontAlgn="auto" latinLnBrk="0" hangingPunct="1">
              <a:lnSpc>
                <a:spcPct val="100000"/>
              </a:lnSpc>
              <a:spcBef>
                <a:spcPts val="1500"/>
              </a:spcBef>
              <a:spcAft>
                <a:spcPts val="0"/>
              </a:spcAft>
              <a:buClr>
                <a:srgbClr val="007FA3"/>
              </a:buClr>
              <a:buSzPct val="100000"/>
              <a:buFont typeface="Arial"/>
              <a:buChar char="•"/>
              <a:tabLst/>
              <a:defRPr/>
            </a:pPr>
            <a:r>
              <a:rPr kumimoji="0" lang="en-US" altLang="en-US" sz="2400" b="0" i="0" u="none" strike="noStrike" kern="0" cap="none" spc="0" normalizeH="0" baseline="0" noProof="0" dirty="0">
                <a:ln>
                  <a:noFill/>
                </a:ln>
                <a:solidFill>
                  <a:srgbClr val="000000"/>
                </a:solidFill>
                <a:effectLst/>
                <a:uLnTx/>
                <a:uFillTx/>
                <a:latin typeface="Arial"/>
                <a:ea typeface="ヒラギノ角ゴ Pro W3" charset="-128"/>
                <a:cs typeface="Arial"/>
                <a:sym typeface="Arial"/>
              </a:rPr>
              <a:t>Treasury bonds are exempt from state and local income taxes, while interest payments from corporate bonds are fully taxable.</a:t>
            </a:r>
            <a:endParaRPr kumimoji="0" lang="en-US" sz="2400" b="0" i="0" u="none" strike="noStrike" kern="0" cap="none" spc="0" normalizeH="0" baseline="0" noProof="0" dirty="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16077957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ヒラギノ角ゴ Pro W3" charset="-128"/>
              </a:rPr>
              <a:t>Income Taxes Factor</a:t>
            </a:r>
            <a:endParaRPr lang="en-US" dirty="0"/>
          </a:p>
        </p:txBody>
      </p:sp>
      <p:sp>
        <p:nvSpPr>
          <p:cNvPr id="3" name="Content Placeholder 2"/>
          <p:cNvSpPr>
            <a:spLocks noGrp="1"/>
          </p:cNvSpPr>
          <p:nvPr>
            <p:ph idx="1"/>
          </p:nvPr>
        </p:nvSpPr>
        <p:spPr/>
        <p:txBody>
          <a:bodyPr/>
          <a:lstStyle/>
          <a:p>
            <a:pPr marL="256032" marR="0" lvl="0" indent="-255600" algn="l" defTabSz="914400" rtl="0" eaLnBrk="1" fontAlgn="auto" latinLnBrk="0" hangingPunct="1">
              <a:lnSpc>
                <a:spcPct val="100000"/>
              </a:lnSpc>
              <a:spcBef>
                <a:spcPts val="1500"/>
              </a:spcBef>
              <a:spcAft>
                <a:spcPts val="0"/>
              </a:spcAft>
              <a:buClr>
                <a:srgbClr val="007FA3"/>
              </a:buClr>
              <a:buSzPct val="100000"/>
              <a:buFont typeface="Arial"/>
              <a:buChar char="•"/>
              <a:tabLst/>
              <a:defRPr/>
            </a:pPr>
            <a:r>
              <a:rPr kumimoji="0" lang="en-US" altLang="en-US" sz="2400" b="0" i="0" u="none" strike="noStrike" kern="0" cap="none" spc="0" normalizeH="0" baseline="0" noProof="0" dirty="0">
                <a:ln>
                  <a:noFill/>
                </a:ln>
                <a:solidFill>
                  <a:srgbClr val="000000"/>
                </a:solidFill>
                <a:effectLst/>
                <a:uLnTx/>
                <a:uFillTx/>
                <a:latin typeface="Arial"/>
                <a:ea typeface="ヒラギノ角ゴ Pro W3" charset="-128"/>
                <a:cs typeface="Arial"/>
                <a:sym typeface="Arial"/>
              </a:rPr>
              <a:t>For example, suppose you are in the 35% tax bracket. From a 10%-coupon Treasury bond, you only net $65 of the coupon payment because of taxes</a:t>
            </a:r>
          </a:p>
          <a:p>
            <a:pPr marL="256032" marR="0" lvl="0" indent="-255600" algn="l" defTabSz="914400" rtl="0" eaLnBrk="1" fontAlgn="auto" latinLnBrk="0" hangingPunct="1">
              <a:lnSpc>
                <a:spcPct val="100000"/>
              </a:lnSpc>
              <a:spcBef>
                <a:spcPts val="1500"/>
              </a:spcBef>
              <a:spcAft>
                <a:spcPts val="0"/>
              </a:spcAft>
              <a:buClr>
                <a:srgbClr val="007FA3"/>
              </a:buClr>
              <a:buSzPct val="100000"/>
              <a:buFont typeface="Arial"/>
              <a:buChar char="•"/>
              <a:tabLst/>
              <a:defRPr/>
            </a:pPr>
            <a:r>
              <a:rPr kumimoji="0" lang="en-US" altLang="en-US" sz="2400" b="0" i="0" u="none" strike="noStrike" kern="0" cap="none" spc="0" normalizeH="0" baseline="0" noProof="0" dirty="0">
                <a:ln>
                  <a:noFill/>
                </a:ln>
                <a:solidFill>
                  <a:srgbClr val="000000"/>
                </a:solidFill>
                <a:effectLst/>
                <a:uLnTx/>
                <a:uFillTx/>
                <a:latin typeface="Arial"/>
                <a:ea typeface="ヒラギノ角ゴ Pro W3" charset="-128"/>
                <a:cs typeface="Arial"/>
                <a:sym typeface="Arial"/>
              </a:rPr>
              <a:t>However, from an 8%-coupon </a:t>
            </a:r>
            <a:r>
              <a:rPr kumimoji="0" lang="en-US" altLang="en-US" sz="2400" b="0" i="0" u="none" strike="noStrike" kern="0" cap="none" spc="0" normalizeH="0" baseline="0" noProof="0" dirty="0" err="1">
                <a:ln>
                  <a:noFill/>
                </a:ln>
                <a:solidFill>
                  <a:srgbClr val="000000"/>
                </a:solidFill>
                <a:effectLst/>
                <a:uLnTx/>
                <a:uFillTx/>
                <a:latin typeface="Arial"/>
                <a:ea typeface="ヒラギノ角ゴ Pro W3" charset="-128"/>
                <a:cs typeface="Arial"/>
                <a:sym typeface="Arial"/>
              </a:rPr>
              <a:t>muni</a:t>
            </a:r>
            <a:r>
              <a:rPr kumimoji="0" lang="en-US" altLang="en-US" sz="2400" b="0" i="0" u="none" strike="noStrike" kern="0" cap="none" spc="0" normalizeH="0" baseline="0" noProof="0" dirty="0">
                <a:ln>
                  <a:noFill/>
                </a:ln>
                <a:solidFill>
                  <a:srgbClr val="000000"/>
                </a:solidFill>
                <a:effectLst/>
                <a:uLnTx/>
                <a:uFillTx/>
                <a:latin typeface="Arial"/>
                <a:ea typeface="ヒラギノ角ゴ Pro W3" charset="-128"/>
                <a:cs typeface="Arial"/>
                <a:sym typeface="Arial"/>
              </a:rPr>
              <a:t>, you net the full $80. For the higher return, you are willing to hold a riskier </a:t>
            </a:r>
            <a:r>
              <a:rPr kumimoji="0" lang="en-US" altLang="en-US" sz="2400" b="0" i="0" u="none" strike="noStrike" kern="0" cap="none" spc="0" normalizeH="0" baseline="0" noProof="0" dirty="0" err="1">
                <a:ln>
                  <a:noFill/>
                </a:ln>
                <a:solidFill>
                  <a:srgbClr val="000000"/>
                </a:solidFill>
                <a:effectLst/>
                <a:uLnTx/>
                <a:uFillTx/>
                <a:latin typeface="Arial"/>
                <a:ea typeface="ヒラギノ角ゴ Pro W3" charset="-128"/>
                <a:cs typeface="Arial"/>
                <a:sym typeface="Arial"/>
              </a:rPr>
              <a:t>muni</a:t>
            </a:r>
            <a:r>
              <a:rPr kumimoji="0" lang="en-US" altLang="en-US" sz="2400" b="0" i="0" u="none" strike="noStrike" kern="0" cap="none" spc="0" normalizeH="0" baseline="0" noProof="0" dirty="0">
                <a:ln>
                  <a:noFill/>
                </a:ln>
                <a:solidFill>
                  <a:srgbClr val="000000"/>
                </a:solidFill>
                <a:effectLst/>
                <a:uLnTx/>
                <a:uFillTx/>
                <a:latin typeface="Arial"/>
                <a:ea typeface="ヒラギノ角ゴ Pro W3" charset="-128"/>
                <a:cs typeface="Arial"/>
                <a:sym typeface="Arial"/>
              </a:rPr>
              <a:t> (to a point).</a:t>
            </a:r>
            <a:endParaRPr kumimoji="0" lang="en-US" sz="2400" b="0" i="0" u="none" strike="noStrike" kern="0" cap="none" spc="0" normalizeH="0" baseline="0" noProof="0" dirty="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31997405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2400" dirty="0"/>
              <a:t>Figure 5.1 </a:t>
            </a:r>
            <a:r>
              <a:rPr lang="en-US" altLang="en-US" sz="2400" b="0" dirty="0"/>
              <a:t>Long-Term Bond Yields, 1919–2016</a:t>
            </a:r>
            <a:endParaRPr lang="en-US" sz="2400" dirty="0"/>
          </a:p>
        </p:txBody>
      </p:sp>
      <p:pic>
        <p:nvPicPr>
          <p:cNvPr id="4" name="Picture 2" descr="The vertical line is labeled &quot;Annual Yield (percent)&quot; and ranges from 0 to 16 in increment of 2. The horizontal axis lists dates from 1920 to 2030 in 10-year increments. The line for state and local government (municipal) shows annual yield as 4.25 percent which with a fluctuating trend falls down to 1 percent by the year 1945. The annual yield for state and local government thereafter shows a net growth and reaches to a peak value of 13 percent by the year 1985. The value down a declining trend after 1985 and falls down to 5 percent by 2015 and to 4 percent by 2015. The line for U.S. government long-term bonds shows annual yield as 4.25 percent for the year 1920 which with a declining trend over the years falls down to a minimum value of 2 percent by the year 1940 and starts growing thereafter to reach to a peak value of 13.5 percent by the year 1980 but falls down to 4 percent by 2005 and to 2 percent by 2015. The line for Corporate Baa Bonds shows annual yield as 7.25 for 1920 which increases to 11.5 by the year 1930 but falls down to 4 percent by the year 1940. With a growing trend over the year the annual yield for this category reaches to a peak value of 16 percent by the year 1980 but falls down to 7 percent by the year 2005 and to 5 percent by the year 2015. The line for Corporate Aaa Bonds shows annual yield as 5.5 for the year 1920 which with a declining trend falls down to 1 percent by the year 1940 but recovers back to 6.5 by the year 1970 and to a peak value of 14 percent by the year 1980. The annual yield decreases thereafter to fall down to a value of 6 percent by the year 2000 and 3.5 by the year 2015.&#10;The values used in the description are approximate."/>
          <p:cNvPicPr>
            <a:picLocks noChangeAspect="1" noChangeArrowheads="1"/>
          </p:cNvPicPr>
          <p:nvPr/>
        </p:nvPicPr>
        <p:blipFill>
          <a:blip r:embed="rId2" cstate="print"/>
          <a:srcRect/>
          <a:stretch>
            <a:fillRect/>
          </a:stretch>
        </p:blipFill>
        <p:spPr bwMode="auto">
          <a:xfrm>
            <a:off x="997165" y="1427344"/>
            <a:ext cx="7149670" cy="4124320"/>
          </a:xfrm>
          <a:prstGeom prst="rect">
            <a:avLst/>
          </a:prstGeom>
          <a:noFill/>
          <a:ln w="9525">
            <a:noFill/>
            <a:miter lim="800000"/>
            <a:headEnd/>
            <a:tailEnd/>
          </a:ln>
        </p:spPr>
      </p:pic>
      <p:sp>
        <p:nvSpPr>
          <p:cNvPr id="3" name="Content Placeholder 2"/>
          <p:cNvSpPr>
            <a:spLocks noGrp="1"/>
          </p:cNvSpPr>
          <p:nvPr>
            <p:ph idx="1"/>
          </p:nvPr>
        </p:nvSpPr>
        <p:spPr>
          <a:xfrm>
            <a:off x="457200" y="5596128"/>
            <a:ext cx="8229600" cy="563563"/>
          </a:xfrm>
        </p:spPr>
        <p:txBody>
          <a:bodyPr/>
          <a:lstStyle/>
          <a:p>
            <a:pPr marL="0" indent="0">
              <a:buNone/>
            </a:pPr>
            <a:r>
              <a:rPr lang="en-US" sz="1200" dirty="0"/>
              <a:t>Sources: Board of Governors of the Federal Reserve System, Banking and Monetary Statistics, 1941–1970; Federal Reserve Bank of St. Louis FRED database, </a:t>
            </a:r>
            <a:r>
              <a:rPr lang="en-US" sz="1200" dirty="0">
                <a:hlinkClick r:id="rId3"/>
              </a:rPr>
              <a:t>https://fred.stlouisfed.org/series/GS10</a:t>
            </a:r>
            <a:r>
              <a:rPr lang="en-US" sz="1200" dirty="0"/>
              <a:t>, </a:t>
            </a:r>
            <a:r>
              <a:rPr lang="en-US" sz="1200" dirty="0">
                <a:hlinkClick r:id="rId4"/>
              </a:rPr>
              <a:t>https://fred.stlouisfed.org/series/AAA</a:t>
            </a:r>
            <a:r>
              <a:rPr lang="en-US" sz="1200" dirty="0"/>
              <a:t>, </a:t>
            </a:r>
            <a:r>
              <a:rPr lang="en-US" sz="1200" dirty="0">
                <a:hlinkClick r:id="rId5"/>
              </a:rPr>
              <a:t>https://fred.stlouisfed.org/series/BAA</a:t>
            </a:r>
            <a:r>
              <a:rPr lang="en-US" sz="1200" dirty="0"/>
              <a:t>.</a:t>
            </a:r>
          </a:p>
        </p:txBody>
      </p:sp>
    </p:spTree>
    <p:extLst>
      <p:ext uri="{BB962C8B-B14F-4D97-AF65-F5344CB8AC3E}">
        <p14:creationId xmlns:p14="http://schemas.microsoft.com/office/powerpoint/2010/main" val="39522536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330708" y="5785102"/>
            <a:ext cx="8448040" cy="731520"/>
            <a:chOff x="330708" y="5785102"/>
            <a:chExt cx="8448040" cy="731520"/>
          </a:xfrm>
        </p:grpSpPr>
        <p:pic>
          <p:nvPicPr>
            <p:cNvPr id="3" name="object 3"/>
            <p:cNvPicPr/>
            <p:nvPr/>
          </p:nvPicPr>
          <p:blipFill>
            <a:blip r:embed="rId2" cstate="print"/>
            <a:stretch>
              <a:fillRect/>
            </a:stretch>
          </p:blipFill>
          <p:spPr>
            <a:xfrm>
              <a:off x="335280" y="5785102"/>
              <a:ext cx="8442959" cy="731519"/>
            </a:xfrm>
            <a:prstGeom prst="rect">
              <a:avLst/>
            </a:prstGeom>
          </p:spPr>
        </p:pic>
        <p:pic>
          <p:nvPicPr>
            <p:cNvPr id="4" name="object 4"/>
            <p:cNvPicPr/>
            <p:nvPr/>
          </p:nvPicPr>
          <p:blipFill>
            <a:blip r:embed="rId3" cstate="print"/>
            <a:stretch>
              <a:fillRect/>
            </a:stretch>
          </p:blipFill>
          <p:spPr>
            <a:xfrm>
              <a:off x="330708" y="5949696"/>
              <a:ext cx="2767584" cy="510540"/>
            </a:xfrm>
            <a:prstGeom prst="rect">
              <a:avLst/>
            </a:prstGeom>
          </p:spPr>
        </p:pic>
      </p:grpSp>
      <p:sp>
        <p:nvSpPr>
          <p:cNvPr id="5" name="object 5"/>
          <p:cNvSpPr txBox="1">
            <a:spLocks noGrp="1"/>
          </p:cNvSpPr>
          <p:nvPr>
            <p:ph type="title"/>
          </p:nvPr>
        </p:nvSpPr>
        <p:spPr>
          <a:prstGeom prst="rect">
            <a:avLst/>
          </a:prstGeom>
        </p:spPr>
        <p:txBody>
          <a:bodyPr vert="horz" wrap="square" lIns="0" tIns="622630" rIns="0" bIns="0" rtlCol="0">
            <a:spAutoFit/>
          </a:bodyPr>
          <a:lstStyle/>
          <a:p>
            <a:pPr marL="149225">
              <a:lnSpc>
                <a:spcPct val="100000"/>
              </a:lnSpc>
              <a:spcBef>
                <a:spcPts val="105"/>
              </a:spcBef>
            </a:pPr>
            <a:r>
              <a:rPr spc="-20" dirty="0"/>
              <a:t>Term</a:t>
            </a:r>
            <a:r>
              <a:rPr spc="-100" dirty="0"/>
              <a:t> </a:t>
            </a:r>
            <a:r>
              <a:rPr dirty="0"/>
              <a:t>Structure</a:t>
            </a:r>
            <a:r>
              <a:rPr spc="-95" dirty="0"/>
              <a:t> </a:t>
            </a:r>
            <a:r>
              <a:rPr dirty="0"/>
              <a:t>of</a:t>
            </a:r>
            <a:r>
              <a:rPr spc="-90" dirty="0"/>
              <a:t> </a:t>
            </a:r>
            <a:r>
              <a:rPr dirty="0"/>
              <a:t>Interest</a:t>
            </a:r>
            <a:r>
              <a:rPr spc="-95" dirty="0"/>
              <a:t> </a:t>
            </a:r>
            <a:r>
              <a:rPr spc="-10" dirty="0"/>
              <a:t>Rates</a:t>
            </a:r>
          </a:p>
        </p:txBody>
      </p:sp>
      <p:sp>
        <p:nvSpPr>
          <p:cNvPr id="6" name="object 6"/>
          <p:cNvSpPr txBox="1">
            <a:spLocks noGrp="1"/>
          </p:cNvSpPr>
          <p:nvPr>
            <p:ph type="body" idx="1"/>
          </p:nvPr>
        </p:nvSpPr>
        <p:spPr>
          <a:xfrm>
            <a:off x="535940" y="1625549"/>
            <a:ext cx="7965440" cy="1974900"/>
          </a:xfrm>
          <a:prstGeom prst="rect">
            <a:avLst/>
          </a:prstGeom>
        </p:spPr>
        <p:txBody>
          <a:bodyPr vert="horz" wrap="square" lIns="0" tIns="12700" rIns="0" bIns="0" rtlCol="0">
            <a:spAutoFit/>
          </a:bodyPr>
          <a:lstStyle/>
          <a:p>
            <a:pPr marL="12700">
              <a:lnSpc>
                <a:spcPct val="100000"/>
              </a:lnSpc>
              <a:spcBef>
                <a:spcPts val="100"/>
              </a:spcBef>
            </a:pPr>
            <a:r>
              <a:rPr dirty="0"/>
              <a:t>Now</a:t>
            </a:r>
            <a:r>
              <a:rPr spc="-50" dirty="0"/>
              <a:t> </a:t>
            </a:r>
            <a:r>
              <a:rPr dirty="0"/>
              <a:t>that</a:t>
            </a:r>
            <a:r>
              <a:rPr spc="-50" dirty="0"/>
              <a:t> </a:t>
            </a:r>
            <a:r>
              <a:rPr dirty="0"/>
              <a:t>we</a:t>
            </a:r>
            <a:r>
              <a:rPr spc="-50" dirty="0"/>
              <a:t> </a:t>
            </a:r>
            <a:r>
              <a:rPr dirty="0"/>
              <a:t>understand</a:t>
            </a:r>
            <a:r>
              <a:rPr spc="-35" dirty="0"/>
              <a:t> </a:t>
            </a:r>
            <a:r>
              <a:rPr dirty="0"/>
              <a:t>risk,</a:t>
            </a:r>
            <a:r>
              <a:rPr spc="-65" dirty="0"/>
              <a:t> </a:t>
            </a:r>
            <a:r>
              <a:rPr dirty="0"/>
              <a:t>liquidity</a:t>
            </a:r>
            <a:r>
              <a:rPr lang="en-GB" dirty="0"/>
              <a:t>,</a:t>
            </a:r>
            <a:r>
              <a:rPr spc="-20" dirty="0"/>
              <a:t> </a:t>
            </a:r>
            <a:r>
              <a:rPr dirty="0"/>
              <a:t>and</a:t>
            </a:r>
            <a:r>
              <a:rPr spc="-45" dirty="0"/>
              <a:t> </a:t>
            </a:r>
            <a:r>
              <a:rPr dirty="0"/>
              <a:t>taxes,</a:t>
            </a:r>
            <a:r>
              <a:rPr spc="-50" dirty="0"/>
              <a:t> </a:t>
            </a:r>
            <a:r>
              <a:rPr dirty="0"/>
              <a:t>we</a:t>
            </a:r>
            <a:r>
              <a:rPr spc="-60" dirty="0"/>
              <a:t> </a:t>
            </a:r>
            <a:r>
              <a:rPr spc="-20" dirty="0"/>
              <a:t>turn</a:t>
            </a:r>
          </a:p>
          <a:p>
            <a:pPr marL="12700">
              <a:lnSpc>
                <a:spcPct val="100000"/>
              </a:lnSpc>
              <a:spcBef>
                <a:spcPts val="5"/>
              </a:spcBef>
            </a:pPr>
            <a:r>
              <a:rPr dirty="0"/>
              <a:t>to</a:t>
            </a:r>
            <a:r>
              <a:rPr spc="-60" dirty="0"/>
              <a:t> </a:t>
            </a:r>
            <a:r>
              <a:rPr dirty="0"/>
              <a:t>another</a:t>
            </a:r>
            <a:r>
              <a:rPr spc="-55" dirty="0"/>
              <a:t> </a:t>
            </a:r>
            <a:r>
              <a:rPr dirty="0"/>
              <a:t>important</a:t>
            </a:r>
            <a:r>
              <a:rPr spc="-60" dirty="0"/>
              <a:t> </a:t>
            </a:r>
            <a:r>
              <a:rPr dirty="0"/>
              <a:t>influence</a:t>
            </a:r>
            <a:r>
              <a:rPr spc="-40" dirty="0"/>
              <a:t> </a:t>
            </a:r>
            <a:r>
              <a:rPr dirty="0"/>
              <a:t>on</a:t>
            </a:r>
            <a:r>
              <a:rPr spc="-50" dirty="0"/>
              <a:t> </a:t>
            </a:r>
            <a:r>
              <a:rPr dirty="0"/>
              <a:t>interest</a:t>
            </a:r>
            <a:r>
              <a:rPr spc="-55" dirty="0"/>
              <a:t> </a:t>
            </a:r>
            <a:r>
              <a:rPr dirty="0"/>
              <a:t>rates</a:t>
            </a:r>
            <a:r>
              <a:rPr spc="-55" dirty="0"/>
              <a:t> </a:t>
            </a:r>
            <a:r>
              <a:rPr dirty="0"/>
              <a:t>-</a:t>
            </a:r>
            <a:r>
              <a:rPr spc="-60" dirty="0"/>
              <a:t> </a:t>
            </a:r>
            <a:r>
              <a:rPr spc="-10" dirty="0"/>
              <a:t>maturity.</a:t>
            </a:r>
            <a:endParaRPr lang="en-GB" spc="-10" dirty="0"/>
          </a:p>
          <a:p>
            <a:pPr marL="12700">
              <a:lnSpc>
                <a:spcPct val="100000"/>
              </a:lnSpc>
              <a:spcBef>
                <a:spcPts val="5"/>
              </a:spcBef>
            </a:pPr>
            <a:endParaRPr spc="-10" dirty="0"/>
          </a:p>
          <a:p>
            <a:pPr marL="12700" marR="800735">
              <a:lnSpc>
                <a:spcPct val="100000"/>
              </a:lnSpc>
              <a:spcBef>
                <a:spcPts val="900"/>
              </a:spcBef>
            </a:pPr>
            <a:r>
              <a:rPr dirty="0"/>
              <a:t>Bonds</a:t>
            </a:r>
            <a:r>
              <a:rPr spc="-60" dirty="0"/>
              <a:t> </a:t>
            </a:r>
            <a:r>
              <a:rPr dirty="0"/>
              <a:t>with</a:t>
            </a:r>
            <a:r>
              <a:rPr spc="-65" dirty="0"/>
              <a:t> </a:t>
            </a:r>
            <a:r>
              <a:rPr dirty="0"/>
              <a:t>different</a:t>
            </a:r>
            <a:r>
              <a:rPr spc="-65" dirty="0"/>
              <a:t> </a:t>
            </a:r>
            <a:r>
              <a:rPr dirty="0"/>
              <a:t>maturities</a:t>
            </a:r>
            <a:r>
              <a:rPr spc="-65" dirty="0"/>
              <a:t> </a:t>
            </a:r>
            <a:r>
              <a:rPr dirty="0"/>
              <a:t>tend</a:t>
            </a:r>
            <a:r>
              <a:rPr spc="-75" dirty="0"/>
              <a:t> </a:t>
            </a:r>
            <a:r>
              <a:rPr dirty="0"/>
              <a:t>to</a:t>
            </a:r>
            <a:r>
              <a:rPr spc="-90" dirty="0"/>
              <a:t> </a:t>
            </a:r>
            <a:r>
              <a:rPr dirty="0"/>
              <a:t>have</a:t>
            </a:r>
            <a:r>
              <a:rPr spc="-60" dirty="0"/>
              <a:t> </a:t>
            </a:r>
            <a:r>
              <a:rPr spc="-10" dirty="0"/>
              <a:t>different </a:t>
            </a:r>
            <a:r>
              <a:rPr dirty="0"/>
              <a:t>required</a:t>
            </a:r>
            <a:r>
              <a:rPr spc="-35" dirty="0"/>
              <a:t> </a:t>
            </a:r>
            <a:r>
              <a:rPr dirty="0"/>
              <a:t>rates,</a:t>
            </a:r>
            <a:r>
              <a:rPr spc="-75" dirty="0"/>
              <a:t> </a:t>
            </a:r>
            <a:r>
              <a:rPr dirty="0"/>
              <a:t>all</a:t>
            </a:r>
            <a:r>
              <a:rPr spc="-50" dirty="0"/>
              <a:t> </a:t>
            </a:r>
            <a:r>
              <a:rPr dirty="0"/>
              <a:t>else</a:t>
            </a:r>
            <a:r>
              <a:rPr spc="-50" dirty="0"/>
              <a:t> </a:t>
            </a:r>
            <a:r>
              <a:rPr spc="-10" dirty="0"/>
              <a:t>equal.</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896112" y="1524000"/>
            <a:ext cx="7351776" cy="4754880"/>
          </a:xfrm>
          <a:prstGeom prst="rect">
            <a:avLst/>
          </a:prstGeom>
        </p:spPr>
      </p:pic>
      <p:sp>
        <p:nvSpPr>
          <p:cNvPr id="3" name="object 3"/>
          <p:cNvSpPr txBox="1">
            <a:spLocks noGrp="1"/>
          </p:cNvSpPr>
          <p:nvPr>
            <p:ph type="title"/>
          </p:nvPr>
        </p:nvSpPr>
        <p:spPr>
          <a:prstGeom prst="rect">
            <a:avLst/>
          </a:prstGeom>
        </p:spPr>
        <p:txBody>
          <a:bodyPr vert="horz" wrap="square" lIns="0" tIns="622630" rIns="0" bIns="0" rtlCol="0">
            <a:spAutoFit/>
          </a:bodyPr>
          <a:lstStyle/>
          <a:p>
            <a:pPr marL="149225">
              <a:lnSpc>
                <a:spcPct val="100000"/>
              </a:lnSpc>
              <a:spcBef>
                <a:spcPts val="105"/>
              </a:spcBef>
            </a:pPr>
            <a:r>
              <a:rPr dirty="0"/>
              <a:t>Following</a:t>
            </a:r>
            <a:r>
              <a:rPr spc="-100" dirty="0"/>
              <a:t> </a:t>
            </a:r>
            <a:r>
              <a:rPr dirty="0"/>
              <a:t>the</a:t>
            </a:r>
            <a:r>
              <a:rPr spc="-70" dirty="0"/>
              <a:t> </a:t>
            </a:r>
            <a:r>
              <a:rPr dirty="0"/>
              <a:t>News:</a:t>
            </a:r>
            <a:r>
              <a:rPr spc="-65" dirty="0"/>
              <a:t> </a:t>
            </a:r>
            <a:r>
              <a:rPr dirty="0"/>
              <a:t>The</a:t>
            </a:r>
            <a:r>
              <a:rPr spc="-120" dirty="0"/>
              <a:t> </a:t>
            </a:r>
            <a:r>
              <a:rPr dirty="0"/>
              <a:t>Yield</a:t>
            </a:r>
            <a:r>
              <a:rPr spc="-60" dirty="0"/>
              <a:t> </a:t>
            </a:r>
            <a:r>
              <a:rPr spc="-10" dirty="0"/>
              <a:t>Curve</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330708" y="5785102"/>
            <a:ext cx="8448040" cy="731520"/>
            <a:chOff x="330708" y="5785102"/>
            <a:chExt cx="8448040" cy="731520"/>
          </a:xfrm>
        </p:grpSpPr>
        <p:pic>
          <p:nvPicPr>
            <p:cNvPr id="3" name="object 3"/>
            <p:cNvPicPr/>
            <p:nvPr/>
          </p:nvPicPr>
          <p:blipFill>
            <a:blip r:embed="rId2" cstate="print"/>
            <a:stretch>
              <a:fillRect/>
            </a:stretch>
          </p:blipFill>
          <p:spPr>
            <a:xfrm>
              <a:off x="335280" y="5785102"/>
              <a:ext cx="8442959" cy="731519"/>
            </a:xfrm>
            <a:prstGeom prst="rect">
              <a:avLst/>
            </a:prstGeom>
          </p:spPr>
        </p:pic>
        <p:pic>
          <p:nvPicPr>
            <p:cNvPr id="4" name="object 4"/>
            <p:cNvPicPr/>
            <p:nvPr/>
          </p:nvPicPr>
          <p:blipFill>
            <a:blip r:embed="rId3" cstate="print"/>
            <a:stretch>
              <a:fillRect/>
            </a:stretch>
          </p:blipFill>
          <p:spPr>
            <a:xfrm>
              <a:off x="330708" y="5949696"/>
              <a:ext cx="2767584" cy="510540"/>
            </a:xfrm>
            <a:prstGeom prst="rect">
              <a:avLst/>
            </a:prstGeom>
          </p:spPr>
        </p:pic>
      </p:grpSp>
      <p:sp>
        <p:nvSpPr>
          <p:cNvPr id="5" name="object 5"/>
          <p:cNvSpPr txBox="1">
            <a:spLocks noGrp="1"/>
          </p:cNvSpPr>
          <p:nvPr>
            <p:ph type="title"/>
          </p:nvPr>
        </p:nvSpPr>
        <p:spPr>
          <a:prstGeom prst="rect">
            <a:avLst/>
          </a:prstGeom>
        </p:spPr>
        <p:txBody>
          <a:bodyPr vert="horz" wrap="square" lIns="0" tIns="622630" rIns="0" bIns="0" rtlCol="0">
            <a:spAutoFit/>
          </a:bodyPr>
          <a:lstStyle/>
          <a:p>
            <a:pPr marL="149225">
              <a:lnSpc>
                <a:spcPct val="100000"/>
              </a:lnSpc>
              <a:spcBef>
                <a:spcPts val="105"/>
              </a:spcBef>
            </a:pPr>
            <a:r>
              <a:rPr spc="-20" dirty="0"/>
              <a:t>Term</a:t>
            </a:r>
            <a:r>
              <a:rPr spc="-65" dirty="0"/>
              <a:t> </a:t>
            </a:r>
            <a:r>
              <a:rPr dirty="0"/>
              <a:t>Structure</a:t>
            </a:r>
            <a:r>
              <a:rPr spc="-70" dirty="0"/>
              <a:t> </a:t>
            </a:r>
            <a:r>
              <a:rPr dirty="0"/>
              <a:t>Facts</a:t>
            </a:r>
            <a:r>
              <a:rPr spc="-85" dirty="0"/>
              <a:t> </a:t>
            </a:r>
            <a:r>
              <a:rPr dirty="0"/>
              <a:t>to</a:t>
            </a:r>
            <a:r>
              <a:rPr spc="-70" dirty="0"/>
              <a:t> </a:t>
            </a:r>
            <a:r>
              <a:rPr dirty="0"/>
              <a:t>Be</a:t>
            </a:r>
            <a:r>
              <a:rPr spc="-45" dirty="0"/>
              <a:t> </a:t>
            </a:r>
            <a:r>
              <a:rPr dirty="0"/>
              <a:t>Explained</a:t>
            </a:r>
            <a:endParaRPr sz="1800" dirty="0">
              <a:latin typeface="Arial"/>
              <a:cs typeface="Arial"/>
            </a:endParaRPr>
          </a:p>
        </p:txBody>
      </p:sp>
      <p:sp>
        <p:nvSpPr>
          <p:cNvPr id="6" name="object 6"/>
          <p:cNvSpPr txBox="1"/>
          <p:nvPr/>
        </p:nvSpPr>
        <p:spPr>
          <a:xfrm>
            <a:off x="535940" y="1625549"/>
            <a:ext cx="7728584" cy="1604010"/>
          </a:xfrm>
          <a:prstGeom prst="rect">
            <a:avLst/>
          </a:prstGeom>
        </p:spPr>
        <p:txBody>
          <a:bodyPr vert="horz" wrap="square" lIns="0" tIns="12700" rIns="0" bIns="0" rtlCol="0">
            <a:spAutoFit/>
          </a:bodyPr>
          <a:lstStyle/>
          <a:p>
            <a:pPr marL="12700" marR="0" lvl="0" indent="0" defTabSz="914400" eaLnBrk="1" fontAlgn="auto" latinLnBrk="0" hangingPunct="1">
              <a:lnSpc>
                <a:spcPct val="100000"/>
              </a:lnSpc>
              <a:spcBef>
                <a:spcPts val="100"/>
              </a:spcBef>
              <a:spcAft>
                <a:spcPts val="0"/>
              </a:spcAft>
              <a:buClrTx/>
              <a:buSzTx/>
              <a:buFontTx/>
              <a:buNone/>
              <a:tabLst/>
              <a:defRPr/>
            </a:pPr>
            <a:r>
              <a:rPr kumimoji="0" sz="2400" b="0" i="0" u="none" strike="noStrike" kern="0" cap="none" spc="0" normalizeH="0" baseline="0" noProof="0" dirty="0">
                <a:ln>
                  <a:noFill/>
                </a:ln>
                <a:solidFill>
                  <a:srgbClr val="666666"/>
                </a:solidFill>
                <a:effectLst/>
                <a:uLnTx/>
                <a:uFillTx/>
                <a:latin typeface="Arial"/>
                <a:cs typeface="Arial"/>
              </a:rPr>
              <a:t>Besides</a:t>
            </a:r>
            <a:r>
              <a:rPr kumimoji="0" sz="2400" b="0" i="0" u="none" strike="noStrike" kern="0" cap="none" spc="-45" normalizeH="0" baseline="0" noProof="0" dirty="0">
                <a:ln>
                  <a:noFill/>
                </a:ln>
                <a:solidFill>
                  <a:srgbClr val="666666"/>
                </a:solidFill>
                <a:effectLst/>
                <a:uLnTx/>
                <a:uFillTx/>
                <a:latin typeface="Arial"/>
                <a:cs typeface="Arial"/>
              </a:rPr>
              <a:t> </a:t>
            </a:r>
            <a:r>
              <a:rPr kumimoji="0" sz="2400" b="0" i="0" u="none" strike="noStrike" kern="0" cap="none" spc="0" normalizeH="0" baseline="0" noProof="0" dirty="0">
                <a:ln>
                  <a:noFill/>
                </a:ln>
                <a:solidFill>
                  <a:srgbClr val="666666"/>
                </a:solidFill>
                <a:effectLst/>
                <a:uLnTx/>
                <a:uFillTx/>
                <a:latin typeface="Arial"/>
                <a:cs typeface="Arial"/>
              </a:rPr>
              <a:t>explaining</a:t>
            </a:r>
            <a:r>
              <a:rPr kumimoji="0" sz="2400" b="0" i="0" u="none" strike="noStrike" kern="0" cap="none" spc="-10" normalizeH="0" baseline="0" noProof="0" dirty="0">
                <a:ln>
                  <a:noFill/>
                </a:ln>
                <a:solidFill>
                  <a:srgbClr val="666666"/>
                </a:solidFill>
                <a:effectLst/>
                <a:uLnTx/>
                <a:uFillTx/>
                <a:latin typeface="Arial"/>
                <a:cs typeface="Arial"/>
              </a:rPr>
              <a:t> </a:t>
            </a:r>
            <a:r>
              <a:rPr kumimoji="0" sz="2400" b="0" i="0" u="none" strike="noStrike" kern="0" cap="none" spc="0" normalizeH="0" baseline="0" noProof="0" dirty="0">
                <a:ln>
                  <a:noFill/>
                </a:ln>
                <a:solidFill>
                  <a:srgbClr val="666666"/>
                </a:solidFill>
                <a:effectLst/>
                <a:uLnTx/>
                <a:uFillTx/>
                <a:latin typeface="Arial"/>
                <a:cs typeface="Arial"/>
              </a:rPr>
              <a:t>the</a:t>
            </a:r>
            <a:r>
              <a:rPr kumimoji="0" sz="2400" b="0" i="0" u="none" strike="noStrike" kern="0" cap="none" spc="-65" normalizeH="0" baseline="0" noProof="0" dirty="0">
                <a:ln>
                  <a:noFill/>
                </a:ln>
                <a:solidFill>
                  <a:srgbClr val="666666"/>
                </a:solidFill>
                <a:effectLst/>
                <a:uLnTx/>
                <a:uFillTx/>
                <a:latin typeface="Arial"/>
                <a:cs typeface="Arial"/>
              </a:rPr>
              <a:t> </a:t>
            </a:r>
            <a:r>
              <a:rPr kumimoji="0" sz="2400" b="0" i="0" u="none" strike="noStrike" kern="0" cap="none" spc="0" normalizeH="0" baseline="0" noProof="0" dirty="0">
                <a:ln>
                  <a:noFill/>
                </a:ln>
                <a:solidFill>
                  <a:srgbClr val="666666"/>
                </a:solidFill>
                <a:effectLst/>
                <a:uLnTx/>
                <a:uFillTx/>
                <a:latin typeface="Arial"/>
                <a:cs typeface="Arial"/>
              </a:rPr>
              <a:t>shape</a:t>
            </a:r>
            <a:r>
              <a:rPr kumimoji="0" sz="2400" b="0" i="0" u="none" strike="noStrike" kern="0" cap="none" spc="-45" normalizeH="0" baseline="0" noProof="0" dirty="0">
                <a:ln>
                  <a:noFill/>
                </a:ln>
                <a:solidFill>
                  <a:srgbClr val="666666"/>
                </a:solidFill>
                <a:effectLst/>
                <a:uLnTx/>
                <a:uFillTx/>
                <a:latin typeface="Arial"/>
                <a:cs typeface="Arial"/>
              </a:rPr>
              <a:t> </a:t>
            </a:r>
            <a:r>
              <a:rPr kumimoji="0" sz="2400" b="0" i="0" u="none" strike="noStrike" kern="0" cap="none" spc="0" normalizeH="0" baseline="0" noProof="0" dirty="0">
                <a:ln>
                  <a:noFill/>
                </a:ln>
                <a:solidFill>
                  <a:srgbClr val="666666"/>
                </a:solidFill>
                <a:effectLst/>
                <a:uLnTx/>
                <a:uFillTx/>
                <a:latin typeface="Arial"/>
                <a:cs typeface="Arial"/>
              </a:rPr>
              <a:t>of</a:t>
            </a:r>
            <a:r>
              <a:rPr kumimoji="0" sz="2400" b="0" i="0" u="none" strike="noStrike" kern="0" cap="none" spc="-60" normalizeH="0" baseline="0" noProof="0" dirty="0">
                <a:ln>
                  <a:noFill/>
                </a:ln>
                <a:solidFill>
                  <a:srgbClr val="666666"/>
                </a:solidFill>
                <a:effectLst/>
                <a:uLnTx/>
                <a:uFillTx/>
                <a:latin typeface="Arial"/>
                <a:cs typeface="Arial"/>
              </a:rPr>
              <a:t> </a:t>
            </a:r>
            <a:r>
              <a:rPr kumimoji="0" sz="2400" b="0" i="0" u="none" strike="noStrike" kern="0" cap="none" spc="0" normalizeH="0" baseline="0" noProof="0" dirty="0">
                <a:ln>
                  <a:noFill/>
                </a:ln>
                <a:solidFill>
                  <a:srgbClr val="666666"/>
                </a:solidFill>
                <a:effectLst/>
                <a:uLnTx/>
                <a:uFillTx/>
                <a:latin typeface="Arial"/>
                <a:cs typeface="Arial"/>
              </a:rPr>
              <a:t>the</a:t>
            </a:r>
            <a:r>
              <a:rPr kumimoji="0" sz="2400" b="0" i="0" u="none" strike="noStrike" kern="0" cap="none" spc="-50" normalizeH="0" baseline="0" noProof="0" dirty="0">
                <a:ln>
                  <a:noFill/>
                </a:ln>
                <a:solidFill>
                  <a:srgbClr val="666666"/>
                </a:solidFill>
                <a:effectLst/>
                <a:uLnTx/>
                <a:uFillTx/>
                <a:latin typeface="Arial"/>
                <a:cs typeface="Arial"/>
              </a:rPr>
              <a:t> </a:t>
            </a:r>
            <a:r>
              <a:rPr kumimoji="0" sz="2400" b="0" i="0" u="none" strike="noStrike" kern="0" cap="none" spc="0" normalizeH="0" baseline="0" noProof="0" dirty="0">
                <a:ln>
                  <a:noFill/>
                </a:ln>
                <a:solidFill>
                  <a:srgbClr val="666666"/>
                </a:solidFill>
                <a:effectLst/>
                <a:uLnTx/>
                <a:uFillTx/>
                <a:latin typeface="Arial"/>
                <a:cs typeface="Arial"/>
              </a:rPr>
              <a:t>yield</a:t>
            </a:r>
            <a:r>
              <a:rPr kumimoji="0" sz="2400" b="0" i="0" u="none" strike="noStrike" kern="0" cap="none" spc="-45" normalizeH="0" baseline="0" noProof="0" dirty="0">
                <a:ln>
                  <a:noFill/>
                </a:ln>
                <a:solidFill>
                  <a:srgbClr val="666666"/>
                </a:solidFill>
                <a:effectLst/>
                <a:uLnTx/>
                <a:uFillTx/>
                <a:latin typeface="Arial"/>
                <a:cs typeface="Arial"/>
              </a:rPr>
              <a:t> </a:t>
            </a:r>
            <a:r>
              <a:rPr kumimoji="0" sz="2400" b="0" i="0" u="none" strike="noStrike" kern="0" cap="none" spc="0" normalizeH="0" baseline="0" noProof="0" dirty="0">
                <a:ln>
                  <a:noFill/>
                </a:ln>
                <a:solidFill>
                  <a:srgbClr val="666666"/>
                </a:solidFill>
                <a:effectLst/>
                <a:uLnTx/>
                <a:uFillTx/>
                <a:latin typeface="Arial"/>
                <a:cs typeface="Arial"/>
              </a:rPr>
              <a:t>curve,</a:t>
            </a:r>
            <a:r>
              <a:rPr kumimoji="0" sz="2400" b="0" i="0" u="none" strike="noStrike" kern="0" cap="none" spc="-60" normalizeH="0" baseline="0" noProof="0" dirty="0">
                <a:ln>
                  <a:noFill/>
                </a:ln>
                <a:solidFill>
                  <a:srgbClr val="666666"/>
                </a:solidFill>
                <a:effectLst/>
                <a:uLnTx/>
                <a:uFillTx/>
                <a:latin typeface="Arial"/>
                <a:cs typeface="Arial"/>
              </a:rPr>
              <a:t> </a:t>
            </a:r>
            <a:r>
              <a:rPr kumimoji="0" sz="2400" b="0" i="0" u="none" strike="noStrike" kern="0" cap="none" spc="0" normalizeH="0" baseline="0" noProof="0" dirty="0">
                <a:ln>
                  <a:noFill/>
                </a:ln>
                <a:solidFill>
                  <a:srgbClr val="666666"/>
                </a:solidFill>
                <a:effectLst/>
                <a:uLnTx/>
                <a:uFillTx/>
                <a:latin typeface="Arial"/>
                <a:cs typeface="Arial"/>
              </a:rPr>
              <a:t>a</a:t>
            </a:r>
            <a:r>
              <a:rPr kumimoji="0" sz="2400" b="0" i="0" u="none" strike="noStrike" kern="0" cap="none" spc="-50" normalizeH="0" baseline="0" noProof="0" dirty="0">
                <a:ln>
                  <a:noFill/>
                </a:ln>
                <a:solidFill>
                  <a:srgbClr val="666666"/>
                </a:solidFill>
                <a:effectLst/>
                <a:uLnTx/>
                <a:uFillTx/>
                <a:latin typeface="Arial"/>
                <a:cs typeface="Arial"/>
              </a:rPr>
              <a:t> </a:t>
            </a:r>
            <a:r>
              <a:rPr kumimoji="0" sz="2400" b="0" i="0" u="none" strike="noStrike" kern="0" cap="none" spc="-20" normalizeH="0" baseline="0" noProof="0" dirty="0">
                <a:ln>
                  <a:noFill/>
                </a:ln>
                <a:solidFill>
                  <a:srgbClr val="666666"/>
                </a:solidFill>
                <a:effectLst/>
                <a:uLnTx/>
                <a:uFillTx/>
                <a:latin typeface="Arial"/>
                <a:cs typeface="Arial"/>
              </a:rPr>
              <a:t>good</a:t>
            </a:r>
            <a:endParaRPr kumimoji="0" sz="2400" b="0" i="0" u="none" strike="noStrike" kern="0" cap="none" spc="0" normalizeH="0" baseline="0" noProof="0">
              <a:ln>
                <a:noFill/>
              </a:ln>
              <a:solidFill>
                <a:sysClr val="windowText" lastClr="000000"/>
              </a:solidFill>
              <a:effectLst/>
              <a:uLnTx/>
              <a:uFillTx/>
              <a:latin typeface="Arial"/>
              <a:cs typeface="Arial"/>
            </a:endParaRPr>
          </a:p>
          <a:p>
            <a:pPr marL="12700" marR="0" lvl="0" indent="0" defTabSz="914400" eaLnBrk="1" fontAlgn="auto" latinLnBrk="0" hangingPunct="1">
              <a:lnSpc>
                <a:spcPct val="100000"/>
              </a:lnSpc>
              <a:spcBef>
                <a:spcPts val="5"/>
              </a:spcBef>
              <a:spcAft>
                <a:spcPts val="0"/>
              </a:spcAft>
              <a:buClrTx/>
              <a:buSzTx/>
              <a:buFontTx/>
              <a:buNone/>
              <a:tabLst/>
              <a:defRPr/>
            </a:pPr>
            <a:r>
              <a:rPr kumimoji="0" sz="2400" b="0" i="0" u="none" strike="noStrike" kern="0" cap="none" spc="0" normalizeH="0" baseline="0" noProof="0" dirty="0">
                <a:ln>
                  <a:noFill/>
                </a:ln>
                <a:solidFill>
                  <a:srgbClr val="666666"/>
                </a:solidFill>
                <a:effectLst/>
                <a:uLnTx/>
                <a:uFillTx/>
                <a:latin typeface="Arial"/>
                <a:cs typeface="Arial"/>
              </a:rPr>
              <a:t>theory</a:t>
            </a:r>
            <a:r>
              <a:rPr kumimoji="0" sz="2400" b="0" i="0" u="none" strike="noStrike" kern="0" cap="none" spc="-65" normalizeH="0" baseline="0" noProof="0" dirty="0">
                <a:ln>
                  <a:noFill/>
                </a:ln>
                <a:solidFill>
                  <a:srgbClr val="666666"/>
                </a:solidFill>
                <a:effectLst/>
                <a:uLnTx/>
                <a:uFillTx/>
                <a:latin typeface="Arial"/>
                <a:cs typeface="Arial"/>
              </a:rPr>
              <a:t> </a:t>
            </a:r>
            <a:r>
              <a:rPr kumimoji="0" sz="2400" b="0" i="0" u="none" strike="noStrike" kern="0" cap="none" spc="0" normalizeH="0" baseline="0" noProof="0" dirty="0">
                <a:ln>
                  <a:noFill/>
                </a:ln>
                <a:solidFill>
                  <a:srgbClr val="666666"/>
                </a:solidFill>
                <a:effectLst/>
                <a:uLnTx/>
                <a:uFillTx/>
                <a:latin typeface="Arial"/>
                <a:cs typeface="Arial"/>
              </a:rPr>
              <a:t>must</a:t>
            </a:r>
            <a:r>
              <a:rPr kumimoji="0" sz="2400" b="0" i="0" u="none" strike="noStrike" kern="0" cap="none" spc="-65" normalizeH="0" baseline="0" noProof="0" dirty="0">
                <a:ln>
                  <a:noFill/>
                </a:ln>
                <a:solidFill>
                  <a:srgbClr val="666666"/>
                </a:solidFill>
                <a:effectLst/>
                <a:uLnTx/>
                <a:uFillTx/>
                <a:latin typeface="Arial"/>
                <a:cs typeface="Arial"/>
              </a:rPr>
              <a:t> </a:t>
            </a:r>
            <a:r>
              <a:rPr kumimoji="0" sz="2400" b="0" i="0" u="none" strike="noStrike" kern="0" cap="none" spc="0" normalizeH="0" baseline="0" noProof="0" dirty="0">
                <a:ln>
                  <a:noFill/>
                </a:ln>
                <a:solidFill>
                  <a:srgbClr val="666666"/>
                </a:solidFill>
                <a:effectLst/>
                <a:uLnTx/>
                <a:uFillTx/>
                <a:latin typeface="Arial"/>
                <a:cs typeface="Arial"/>
              </a:rPr>
              <a:t>explain</a:t>
            </a:r>
            <a:r>
              <a:rPr kumimoji="0" sz="2400" b="0" i="0" u="none" strike="noStrike" kern="0" cap="none" spc="-20" normalizeH="0" baseline="0" noProof="0" dirty="0">
                <a:ln>
                  <a:noFill/>
                </a:ln>
                <a:solidFill>
                  <a:srgbClr val="666666"/>
                </a:solidFill>
                <a:effectLst/>
                <a:uLnTx/>
                <a:uFillTx/>
                <a:latin typeface="Arial"/>
                <a:cs typeface="Arial"/>
              </a:rPr>
              <a:t> why:</a:t>
            </a:r>
            <a:endParaRPr kumimoji="0" sz="2400" b="0" i="0" u="none" strike="noStrike" kern="0" cap="none" spc="0" normalizeH="0" baseline="0" noProof="0">
              <a:ln>
                <a:noFill/>
              </a:ln>
              <a:solidFill>
                <a:sysClr val="windowText" lastClr="000000"/>
              </a:solidFill>
              <a:effectLst/>
              <a:uLnTx/>
              <a:uFillTx/>
              <a:latin typeface="Arial"/>
              <a:cs typeface="Arial"/>
            </a:endParaRPr>
          </a:p>
          <a:p>
            <a:pPr marL="268605" marR="5080" lvl="0" indent="-256540" defTabSz="914400" eaLnBrk="1" fontAlgn="auto" latinLnBrk="0" hangingPunct="1">
              <a:lnSpc>
                <a:spcPct val="100000"/>
              </a:lnSpc>
              <a:spcBef>
                <a:spcPts val="900"/>
              </a:spcBef>
              <a:spcAft>
                <a:spcPts val="0"/>
              </a:spcAft>
              <a:buClrTx/>
              <a:buSzTx/>
              <a:buFontTx/>
              <a:buChar char="•"/>
              <a:tabLst>
                <a:tab pos="268605" algn="l"/>
              </a:tabLst>
              <a:defRPr/>
            </a:pPr>
            <a:r>
              <a:rPr kumimoji="0" sz="2400" b="0" i="0" u="none" strike="noStrike" kern="0" cap="none" spc="0" normalizeH="0" baseline="0" noProof="0" dirty="0">
                <a:ln>
                  <a:noFill/>
                </a:ln>
                <a:solidFill>
                  <a:srgbClr val="666666"/>
                </a:solidFill>
                <a:effectLst/>
                <a:uLnTx/>
                <a:uFillTx/>
                <a:latin typeface="Arial"/>
                <a:cs typeface="Arial"/>
              </a:rPr>
              <a:t>Interest</a:t>
            </a:r>
            <a:r>
              <a:rPr kumimoji="0" sz="2400" b="0" i="0" u="none" strike="noStrike" kern="0" cap="none" spc="-80" normalizeH="0" baseline="0" noProof="0" dirty="0">
                <a:ln>
                  <a:noFill/>
                </a:ln>
                <a:solidFill>
                  <a:srgbClr val="666666"/>
                </a:solidFill>
                <a:effectLst/>
                <a:uLnTx/>
                <a:uFillTx/>
                <a:latin typeface="Arial"/>
                <a:cs typeface="Arial"/>
              </a:rPr>
              <a:t> </a:t>
            </a:r>
            <a:r>
              <a:rPr kumimoji="0" sz="2400" b="0" i="0" u="none" strike="noStrike" kern="0" cap="none" spc="0" normalizeH="0" baseline="0" noProof="0" dirty="0">
                <a:ln>
                  <a:noFill/>
                </a:ln>
                <a:solidFill>
                  <a:srgbClr val="666666"/>
                </a:solidFill>
                <a:effectLst/>
                <a:uLnTx/>
                <a:uFillTx/>
                <a:latin typeface="Arial"/>
                <a:cs typeface="Arial"/>
              </a:rPr>
              <a:t>rates</a:t>
            </a:r>
            <a:r>
              <a:rPr kumimoji="0" sz="2400" b="0" i="0" u="none" strike="noStrike" kern="0" cap="none" spc="-60" normalizeH="0" baseline="0" noProof="0" dirty="0">
                <a:ln>
                  <a:noFill/>
                </a:ln>
                <a:solidFill>
                  <a:srgbClr val="666666"/>
                </a:solidFill>
                <a:effectLst/>
                <a:uLnTx/>
                <a:uFillTx/>
                <a:latin typeface="Arial"/>
                <a:cs typeface="Arial"/>
              </a:rPr>
              <a:t> </a:t>
            </a:r>
            <a:r>
              <a:rPr kumimoji="0" sz="2400" b="0" i="0" u="none" strike="noStrike" kern="0" cap="none" spc="0" normalizeH="0" baseline="0" noProof="0" dirty="0">
                <a:ln>
                  <a:noFill/>
                </a:ln>
                <a:solidFill>
                  <a:srgbClr val="666666"/>
                </a:solidFill>
                <a:effectLst/>
                <a:uLnTx/>
                <a:uFillTx/>
                <a:latin typeface="Arial"/>
                <a:cs typeface="Arial"/>
              </a:rPr>
              <a:t>for</a:t>
            </a:r>
            <a:r>
              <a:rPr kumimoji="0" sz="2400" b="0" i="0" u="none" strike="noStrike" kern="0" cap="none" spc="-80" normalizeH="0" baseline="0" noProof="0" dirty="0">
                <a:ln>
                  <a:noFill/>
                </a:ln>
                <a:solidFill>
                  <a:srgbClr val="666666"/>
                </a:solidFill>
                <a:effectLst/>
                <a:uLnTx/>
                <a:uFillTx/>
                <a:latin typeface="Arial"/>
                <a:cs typeface="Arial"/>
              </a:rPr>
              <a:t> </a:t>
            </a:r>
            <a:r>
              <a:rPr kumimoji="0" sz="2400" b="0" i="0" u="none" strike="noStrike" kern="0" cap="none" spc="0" normalizeH="0" baseline="0" noProof="0" dirty="0">
                <a:ln>
                  <a:noFill/>
                </a:ln>
                <a:solidFill>
                  <a:srgbClr val="666666"/>
                </a:solidFill>
                <a:effectLst/>
                <a:uLnTx/>
                <a:uFillTx/>
                <a:latin typeface="Arial"/>
                <a:cs typeface="Arial"/>
              </a:rPr>
              <a:t>different</a:t>
            </a:r>
            <a:r>
              <a:rPr kumimoji="0" sz="2400" b="0" i="0" u="none" strike="noStrike" kern="0" cap="none" spc="-55" normalizeH="0" baseline="0" noProof="0" dirty="0">
                <a:ln>
                  <a:noFill/>
                </a:ln>
                <a:solidFill>
                  <a:srgbClr val="666666"/>
                </a:solidFill>
                <a:effectLst/>
                <a:uLnTx/>
                <a:uFillTx/>
                <a:latin typeface="Arial"/>
                <a:cs typeface="Arial"/>
              </a:rPr>
              <a:t> </a:t>
            </a:r>
            <a:r>
              <a:rPr kumimoji="0" sz="2400" b="0" i="0" u="none" strike="noStrike" kern="0" cap="none" spc="0" normalizeH="0" baseline="0" noProof="0" dirty="0">
                <a:ln>
                  <a:noFill/>
                </a:ln>
                <a:solidFill>
                  <a:srgbClr val="666666"/>
                </a:solidFill>
                <a:effectLst/>
                <a:uLnTx/>
                <a:uFillTx/>
                <a:latin typeface="Arial"/>
                <a:cs typeface="Arial"/>
              </a:rPr>
              <a:t>maturities</a:t>
            </a:r>
            <a:r>
              <a:rPr kumimoji="0" sz="2400" b="0" i="0" u="none" strike="noStrike" kern="0" cap="none" spc="-65" normalizeH="0" baseline="0" noProof="0" dirty="0">
                <a:ln>
                  <a:noFill/>
                </a:ln>
                <a:solidFill>
                  <a:srgbClr val="666666"/>
                </a:solidFill>
                <a:effectLst/>
                <a:uLnTx/>
                <a:uFillTx/>
                <a:latin typeface="Arial"/>
                <a:cs typeface="Arial"/>
              </a:rPr>
              <a:t> </a:t>
            </a:r>
            <a:r>
              <a:rPr kumimoji="0" sz="2400" b="0" i="0" u="none" strike="noStrike" kern="0" cap="none" spc="0" normalizeH="0" baseline="0" noProof="0" dirty="0">
                <a:ln>
                  <a:noFill/>
                </a:ln>
                <a:solidFill>
                  <a:srgbClr val="666666"/>
                </a:solidFill>
                <a:effectLst/>
                <a:uLnTx/>
                <a:uFillTx/>
                <a:latin typeface="Arial"/>
                <a:cs typeface="Arial"/>
              </a:rPr>
              <a:t>move</a:t>
            </a:r>
            <a:r>
              <a:rPr kumimoji="0" sz="2400" b="0" i="0" u="none" strike="noStrike" kern="0" cap="none" spc="-60" normalizeH="0" baseline="0" noProof="0" dirty="0">
                <a:ln>
                  <a:noFill/>
                </a:ln>
                <a:solidFill>
                  <a:srgbClr val="666666"/>
                </a:solidFill>
                <a:effectLst/>
                <a:uLnTx/>
                <a:uFillTx/>
                <a:latin typeface="Arial"/>
                <a:cs typeface="Arial"/>
              </a:rPr>
              <a:t> </a:t>
            </a:r>
            <a:r>
              <a:rPr kumimoji="0" sz="2400" b="0" i="0" u="none" strike="noStrike" kern="0" cap="none" spc="-10" normalizeH="0" baseline="0" noProof="0" dirty="0">
                <a:ln>
                  <a:noFill/>
                </a:ln>
                <a:solidFill>
                  <a:srgbClr val="666666"/>
                </a:solidFill>
                <a:effectLst/>
                <a:uLnTx/>
                <a:uFillTx/>
                <a:latin typeface="Arial"/>
                <a:cs typeface="Arial"/>
              </a:rPr>
              <a:t>together.</a:t>
            </a:r>
            <a:r>
              <a:rPr kumimoji="0" sz="2400" b="0" i="0" u="none" strike="noStrike" kern="0" cap="none" spc="-80" normalizeH="0" baseline="0" noProof="0" dirty="0">
                <a:ln>
                  <a:noFill/>
                </a:ln>
                <a:solidFill>
                  <a:srgbClr val="666666"/>
                </a:solidFill>
                <a:effectLst/>
                <a:uLnTx/>
                <a:uFillTx/>
                <a:latin typeface="Arial"/>
                <a:cs typeface="Arial"/>
              </a:rPr>
              <a:t> </a:t>
            </a:r>
            <a:r>
              <a:rPr kumimoji="0" sz="2400" b="0" i="0" u="none" strike="noStrike" kern="0" cap="none" spc="-25" normalizeH="0" baseline="0" noProof="0" dirty="0">
                <a:ln>
                  <a:noFill/>
                </a:ln>
                <a:solidFill>
                  <a:srgbClr val="666666"/>
                </a:solidFill>
                <a:effectLst/>
                <a:uLnTx/>
                <a:uFillTx/>
                <a:latin typeface="Arial"/>
                <a:cs typeface="Arial"/>
              </a:rPr>
              <a:t>We </a:t>
            </a:r>
            <a:r>
              <a:rPr kumimoji="0" sz="2400" b="0" i="0" u="none" strike="noStrike" kern="0" cap="none" spc="0" normalizeH="0" baseline="0" noProof="0" dirty="0">
                <a:ln>
                  <a:noFill/>
                </a:ln>
                <a:solidFill>
                  <a:srgbClr val="666666"/>
                </a:solidFill>
                <a:effectLst/>
                <a:uLnTx/>
                <a:uFillTx/>
                <a:latin typeface="Arial"/>
                <a:cs typeface="Arial"/>
              </a:rPr>
              <a:t>see</a:t>
            </a:r>
            <a:r>
              <a:rPr kumimoji="0" sz="2400" b="0" i="0" u="none" strike="noStrike" kern="0" cap="none" spc="-35" normalizeH="0" baseline="0" noProof="0" dirty="0">
                <a:ln>
                  <a:noFill/>
                </a:ln>
                <a:solidFill>
                  <a:srgbClr val="666666"/>
                </a:solidFill>
                <a:effectLst/>
                <a:uLnTx/>
                <a:uFillTx/>
                <a:latin typeface="Arial"/>
                <a:cs typeface="Arial"/>
              </a:rPr>
              <a:t> </a:t>
            </a:r>
            <a:r>
              <a:rPr kumimoji="0" sz="2400" b="0" i="0" u="none" strike="noStrike" kern="0" cap="none" spc="0" normalizeH="0" baseline="0" noProof="0" dirty="0">
                <a:ln>
                  <a:noFill/>
                </a:ln>
                <a:solidFill>
                  <a:srgbClr val="666666"/>
                </a:solidFill>
                <a:effectLst/>
                <a:uLnTx/>
                <a:uFillTx/>
                <a:latin typeface="Arial"/>
                <a:cs typeface="Arial"/>
              </a:rPr>
              <a:t>this</a:t>
            </a:r>
            <a:r>
              <a:rPr kumimoji="0" sz="2400" b="0" i="0" u="none" strike="noStrike" kern="0" cap="none" spc="-35" normalizeH="0" baseline="0" noProof="0" dirty="0">
                <a:ln>
                  <a:noFill/>
                </a:ln>
                <a:solidFill>
                  <a:srgbClr val="666666"/>
                </a:solidFill>
                <a:effectLst/>
                <a:uLnTx/>
                <a:uFillTx/>
                <a:latin typeface="Arial"/>
                <a:cs typeface="Arial"/>
              </a:rPr>
              <a:t> </a:t>
            </a:r>
            <a:r>
              <a:rPr kumimoji="0" sz="2400" b="0" i="0" u="none" strike="noStrike" kern="0" cap="none" spc="0" normalizeH="0" baseline="0" noProof="0" dirty="0">
                <a:ln>
                  <a:noFill/>
                </a:ln>
                <a:solidFill>
                  <a:srgbClr val="666666"/>
                </a:solidFill>
                <a:effectLst/>
                <a:uLnTx/>
                <a:uFillTx/>
                <a:latin typeface="Arial"/>
                <a:cs typeface="Arial"/>
              </a:rPr>
              <a:t>on</a:t>
            </a:r>
            <a:r>
              <a:rPr kumimoji="0" sz="2400" b="0" i="0" u="none" strike="noStrike" kern="0" cap="none" spc="-35" normalizeH="0" baseline="0" noProof="0" dirty="0">
                <a:ln>
                  <a:noFill/>
                </a:ln>
                <a:solidFill>
                  <a:srgbClr val="666666"/>
                </a:solidFill>
                <a:effectLst/>
                <a:uLnTx/>
                <a:uFillTx/>
                <a:latin typeface="Arial"/>
                <a:cs typeface="Arial"/>
              </a:rPr>
              <a:t> </a:t>
            </a:r>
            <a:r>
              <a:rPr kumimoji="0" sz="2400" b="0" i="0" u="none" strike="noStrike" kern="0" cap="none" spc="0" normalizeH="0" baseline="0" noProof="0" dirty="0">
                <a:ln>
                  <a:noFill/>
                </a:ln>
                <a:solidFill>
                  <a:srgbClr val="666666"/>
                </a:solidFill>
                <a:effectLst/>
                <a:uLnTx/>
                <a:uFillTx/>
                <a:latin typeface="Arial"/>
                <a:cs typeface="Arial"/>
              </a:rPr>
              <a:t>the</a:t>
            </a:r>
            <a:r>
              <a:rPr kumimoji="0" sz="2400" b="0" i="0" u="none" strike="noStrike" kern="0" cap="none" spc="-45" normalizeH="0" baseline="0" noProof="0" dirty="0">
                <a:ln>
                  <a:noFill/>
                </a:ln>
                <a:solidFill>
                  <a:srgbClr val="666666"/>
                </a:solidFill>
                <a:effectLst/>
                <a:uLnTx/>
                <a:uFillTx/>
                <a:latin typeface="Arial"/>
                <a:cs typeface="Arial"/>
              </a:rPr>
              <a:t> </a:t>
            </a:r>
            <a:r>
              <a:rPr kumimoji="0" sz="2400" b="0" i="0" u="none" strike="noStrike" kern="0" cap="none" spc="0" normalizeH="0" baseline="0" noProof="0" dirty="0">
                <a:ln>
                  <a:noFill/>
                </a:ln>
                <a:solidFill>
                  <a:srgbClr val="666666"/>
                </a:solidFill>
                <a:effectLst/>
                <a:uLnTx/>
                <a:uFillTx/>
                <a:latin typeface="Arial"/>
                <a:cs typeface="Arial"/>
              </a:rPr>
              <a:t>next</a:t>
            </a:r>
            <a:r>
              <a:rPr kumimoji="0" sz="2400" b="0" i="0" u="none" strike="noStrike" kern="0" cap="none" spc="-15" normalizeH="0" baseline="0" noProof="0" dirty="0">
                <a:ln>
                  <a:noFill/>
                </a:ln>
                <a:solidFill>
                  <a:srgbClr val="666666"/>
                </a:solidFill>
                <a:effectLst/>
                <a:uLnTx/>
                <a:uFillTx/>
                <a:latin typeface="Arial"/>
                <a:cs typeface="Arial"/>
              </a:rPr>
              <a:t> </a:t>
            </a:r>
            <a:r>
              <a:rPr kumimoji="0" sz="2400" b="0" i="0" u="none" strike="noStrike" kern="0" cap="none" spc="-10" normalizeH="0" baseline="0" noProof="0" dirty="0">
                <a:ln>
                  <a:noFill/>
                </a:ln>
                <a:solidFill>
                  <a:srgbClr val="666666"/>
                </a:solidFill>
                <a:effectLst/>
                <a:uLnTx/>
                <a:uFillTx/>
                <a:latin typeface="Arial"/>
                <a:cs typeface="Arial"/>
              </a:rPr>
              <a:t>slide.</a:t>
            </a:r>
            <a:endParaRPr kumimoji="0" sz="2400" b="0" i="0" u="none" strike="noStrike" kern="0" cap="none" spc="0" normalizeH="0" baseline="0" noProof="0">
              <a:ln>
                <a:noFill/>
              </a:ln>
              <a:solidFill>
                <a:sysClr val="windowText" lastClr="000000"/>
              </a:solidFill>
              <a:effectLst/>
              <a:uLnTx/>
              <a:uFillTx/>
              <a:latin typeface="Arial"/>
              <a:cs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330708" y="5785102"/>
            <a:ext cx="8448040" cy="731520"/>
            <a:chOff x="330708" y="5785102"/>
            <a:chExt cx="8448040" cy="731520"/>
          </a:xfrm>
        </p:grpSpPr>
        <p:pic>
          <p:nvPicPr>
            <p:cNvPr id="3" name="object 3"/>
            <p:cNvPicPr/>
            <p:nvPr/>
          </p:nvPicPr>
          <p:blipFill>
            <a:blip r:embed="rId2" cstate="print"/>
            <a:stretch>
              <a:fillRect/>
            </a:stretch>
          </p:blipFill>
          <p:spPr>
            <a:xfrm>
              <a:off x="335280" y="5785102"/>
              <a:ext cx="8442959" cy="731519"/>
            </a:xfrm>
            <a:prstGeom prst="rect">
              <a:avLst/>
            </a:prstGeom>
          </p:spPr>
        </p:pic>
        <p:pic>
          <p:nvPicPr>
            <p:cNvPr id="4" name="object 4"/>
            <p:cNvPicPr/>
            <p:nvPr/>
          </p:nvPicPr>
          <p:blipFill>
            <a:blip r:embed="rId3" cstate="print"/>
            <a:stretch>
              <a:fillRect/>
            </a:stretch>
          </p:blipFill>
          <p:spPr>
            <a:xfrm>
              <a:off x="330708" y="5949696"/>
              <a:ext cx="2767584" cy="510540"/>
            </a:xfrm>
            <a:prstGeom prst="rect">
              <a:avLst/>
            </a:prstGeom>
          </p:spPr>
        </p:pic>
      </p:grpSp>
      <p:sp>
        <p:nvSpPr>
          <p:cNvPr id="5" name="object 5"/>
          <p:cNvSpPr txBox="1">
            <a:spLocks noGrp="1"/>
          </p:cNvSpPr>
          <p:nvPr>
            <p:ph type="title"/>
          </p:nvPr>
        </p:nvSpPr>
        <p:spPr>
          <a:prstGeom prst="rect">
            <a:avLst/>
          </a:prstGeom>
        </p:spPr>
        <p:txBody>
          <a:bodyPr vert="horz" wrap="square" lIns="0" tIns="383032" rIns="0" bIns="0" rtlCol="0">
            <a:spAutoFit/>
          </a:bodyPr>
          <a:lstStyle/>
          <a:p>
            <a:pPr marL="149225" marR="5080">
              <a:lnSpc>
                <a:spcPct val="100000"/>
              </a:lnSpc>
              <a:spcBef>
                <a:spcPts val="100"/>
              </a:spcBef>
            </a:pPr>
            <a:r>
              <a:rPr sz="2400" dirty="0"/>
              <a:t>Figure</a:t>
            </a:r>
            <a:r>
              <a:rPr sz="2400" spc="-60" dirty="0"/>
              <a:t> </a:t>
            </a:r>
            <a:r>
              <a:rPr sz="2400" dirty="0"/>
              <a:t>5.4</a:t>
            </a:r>
            <a:r>
              <a:rPr sz="2400" spc="-55" dirty="0"/>
              <a:t> </a:t>
            </a:r>
            <a:r>
              <a:rPr sz="2400" b="0" dirty="0">
                <a:latin typeface="Arial"/>
                <a:cs typeface="Arial"/>
              </a:rPr>
              <a:t>Movements</a:t>
            </a:r>
            <a:r>
              <a:rPr sz="2400" b="0" spc="-45" dirty="0">
                <a:latin typeface="Arial"/>
                <a:cs typeface="Arial"/>
              </a:rPr>
              <a:t> </a:t>
            </a:r>
            <a:r>
              <a:rPr sz="2400" b="0" dirty="0">
                <a:latin typeface="Arial"/>
                <a:cs typeface="Arial"/>
              </a:rPr>
              <a:t>over</a:t>
            </a:r>
            <a:r>
              <a:rPr sz="2400" b="0" spc="-95" dirty="0">
                <a:latin typeface="Arial"/>
                <a:cs typeface="Arial"/>
              </a:rPr>
              <a:t> </a:t>
            </a:r>
            <a:r>
              <a:rPr sz="2400" b="0" dirty="0">
                <a:latin typeface="Arial"/>
                <a:cs typeface="Arial"/>
              </a:rPr>
              <a:t>Time</a:t>
            </a:r>
            <a:r>
              <a:rPr sz="2400" b="0" spc="-60" dirty="0">
                <a:latin typeface="Arial"/>
                <a:cs typeface="Arial"/>
              </a:rPr>
              <a:t> </a:t>
            </a:r>
            <a:r>
              <a:rPr sz="2400" b="0" dirty="0">
                <a:latin typeface="Arial"/>
                <a:cs typeface="Arial"/>
              </a:rPr>
              <a:t>of</a:t>
            </a:r>
            <a:r>
              <a:rPr sz="2400" b="0" spc="-50" dirty="0">
                <a:latin typeface="Arial"/>
                <a:cs typeface="Arial"/>
              </a:rPr>
              <a:t> </a:t>
            </a:r>
            <a:r>
              <a:rPr sz="2400" b="0" dirty="0">
                <a:latin typeface="Arial"/>
                <a:cs typeface="Arial"/>
              </a:rPr>
              <a:t>Interest</a:t>
            </a:r>
            <a:r>
              <a:rPr sz="2400" b="0" spc="-60" dirty="0">
                <a:latin typeface="Arial"/>
                <a:cs typeface="Arial"/>
              </a:rPr>
              <a:t> </a:t>
            </a:r>
            <a:r>
              <a:rPr sz="2400" b="0" dirty="0">
                <a:latin typeface="Arial"/>
                <a:cs typeface="Arial"/>
              </a:rPr>
              <a:t>Rates</a:t>
            </a:r>
            <a:r>
              <a:rPr sz="2400" b="0" spc="-50" dirty="0">
                <a:latin typeface="Arial"/>
                <a:cs typeface="Arial"/>
              </a:rPr>
              <a:t> </a:t>
            </a:r>
            <a:r>
              <a:rPr sz="2400" b="0" dirty="0">
                <a:latin typeface="Arial"/>
                <a:cs typeface="Arial"/>
              </a:rPr>
              <a:t>on</a:t>
            </a:r>
            <a:r>
              <a:rPr sz="2400" b="0" spc="-50" dirty="0">
                <a:latin typeface="Arial"/>
                <a:cs typeface="Arial"/>
              </a:rPr>
              <a:t> </a:t>
            </a:r>
            <a:r>
              <a:rPr sz="2400" b="0" spc="-20" dirty="0">
                <a:latin typeface="Arial"/>
                <a:cs typeface="Arial"/>
              </a:rPr>
              <a:t>U.S. </a:t>
            </a:r>
            <a:r>
              <a:rPr sz="2400" b="0" dirty="0">
                <a:latin typeface="Arial"/>
                <a:cs typeface="Arial"/>
              </a:rPr>
              <a:t>Government</a:t>
            </a:r>
            <a:r>
              <a:rPr sz="2400" b="0" spc="-65" dirty="0">
                <a:latin typeface="Arial"/>
                <a:cs typeface="Arial"/>
              </a:rPr>
              <a:t> </a:t>
            </a:r>
            <a:r>
              <a:rPr sz="2400" b="0" dirty="0">
                <a:latin typeface="Arial"/>
                <a:cs typeface="Arial"/>
              </a:rPr>
              <a:t>Bonds</a:t>
            </a:r>
            <a:r>
              <a:rPr sz="2400" b="0" spc="-65" dirty="0">
                <a:latin typeface="Arial"/>
                <a:cs typeface="Arial"/>
              </a:rPr>
              <a:t> </a:t>
            </a:r>
            <a:r>
              <a:rPr sz="2400" b="0" dirty="0">
                <a:latin typeface="Arial"/>
                <a:cs typeface="Arial"/>
              </a:rPr>
              <a:t>with</a:t>
            </a:r>
            <a:r>
              <a:rPr sz="2400" b="0" spc="-50" dirty="0">
                <a:latin typeface="Arial"/>
                <a:cs typeface="Arial"/>
              </a:rPr>
              <a:t> </a:t>
            </a:r>
            <a:r>
              <a:rPr sz="2400" b="0" dirty="0">
                <a:latin typeface="Arial"/>
                <a:cs typeface="Arial"/>
              </a:rPr>
              <a:t>Different</a:t>
            </a:r>
            <a:r>
              <a:rPr sz="2400" b="0" spc="-65" dirty="0">
                <a:latin typeface="Arial"/>
                <a:cs typeface="Arial"/>
              </a:rPr>
              <a:t> </a:t>
            </a:r>
            <a:r>
              <a:rPr sz="2400" b="0" spc="-10" dirty="0">
                <a:latin typeface="Arial"/>
                <a:cs typeface="Arial"/>
              </a:rPr>
              <a:t>Maturities</a:t>
            </a:r>
            <a:endParaRPr sz="2400">
              <a:latin typeface="Arial"/>
              <a:cs typeface="Arial"/>
            </a:endParaRPr>
          </a:p>
        </p:txBody>
      </p:sp>
      <p:pic>
        <p:nvPicPr>
          <p:cNvPr id="6" name="object 6"/>
          <p:cNvPicPr/>
          <p:nvPr/>
        </p:nvPicPr>
        <p:blipFill>
          <a:blip r:embed="rId4" cstate="print"/>
          <a:stretch>
            <a:fillRect/>
          </a:stretch>
        </p:blipFill>
        <p:spPr>
          <a:xfrm>
            <a:off x="967878" y="1641842"/>
            <a:ext cx="7474653" cy="3859984"/>
          </a:xfrm>
          <a:prstGeom prst="rect">
            <a:avLst/>
          </a:prstGeom>
        </p:spPr>
      </p:pic>
      <p:sp>
        <p:nvSpPr>
          <p:cNvPr id="7" name="object 7"/>
          <p:cNvSpPr txBox="1"/>
          <p:nvPr/>
        </p:nvSpPr>
        <p:spPr>
          <a:xfrm>
            <a:off x="535940" y="5668467"/>
            <a:ext cx="7716520" cy="574040"/>
          </a:xfrm>
          <a:prstGeom prst="rect">
            <a:avLst/>
          </a:prstGeom>
        </p:spPr>
        <p:txBody>
          <a:bodyPr vert="horz" wrap="square" lIns="0" tIns="12700" rIns="0" bIns="0" rtlCol="0">
            <a:spAutoFit/>
          </a:bodyPr>
          <a:lstStyle/>
          <a:p>
            <a:pPr marL="12700" marR="5080" lvl="0" indent="0" defTabSz="914400" eaLnBrk="1" fontAlgn="auto" latinLnBrk="0" hangingPunct="1">
              <a:lnSpc>
                <a:spcPct val="100000"/>
              </a:lnSpc>
              <a:spcBef>
                <a:spcPts val="100"/>
              </a:spcBef>
              <a:spcAft>
                <a:spcPts val="0"/>
              </a:spcAft>
              <a:buClrTx/>
              <a:buSzTx/>
              <a:buFontTx/>
              <a:buNone/>
              <a:tabLst/>
              <a:defRPr/>
            </a:pPr>
            <a:r>
              <a:rPr kumimoji="0" sz="1200" b="0" i="0" u="none" strike="noStrike" kern="0" cap="none" spc="0" normalizeH="0" baseline="0" noProof="0" dirty="0">
                <a:ln>
                  <a:noFill/>
                </a:ln>
                <a:solidFill>
                  <a:srgbClr val="666666"/>
                </a:solidFill>
                <a:effectLst/>
                <a:uLnTx/>
                <a:uFillTx/>
                <a:latin typeface="Arial"/>
                <a:cs typeface="Arial"/>
              </a:rPr>
              <a:t>Source:</a:t>
            </a:r>
            <a:r>
              <a:rPr kumimoji="0" sz="1200" b="0" i="0" u="none" strike="noStrike" kern="0" cap="none" spc="-35" normalizeH="0" baseline="0" noProof="0" dirty="0">
                <a:ln>
                  <a:noFill/>
                </a:ln>
                <a:solidFill>
                  <a:srgbClr val="666666"/>
                </a:solidFill>
                <a:effectLst/>
                <a:uLnTx/>
                <a:uFillTx/>
                <a:latin typeface="Arial"/>
                <a:cs typeface="Arial"/>
              </a:rPr>
              <a:t> </a:t>
            </a:r>
            <a:r>
              <a:rPr kumimoji="0" sz="1200" b="0" i="0" u="none" strike="noStrike" kern="0" cap="none" spc="0" normalizeH="0" baseline="0" noProof="0" dirty="0">
                <a:ln>
                  <a:noFill/>
                </a:ln>
                <a:solidFill>
                  <a:srgbClr val="666666"/>
                </a:solidFill>
                <a:effectLst/>
                <a:uLnTx/>
                <a:uFillTx/>
                <a:latin typeface="Arial"/>
                <a:cs typeface="Arial"/>
              </a:rPr>
              <a:t>Federal</a:t>
            </a:r>
            <a:r>
              <a:rPr kumimoji="0" sz="1200" b="0" i="0" u="none" strike="noStrike" kern="0" cap="none" spc="-50" normalizeH="0" baseline="0" noProof="0" dirty="0">
                <a:ln>
                  <a:noFill/>
                </a:ln>
                <a:solidFill>
                  <a:srgbClr val="666666"/>
                </a:solidFill>
                <a:effectLst/>
                <a:uLnTx/>
                <a:uFillTx/>
                <a:latin typeface="Arial"/>
                <a:cs typeface="Arial"/>
              </a:rPr>
              <a:t> </a:t>
            </a:r>
            <a:r>
              <a:rPr kumimoji="0" sz="1200" b="0" i="0" u="none" strike="noStrike" kern="0" cap="none" spc="0" normalizeH="0" baseline="0" noProof="0" dirty="0">
                <a:ln>
                  <a:noFill/>
                </a:ln>
                <a:solidFill>
                  <a:srgbClr val="666666"/>
                </a:solidFill>
                <a:effectLst/>
                <a:uLnTx/>
                <a:uFillTx/>
                <a:latin typeface="Arial"/>
                <a:cs typeface="Arial"/>
              </a:rPr>
              <a:t>Reserve</a:t>
            </a:r>
            <a:r>
              <a:rPr kumimoji="0" sz="1200" b="0" i="0" u="none" strike="noStrike" kern="0" cap="none" spc="-20" normalizeH="0" baseline="0" noProof="0" dirty="0">
                <a:ln>
                  <a:noFill/>
                </a:ln>
                <a:solidFill>
                  <a:srgbClr val="666666"/>
                </a:solidFill>
                <a:effectLst/>
                <a:uLnTx/>
                <a:uFillTx/>
                <a:latin typeface="Arial"/>
                <a:cs typeface="Arial"/>
              </a:rPr>
              <a:t> </a:t>
            </a:r>
            <a:r>
              <a:rPr kumimoji="0" sz="1200" b="0" i="0" u="none" strike="noStrike" kern="0" cap="none" spc="0" normalizeH="0" baseline="0" noProof="0" dirty="0">
                <a:ln>
                  <a:noFill/>
                </a:ln>
                <a:solidFill>
                  <a:srgbClr val="666666"/>
                </a:solidFill>
                <a:effectLst/>
                <a:uLnTx/>
                <a:uFillTx/>
                <a:latin typeface="Arial"/>
                <a:cs typeface="Arial"/>
              </a:rPr>
              <a:t>Bank</a:t>
            </a:r>
            <a:r>
              <a:rPr kumimoji="0" sz="1200" b="0" i="0" u="none" strike="noStrike" kern="0" cap="none" spc="-25" normalizeH="0" baseline="0" noProof="0" dirty="0">
                <a:ln>
                  <a:noFill/>
                </a:ln>
                <a:solidFill>
                  <a:srgbClr val="666666"/>
                </a:solidFill>
                <a:effectLst/>
                <a:uLnTx/>
                <a:uFillTx/>
                <a:latin typeface="Arial"/>
                <a:cs typeface="Arial"/>
              </a:rPr>
              <a:t> </a:t>
            </a:r>
            <a:r>
              <a:rPr kumimoji="0" sz="1200" b="0" i="0" u="none" strike="noStrike" kern="0" cap="none" spc="0" normalizeH="0" baseline="0" noProof="0" dirty="0">
                <a:ln>
                  <a:noFill/>
                </a:ln>
                <a:solidFill>
                  <a:srgbClr val="666666"/>
                </a:solidFill>
                <a:effectLst/>
                <a:uLnTx/>
                <a:uFillTx/>
                <a:latin typeface="Arial"/>
                <a:cs typeface="Arial"/>
              </a:rPr>
              <a:t>of</a:t>
            </a:r>
            <a:r>
              <a:rPr kumimoji="0" sz="1200" b="0" i="0" u="none" strike="noStrike" kern="0" cap="none" spc="-25" normalizeH="0" baseline="0" noProof="0" dirty="0">
                <a:ln>
                  <a:noFill/>
                </a:ln>
                <a:solidFill>
                  <a:srgbClr val="666666"/>
                </a:solidFill>
                <a:effectLst/>
                <a:uLnTx/>
                <a:uFillTx/>
                <a:latin typeface="Arial"/>
                <a:cs typeface="Arial"/>
              </a:rPr>
              <a:t> </a:t>
            </a:r>
            <a:r>
              <a:rPr kumimoji="0" sz="1200" b="0" i="0" u="none" strike="noStrike" kern="0" cap="none" spc="0" normalizeH="0" baseline="0" noProof="0" dirty="0">
                <a:ln>
                  <a:noFill/>
                </a:ln>
                <a:solidFill>
                  <a:srgbClr val="666666"/>
                </a:solidFill>
                <a:effectLst/>
                <a:uLnTx/>
                <a:uFillTx/>
                <a:latin typeface="Arial"/>
                <a:cs typeface="Arial"/>
              </a:rPr>
              <a:t>St.</a:t>
            </a:r>
            <a:r>
              <a:rPr kumimoji="0" sz="1200" b="0" i="0" u="none" strike="noStrike" kern="0" cap="none" spc="-15" normalizeH="0" baseline="0" noProof="0" dirty="0">
                <a:ln>
                  <a:noFill/>
                </a:ln>
                <a:solidFill>
                  <a:srgbClr val="666666"/>
                </a:solidFill>
                <a:effectLst/>
                <a:uLnTx/>
                <a:uFillTx/>
                <a:latin typeface="Arial"/>
                <a:cs typeface="Arial"/>
              </a:rPr>
              <a:t> </a:t>
            </a:r>
            <a:r>
              <a:rPr kumimoji="0" sz="1200" b="0" i="0" u="none" strike="noStrike" kern="0" cap="none" spc="0" normalizeH="0" baseline="0" noProof="0" dirty="0">
                <a:ln>
                  <a:noFill/>
                </a:ln>
                <a:solidFill>
                  <a:srgbClr val="666666"/>
                </a:solidFill>
                <a:effectLst/>
                <a:uLnTx/>
                <a:uFillTx/>
                <a:latin typeface="Arial"/>
                <a:cs typeface="Arial"/>
              </a:rPr>
              <a:t>Louis,</a:t>
            </a:r>
            <a:r>
              <a:rPr kumimoji="0" sz="1200" b="0" i="0" u="none" strike="noStrike" kern="0" cap="none" spc="-35" normalizeH="0" baseline="0" noProof="0" dirty="0">
                <a:ln>
                  <a:noFill/>
                </a:ln>
                <a:solidFill>
                  <a:srgbClr val="666666"/>
                </a:solidFill>
                <a:effectLst/>
                <a:uLnTx/>
                <a:uFillTx/>
                <a:latin typeface="Arial"/>
                <a:cs typeface="Arial"/>
              </a:rPr>
              <a:t> </a:t>
            </a:r>
            <a:r>
              <a:rPr kumimoji="0" sz="1200" b="0" i="0" u="none" strike="noStrike" kern="0" cap="none" spc="0" normalizeH="0" baseline="0" noProof="0" dirty="0">
                <a:ln>
                  <a:noFill/>
                </a:ln>
                <a:solidFill>
                  <a:srgbClr val="666666"/>
                </a:solidFill>
                <a:effectLst/>
                <a:uLnTx/>
                <a:uFillTx/>
                <a:latin typeface="Arial"/>
                <a:cs typeface="Arial"/>
              </a:rPr>
              <a:t>FRED</a:t>
            </a:r>
            <a:r>
              <a:rPr kumimoji="0" sz="1200" b="0" i="0" u="none" strike="noStrike" kern="0" cap="none" spc="-15" normalizeH="0" baseline="0" noProof="0" dirty="0">
                <a:ln>
                  <a:noFill/>
                </a:ln>
                <a:solidFill>
                  <a:srgbClr val="666666"/>
                </a:solidFill>
                <a:effectLst/>
                <a:uLnTx/>
                <a:uFillTx/>
                <a:latin typeface="Arial"/>
                <a:cs typeface="Arial"/>
              </a:rPr>
              <a:t> </a:t>
            </a:r>
            <a:r>
              <a:rPr kumimoji="0" sz="1200" b="0" i="0" u="none" strike="noStrike" kern="0" cap="none" spc="0" normalizeH="0" baseline="0" noProof="0" dirty="0">
                <a:ln>
                  <a:noFill/>
                </a:ln>
                <a:solidFill>
                  <a:srgbClr val="666666"/>
                </a:solidFill>
                <a:effectLst/>
                <a:uLnTx/>
                <a:uFillTx/>
                <a:latin typeface="Arial"/>
                <a:cs typeface="Arial"/>
              </a:rPr>
              <a:t>database, </a:t>
            </a:r>
            <a:r>
              <a:rPr kumimoji="0" sz="1200" b="0" i="0" u="sng" strike="noStrike" kern="0" cap="none" spc="-10" normalizeH="0" baseline="0" noProof="0" dirty="0">
                <a:ln>
                  <a:noFill/>
                </a:ln>
                <a:solidFill>
                  <a:srgbClr val="3B1581"/>
                </a:solidFill>
                <a:effectLst/>
                <a:uLnTx/>
                <a:uFill>
                  <a:solidFill>
                    <a:srgbClr val="3B1581"/>
                  </a:solidFill>
                </a:uFill>
                <a:latin typeface="Arial"/>
                <a:cs typeface="Arial"/>
                <a:hlinkClick r:id="rId5"/>
              </a:rPr>
              <a:t>https://fred.stlouisfed.org/series/TB3MS</a:t>
            </a:r>
            <a:r>
              <a:rPr kumimoji="0" sz="1200" b="0" i="0" u="none" strike="noStrike" kern="0" cap="none" spc="-10" normalizeH="0" baseline="0" noProof="0" dirty="0">
                <a:ln>
                  <a:noFill/>
                </a:ln>
                <a:solidFill>
                  <a:srgbClr val="666666"/>
                </a:solidFill>
                <a:effectLst/>
                <a:uLnTx/>
                <a:uFillTx/>
                <a:latin typeface="Arial"/>
                <a:cs typeface="Arial"/>
              </a:rPr>
              <a:t>; </a:t>
            </a:r>
            <a:r>
              <a:rPr kumimoji="0" sz="1200" b="0" i="0" u="sng" strike="noStrike" kern="0" cap="none" spc="-10" normalizeH="0" baseline="0" noProof="0" dirty="0">
                <a:ln>
                  <a:noFill/>
                </a:ln>
                <a:solidFill>
                  <a:srgbClr val="3B1581"/>
                </a:solidFill>
                <a:effectLst/>
                <a:uLnTx/>
                <a:uFill>
                  <a:solidFill>
                    <a:srgbClr val="3B1581"/>
                  </a:solidFill>
                </a:uFill>
                <a:latin typeface="Arial"/>
                <a:cs typeface="Arial"/>
                <a:hlinkClick r:id="rId6"/>
              </a:rPr>
              <a:t>https://fred.stlouisfed.org/series/GS3</a:t>
            </a:r>
            <a:r>
              <a:rPr kumimoji="0" sz="1200" b="0" i="0" u="none" strike="noStrike" kern="0" cap="none" spc="-10" normalizeH="0" baseline="0" noProof="0" dirty="0">
                <a:ln>
                  <a:noFill/>
                </a:ln>
                <a:solidFill>
                  <a:srgbClr val="666666"/>
                </a:solidFill>
                <a:effectLst/>
                <a:uLnTx/>
                <a:uFillTx/>
                <a:latin typeface="Arial"/>
                <a:cs typeface="Arial"/>
              </a:rPr>
              <a:t>;</a:t>
            </a:r>
            <a:r>
              <a:rPr kumimoji="0" sz="1200" b="0" i="0" u="none" strike="noStrike" kern="0" cap="none" spc="190" normalizeH="0" baseline="0" noProof="0" dirty="0">
                <a:ln>
                  <a:noFill/>
                </a:ln>
                <a:solidFill>
                  <a:srgbClr val="666666"/>
                </a:solidFill>
                <a:effectLst/>
                <a:uLnTx/>
                <a:uFillTx/>
                <a:latin typeface="Arial"/>
                <a:cs typeface="Arial"/>
              </a:rPr>
              <a:t> </a:t>
            </a:r>
            <a:r>
              <a:rPr kumimoji="0" sz="1200" b="0" i="0" u="sng" strike="noStrike" kern="0" cap="none" spc="-10" normalizeH="0" baseline="0" noProof="0" dirty="0">
                <a:ln>
                  <a:noFill/>
                </a:ln>
                <a:solidFill>
                  <a:srgbClr val="3B1581"/>
                </a:solidFill>
                <a:effectLst/>
                <a:uLnTx/>
                <a:uFill>
                  <a:solidFill>
                    <a:srgbClr val="3B1581"/>
                  </a:solidFill>
                </a:uFill>
                <a:latin typeface="Arial"/>
                <a:cs typeface="Arial"/>
                <a:hlinkClick r:id="rId7"/>
              </a:rPr>
              <a:t>https://fred.stlouisfed.org/series/GS5</a:t>
            </a:r>
            <a:r>
              <a:rPr kumimoji="0" sz="1200" b="0" i="0" u="none" strike="noStrike" kern="0" cap="none" spc="-10" normalizeH="0" baseline="0" noProof="0" dirty="0">
                <a:ln>
                  <a:noFill/>
                </a:ln>
                <a:solidFill>
                  <a:srgbClr val="666666"/>
                </a:solidFill>
                <a:effectLst/>
                <a:uLnTx/>
                <a:uFillTx/>
                <a:latin typeface="Arial"/>
                <a:cs typeface="Arial"/>
              </a:rPr>
              <a:t>;</a:t>
            </a:r>
            <a:r>
              <a:rPr kumimoji="0" sz="1200" b="0" i="0" u="none" strike="noStrike" kern="0" cap="none" spc="190" normalizeH="0" baseline="0" noProof="0" dirty="0">
                <a:ln>
                  <a:noFill/>
                </a:ln>
                <a:solidFill>
                  <a:srgbClr val="666666"/>
                </a:solidFill>
                <a:effectLst/>
                <a:uLnTx/>
                <a:uFillTx/>
                <a:latin typeface="Arial"/>
                <a:cs typeface="Arial"/>
              </a:rPr>
              <a:t> </a:t>
            </a:r>
            <a:r>
              <a:rPr kumimoji="0" sz="1200" b="0" i="0" u="sng" strike="noStrike" kern="0" cap="none" spc="-10" normalizeH="0" baseline="0" noProof="0" dirty="0">
                <a:ln>
                  <a:noFill/>
                </a:ln>
                <a:solidFill>
                  <a:srgbClr val="3B1581"/>
                </a:solidFill>
                <a:effectLst/>
                <a:uLnTx/>
                <a:uFill>
                  <a:solidFill>
                    <a:srgbClr val="3B1581"/>
                  </a:solidFill>
                </a:uFill>
                <a:latin typeface="Arial"/>
                <a:cs typeface="Arial"/>
                <a:hlinkClick r:id="rId8"/>
              </a:rPr>
              <a:t>https://fred.stlouisfed.org/series/GS20</a:t>
            </a:r>
            <a:r>
              <a:rPr kumimoji="0" sz="1200" b="0" i="0" u="none" strike="noStrike" kern="0" cap="none" spc="-10" normalizeH="0" baseline="0" noProof="0" dirty="0">
                <a:ln>
                  <a:noFill/>
                </a:ln>
                <a:solidFill>
                  <a:srgbClr val="666666"/>
                </a:solidFill>
                <a:effectLst/>
                <a:uLnTx/>
                <a:uFillTx/>
                <a:latin typeface="Arial"/>
                <a:cs typeface="Arial"/>
              </a:rPr>
              <a:t>: Yield</a:t>
            </a:r>
            <a:r>
              <a:rPr kumimoji="0" sz="1200" b="0" i="0" u="none" strike="noStrike" kern="0" cap="none" spc="-45" normalizeH="0" baseline="0" noProof="0" dirty="0">
                <a:ln>
                  <a:noFill/>
                </a:ln>
                <a:solidFill>
                  <a:srgbClr val="666666"/>
                </a:solidFill>
                <a:effectLst/>
                <a:uLnTx/>
                <a:uFillTx/>
                <a:latin typeface="Arial"/>
                <a:cs typeface="Arial"/>
              </a:rPr>
              <a:t> </a:t>
            </a:r>
            <a:r>
              <a:rPr kumimoji="0" sz="1200" b="0" i="0" u="none" strike="noStrike" kern="0" cap="none" spc="0" normalizeH="0" baseline="0" noProof="0" dirty="0">
                <a:ln>
                  <a:noFill/>
                </a:ln>
                <a:solidFill>
                  <a:srgbClr val="666666"/>
                </a:solidFill>
                <a:effectLst/>
                <a:uLnTx/>
                <a:uFillTx/>
                <a:latin typeface="Arial"/>
                <a:cs typeface="Arial"/>
              </a:rPr>
              <a:t>curve,</a:t>
            </a:r>
            <a:r>
              <a:rPr kumimoji="0" sz="1200" b="0" i="0" u="none" strike="noStrike" kern="0" cap="none" spc="-25" normalizeH="0" baseline="0" noProof="0" dirty="0">
                <a:ln>
                  <a:noFill/>
                </a:ln>
                <a:solidFill>
                  <a:srgbClr val="666666"/>
                </a:solidFill>
                <a:effectLst/>
                <a:uLnTx/>
                <a:uFillTx/>
                <a:latin typeface="Arial"/>
                <a:cs typeface="Arial"/>
              </a:rPr>
              <a:t> </a:t>
            </a:r>
            <a:r>
              <a:rPr kumimoji="0" sz="1200" b="0" i="0" u="sng" strike="noStrike" kern="0" cap="none" spc="-10" normalizeH="0" baseline="0" noProof="0" dirty="0">
                <a:ln>
                  <a:noFill/>
                </a:ln>
                <a:solidFill>
                  <a:srgbClr val="3B1581"/>
                </a:solidFill>
                <a:effectLst/>
                <a:uLnTx/>
                <a:uFill>
                  <a:solidFill>
                    <a:srgbClr val="3B1581"/>
                  </a:solidFill>
                </a:uFill>
                <a:latin typeface="Arial"/>
                <a:cs typeface="Arial"/>
                <a:hlinkClick r:id="rId9"/>
              </a:rPr>
              <a:t>http://finance.yahoo.com/bonds</a:t>
            </a:r>
            <a:r>
              <a:rPr kumimoji="0" sz="1200" b="0" i="0" u="none" strike="noStrike" kern="0" cap="none" spc="-10" normalizeH="0" baseline="0" noProof="0" dirty="0">
                <a:ln>
                  <a:noFill/>
                </a:ln>
                <a:solidFill>
                  <a:srgbClr val="666666"/>
                </a:solidFill>
                <a:effectLst/>
                <a:uLnTx/>
                <a:uFillTx/>
                <a:latin typeface="Arial"/>
                <a:cs typeface="Arial"/>
              </a:rPr>
              <a:t>.</a:t>
            </a:r>
            <a:endParaRPr kumimoji="0" sz="1200" b="0" i="0" u="none" strike="noStrike" kern="0" cap="none" spc="0" normalizeH="0" baseline="0" noProof="0">
              <a:ln>
                <a:noFill/>
              </a:ln>
              <a:solidFill>
                <a:sysClr val="windowText" lastClr="000000"/>
              </a:solidFill>
              <a:effectLst/>
              <a:uLnTx/>
              <a:uFillTx/>
              <a:latin typeface="Arial"/>
              <a:cs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330708" y="5785102"/>
            <a:ext cx="8448040" cy="731520"/>
            <a:chOff x="330708" y="5785102"/>
            <a:chExt cx="8448040" cy="731520"/>
          </a:xfrm>
        </p:grpSpPr>
        <p:pic>
          <p:nvPicPr>
            <p:cNvPr id="3" name="object 3"/>
            <p:cNvPicPr/>
            <p:nvPr/>
          </p:nvPicPr>
          <p:blipFill>
            <a:blip r:embed="rId2" cstate="print"/>
            <a:stretch>
              <a:fillRect/>
            </a:stretch>
          </p:blipFill>
          <p:spPr>
            <a:xfrm>
              <a:off x="335280" y="5785102"/>
              <a:ext cx="8442959" cy="731519"/>
            </a:xfrm>
            <a:prstGeom prst="rect">
              <a:avLst/>
            </a:prstGeom>
          </p:spPr>
        </p:pic>
        <p:pic>
          <p:nvPicPr>
            <p:cNvPr id="4" name="object 4"/>
            <p:cNvPicPr/>
            <p:nvPr/>
          </p:nvPicPr>
          <p:blipFill>
            <a:blip r:embed="rId3" cstate="print"/>
            <a:stretch>
              <a:fillRect/>
            </a:stretch>
          </p:blipFill>
          <p:spPr>
            <a:xfrm>
              <a:off x="330708" y="5949696"/>
              <a:ext cx="2767584" cy="510540"/>
            </a:xfrm>
            <a:prstGeom prst="rect">
              <a:avLst/>
            </a:prstGeom>
          </p:spPr>
        </p:pic>
      </p:grpSp>
      <p:sp>
        <p:nvSpPr>
          <p:cNvPr id="5" name="object 5"/>
          <p:cNvSpPr txBox="1">
            <a:spLocks noGrp="1"/>
          </p:cNvSpPr>
          <p:nvPr>
            <p:ph type="title"/>
          </p:nvPr>
        </p:nvSpPr>
        <p:spPr>
          <a:prstGeom prst="rect">
            <a:avLst/>
          </a:prstGeom>
        </p:spPr>
        <p:txBody>
          <a:bodyPr vert="horz" wrap="square" lIns="0" tIns="622630" rIns="0" bIns="0" rtlCol="0">
            <a:spAutoFit/>
          </a:bodyPr>
          <a:lstStyle/>
          <a:p>
            <a:pPr marL="149225">
              <a:lnSpc>
                <a:spcPct val="100000"/>
              </a:lnSpc>
              <a:spcBef>
                <a:spcPts val="105"/>
              </a:spcBef>
            </a:pPr>
            <a:r>
              <a:rPr spc="-20" dirty="0"/>
              <a:t>Term</a:t>
            </a:r>
            <a:r>
              <a:rPr spc="-65" dirty="0"/>
              <a:t> </a:t>
            </a:r>
            <a:r>
              <a:rPr dirty="0"/>
              <a:t>Structure</a:t>
            </a:r>
            <a:r>
              <a:rPr spc="-70" dirty="0"/>
              <a:t> </a:t>
            </a:r>
            <a:r>
              <a:rPr dirty="0"/>
              <a:t>Facts</a:t>
            </a:r>
            <a:r>
              <a:rPr spc="-85" dirty="0"/>
              <a:t> </a:t>
            </a:r>
            <a:r>
              <a:rPr dirty="0"/>
              <a:t>to</a:t>
            </a:r>
            <a:r>
              <a:rPr spc="-70" dirty="0"/>
              <a:t> </a:t>
            </a:r>
            <a:r>
              <a:rPr dirty="0"/>
              <a:t>Be</a:t>
            </a:r>
            <a:r>
              <a:rPr spc="-45" dirty="0"/>
              <a:t> </a:t>
            </a:r>
            <a:r>
              <a:rPr dirty="0"/>
              <a:t>Explained</a:t>
            </a:r>
            <a:endParaRPr sz="1800" dirty="0">
              <a:latin typeface="Arial"/>
              <a:cs typeface="Arial"/>
            </a:endParaRPr>
          </a:p>
        </p:txBody>
      </p:sp>
      <p:sp>
        <p:nvSpPr>
          <p:cNvPr id="6" name="object 6"/>
          <p:cNvSpPr txBox="1"/>
          <p:nvPr/>
        </p:nvSpPr>
        <p:spPr>
          <a:xfrm>
            <a:off x="535940" y="1625549"/>
            <a:ext cx="8037830" cy="2929890"/>
          </a:xfrm>
          <a:prstGeom prst="rect">
            <a:avLst/>
          </a:prstGeom>
        </p:spPr>
        <p:txBody>
          <a:bodyPr vert="horz" wrap="square" lIns="0" tIns="12700" rIns="0" bIns="0" rtlCol="0">
            <a:spAutoFit/>
          </a:bodyPr>
          <a:lstStyle/>
          <a:p>
            <a:pPr marL="12700" marR="0" lvl="0" indent="0" algn="just" defTabSz="914400" eaLnBrk="1" fontAlgn="auto" latinLnBrk="0" hangingPunct="1">
              <a:lnSpc>
                <a:spcPct val="100000"/>
              </a:lnSpc>
              <a:spcBef>
                <a:spcPts val="100"/>
              </a:spcBef>
              <a:spcAft>
                <a:spcPts val="0"/>
              </a:spcAft>
              <a:buClrTx/>
              <a:buSzTx/>
              <a:buFontTx/>
              <a:buNone/>
              <a:tabLst/>
              <a:defRPr/>
            </a:pPr>
            <a:r>
              <a:rPr kumimoji="0" sz="2400" b="0" i="0" u="none" strike="noStrike" kern="0" cap="none" spc="0" normalizeH="0" baseline="0" noProof="0" dirty="0">
                <a:ln>
                  <a:noFill/>
                </a:ln>
                <a:solidFill>
                  <a:srgbClr val="666666"/>
                </a:solidFill>
                <a:effectLst/>
                <a:uLnTx/>
                <a:uFillTx/>
                <a:latin typeface="Arial"/>
                <a:cs typeface="Arial"/>
              </a:rPr>
              <a:t>Besides</a:t>
            </a:r>
            <a:r>
              <a:rPr kumimoji="0" sz="2400" b="0" i="0" u="none" strike="noStrike" kern="0" cap="none" spc="-45" normalizeH="0" baseline="0" noProof="0" dirty="0">
                <a:ln>
                  <a:noFill/>
                </a:ln>
                <a:solidFill>
                  <a:srgbClr val="666666"/>
                </a:solidFill>
                <a:effectLst/>
                <a:uLnTx/>
                <a:uFillTx/>
                <a:latin typeface="Arial"/>
                <a:cs typeface="Arial"/>
              </a:rPr>
              <a:t> </a:t>
            </a:r>
            <a:r>
              <a:rPr kumimoji="0" sz="2400" b="0" i="0" u="none" strike="noStrike" kern="0" cap="none" spc="0" normalizeH="0" baseline="0" noProof="0" dirty="0">
                <a:ln>
                  <a:noFill/>
                </a:ln>
                <a:solidFill>
                  <a:srgbClr val="666666"/>
                </a:solidFill>
                <a:effectLst/>
                <a:uLnTx/>
                <a:uFillTx/>
                <a:latin typeface="Arial"/>
                <a:cs typeface="Arial"/>
              </a:rPr>
              <a:t>explaining</a:t>
            </a:r>
            <a:r>
              <a:rPr kumimoji="0" sz="2400" b="0" i="0" u="none" strike="noStrike" kern="0" cap="none" spc="-10" normalizeH="0" baseline="0" noProof="0" dirty="0">
                <a:ln>
                  <a:noFill/>
                </a:ln>
                <a:solidFill>
                  <a:srgbClr val="666666"/>
                </a:solidFill>
                <a:effectLst/>
                <a:uLnTx/>
                <a:uFillTx/>
                <a:latin typeface="Arial"/>
                <a:cs typeface="Arial"/>
              </a:rPr>
              <a:t> </a:t>
            </a:r>
            <a:r>
              <a:rPr kumimoji="0" sz="2400" b="0" i="0" u="none" strike="noStrike" kern="0" cap="none" spc="0" normalizeH="0" baseline="0" noProof="0" dirty="0">
                <a:ln>
                  <a:noFill/>
                </a:ln>
                <a:solidFill>
                  <a:srgbClr val="666666"/>
                </a:solidFill>
                <a:effectLst/>
                <a:uLnTx/>
                <a:uFillTx/>
                <a:latin typeface="Arial"/>
                <a:cs typeface="Arial"/>
              </a:rPr>
              <a:t>the</a:t>
            </a:r>
            <a:r>
              <a:rPr kumimoji="0" sz="2400" b="0" i="0" u="none" strike="noStrike" kern="0" cap="none" spc="-65" normalizeH="0" baseline="0" noProof="0" dirty="0">
                <a:ln>
                  <a:noFill/>
                </a:ln>
                <a:solidFill>
                  <a:srgbClr val="666666"/>
                </a:solidFill>
                <a:effectLst/>
                <a:uLnTx/>
                <a:uFillTx/>
                <a:latin typeface="Arial"/>
                <a:cs typeface="Arial"/>
              </a:rPr>
              <a:t> </a:t>
            </a:r>
            <a:r>
              <a:rPr kumimoji="0" sz="2400" b="0" i="0" u="none" strike="noStrike" kern="0" cap="none" spc="0" normalizeH="0" baseline="0" noProof="0" dirty="0">
                <a:ln>
                  <a:noFill/>
                </a:ln>
                <a:solidFill>
                  <a:srgbClr val="666666"/>
                </a:solidFill>
                <a:effectLst/>
                <a:uLnTx/>
                <a:uFillTx/>
                <a:latin typeface="Arial"/>
                <a:cs typeface="Arial"/>
              </a:rPr>
              <a:t>shape</a:t>
            </a:r>
            <a:r>
              <a:rPr kumimoji="0" sz="2400" b="0" i="0" u="none" strike="noStrike" kern="0" cap="none" spc="-45" normalizeH="0" baseline="0" noProof="0" dirty="0">
                <a:ln>
                  <a:noFill/>
                </a:ln>
                <a:solidFill>
                  <a:srgbClr val="666666"/>
                </a:solidFill>
                <a:effectLst/>
                <a:uLnTx/>
                <a:uFillTx/>
                <a:latin typeface="Arial"/>
                <a:cs typeface="Arial"/>
              </a:rPr>
              <a:t> </a:t>
            </a:r>
            <a:r>
              <a:rPr kumimoji="0" sz="2400" b="0" i="0" u="none" strike="noStrike" kern="0" cap="none" spc="0" normalizeH="0" baseline="0" noProof="0" dirty="0">
                <a:ln>
                  <a:noFill/>
                </a:ln>
                <a:solidFill>
                  <a:srgbClr val="666666"/>
                </a:solidFill>
                <a:effectLst/>
                <a:uLnTx/>
                <a:uFillTx/>
                <a:latin typeface="Arial"/>
                <a:cs typeface="Arial"/>
              </a:rPr>
              <a:t>of</a:t>
            </a:r>
            <a:r>
              <a:rPr kumimoji="0" sz="2400" b="0" i="0" u="none" strike="noStrike" kern="0" cap="none" spc="-60" normalizeH="0" baseline="0" noProof="0" dirty="0">
                <a:ln>
                  <a:noFill/>
                </a:ln>
                <a:solidFill>
                  <a:srgbClr val="666666"/>
                </a:solidFill>
                <a:effectLst/>
                <a:uLnTx/>
                <a:uFillTx/>
                <a:latin typeface="Arial"/>
                <a:cs typeface="Arial"/>
              </a:rPr>
              <a:t> </a:t>
            </a:r>
            <a:r>
              <a:rPr kumimoji="0" sz="2400" b="0" i="0" u="none" strike="noStrike" kern="0" cap="none" spc="0" normalizeH="0" baseline="0" noProof="0" dirty="0">
                <a:ln>
                  <a:noFill/>
                </a:ln>
                <a:solidFill>
                  <a:srgbClr val="666666"/>
                </a:solidFill>
                <a:effectLst/>
                <a:uLnTx/>
                <a:uFillTx/>
                <a:latin typeface="Arial"/>
                <a:cs typeface="Arial"/>
              </a:rPr>
              <a:t>the</a:t>
            </a:r>
            <a:r>
              <a:rPr kumimoji="0" sz="2400" b="0" i="0" u="none" strike="noStrike" kern="0" cap="none" spc="-50" normalizeH="0" baseline="0" noProof="0" dirty="0">
                <a:ln>
                  <a:noFill/>
                </a:ln>
                <a:solidFill>
                  <a:srgbClr val="666666"/>
                </a:solidFill>
                <a:effectLst/>
                <a:uLnTx/>
                <a:uFillTx/>
                <a:latin typeface="Arial"/>
                <a:cs typeface="Arial"/>
              </a:rPr>
              <a:t> </a:t>
            </a:r>
            <a:r>
              <a:rPr kumimoji="0" sz="2400" b="0" i="0" u="none" strike="noStrike" kern="0" cap="none" spc="0" normalizeH="0" baseline="0" noProof="0" dirty="0">
                <a:ln>
                  <a:noFill/>
                </a:ln>
                <a:solidFill>
                  <a:srgbClr val="666666"/>
                </a:solidFill>
                <a:effectLst/>
                <a:uLnTx/>
                <a:uFillTx/>
                <a:latin typeface="Arial"/>
                <a:cs typeface="Arial"/>
              </a:rPr>
              <a:t>yield</a:t>
            </a:r>
            <a:r>
              <a:rPr kumimoji="0" sz="2400" b="0" i="0" u="none" strike="noStrike" kern="0" cap="none" spc="-45" normalizeH="0" baseline="0" noProof="0" dirty="0">
                <a:ln>
                  <a:noFill/>
                </a:ln>
                <a:solidFill>
                  <a:srgbClr val="666666"/>
                </a:solidFill>
                <a:effectLst/>
                <a:uLnTx/>
                <a:uFillTx/>
                <a:latin typeface="Arial"/>
                <a:cs typeface="Arial"/>
              </a:rPr>
              <a:t> </a:t>
            </a:r>
            <a:r>
              <a:rPr kumimoji="0" sz="2400" b="0" i="0" u="none" strike="noStrike" kern="0" cap="none" spc="0" normalizeH="0" baseline="0" noProof="0" dirty="0">
                <a:ln>
                  <a:noFill/>
                </a:ln>
                <a:solidFill>
                  <a:srgbClr val="666666"/>
                </a:solidFill>
                <a:effectLst/>
                <a:uLnTx/>
                <a:uFillTx/>
                <a:latin typeface="Arial"/>
                <a:cs typeface="Arial"/>
              </a:rPr>
              <a:t>curve,</a:t>
            </a:r>
            <a:r>
              <a:rPr kumimoji="0" sz="2400" b="0" i="0" u="none" strike="noStrike" kern="0" cap="none" spc="-60" normalizeH="0" baseline="0" noProof="0" dirty="0">
                <a:ln>
                  <a:noFill/>
                </a:ln>
                <a:solidFill>
                  <a:srgbClr val="666666"/>
                </a:solidFill>
                <a:effectLst/>
                <a:uLnTx/>
                <a:uFillTx/>
                <a:latin typeface="Arial"/>
                <a:cs typeface="Arial"/>
              </a:rPr>
              <a:t> </a:t>
            </a:r>
            <a:r>
              <a:rPr kumimoji="0" sz="2400" b="0" i="0" u="none" strike="noStrike" kern="0" cap="none" spc="0" normalizeH="0" baseline="0" noProof="0" dirty="0">
                <a:ln>
                  <a:noFill/>
                </a:ln>
                <a:solidFill>
                  <a:srgbClr val="666666"/>
                </a:solidFill>
                <a:effectLst/>
                <a:uLnTx/>
                <a:uFillTx/>
                <a:latin typeface="Arial"/>
                <a:cs typeface="Arial"/>
              </a:rPr>
              <a:t>a</a:t>
            </a:r>
            <a:r>
              <a:rPr kumimoji="0" sz="2400" b="0" i="0" u="none" strike="noStrike" kern="0" cap="none" spc="-50" normalizeH="0" baseline="0" noProof="0" dirty="0">
                <a:ln>
                  <a:noFill/>
                </a:ln>
                <a:solidFill>
                  <a:srgbClr val="666666"/>
                </a:solidFill>
                <a:effectLst/>
                <a:uLnTx/>
                <a:uFillTx/>
                <a:latin typeface="Arial"/>
                <a:cs typeface="Arial"/>
              </a:rPr>
              <a:t> </a:t>
            </a:r>
            <a:r>
              <a:rPr kumimoji="0" sz="2400" b="0" i="0" u="none" strike="noStrike" kern="0" cap="none" spc="-20" normalizeH="0" baseline="0" noProof="0" dirty="0">
                <a:ln>
                  <a:noFill/>
                </a:ln>
                <a:solidFill>
                  <a:srgbClr val="666666"/>
                </a:solidFill>
                <a:effectLst/>
                <a:uLnTx/>
                <a:uFillTx/>
                <a:latin typeface="Arial"/>
                <a:cs typeface="Arial"/>
              </a:rPr>
              <a:t>good</a:t>
            </a:r>
            <a:endParaRPr kumimoji="0" sz="2400" b="0" i="0" u="none" strike="noStrike" kern="0" cap="none" spc="0" normalizeH="0" baseline="0" noProof="0" dirty="0">
              <a:ln>
                <a:noFill/>
              </a:ln>
              <a:solidFill>
                <a:sysClr val="windowText" lastClr="000000"/>
              </a:solidFill>
              <a:effectLst/>
              <a:uLnTx/>
              <a:uFillTx/>
              <a:latin typeface="Arial"/>
              <a:cs typeface="Arial"/>
            </a:endParaRPr>
          </a:p>
          <a:p>
            <a:pPr marL="12700" marR="0" lvl="0" indent="0" algn="just" defTabSz="914400" eaLnBrk="1" fontAlgn="auto" latinLnBrk="0" hangingPunct="1">
              <a:lnSpc>
                <a:spcPct val="100000"/>
              </a:lnSpc>
              <a:spcBef>
                <a:spcPts val="5"/>
              </a:spcBef>
              <a:spcAft>
                <a:spcPts val="0"/>
              </a:spcAft>
              <a:buClrTx/>
              <a:buSzTx/>
              <a:buFontTx/>
              <a:buNone/>
              <a:tabLst/>
              <a:defRPr/>
            </a:pPr>
            <a:r>
              <a:rPr kumimoji="0" sz="2400" b="0" i="0" u="none" strike="noStrike" kern="0" cap="none" spc="0" normalizeH="0" baseline="0" noProof="0" dirty="0">
                <a:ln>
                  <a:noFill/>
                </a:ln>
                <a:solidFill>
                  <a:srgbClr val="666666"/>
                </a:solidFill>
                <a:effectLst/>
                <a:uLnTx/>
                <a:uFillTx/>
                <a:latin typeface="Arial"/>
                <a:cs typeface="Arial"/>
              </a:rPr>
              <a:t>theory</a:t>
            </a:r>
            <a:r>
              <a:rPr kumimoji="0" sz="2400" b="0" i="0" u="none" strike="noStrike" kern="0" cap="none" spc="-65" normalizeH="0" baseline="0" noProof="0" dirty="0">
                <a:ln>
                  <a:noFill/>
                </a:ln>
                <a:solidFill>
                  <a:srgbClr val="666666"/>
                </a:solidFill>
                <a:effectLst/>
                <a:uLnTx/>
                <a:uFillTx/>
                <a:latin typeface="Arial"/>
                <a:cs typeface="Arial"/>
              </a:rPr>
              <a:t> </a:t>
            </a:r>
            <a:r>
              <a:rPr kumimoji="0" sz="2400" b="0" i="0" u="none" strike="noStrike" kern="0" cap="none" spc="0" normalizeH="0" baseline="0" noProof="0" dirty="0">
                <a:ln>
                  <a:noFill/>
                </a:ln>
                <a:solidFill>
                  <a:srgbClr val="666666"/>
                </a:solidFill>
                <a:effectLst/>
                <a:uLnTx/>
                <a:uFillTx/>
                <a:latin typeface="Arial"/>
                <a:cs typeface="Arial"/>
              </a:rPr>
              <a:t>must</a:t>
            </a:r>
            <a:r>
              <a:rPr kumimoji="0" sz="2400" b="0" i="0" u="none" strike="noStrike" kern="0" cap="none" spc="-65" normalizeH="0" baseline="0" noProof="0" dirty="0">
                <a:ln>
                  <a:noFill/>
                </a:ln>
                <a:solidFill>
                  <a:srgbClr val="666666"/>
                </a:solidFill>
                <a:effectLst/>
                <a:uLnTx/>
                <a:uFillTx/>
                <a:latin typeface="Arial"/>
                <a:cs typeface="Arial"/>
              </a:rPr>
              <a:t> </a:t>
            </a:r>
            <a:r>
              <a:rPr kumimoji="0" sz="2400" b="0" i="0" u="none" strike="noStrike" kern="0" cap="none" spc="0" normalizeH="0" baseline="0" noProof="0" dirty="0">
                <a:ln>
                  <a:noFill/>
                </a:ln>
                <a:solidFill>
                  <a:srgbClr val="666666"/>
                </a:solidFill>
                <a:effectLst/>
                <a:uLnTx/>
                <a:uFillTx/>
                <a:latin typeface="Arial"/>
                <a:cs typeface="Arial"/>
              </a:rPr>
              <a:t>explain</a:t>
            </a:r>
            <a:r>
              <a:rPr kumimoji="0" sz="2400" b="0" i="0" u="none" strike="noStrike" kern="0" cap="none" spc="-20" normalizeH="0" baseline="0" noProof="0" dirty="0">
                <a:ln>
                  <a:noFill/>
                </a:ln>
                <a:solidFill>
                  <a:srgbClr val="666666"/>
                </a:solidFill>
                <a:effectLst/>
                <a:uLnTx/>
                <a:uFillTx/>
                <a:latin typeface="Arial"/>
                <a:cs typeface="Arial"/>
              </a:rPr>
              <a:t> why:</a:t>
            </a:r>
            <a:endParaRPr kumimoji="0" sz="2400" b="0" i="0" u="none" strike="noStrike" kern="0" cap="none" spc="0" normalizeH="0" baseline="0" noProof="0" dirty="0">
              <a:ln>
                <a:noFill/>
              </a:ln>
              <a:solidFill>
                <a:sysClr val="windowText" lastClr="000000"/>
              </a:solidFill>
              <a:effectLst/>
              <a:uLnTx/>
              <a:uFillTx/>
              <a:latin typeface="Arial"/>
              <a:cs typeface="Arial"/>
            </a:endParaRPr>
          </a:p>
          <a:p>
            <a:pPr marL="267335" marR="0" lvl="0" indent="-254635" algn="just" defTabSz="914400" eaLnBrk="1" fontAlgn="auto" latinLnBrk="0" hangingPunct="1">
              <a:lnSpc>
                <a:spcPct val="100000"/>
              </a:lnSpc>
              <a:spcBef>
                <a:spcPts val="900"/>
              </a:spcBef>
              <a:spcAft>
                <a:spcPts val="0"/>
              </a:spcAft>
              <a:buClrTx/>
              <a:buSzTx/>
              <a:buFontTx/>
              <a:buChar char="•"/>
              <a:tabLst>
                <a:tab pos="267335" algn="l"/>
              </a:tabLst>
              <a:defRPr/>
            </a:pPr>
            <a:r>
              <a:rPr kumimoji="0" sz="2400" b="0" i="0" u="none" strike="noStrike" kern="0" cap="none" spc="0" normalizeH="0" baseline="0" noProof="0" dirty="0">
                <a:ln>
                  <a:noFill/>
                </a:ln>
                <a:solidFill>
                  <a:srgbClr val="666666"/>
                </a:solidFill>
                <a:effectLst/>
                <a:uLnTx/>
                <a:uFillTx/>
                <a:latin typeface="Arial"/>
                <a:cs typeface="Arial"/>
              </a:rPr>
              <a:t>Interest</a:t>
            </a:r>
            <a:r>
              <a:rPr kumimoji="0" sz="2400" b="0" i="0" u="none" strike="noStrike" kern="0" cap="none" spc="-70" normalizeH="0" baseline="0" noProof="0" dirty="0">
                <a:ln>
                  <a:noFill/>
                </a:ln>
                <a:solidFill>
                  <a:srgbClr val="666666"/>
                </a:solidFill>
                <a:effectLst/>
                <a:uLnTx/>
                <a:uFillTx/>
                <a:latin typeface="Arial"/>
                <a:cs typeface="Arial"/>
              </a:rPr>
              <a:t> </a:t>
            </a:r>
            <a:r>
              <a:rPr kumimoji="0" sz="2400" b="0" i="0" u="none" strike="noStrike" kern="0" cap="none" spc="0" normalizeH="0" baseline="0" noProof="0" dirty="0">
                <a:ln>
                  <a:noFill/>
                </a:ln>
                <a:solidFill>
                  <a:srgbClr val="666666"/>
                </a:solidFill>
                <a:effectLst/>
                <a:uLnTx/>
                <a:uFillTx/>
                <a:latin typeface="Arial"/>
                <a:cs typeface="Arial"/>
              </a:rPr>
              <a:t>rates</a:t>
            </a:r>
            <a:r>
              <a:rPr kumimoji="0" sz="2400" b="0" i="0" u="none" strike="noStrike" kern="0" cap="none" spc="-55" normalizeH="0" baseline="0" noProof="0" dirty="0">
                <a:ln>
                  <a:noFill/>
                </a:ln>
                <a:solidFill>
                  <a:srgbClr val="666666"/>
                </a:solidFill>
                <a:effectLst/>
                <a:uLnTx/>
                <a:uFillTx/>
                <a:latin typeface="Arial"/>
                <a:cs typeface="Arial"/>
              </a:rPr>
              <a:t> </a:t>
            </a:r>
            <a:r>
              <a:rPr kumimoji="0" sz="2400" b="0" i="0" u="none" strike="noStrike" kern="0" cap="none" spc="0" normalizeH="0" baseline="0" noProof="0" dirty="0">
                <a:ln>
                  <a:noFill/>
                </a:ln>
                <a:solidFill>
                  <a:srgbClr val="666666"/>
                </a:solidFill>
                <a:effectLst/>
                <a:uLnTx/>
                <a:uFillTx/>
                <a:latin typeface="Arial"/>
                <a:cs typeface="Arial"/>
              </a:rPr>
              <a:t>for</a:t>
            </a:r>
            <a:r>
              <a:rPr kumimoji="0" sz="2400" b="0" i="0" u="none" strike="noStrike" kern="0" cap="none" spc="-70" normalizeH="0" baseline="0" noProof="0" dirty="0">
                <a:ln>
                  <a:noFill/>
                </a:ln>
                <a:solidFill>
                  <a:srgbClr val="666666"/>
                </a:solidFill>
                <a:effectLst/>
                <a:uLnTx/>
                <a:uFillTx/>
                <a:latin typeface="Arial"/>
                <a:cs typeface="Arial"/>
              </a:rPr>
              <a:t> </a:t>
            </a:r>
            <a:r>
              <a:rPr kumimoji="0" sz="2400" b="0" i="0" u="none" strike="noStrike" kern="0" cap="none" spc="0" normalizeH="0" baseline="0" noProof="0" dirty="0">
                <a:ln>
                  <a:noFill/>
                </a:ln>
                <a:solidFill>
                  <a:srgbClr val="666666"/>
                </a:solidFill>
                <a:effectLst/>
                <a:uLnTx/>
                <a:uFillTx/>
                <a:latin typeface="Arial"/>
                <a:cs typeface="Arial"/>
              </a:rPr>
              <a:t>different</a:t>
            </a:r>
            <a:r>
              <a:rPr kumimoji="0" sz="2400" b="0" i="0" u="none" strike="noStrike" kern="0" cap="none" spc="-50" normalizeH="0" baseline="0" noProof="0" dirty="0">
                <a:ln>
                  <a:noFill/>
                </a:ln>
                <a:solidFill>
                  <a:srgbClr val="666666"/>
                </a:solidFill>
                <a:effectLst/>
                <a:uLnTx/>
                <a:uFillTx/>
                <a:latin typeface="Arial"/>
                <a:cs typeface="Arial"/>
              </a:rPr>
              <a:t> </a:t>
            </a:r>
            <a:r>
              <a:rPr kumimoji="0" sz="2400" b="0" i="0" u="none" strike="noStrike" kern="0" cap="none" spc="0" normalizeH="0" baseline="0" noProof="0" dirty="0">
                <a:ln>
                  <a:noFill/>
                </a:ln>
                <a:solidFill>
                  <a:srgbClr val="666666"/>
                </a:solidFill>
                <a:effectLst/>
                <a:uLnTx/>
                <a:uFillTx/>
                <a:latin typeface="Arial"/>
                <a:cs typeface="Arial"/>
              </a:rPr>
              <a:t>maturities</a:t>
            </a:r>
            <a:r>
              <a:rPr kumimoji="0" sz="2400" b="0" i="0" u="none" strike="noStrike" kern="0" cap="none" spc="-55" normalizeH="0" baseline="0" noProof="0" dirty="0">
                <a:ln>
                  <a:noFill/>
                </a:ln>
                <a:solidFill>
                  <a:srgbClr val="666666"/>
                </a:solidFill>
                <a:effectLst/>
                <a:uLnTx/>
                <a:uFillTx/>
                <a:latin typeface="Arial"/>
                <a:cs typeface="Arial"/>
              </a:rPr>
              <a:t> </a:t>
            </a:r>
            <a:r>
              <a:rPr kumimoji="0" sz="2400" b="0" i="0" u="none" strike="noStrike" kern="0" cap="none" spc="0" normalizeH="0" baseline="0" noProof="0" dirty="0">
                <a:ln>
                  <a:noFill/>
                </a:ln>
                <a:solidFill>
                  <a:srgbClr val="666666"/>
                </a:solidFill>
                <a:effectLst/>
                <a:uLnTx/>
                <a:uFillTx/>
                <a:latin typeface="Arial"/>
                <a:cs typeface="Arial"/>
              </a:rPr>
              <a:t>move</a:t>
            </a:r>
            <a:r>
              <a:rPr kumimoji="0" sz="2400" b="0" i="0" u="none" strike="noStrike" kern="0" cap="none" spc="-55" normalizeH="0" baseline="0" noProof="0" dirty="0">
                <a:ln>
                  <a:noFill/>
                </a:ln>
                <a:solidFill>
                  <a:srgbClr val="666666"/>
                </a:solidFill>
                <a:effectLst/>
                <a:uLnTx/>
                <a:uFillTx/>
                <a:latin typeface="Arial"/>
                <a:cs typeface="Arial"/>
              </a:rPr>
              <a:t> </a:t>
            </a:r>
            <a:r>
              <a:rPr kumimoji="0" sz="2400" b="0" i="0" u="none" strike="noStrike" kern="0" cap="none" spc="-10" normalizeH="0" baseline="0" noProof="0" dirty="0">
                <a:ln>
                  <a:noFill/>
                </a:ln>
                <a:solidFill>
                  <a:srgbClr val="666666"/>
                </a:solidFill>
                <a:effectLst/>
                <a:uLnTx/>
                <a:uFillTx/>
                <a:latin typeface="Arial"/>
                <a:cs typeface="Arial"/>
              </a:rPr>
              <a:t>together.</a:t>
            </a:r>
            <a:endParaRPr kumimoji="0" sz="2400" b="0" i="0" u="none" strike="noStrike" kern="0" cap="none" spc="0" normalizeH="0" baseline="0" noProof="0" dirty="0">
              <a:ln>
                <a:noFill/>
              </a:ln>
              <a:solidFill>
                <a:sysClr val="windowText" lastClr="000000"/>
              </a:solidFill>
              <a:effectLst/>
              <a:uLnTx/>
              <a:uFillTx/>
              <a:latin typeface="Arial"/>
              <a:cs typeface="Arial"/>
            </a:endParaRPr>
          </a:p>
          <a:p>
            <a:pPr marL="266700" marR="5080" lvl="0" indent="-254635" algn="just" defTabSz="914400" eaLnBrk="1" fontAlgn="auto" latinLnBrk="0" hangingPunct="1">
              <a:lnSpc>
                <a:spcPct val="100000"/>
              </a:lnSpc>
              <a:spcBef>
                <a:spcPts val="900"/>
              </a:spcBef>
              <a:spcAft>
                <a:spcPts val="0"/>
              </a:spcAft>
              <a:buClrTx/>
              <a:buSzTx/>
              <a:buFontTx/>
              <a:buChar char="•"/>
              <a:tabLst>
                <a:tab pos="268605" algn="l"/>
              </a:tabLst>
              <a:defRPr/>
            </a:pPr>
            <a:r>
              <a:rPr kumimoji="0" sz="2400" b="0" i="0" u="none" strike="noStrike" kern="0" cap="none" spc="0" normalizeH="0" baseline="0" noProof="0" dirty="0">
                <a:ln>
                  <a:noFill/>
                </a:ln>
                <a:solidFill>
                  <a:srgbClr val="666666"/>
                </a:solidFill>
                <a:effectLst/>
                <a:uLnTx/>
                <a:uFillTx/>
                <a:latin typeface="Arial"/>
                <a:cs typeface="Arial"/>
              </a:rPr>
              <a:t>Yield</a:t>
            </a:r>
            <a:r>
              <a:rPr kumimoji="0" sz="2400" b="0" i="0" u="none" strike="noStrike" kern="0" cap="none" spc="-50" normalizeH="0" baseline="0" noProof="0" dirty="0">
                <a:ln>
                  <a:noFill/>
                </a:ln>
                <a:solidFill>
                  <a:srgbClr val="666666"/>
                </a:solidFill>
                <a:effectLst/>
                <a:uLnTx/>
                <a:uFillTx/>
                <a:latin typeface="Arial"/>
                <a:cs typeface="Arial"/>
              </a:rPr>
              <a:t> </a:t>
            </a:r>
            <a:r>
              <a:rPr kumimoji="0" sz="2400" b="0" i="0" u="none" strike="noStrike" kern="0" cap="none" spc="0" normalizeH="0" baseline="0" noProof="0" dirty="0">
                <a:ln>
                  <a:noFill/>
                </a:ln>
                <a:solidFill>
                  <a:srgbClr val="666666"/>
                </a:solidFill>
                <a:effectLst/>
                <a:uLnTx/>
                <a:uFillTx/>
                <a:latin typeface="Arial"/>
                <a:cs typeface="Arial"/>
              </a:rPr>
              <a:t>curves</a:t>
            </a:r>
            <a:r>
              <a:rPr kumimoji="0" sz="2400" b="0" i="0" u="none" strike="noStrike" kern="0" cap="none" spc="-75" normalizeH="0" baseline="0" noProof="0" dirty="0">
                <a:ln>
                  <a:noFill/>
                </a:ln>
                <a:solidFill>
                  <a:srgbClr val="666666"/>
                </a:solidFill>
                <a:effectLst/>
                <a:uLnTx/>
                <a:uFillTx/>
                <a:latin typeface="Arial"/>
                <a:cs typeface="Arial"/>
              </a:rPr>
              <a:t> </a:t>
            </a:r>
            <a:r>
              <a:rPr kumimoji="0" sz="2400" b="0" i="0" u="none" strike="noStrike" kern="0" cap="none" spc="0" normalizeH="0" baseline="0" noProof="0" dirty="0">
                <a:ln>
                  <a:noFill/>
                </a:ln>
                <a:solidFill>
                  <a:srgbClr val="666666"/>
                </a:solidFill>
                <a:effectLst/>
                <a:uLnTx/>
                <a:uFillTx/>
                <a:latin typeface="Arial"/>
                <a:cs typeface="Arial"/>
              </a:rPr>
              <a:t>tend</a:t>
            </a:r>
            <a:r>
              <a:rPr kumimoji="0" sz="2400" b="0" i="0" u="none" strike="noStrike" kern="0" cap="none" spc="-70" normalizeH="0" baseline="0" noProof="0" dirty="0">
                <a:ln>
                  <a:noFill/>
                </a:ln>
                <a:solidFill>
                  <a:srgbClr val="666666"/>
                </a:solidFill>
                <a:effectLst/>
                <a:uLnTx/>
                <a:uFillTx/>
                <a:latin typeface="Arial"/>
                <a:cs typeface="Arial"/>
              </a:rPr>
              <a:t> </a:t>
            </a:r>
            <a:r>
              <a:rPr kumimoji="0" sz="2400" b="0" i="0" u="none" strike="noStrike" kern="0" cap="none" spc="0" normalizeH="0" baseline="0" noProof="0" dirty="0">
                <a:ln>
                  <a:noFill/>
                </a:ln>
                <a:solidFill>
                  <a:srgbClr val="666666"/>
                </a:solidFill>
                <a:effectLst/>
                <a:uLnTx/>
                <a:uFillTx/>
                <a:latin typeface="Arial"/>
                <a:cs typeface="Arial"/>
              </a:rPr>
              <a:t>to</a:t>
            </a:r>
            <a:r>
              <a:rPr kumimoji="0" sz="2400" b="0" i="0" u="none" strike="noStrike" kern="0" cap="none" spc="-80" normalizeH="0" baseline="0" noProof="0" dirty="0">
                <a:ln>
                  <a:noFill/>
                </a:ln>
                <a:solidFill>
                  <a:srgbClr val="666666"/>
                </a:solidFill>
                <a:effectLst/>
                <a:uLnTx/>
                <a:uFillTx/>
                <a:latin typeface="Arial"/>
                <a:cs typeface="Arial"/>
              </a:rPr>
              <a:t> </a:t>
            </a:r>
            <a:r>
              <a:rPr kumimoji="0" sz="2400" b="0" i="0" u="none" strike="noStrike" kern="0" cap="none" spc="0" normalizeH="0" baseline="0" noProof="0" dirty="0">
                <a:ln>
                  <a:noFill/>
                </a:ln>
                <a:solidFill>
                  <a:srgbClr val="666666"/>
                </a:solidFill>
                <a:effectLst/>
                <a:uLnTx/>
                <a:uFillTx/>
                <a:latin typeface="Arial"/>
                <a:cs typeface="Arial"/>
              </a:rPr>
              <a:t>have</a:t>
            </a:r>
            <a:r>
              <a:rPr kumimoji="0" sz="2400" b="0" i="0" u="none" strike="noStrike" kern="0" cap="none" spc="-55" normalizeH="0" baseline="0" noProof="0" dirty="0">
                <a:ln>
                  <a:noFill/>
                </a:ln>
                <a:solidFill>
                  <a:srgbClr val="666666"/>
                </a:solidFill>
                <a:effectLst/>
                <a:uLnTx/>
                <a:uFillTx/>
                <a:latin typeface="Arial"/>
                <a:cs typeface="Arial"/>
              </a:rPr>
              <a:t> </a:t>
            </a:r>
            <a:r>
              <a:rPr kumimoji="0" sz="2400" b="0" i="0" u="none" strike="noStrike" kern="0" cap="none" spc="0" normalizeH="0" baseline="0" noProof="0" dirty="0">
                <a:ln>
                  <a:noFill/>
                </a:ln>
                <a:solidFill>
                  <a:srgbClr val="666666"/>
                </a:solidFill>
                <a:effectLst/>
                <a:uLnTx/>
                <a:uFillTx/>
                <a:latin typeface="Arial"/>
                <a:cs typeface="Arial"/>
              </a:rPr>
              <a:t>steep</a:t>
            </a:r>
            <a:r>
              <a:rPr kumimoji="0" sz="2400" b="0" i="0" u="none" strike="noStrike" kern="0" cap="none" spc="-80" normalizeH="0" baseline="0" noProof="0" dirty="0">
                <a:ln>
                  <a:noFill/>
                </a:ln>
                <a:solidFill>
                  <a:srgbClr val="666666"/>
                </a:solidFill>
                <a:effectLst/>
                <a:uLnTx/>
                <a:uFillTx/>
                <a:latin typeface="Arial"/>
                <a:cs typeface="Arial"/>
              </a:rPr>
              <a:t> </a:t>
            </a:r>
            <a:r>
              <a:rPr kumimoji="0" sz="2400" b="0" i="0" u="none" strike="noStrike" kern="0" cap="none" spc="0" normalizeH="0" baseline="0" noProof="0" dirty="0">
                <a:ln>
                  <a:noFill/>
                </a:ln>
                <a:solidFill>
                  <a:srgbClr val="666666"/>
                </a:solidFill>
                <a:effectLst/>
                <a:uLnTx/>
                <a:uFillTx/>
                <a:latin typeface="Arial"/>
                <a:cs typeface="Arial"/>
              </a:rPr>
              <a:t>upward</a:t>
            </a:r>
            <a:r>
              <a:rPr kumimoji="0" sz="2400" b="0" i="0" u="none" strike="noStrike" kern="0" cap="none" spc="-50" normalizeH="0" baseline="0" noProof="0" dirty="0">
                <a:ln>
                  <a:noFill/>
                </a:ln>
                <a:solidFill>
                  <a:srgbClr val="666666"/>
                </a:solidFill>
                <a:effectLst/>
                <a:uLnTx/>
                <a:uFillTx/>
                <a:latin typeface="Arial"/>
                <a:cs typeface="Arial"/>
              </a:rPr>
              <a:t> </a:t>
            </a:r>
            <a:r>
              <a:rPr kumimoji="0" sz="2400" b="0" i="0" u="none" strike="noStrike" kern="0" cap="none" spc="0" normalizeH="0" baseline="0" noProof="0" dirty="0">
                <a:ln>
                  <a:noFill/>
                </a:ln>
                <a:solidFill>
                  <a:srgbClr val="666666"/>
                </a:solidFill>
                <a:effectLst/>
                <a:uLnTx/>
                <a:uFillTx/>
                <a:latin typeface="Arial"/>
                <a:cs typeface="Arial"/>
              </a:rPr>
              <a:t>slope</a:t>
            </a:r>
            <a:r>
              <a:rPr kumimoji="0" sz="2400" b="0" i="0" u="none" strike="noStrike" kern="0" cap="none" spc="-65" normalizeH="0" baseline="0" noProof="0" dirty="0">
                <a:ln>
                  <a:noFill/>
                </a:ln>
                <a:solidFill>
                  <a:srgbClr val="666666"/>
                </a:solidFill>
                <a:effectLst/>
                <a:uLnTx/>
                <a:uFillTx/>
                <a:latin typeface="Arial"/>
                <a:cs typeface="Arial"/>
              </a:rPr>
              <a:t> </a:t>
            </a:r>
            <a:r>
              <a:rPr kumimoji="0" sz="2400" b="0" i="0" u="none" strike="noStrike" kern="0" cap="none" spc="0" normalizeH="0" baseline="0" noProof="0" dirty="0">
                <a:ln>
                  <a:noFill/>
                </a:ln>
                <a:solidFill>
                  <a:srgbClr val="666666"/>
                </a:solidFill>
                <a:effectLst/>
                <a:uLnTx/>
                <a:uFillTx/>
                <a:latin typeface="Arial"/>
                <a:cs typeface="Arial"/>
              </a:rPr>
              <a:t>when</a:t>
            </a:r>
            <a:r>
              <a:rPr kumimoji="0" sz="2400" b="0" i="0" u="none" strike="noStrike" kern="0" cap="none" spc="-50" normalizeH="0" baseline="0" noProof="0" dirty="0">
                <a:ln>
                  <a:noFill/>
                </a:ln>
                <a:solidFill>
                  <a:srgbClr val="666666"/>
                </a:solidFill>
                <a:effectLst/>
                <a:uLnTx/>
                <a:uFillTx/>
                <a:latin typeface="Arial"/>
                <a:cs typeface="Arial"/>
              </a:rPr>
              <a:t> </a:t>
            </a:r>
            <a:r>
              <a:rPr kumimoji="0" sz="2400" b="0" i="0" u="none" strike="noStrike" kern="0" cap="none" spc="-10" normalizeH="0" baseline="0" noProof="0" dirty="0">
                <a:ln>
                  <a:noFill/>
                </a:ln>
                <a:solidFill>
                  <a:srgbClr val="666666"/>
                </a:solidFill>
                <a:effectLst/>
                <a:uLnTx/>
                <a:uFillTx/>
                <a:latin typeface="Arial"/>
                <a:cs typeface="Arial"/>
              </a:rPr>
              <a:t>short 	</a:t>
            </a:r>
            <a:r>
              <a:rPr kumimoji="0" sz="2400" b="0" i="0" u="none" strike="noStrike" kern="0" cap="none" spc="0" normalizeH="0" baseline="0" noProof="0" dirty="0">
                <a:ln>
                  <a:noFill/>
                </a:ln>
                <a:solidFill>
                  <a:srgbClr val="666666"/>
                </a:solidFill>
                <a:effectLst/>
                <a:uLnTx/>
                <a:uFillTx/>
                <a:latin typeface="Arial"/>
                <a:cs typeface="Arial"/>
              </a:rPr>
              <a:t>rates</a:t>
            </a:r>
            <a:r>
              <a:rPr kumimoji="0" sz="2400" b="0" i="0" u="none" strike="noStrike" kern="0" cap="none" spc="-55" normalizeH="0" baseline="0" noProof="0" dirty="0">
                <a:ln>
                  <a:noFill/>
                </a:ln>
                <a:solidFill>
                  <a:srgbClr val="666666"/>
                </a:solidFill>
                <a:effectLst/>
                <a:uLnTx/>
                <a:uFillTx/>
                <a:latin typeface="Arial"/>
                <a:cs typeface="Arial"/>
              </a:rPr>
              <a:t> </a:t>
            </a:r>
            <a:r>
              <a:rPr kumimoji="0" sz="2400" b="0" i="0" u="none" strike="noStrike" kern="0" cap="none" spc="0" normalizeH="0" baseline="0" noProof="0" dirty="0">
                <a:ln>
                  <a:noFill/>
                </a:ln>
                <a:solidFill>
                  <a:srgbClr val="666666"/>
                </a:solidFill>
                <a:effectLst/>
                <a:uLnTx/>
                <a:uFillTx/>
                <a:latin typeface="Arial"/>
                <a:cs typeface="Arial"/>
              </a:rPr>
              <a:t>are</a:t>
            </a:r>
            <a:r>
              <a:rPr kumimoji="0" sz="2400" b="0" i="0" u="none" strike="noStrike" kern="0" cap="none" spc="-55" normalizeH="0" baseline="0" noProof="0" dirty="0">
                <a:ln>
                  <a:noFill/>
                </a:ln>
                <a:solidFill>
                  <a:srgbClr val="666666"/>
                </a:solidFill>
                <a:effectLst/>
                <a:uLnTx/>
                <a:uFillTx/>
                <a:latin typeface="Arial"/>
                <a:cs typeface="Arial"/>
              </a:rPr>
              <a:t> </a:t>
            </a:r>
            <a:r>
              <a:rPr kumimoji="0" sz="2400" b="0" i="0" u="none" strike="noStrike" kern="0" cap="none" spc="0" normalizeH="0" baseline="0" noProof="0" dirty="0">
                <a:ln>
                  <a:noFill/>
                </a:ln>
                <a:solidFill>
                  <a:srgbClr val="666666"/>
                </a:solidFill>
                <a:effectLst/>
                <a:uLnTx/>
                <a:uFillTx/>
                <a:latin typeface="Arial"/>
                <a:cs typeface="Arial"/>
              </a:rPr>
              <a:t>low</a:t>
            </a:r>
            <a:r>
              <a:rPr kumimoji="0" sz="2400" b="0" i="0" u="none" strike="noStrike" kern="0" cap="none" spc="-40" normalizeH="0" baseline="0" noProof="0" dirty="0">
                <a:ln>
                  <a:noFill/>
                </a:ln>
                <a:solidFill>
                  <a:srgbClr val="666666"/>
                </a:solidFill>
                <a:effectLst/>
                <a:uLnTx/>
                <a:uFillTx/>
                <a:latin typeface="Arial"/>
                <a:cs typeface="Arial"/>
              </a:rPr>
              <a:t> </a:t>
            </a:r>
            <a:r>
              <a:rPr kumimoji="0" sz="2400" b="0" i="0" u="none" strike="noStrike" kern="0" cap="none" spc="0" normalizeH="0" baseline="0" noProof="0" dirty="0">
                <a:ln>
                  <a:noFill/>
                </a:ln>
                <a:solidFill>
                  <a:srgbClr val="666666"/>
                </a:solidFill>
                <a:effectLst/>
                <a:uLnTx/>
                <a:uFillTx/>
                <a:latin typeface="Arial"/>
                <a:cs typeface="Arial"/>
              </a:rPr>
              <a:t>and</a:t>
            </a:r>
            <a:r>
              <a:rPr kumimoji="0" sz="2400" b="0" i="0" u="none" strike="noStrike" kern="0" cap="none" spc="-45" normalizeH="0" baseline="0" noProof="0" dirty="0">
                <a:ln>
                  <a:noFill/>
                </a:ln>
                <a:solidFill>
                  <a:srgbClr val="666666"/>
                </a:solidFill>
                <a:effectLst/>
                <a:uLnTx/>
                <a:uFillTx/>
                <a:latin typeface="Arial"/>
                <a:cs typeface="Arial"/>
              </a:rPr>
              <a:t> </a:t>
            </a:r>
            <a:r>
              <a:rPr kumimoji="0" sz="2400" b="0" i="0" u="none" strike="noStrike" kern="0" cap="none" spc="0" normalizeH="0" baseline="0" noProof="0" dirty="0">
                <a:ln>
                  <a:noFill/>
                </a:ln>
                <a:solidFill>
                  <a:srgbClr val="666666"/>
                </a:solidFill>
                <a:effectLst/>
                <a:uLnTx/>
                <a:uFillTx/>
                <a:latin typeface="Arial"/>
                <a:cs typeface="Arial"/>
              </a:rPr>
              <a:t>a</a:t>
            </a:r>
            <a:r>
              <a:rPr kumimoji="0" sz="2400" b="0" i="0" u="none" strike="noStrike" kern="0" cap="none" spc="-65" normalizeH="0" baseline="0" noProof="0" dirty="0">
                <a:ln>
                  <a:noFill/>
                </a:ln>
                <a:solidFill>
                  <a:srgbClr val="666666"/>
                </a:solidFill>
                <a:effectLst/>
                <a:uLnTx/>
                <a:uFillTx/>
                <a:latin typeface="Arial"/>
                <a:cs typeface="Arial"/>
              </a:rPr>
              <a:t> </a:t>
            </a:r>
            <a:r>
              <a:rPr kumimoji="0" sz="2400" b="0" i="0" u="none" strike="noStrike" kern="0" cap="none" spc="0" normalizeH="0" baseline="0" noProof="0" dirty="0">
                <a:ln>
                  <a:noFill/>
                </a:ln>
                <a:solidFill>
                  <a:srgbClr val="666666"/>
                </a:solidFill>
                <a:effectLst/>
                <a:uLnTx/>
                <a:uFillTx/>
                <a:latin typeface="Arial"/>
                <a:cs typeface="Arial"/>
              </a:rPr>
              <a:t>downward</a:t>
            </a:r>
            <a:r>
              <a:rPr kumimoji="0" sz="2400" b="0" i="0" u="none" strike="noStrike" kern="0" cap="none" spc="-20" normalizeH="0" baseline="0" noProof="0" dirty="0">
                <a:ln>
                  <a:noFill/>
                </a:ln>
                <a:solidFill>
                  <a:srgbClr val="666666"/>
                </a:solidFill>
                <a:effectLst/>
                <a:uLnTx/>
                <a:uFillTx/>
                <a:latin typeface="Arial"/>
                <a:cs typeface="Arial"/>
              </a:rPr>
              <a:t> </a:t>
            </a:r>
            <a:r>
              <a:rPr kumimoji="0" sz="2400" b="0" i="0" u="none" strike="noStrike" kern="0" cap="none" spc="0" normalizeH="0" baseline="0" noProof="0" dirty="0">
                <a:ln>
                  <a:noFill/>
                </a:ln>
                <a:solidFill>
                  <a:srgbClr val="666666"/>
                </a:solidFill>
                <a:effectLst/>
                <a:uLnTx/>
                <a:uFillTx/>
                <a:latin typeface="Arial"/>
                <a:cs typeface="Arial"/>
              </a:rPr>
              <a:t>slope</a:t>
            </a:r>
            <a:r>
              <a:rPr kumimoji="0" sz="2400" b="0" i="0" u="none" strike="noStrike" kern="0" cap="none" spc="-45" normalizeH="0" baseline="0" noProof="0" dirty="0">
                <a:ln>
                  <a:noFill/>
                </a:ln>
                <a:solidFill>
                  <a:srgbClr val="666666"/>
                </a:solidFill>
                <a:effectLst/>
                <a:uLnTx/>
                <a:uFillTx/>
                <a:latin typeface="Arial"/>
                <a:cs typeface="Arial"/>
              </a:rPr>
              <a:t> </a:t>
            </a:r>
            <a:r>
              <a:rPr kumimoji="0" sz="2400" b="0" i="0" u="none" strike="noStrike" kern="0" cap="none" spc="0" normalizeH="0" baseline="0" noProof="0" dirty="0">
                <a:ln>
                  <a:noFill/>
                </a:ln>
                <a:solidFill>
                  <a:srgbClr val="666666"/>
                </a:solidFill>
                <a:effectLst/>
                <a:uLnTx/>
                <a:uFillTx/>
                <a:latin typeface="Arial"/>
                <a:cs typeface="Arial"/>
              </a:rPr>
              <a:t>when</a:t>
            </a:r>
            <a:r>
              <a:rPr kumimoji="0" sz="2400" b="0" i="0" u="none" strike="noStrike" kern="0" cap="none" spc="-35" normalizeH="0" baseline="0" noProof="0" dirty="0">
                <a:ln>
                  <a:noFill/>
                </a:ln>
                <a:solidFill>
                  <a:srgbClr val="666666"/>
                </a:solidFill>
                <a:effectLst/>
                <a:uLnTx/>
                <a:uFillTx/>
                <a:latin typeface="Arial"/>
                <a:cs typeface="Arial"/>
              </a:rPr>
              <a:t> </a:t>
            </a:r>
            <a:r>
              <a:rPr kumimoji="0" sz="2400" b="0" i="0" u="none" strike="noStrike" kern="0" cap="none" spc="0" normalizeH="0" baseline="0" noProof="0" dirty="0">
                <a:ln>
                  <a:noFill/>
                </a:ln>
                <a:solidFill>
                  <a:srgbClr val="666666"/>
                </a:solidFill>
                <a:effectLst/>
                <a:uLnTx/>
                <a:uFillTx/>
                <a:latin typeface="Arial"/>
                <a:cs typeface="Arial"/>
              </a:rPr>
              <a:t>short</a:t>
            </a:r>
            <a:r>
              <a:rPr kumimoji="0" sz="2400" b="0" i="0" u="none" strike="noStrike" kern="0" cap="none" spc="-50" normalizeH="0" baseline="0" noProof="0" dirty="0">
                <a:ln>
                  <a:noFill/>
                </a:ln>
                <a:solidFill>
                  <a:srgbClr val="666666"/>
                </a:solidFill>
                <a:effectLst/>
                <a:uLnTx/>
                <a:uFillTx/>
                <a:latin typeface="Arial"/>
                <a:cs typeface="Arial"/>
              </a:rPr>
              <a:t> </a:t>
            </a:r>
            <a:r>
              <a:rPr kumimoji="0" sz="2400" b="0" i="0" u="none" strike="noStrike" kern="0" cap="none" spc="0" normalizeH="0" baseline="0" noProof="0" dirty="0">
                <a:ln>
                  <a:noFill/>
                </a:ln>
                <a:solidFill>
                  <a:srgbClr val="666666"/>
                </a:solidFill>
                <a:effectLst/>
                <a:uLnTx/>
                <a:uFillTx/>
                <a:latin typeface="Arial"/>
                <a:cs typeface="Arial"/>
              </a:rPr>
              <a:t>rates</a:t>
            </a:r>
            <a:r>
              <a:rPr kumimoji="0" sz="2400" b="0" i="0" u="none" strike="noStrike" kern="0" cap="none" spc="-55" normalizeH="0" baseline="0" noProof="0" dirty="0">
                <a:ln>
                  <a:noFill/>
                </a:ln>
                <a:solidFill>
                  <a:srgbClr val="666666"/>
                </a:solidFill>
                <a:effectLst/>
                <a:uLnTx/>
                <a:uFillTx/>
                <a:latin typeface="Arial"/>
                <a:cs typeface="Arial"/>
              </a:rPr>
              <a:t> </a:t>
            </a:r>
            <a:r>
              <a:rPr kumimoji="0" sz="2400" b="0" i="0" u="none" strike="noStrike" kern="0" cap="none" spc="-25" normalizeH="0" baseline="0" noProof="0" dirty="0">
                <a:ln>
                  <a:noFill/>
                </a:ln>
                <a:solidFill>
                  <a:srgbClr val="666666"/>
                </a:solidFill>
                <a:effectLst/>
                <a:uLnTx/>
                <a:uFillTx/>
                <a:latin typeface="Arial"/>
                <a:cs typeface="Arial"/>
              </a:rPr>
              <a:t>are 	</a:t>
            </a:r>
            <a:r>
              <a:rPr kumimoji="0" sz="2400" b="0" i="0" u="none" strike="noStrike" kern="0" cap="none" spc="-10" normalizeH="0" baseline="0" noProof="0" dirty="0">
                <a:ln>
                  <a:noFill/>
                </a:ln>
                <a:solidFill>
                  <a:srgbClr val="666666"/>
                </a:solidFill>
                <a:effectLst/>
                <a:uLnTx/>
                <a:uFillTx/>
                <a:latin typeface="Arial"/>
                <a:cs typeface="Arial"/>
              </a:rPr>
              <a:t>high.</a:t>
            </a:r>
            <a:endParaRPr kumimoji="0" sz="2400" b="0" i="0" u="none" strike="noStrike" kern="0" cap="none" spc="0" normalizeH="0" baseline="0" noProof="0" dirty="0">
              <a:ln>
                <a:noFill/>
              </a:ln>
              <a:solidFill>
                <a:sysClr val="windowText" lastClr="000000"/>
              </a:solidFill>
              <a:effectLst/>
              <a:uLnTx/>
              <a:uFillTx/>
              <a:latin typeface="Arial"/>
              <a:cs typeface="Arial"/>
            </a:endParaRPr>
          </a:p>
          <a:p>
            <a:pPr marL="267335" marR="0" lvl="0" indent="-254635" algn="just" defTabSz="914400" eaLnBrk="1" fontAlgn="auto" latinLnBrk="0" hangingPunct="1">
              <a:lnSpc>
                <a:spcPct val="100000"/>
              </a:lnSpc>
              <a:spcBef>
                <a:spcPts val="900"/>
              </a:spcBef>
              <a:spcAft>
                <a:spcPts val="0"/>
              </a:spcAft>
              <a:buClrTx/>
              <a:buSzTx/>
              <a:buFontTx/>
              <a:buChar char="•"/>
              <a:tabLst>
                <a:tab pos="267335" algn="l"/>
              </a:tabLst>
              <a:defRPr/>
            </a:pPr>
            <a:r>
              <a:rPr kumimoji="0" sz="2400" b="0" i="0" u="none" strike="noStrike" kern="0" cap="none" spc="0" normalizeH="0" baseline="0" noProof="0" dirty="0">
                <a:ln>
                  <a:noFill/>
                </a:ln>
                <a:solidFill>
                  <a:srgbClr val="666666"/>
                </a:solidFill>
                <a:effectLst/>
                <a:uLnTx/>
                <a:uFillTx/>
                <a:latin typeface="Arial"/>
                <a:cs typeface="Arial"/>
              </a:rPr>
              <a:t>Yield</a:t>
            </a:r>
            <a:r>
              <a:rPr kumimoji="0" sz="2400" b="0" i="0" u="none" strike="noStrike" kern="0" cap="none" spc="-65" normalizeH="0" baseline="0" noProof="0" dirty="0">
                <a:ln>
                  <a:noFill/>
                </a:ln>
                <a:solidFill>
                  <a:srgbClr val="666666"/>
                </a:solidFill>
                <a:effectLst/>
                <a:uLnTx/>
                <a:uFillTx/>
                <a:latin typeface="Arial"/>
                <a:cs typeface="Arial"/>
              </a:rPr>
              <a:t> </a:t>
            </a:r>
            <a:r>
              <a:rPr kumimoji="0" sz="2400" b="0" i="0" u="none" strike="noStrike" kern="0" cap="none" spc="0" normalizeH="0" baseline="0" noProof="0" dirty="0">
                <a:ln>
                  <a:noFill/>
                </a:ln>
                <a:solidFill>
                  <a:srgbClr val="666666"/>
                </a:solidFill>
                <a:effectLst/>
                <a:uLnTx/>
                <a:uFillTx/>
                <a:latin typeface="Arial"/>
                <a:cs typeface="Arial"/>
              </a:rPr>
              <a:t>curve</a:t>
            </a:r>
            <a:r>
              <a:rPr kumimoji="0" sz="2400" b="0" i="0" u="none" strike="noStrike" kern="0" cap="none" spc="-85" normalizeH="0" baseline="0" noProof="0" dirty="0">
                <a:ln>
                  <a:noFill/>
                </a:ln>
                <a:solidFill>
                  <a:srgbClr val="666666"/>
                </a:solidFill>
                <a:effectLst/>
                <a:uLnTx/>
                <a:uFillTx/>
                <a:latin typeface="Arial"/>
                <a:cs typeface="Arial"/>
              </a:rPr>
              <a:t> </a:t>
            </a:r>
            <a:r>
              <a:rPr kumimoji="0" sz="2400" b="0" i="0" u="none" strike="noStrike" kern="0" cap="none" spc="0" normalizeH="0" baseline="0" noProof="0" dirty="0">
                <a:ln>
                  <a:noFill/>
                </a:ln>
                <a:solidFill>
                  <a:srgbClr val="666666"/>
                </a:solidFill>
                <a:effectLst/>
                <a:uLnTx/>
                <a:uFillTx/>
                <a:latin typeface="Arial"/>
                <a:cs typeface="Arial"/>
              </a:rPr>
              <a:t>is</a:t>
            </a:r>
            <a:r>
              <a:rPr kumimoji="0" sz="2400" b="0" i="0" u="none" strike="noStrike" kern="0" cap="none" spc="-75" normalizeH="0" baseline="0" noProof="0" dirty="0">
                <a:ln>
                  <a:noFill/>
                </a:ln>
                <a:solidFill>
                  <a:srgbClr val="666666"/>
                </a:solidFill>
                <a:effectLst/>
                <a:uLnTx/>
                <a:uFillTx/>
                <a:latin typeface="Arial"/>
                <a:cs typeface="Arial"/>
              </a:rPr>
              <a:t> </a:t>
            </a:r>
            <a:r>
              <a:rPr kumimoji="0" sz="2400" b="0" i="0" u="none" strike="noStrike" kern="0" cap="none" spc="0" normalizeH="0" baseline="0" noProof="0" dirty="0">
                <a:ln>
                  <a:noFill/>
                </a:ln>
                <a:solidFill>
                  <a:srgbClr val="666666"/>
                </a:solidFill>
                <a:effectLst/>
                <a:uLnTx/>
                <a:uFillTx/>
                <a:latin typeface="Arial"/>
                <a:cs typeface="Arial"/>
              </a:rPr>
              <a:t>typically</a:t>
            </a:r>
            <a:r>
              <a:rPr kumimoji="0" sz="2400" b="0" i="0" u="none" strike="noStrike" kern="0" cap="none" spc="-70" normalizeH="0" baseline="0" noProof="0" dirty="0">
                <a:ln>
                  <a:noFill/>
                </a:ln>
                <a:solidFill>
                  <a:srgbClr val="666666"/>
                </a:solidFill>
                <a:effectLst/>
                <a:uLnTx/>
                <a:uFillTx/>
                <a:latin typeface="Arial"/>
                <a:cs typeface="Arial"/>
              </a:rPr>
              <a:t> </a:t>
            </a:r>
            <a:r>
              <a:rPr kumimoji="0" sz="2400" b="0" i="0" u="none" strike="noStrike" kern="0" cap="none" spc="0" normalizeH="0" baseline="0" noProof="0" dirty="0">
                <a:ln>
                  <a:noFill/>
                </a:ln>
                <a:solidFill>
                  <a:srgbClr val="666666"/>
                </a:solidFill>
                <a:effectLst/>
                <a:uLnTx/>
                <a:uFillTx/>
                <a:latin typeface="Arial"/>
                <a:cs typeface="Arial"/>
              </a:rPr>
              <a:t>upward</a:t>
            </a:r>
            <a:r>
              <a:rPr kumimoji="0" sz="2400" b="0" i="0" u="none" strike="noStrike" kern="0" cap="none" spc="-60" normalizeH="0" baseline="0" noProof="0" dirty="0">
                <a:ln>
                  <a:noFill/>
                </a:ln>
                <a:solidFill>
                  <a:srgbClr val="666666"/>
                </a:solidFill>
                <a:effectLst/>
                <a:uLnTx/>
                <a:uFillTx/>
                <a:latin typeface="Arial"/>
                <a:cs typeface="Arial"/>
              </a:rPr>
              <a:t> </a:t>
            </a:r>
            <a:r>
              <a:rPr kumimoji="0" sz="2400" b="0" i="0" u="none" strike="noStrike" kern="0" cap="none" spc="-10" normalizeH="0" baseline="0" noProof="0" dirty="0">
                <a:ln>
                  <a:noFill/>
                </a:ln>
                <a:solidFill>
                  <a:srgbClr val="666666"/>
                </a:solidFill>
                <a:effectLst/>
                <a:uLnTx/>
                <a:uFillTx/>
                <a:latin typeface="Arial"/>
                <a:cs typeface="Arial"/>
              </a:rPr>
              <a:t>sloping.</a:t>
            </a:r>
            <a:endParaRPr kumimoji="0" sz="2400" b="0" i="0" u="none" strike="noStrike" kern="0" cap="none" spc="0" normalizeH="0" baseline="0" noProof="0" dirty="0">
              <a:ln>
                <a:noFill/>
              </a:ln>
              <a:solidFill>
                <a:sysClr val="windowText" lastClr="000000"/>
              </a:solidFill>
              <a:effectLst/>
              <a:uLnTx/>
              <a:uFillTx/>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ea typeface="ヒラギノ角ゴ Pro W3" pitchFamily="-84" charset="-128"/>
              </a:rPr>
              <a:t>Topic Preview </a:t>
            </a:r>
            <a:r>
              <a:rPr lang="en-US" altLang="en-US" sz="1800" b="0" dirty="0">
                <a:ea typeface="ヒラギノ角ゴ Pro W3" pitchFamily="-84" charset="-128"/>
              </a:rPr>
              <a:t>(2 of 4)</a:t>
            </a:r>
            <a:endParaRPr lang="en-US" dirty="0"/>
          </a:p>
        </p:txBody>
      </p:sp>
      <p:sp>
        <p:nvSpPr>
          <p:cNvPr id="3" name="Content Placeholder 2"/>
          <p:cNvSpPr>
            <a:spLocks noGrp="1"/>
          </p:cNvSpPr>
          <p:nvPr>
            <p:ph idx="1"/>
          </p:nvPr>
        </p:nvSpPr>
        <p:spPr/>
        <p:txBody>
          <a:bodyPr/>
          <a:lstStyle/>
          <a:p>
            <a:pPr marL="0" indent="0">
              <a:buNone/>
            </a:pPr>
            <a:r>
              <a:rPr lang="en-US" altLang="en-US" sz="2400" dirty="0">
                <a:ea typeface="ヒラギノ角ゴ Pro W3" charset="-128"/>
              </a:rPr>
              <a:t>We will fist examine bonds that offer similar payment streams but differ in price. The price differences are due to the </a:t>
            </a:r>
            <a:r>
              <a:rPr lang="en-US" altLang="en-US" sz="2400" b="1" dirty="0">
                <a:ea typeface="ヒラギノ角ゴ Pro W3" charset="-128"/>
              </a:rPr>
              <a:t>risk structure of interest rates.</a:t>
            </a:r>
            <a:r>
              <a:rPr lang="en-US" altLang="en-US" sz="2400" dirty="0">
                <a:ea typeface="ヒラギノ角ゴ Pro W3" charset="-128"/>
              </a:rPr>
              <a:t> We will examine in detail what this risk structure looks like and ways to examine it.</a:t>
            </a:r>
            <a:endParaRPr lang="en-US" sz="2400" dirty="0"/>
          </a:p>
        </p:txBody>
      </p:sp>
    </p:spTree>
    <p:extLst>
      <p:ext uri="{BB962C8B-B14F-4D97-AF65-F5344CB8AC3E}">
        <p14:creationId xmlns:p14="http://schemas.microsoft.com/office/powerpoint/2010/main" val="5884660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330708" y="5785102"/>
            <a:ext cx="8448040" cy="731520"/>
            <a:chOff x="330708" y="5785102"/>
            <a:chExt cx="8448040" cy="731520"/>
          </a:xfrm>
        </p:grpSpPr>
        <p:pic>
          <p:nvPicPr>
            <p:cNvPr id="3" name="object 3"/>
            <p:cNvPicPr/>
            <p:nvPr/>
          </p:nvPicPr>
          <p:blipFill>
            <a:blip r:embed="rId2" cstate="print"/>
            <a:stretch>
              <a:fillRect/>
            </a:stretch>
          </p:blipFill>
          <p:spPr>
            <a:xfrm>
              <a:off x="335280" y="5785102"/>
              <a:ext cx="8442959" cy="731519"/>
            </a:xfrm>
            <a:prstGeom prst="rect">
              <a:avLst/>
            </a:prstGeom>
          </p:spPr>
        </p:pic>
        <p:pic>
          <p:nvPicPr>
            <p:cNvPr id="4" name="object 4"/>
            <p:cNvPicPr/>
            <p:nvPr/>
          </p:nvPicPr>
          <p:blipFill>
            <a:blip r:embed="rId3" cstate="print"/>
            <a:stretch>
              <a:fillRect/>
            </a:stretch>
          </p:blipFill>
          <p:spPr>
            <a:xfrm>
              <a:off x="330708" y="5949696"/>
              <a:ext cx="2767584" cy="510540"/>
            </a:xfrm>
            <a:prstGeom prst="rect">
              <a:avLst/>
            </a:prstGeom>
          </p:spPr>
        </p:pic>
      </p:grpSp>
      <p:sp>
        <p:nvSpPr>
          <p:cNvPr id="5" name="object 5"/>
          <p:cNvSpPr txBox="1">
            <a:spLocks noGrp="1"/>
          </p:cNvSpPr>
          <p:nvPr>
            <p:ph type="title"/>
          </p:nvPr>
        </p:nvSpPr>
        <p:spPr>
          <a:xfrm>
            <a:off x="307340" y="190626"/>
            <a:ext cx="8529319" cy="1120820"/>
          </a:xfrm>
          <a:prstGeom prst="rect">
            <a:avLst/>
          </a:prstGeom>
        </p:spPr>
        <p:txBody>
          <a:bodyPr vert="horz" wrap="square" lIns="0" tIns="134620" rIns="0" bIns="0" rtlCol="0">
            <a:spAutoFit/>
          </a:bodyPr>
          <a:lstStyle/>
          <a:p>
            <a:pPr marL="149225">
              <a:lnSpc>
                <a:spcPct val="100000"/>
              </a:lnSpc>
              <a:spcBef>
                <a:spcPts val="100"/>
              </a:spcBef>
            </a:pPr>
            <a:r>
              <a:rPr dirty="0"/>
              <a:t>Three</a:t>
            </a:r>
            <a:r>
              <a:rPr spc="-95" dirty="0"/>
              <a:t> </a:t>
            </a:r>
            <a:r>
              <a:rPr dirty="0"/>
              <a:t>Theories</a:t>
            </a:r>
            <a:r>
              <a:rPr spc="-95" dirty="0"/>
              <a:t> </a:t>
            </a:r>
            <a:r>
              <a:rPr dirty="0"/>
              <a:t>of</a:t>
            </a:r>
            <a:r>
              <a:rPr spc="-65" dirty="0"/>
              <a:t> </a:t>
            </a:r>
            <a:r>
              <a:rPr spc="-20" dirty="0"/>
              <a:t>Term</a:t>
            </a:r>
            <a:r>
              <a:rPr spc="-55" dirty="0"/>
              <a:t> </a:t>
            </a:r>
            <a:r>
              <a:rPr spc="-10" dirty="0"/>
              <a:t>Structure</a:t>
            </a:r>
            <a:r>
              <a:rPr lang="en-GB" spc="-10" dirty="0"/>
              <a:t> (Next week)</a:t>
            </a:r>
            <a:endParaRPr spc="-10" dirty="0"/>
          </a:p>
        </p:txBody>
      </p:sp>
      <p:sp>
        <p:nvSpPr>
          <p:cNvPr id="6" name="object 6"/>
          <p:cNvSpPr txBox="1"/>
          <p:nvPr/>
        </p:nvSpPr>
        <p:spPr>
          <a:xfrm>
            <a:off x="535940" y="1510814"/>
            <a:ext cx="4353560" cy="1466850"/>
          </a:xfrm>
          <a:prstGeom prst="rect">
            <a:avLst/>
          </a:prstGeom>
        </p:spPr>
        <p:txBody>
          <a:bodyPr vert="horz" wrap="square" lIns="0" tIns="127635" rIns="0" bIns="0" rtlCol="0">
            <a:spAutoFit/>
          </a:bodyPr>
          <a:lstStyle/>
          <a:p>
            <a:pPr marL="414655" marR="0" lvl="0" indent="-401955" defTabSz="914400" eaLnBrk="1" fontAlgn="auto" latinLnBrk="0" hangingPunct="1">
              <a:lnSpc>
                <a:spcPct val="100000"/>
              </a:lnSpc>
              <a:spcBef>
                <a:spcPts val="1005"/>
              </a:spcBef>
              <a:spcAft>
                <a:spcPts val="0"/>
              </a:spcAft>
              <a:buClrTx/>
              <a:buSzTx/>
              <a:buFontTx/>
              <a:buAutoNum type="arabicPeriod"/>
              <a:tabLst>
                <a:tab pos="414655" algn="l"/>
              </a:tabLst>
              <a:defRPr/>
            </a:pPr>
            <a:r>
              <a:rPr kumimoji="0" sz="2400" b="0" i="0" u="none" strike="noStrike" kern="0" cap="none" spc="0" normalizeH="0" baseline="0" noProof="0" dirty="0">
                <a:ln>
                  <a:noFill/>
                </a:ln>
                <a:solidFill>
                  <a:srgbClr val="666666"/>
                </a:solidFill>
                <a:effectLst/>
                <a:uLnTx/>
                <a:uFillTx/>
                <a:latin typeface="Arial"/>
                <a:cs typeface="Arial"/>
              </a:rPr>
              <a:t>Expectations</a:t>
            </a:r>
            <a:r>
              <a:rPr kumimoji="0" sz="2400" b="0" i="0" u="none" strike="noStrike" kern="0" cap="none" spc="-130" normalizeH="0" baseline="0" noProof="0" dirty="0">
                <a:ln>
                  <a:noFill/>
                </a:ln>
                <a:solidFill>
                  <a:srgbClr val="666666"/>
                </a:solidFill>
                <a:effectLst/>
                <a:uLnTx/>
                <a:uFillTx/>
                <a:latin typeface="Arial"/>
                <a:cs typeface="Arial"/>
              </a:rPr>
              <a:t> </a:t>
            </a:r>
            <a:r>
              <a:rPr kumimoji="0" sz="2400" b="0" i="0" u="none" strike="noStrike" kern="0" cap="none" spc="-10" normalizeH="0" baseline="0" noProof="0" dirty="0">
                <a:ln>
                  <a:noFill/>
                </a:ln>
                <a:solidFill>
                  <a:srgbClr val="666666"/>
                </a:solidFill>
                <a:effectLst/>
                <a:uLnTx/>
                <a:uFillTx/>
                <a:latin typeface="Arial"/>
                <a:cs typeface="Arial"/>
              </a:rPr>
              <a:t>Theory</a:t>
            </a:r>
            <a:endParaRPr kumimoji="0" sz="2400" b="0" i="0" u="none" strike="noStrike" kern="0" cap="none" spc="0" normalizeH="0" baseline="0" noProof="0">
              <a:ln>
                <a:noFill/>
              </a:ln>
              <a:solidFill>
                <a:sysClr val="windowText" lastClr="000000"/>
              </a:solidFill>
              <a:effectLst/>
              <a:uLnTx/>
              <a:uFillTx/>
              <a:latin typeface="Arial"/>
              <a:cs typeface="Arial"/>
            </a:endParaRPr>
          </a:p>
          <a:p>
            <a:pPr marL="414655" marR="0" lvl="0" indent="-401955" defTabSz="914400" eaLnBrk="1" fontAlgn="auto" latinLnBrk="0" hangingPunct="1">
              <a:lnSpc>
                <a:spcPct val="100000"/>
              </a:lnSpc>
              <a:spcBef>
                <a:spcPts val="900"/>
              </a:spcBef>
              <a:spcAft>
                <a:spcPts val="0"/>
              </a:spcAft>
              <a:buClrTx/>
              <a:buSzTx/>
              <a:buFontTx/>
              <a:buAutoNum type="arabicPeriod"/>
              <a:tabLst>
                <a:tab pos="414655" algn="l"/>
              </a:tabLst>
              <a:defRPr/>
            </a:pPr>
            <a:r>
              <a:rPr kumimoji="0" sz="2400" b="0" i="0" u="none" strike="noStrike" kern="0" cap="none" spc="0" normalizeH="0" baseline="0" noProof="0" dirty="0">
                <a:ln>
                  <a:noFill/>
                </a:ln>
                <a:solidFill>
                  <a:srgbClr val="666666"/>
                </a:solidFill>
                <a:effectLst/>
                <a:uLnTx/>
                <a:uFillTx/>
                <a:latin typeface="Arial"/>
                <a:cs typeface="Arial"/>
              </a:rPr>
              <a:t>Market</a:t>
            </a:r>
            <a:r>
              <a:rPr kumimoji="0" sz="2400" b="0" i="0" u="none" strike="noStrike" kern="0" cap="none" spc="-75" normalizeH="0" baseline="0" noProof="0" dirty="0">
                <a:ln>
                  <a:noFill/>
                </a:ln>
                <a:solidFill>
                  <a:srgbClr val="666666"/>
                </a:solidFill>
                <a:effectLst/>
                <a:uLnTx/>
                <a:uFillTx/>
                <a:latin typeface="Arial"/>
                <a:cs typeface="Arial"/>
              </a:rPr>
              <a:t> </a:t>
            </a:r>
            <a:r>
              <a:rPr kumimoji="0" sz="2400" b="0" i="0" u="none" strike="noStrike" kern="0" cap="none" spc="-10" normalizeH="0" baseline="0" noProof="0" dirty="0">
                <a:ln>
                  <a:noFill/>
                </a:ln>
                <a:solidFill>
                  <a:srgbClr val="666666"/>
                </a:solidFill>
                <a:effectLst/>
                <a:uLnTx/>
                <a:uFillTx/>
                <a:latin typeface="Arial"/>
                <a:cs typeface="Arial"/>
              </a:rPr>
              <a:t>Segmentation</a:t>
            </a:r>
            <a:r>
              <a:rPr kumimoji="0" sz="2400" b="0" i="0" u="none" strike="noStrike" kern="0" cap="none" spc="-85" normalizeH="0" baseline="0" noProof="0" dirty="0">
                <a:ln>
                  <a:noFill/>
                </a:ln>
                <a:solidFill>
                  <a:srgbClr val="666666"/>
                </a:solidFill>
                <a:effectLst/>
                <a:uLnTx/>
                <a:uFillTx/>
                <a:latin typeface="Arial"/>
                <a:cs typeface="Arial"/>
              </a:rPr>
              <a:t> </a:t>
            </a:r>
            <a:r>
              <a:rPr kumimoji="0" sz="2400" b="0" i="0" u="none" strike="noStrike" kern="0" cap="none" spc="-10" normalizeH="0" baseline="0" noProof="0" dirty="0">
                <a:ln>
                  <a:noFill/>
                </a:ln>
                <a:solidFill>
                  <a:srgbClr val="666666"/>
                </a:solidFill>
                <a:effectLst/>
                <a:uLnTx/>
                <a:uFillTx/>
                <a:latin typeface="Arial"/>
                <a:cs typeface="Arial"/>
              </a:rPr>
              <a:t>Theory</a:t>
            </a:r>
            <a:endParaRPr kumimoji="0" sz="2400" b="0" i="0" u="none" strike="noStrike" kern="0" cap="none" spc="0" normalizeH="0" baseline="0" noProof="0">
              <a:ln>
                <a:noFill/>
              </a:ln>
              <a:solidFill>
                <a:sysClr val="windowText" lastClr="000000"/>
              </a:solidFill>
              <a:effectLst/>
              <a:uLnTx/>
              <a:uFillTx/>
              <a:latin typeface="Arial"/>
              <a:cs typeface="Arial"/>
            </a:endParaRPr>
          </a:p>
          <a:p>
            <a:pPr marL="414655" marR="0" lvl="0" indent="-401955" defTabSz="914400" eaLnBrk="1" fontAlgn="auto" latinLnBrk="0" hangingPunct="1">
              <a:lnSpc>
                <a:spcPct val="100000"/>
              </a:lnSpc>
              <a:spcBef>
                <a:spcPts val="900"/>
              </a:spcBef>
              <a:spcAft>
                <a:spcPts val="0"/>
              </a:spcAft>
              <a:buClrTx/>
              <a:buSzTx/>
              <a:buFontTx/>
              <a:buAutoNum type="arabicPeriod"/>
              <a:tabLst>
                <a:tab pos="414655" algn="l"/>
              </a:tabLst>
              <a:defRPr/>
            </a:pPr>
            <a:r>
              <a:rPr kumimoji="0" sz="2400" b="0" i="0" u="none" strike="noStrike" kern="0" cap="none" spc="0" normalizeH="0" baseline="0" noProof="0" dirty="0">
                <a:ln>
                  <a:noFill/>
                </a:ln>
                <a:solidFill>
                  <a:srgbClr val="666666"/>
                </a:solidFill>
                <a:effectLst/>
                <a:uLnTx/>
                <a:uFillTx/>
                <a:latin typeface="Arial"/>
                <a:cs typeface="Arial"/>
              </a:rPr>
              <a:t>Liquidity</a:t>
            </a:r>
            <a:r>
              <a:rPr kumimoji="0" sz="2400" b="0" i="0" u="none" strike="noStrike" kern="0" cap="none" spc="-75" normalizeH="0" baseline="0" noProof="0" dirty="0">
                <a:ln>
                  <a:noFill/>
                </a:ln>
                <a:solidFill>
                  <a:srgbClr val="666666"/>
                </a:solidFill>
                <a:effectLst/>
                <a:uLnTx/>
                <a:uFillTx/>
                <a:latin typeface="Arial"/>
                <a:cs typeface="Arial"/>
              </a:rPr>
              <a:t> </a:t>
            </a:r>
            <a:r>
              <a:rPr kumimoji="0" sz="2400" b="0" i="0" u="none" strike="noStrike" kern="0" cap="none" spc="0" normalizeH="0" baseline="0" noProof="0" dirty="0">
                <a:ln>
                  <a:noFill/>
                </a:ln>
                <a:solidFill>
                  <a:srgbClr val="666666"/>
                </a:solidFill>
                <a:effectLst/>
                <a:uLnTx/>
                <a:uFillTx/>
                <a:latin typeface="Arial"/>
                <a:cs typeface="Arial"/>
              </a:rPr>
              <a:t>Premium</a:t>
            </a:r>
            <a:r>
              <a:rPr kumimoji="0" sz="2400" b="0" i="0" u="none" strike="noStrike" kern="0" cap="none" spc="-150" normalizeH="0" baseline="0" noProof="0" dirty="0">
                <a:ln>
                  <a:noFill/>
                </a:ln>
                <a:solidFill>
                  <a:srgbClr val="666666"/>
                </a:solidFill>
                <a:effectLst/>
                <a:uLnTx/>
                <a:uFillTx/>
                <a:latin typeface="Arial"/>
                <a:cs typeface="Arial"/>
              </a:rPr>
              <a:t> </a:t>
            </a:r>
            <a:r>
              <a:rPr kumimoji="0" sz="2400" b="0" i="0" u="none" strike="noStrike" kern="0" cap="none" spc="-10" normalizeH="0" baseline="0" noProof="0" dirty="0">
                <a:ln>
                  <a:noFill/>
                </a:ln>
                <a:solidFill>
                  <a:srgbClr val="666666"/>
                </a:solidFill>
                <a:effectLst/>
                <a:uLnTx/>
                <a:uFillTx/>
                <a:latin typeface="Arial"/>
                <a:cs typeface="Arial"/>
              </a:rPr>
              <a:t>Theory</a:t>
            </a:r>
            <a:endParaRPr kumimoji="0" sz="2400" b="0" i="0" u="none" strike="noStrike" kern="0" cap="none" spc="0" normalizeH="0" baseline="0" noProof="0">
              <a:ln>
                <a:noFill/>
              </a:ln>
              <a:solidFill>
                <a:sysClr val="windowText" lastClr="000000"/>
              </a:solidFill>
              <a:effectLst/>
              <a:uLnTx/>
              <a:uFillTx/>
              <a:latin typeface="Arial"/>
              <a:cs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4500" y="190626"/>
            <a:ext cx="6565900" cy="513715"/>
          </a:xfrm>
          <a:prstGeom prst="rect">
            <a:avLst/>
          </a:prstGeom>
        </p:spPr>
        <p:txBody>
          <a:bodyPr vert="horz" wrap="square" lIns="0" tIns="12700" rIns="0" bIns="0" rtlCol="0">
            <a:spAutoFit/>
          </a:bodyPr>
          <a:lstStyle/>
          <a:p>
            <a:pPr marL="12700">
              <a:lnSpc>
                <a:spcPct val="100000"/>
              </a:lnSpc>
              <a:spcBef>
                <a:spcPts val="100"/>
              </a:spcBef>
            </a:pPr>
            <a:r>
              <a:rPr dirty="0"/>
              <a:t>Financial</a:t>
            </a:r>
            <a:r>
              <a:rPr spc="-75" dirty="0"/>
              <a:t> </a:t>
            </a:r>
            <a:r>
              <a:rPr dirty="0"/>
              <a:t>Markets</a:t>
            </a:r>
            <a:r>
              <a:rPr spc="-55" dirty="0"/>
              <a:t> </a:t>
            </a:r>
            <a:r>
              <a:rPr dirty="0"/>
              <a:t>and</a:t>
            </a:r>
            <a:r>
              <a:rPr spc="-50" dirty="0"/>
              <a:t> </a:t>
            </a:r>
            <a:r>
              <a:rPr spc="-10" dirty="0"/>
              <a:t>Institutions</a:t>
            </a:r>
          </a:p>
        </p:txBody>
      </p:sp>
      <p:sp>
        <p:nvSpPr>
          <p:cNvPr id="3" name="object 3"/>
          <p:cNvSpPr txBox="1"/>
          <p:nvPr/>
        </p:nvSpPr>
        <p:spPr>
          <a:xfrm>
            <a:off x="535940" y="841705"/>
            <a:ext cx="3190240" cy="331470"/>
          </a:xfrm>
          <a:prstGeom prst="rect">
            <a:avLst/>
          </a:prstGeom>
        </p:spPr>
        <p:txBody>
          <a:bodyPr vert="horz" wrap="square" lIns="0" tIns="13335" rIns="0" bIns="0" rtlCol="0">
            <a:spAutoFit/>
          </a:bodyPr>
          <a:lstStyle/>
          <a:p>
            <a:pPr marL="12700" marR="0" lvl="0" indent="0" defTabSz="914400" eaLnBrk="1" fontAlgn="auto" latinLnBrk="0" hangingPunct="1">
              <a:lnSpc>
                <a:spcPct val="100000"/>
              </a:lnSpc>
              <a:spcBef>
                <a:spcPts val="105"/>
              </a:spcBef>
              <a:spcAft>
                <a:spcPts val="0"/>
              </a:spcAft>
              <a:buClrTx/>
              <a:buSzTx/>
              <a:buFontTx/>
              <a:buNone/>
              <a:tabLst/>
              <a:defRPr/>
            </a:pPr>
            <a:r>
              <a:rPr kumimoji="0" sz="2000" b="0" i="0" u="none" strike="noStrike" kern="0" cap="none" spc="0" normalizeH="0" baseline="0" noProof="0" dirty="0">
                <a:ln>
                  <a:noFill/>
                </a:ln>
                <a:solidFill>
                  <a:srgbClr val="007EA2"/>
                </a:solidFill>
                <a:effectLst/>
                <a:uLnTx/>
                <a:uFillTx/>
                <a:latin typeface="Arial"/>
                <a:cs typeface="Arial"/>
              </a:rPr>
              <a:t>Ninth</a:t>
            </a:r>
            <a:r>
              <a:rPr kumimoji="0" sz="2000" b="0" i="0" u="none" strike="noStrike" kern="0" cap="none" spc="-45" normalizeH="0" baseline="0" noProof="0" dirty="0">
                <a:ln>
                  <a:noFill/>
                </a:ln>
                <a:solidFill>
                  <a:srgbClr val="007EA2"/>
                </a:solidFill>
                <a:effectLst/>
                <a:uLnTx/>
                <a:uFillTx/>
                <a:latin typeface="Arial"/>
                <a:cs typeface="Arial"/>
              </a:rPr>
              <a:t> </a:t>
            </a:r>
            <a:r>
              <a:rPr kumimoji="0" sz="2000" b="0" i="0" u="none" strike="noStrike" kern="0" cap="none" spc="0" normalizeH="0" baseline="0" noProof="0" dirty="0">
                <a:ln>
                  <a:noFill/>
                </a:ln>
                <a:solidFill>
                  <a:srgbClr val="007EA2"/>
                </a:solidFill>
                <a:effectLst/>
                <a:uLnTx/>
                <a:uFillTx/>
                <a:latin typeface="Arial"/>
                <a:cs typeface="Arial"/>
              </a:rPr>
              <a:t>Edition,</a:t>
            </a:r>
            <a:r>
              <a:rPr kumimoji="0" sz="2000" b="0" i="0" u="none" strike="noStrike" kern="0" cap="none" spc="-20" normalizeH="0" baseline="0" noProof="0" dirty="0">
                <a:ln>
                  <a:noFill/>
                </a:ln>
                <a:solidFill>
                  <a:srgbClr val="007EA2"/>
                </a:solidFill>
                <a:effectLst/>
                <a:uLnTx/>
                <a:uFillTx/>
                <a:latin typeface="Arial"/>
                <a:cs typeface="Arial"/>
              </a:rPr>
              <a:t> </a:t>
            </a:r>
            <a:r>
              <a:rPr kumimoji="0" sz="2000" b="0" i="0" u="none" strike="noStrike" kern="0" cap="none" spc="0" normalizeH="0" baseline="0" noProof="0" dirty="0">
                <a:ln>
                  <a:noFill/>
                </a:ln>
                <a:solidFill>
                  <a:srgbClr val="007EA2"/>
                </a:solidFill>
                <a:effectLst/>
                <a:uLnTx/>
                <a:uFillTx/>
                <a:latin typeface="Arial"/>
                <a:cs typeface="Arial"/>
              </a:rPr>
              <a:t>Global</a:t>
            </a:r>
            <a:r>
              <a:rPr kumimoji="0" sz="2000" b="0" i="0" u="none" strike="noStrike" kern="0" cap="none" spc="-40" normalizeH="0" baseline="0" noProof="0" dirty="0">
                <a:ln>
                  <a:noFill/>
                </a:ln>
                <a:solidFill>
                  <a:srgbClr val="007EA2"/>
                </a:solidFill>
                <a:effectLst/>
                <a:uLnTx/>
                <a:uFillTx/>
                <a:latin typeface="Arial"/>
                <a:cs typeface="Arial"/>
              </a:rPr>
              <a:t> </a:t>
            </a:r>
            <a:r>
              <a:rPr kumimoji="0" sz="2000" b="0" i="0" u="none" strike="noStrike" kern="0" cap="none" spc="-10" normalizeH="0" baseline="0" noProof="0" dirty="0">
                <a:ln>
                  <a:noFill/>
                </a:ln>
                <a:solidFill>
                  <a:srgbClr val="007EA2"/>
                </a:solidFill>
                <a:effectLst/>
                <a:uLnTx/>
                <a:uFillTx/>
                <a:latin typeface="Arial"/>
                <a:cs typeface="Arial"/>
              </a:rPr>
              <a:t>Edition</a:t>
            </a:r>
            <a:endParaRPr kumimoji="0" sz="2000" b="0" i="0" u="none" strike="noStrike" kern="0" cap="none" spc="0" normalizeH="0" baseline="0" noProof="0">
              <a:ln>
                <a:noFill/>
              </a:ln>
              <a:solidFill>
                <a:sysClr val="windowText" lastClr="000000"/>
              </a:solidFill>
              <a:effectLst/>
              <a:uLnTx/>
              <a:uFillTx/>
              <a:latin typeface="Arial"/>
              <a:cs typeface="Arial"/>
            </a:endParaRPr>
          </a:p>
        </p:txBody>
      </p:sp>
      <p:sp>
        <p:nvSpPr>
          <p:cNvPr id="4" name="object 4"/>
          <p:cNvSpPr txBox="1"/>
          <p:nvPr/>
        </p:nvSpPr>
        <p:spPr>
          <a:xfrm>
            <a:off x="5032628" y="1397254"/>
            <a:ext cx="3476625" cy="1031240"/>
          </a:xfrm>
          <a:prstGeom prst="rect">
            <a:avLst/>
          </a:prstGeom>
        </p:spPr>
        <p:txBody>
          <a:bodyPr vert="horz" wrap="square" lIns="0" tIns="12065" rIns="0" bIns="0" rtlCol="0">
            <a:spAutoFit/>
          </a:bodyPr>
          <a:lstStyle/>
          <a:p>
            <a:pPr marL="12700" marR="5080" lvl="0" indent="0" algn="just" defTabSz="914400" eaLnBrk="1" fontAlgn="auto" latinLnBrk="0" hangingPunct="1">
              <a:lnSpc>
                <a:spcPct val="100000"/>
              </a:lnSpc>
              <a:spcBef>
                <a:spcPts val="95"/>
              </a:spcBef>
              <a:spcAft>
                <a:spcPts val="0"/>
              </a:spcAft>
              <a:buClrTx/>
              <a:buSzTx/>
              <a:buFontTx/>
              <a:buNone/>
              <a:tabLst/>
              <a:defRPr/>
            </a:pPr>
            <a:r>
              <a:rPr kumimoji="0" sz="2200" b="0" i="0" u="none" strike="noStrike" kern="0" cap="none" spc="0" normalizeH="0" baseline="0" noProof="0" dirty="0">
                <a:ln>
                  <a:noFill/>
                </a:ln>
                <a:solidFill>
                  <a:srgbClr val="666666"/>
                </a:solidFill>
                <a:effectLst/>
                <a:uLnTx/>
                <a:uFillTx/>
                <a:latin typeface="Arial"/>
                <a:cs typeface="Arial"/>
              </a:rPr>
              <a:t>Reading</a:t>
            </a:r>
            <a:r>
              <a:rPr kumimoji="0" sz="2200" b="0" i="0" u="none" strike="noStrike" kern="0" cap="none" spc="-40" normalizeH="0" baseline="0" noProof="0" dirty="0">
                <a:ln>
                  <a:noFill/>
                </a:ln>
                <a:solidFill>
                  <a:srgbClr val="666666"/>
                </a:solidFill>
                <a:effectLst/>
                <a:uLnTx/>
                <a:uFillTx/>
                <a:latin typeface="Arial"/>
                <a:cs typeface="Arial"/>
              </a:rPr>
              <a:t> </a:t>
            </a:r>
            <a:r>
              <a:rPr kumimoji="0" sz="2200" b="0" i="0" u="none" strike="noStrike" kern="0" cap="none" spc="0" normalizeH="0" baseline="0" noProof="0" dirty="0">
                <a:ln>
                  <a:noFill/>
                </a:ln>
                <a:solidFill>
                  <a:srgbClr val="666666"/>
                </a:solidFill>
                <a:effectLst/>
                <a:uLnTx/>
                <a:uFillTx/>
                <a:latin typeface="Arial"/>
                <a:cs typeface="Arial"/>
              </a:rPr>
              <a:t>–</a:t>
            </a:r>
            <a:r>
              <a:rPr kumimoji="0" sz="2200" b="0" i="0" u="none" strike="noStrike" kern="0" cap="none" spc="-45" normalizeH="0" baseline="0" noProof="0" dirty="0">
                <a:ln>
                  <a:noFill/>
                </a:ln>
                <a:solidFill>
                  <a:srgbClr val="666666"/>
                </a:solidFill>
                <a:effectLst/>
                <a:uLnTx/>
                <a:uFillTx/>
                <a:latin typeface="Arial"/>
                <a:cs typeface="Arial"/>
              </a:rPr>
              <a:t> </a:t>
            </a:r>
            <a:r>
              <a:rPr kumimoji="0" sz="2200" b="0" i="0" u="none" strike="noStrike" kern="0" cap="none" spc="0" normalizeH="0" baseline="0" noProof="0" dirty="0">
                <a:ln>
                  <a:noFill/>
                </a:ln>
                <a:solidFill>
                  <a:srgbClr val="666666"/>
                </a:solidFill>
                <a:effectLst/>
                <a:uLnTx/>
                <a:uFillTx/>
                <a:latin typeface="Arial"/>
                <a:cs typeface="Arial"/>
              </a:rPr>
              <a:t>Chapter</a:t>
            </a:r>
            <a:r>
              <a:rPr kumimoji="0" sz="2200" b="0" i="0" u="none" strike="noStrike" kern="0" cap="none" spc="-20" normalizeH="0" baseline="0" noProof="0" dirty="0">
                <a:ln>
                  <a:noFill/>
                </a:ln>
                <a:solidFill>
                  <a:srgbClr val="666666"/>
                </a:solidFill>
                <a:effectLst/>
                <a:uLnTx/>
                <a:uFillTx/>
                <a:latin typeface="Arial"/>
                <a:cs typeface="Arial"/>
              </a:rPr>
              <a:t> </a:t>
            </a:r>
            <a:r>
              <a:rPr kumimoji="0" sz="2200" b="0" i="0" u="none" strike="noStrike" kern="0" cap="none" spc="0" normalizeH="0" baseline="0" noProof="0" dirty="0">
                <a:ln>
                  <a:noFill/>
                </a:ln>
                <a:solidFill>
                  <a:srgbClr val="666666"/>
                </a:solidFill>
                <a:effectLst/>
                <a:uLnTx/>
                <a:uFillTx/>
                <a:latin typeface="Arial"/>
                <a:cs typeface="Arial"/>
              </a:rPr>
              <a:t>5</a:t>
            </a:r>
            <a:r>
              <a:rPr kumimoji="0" sz="2200" b="0" i="0" u="none" strike="noStrike" kern="0" cap="none" spc="-40" normalizeH="0" baseline="0" noProof="0" dirty="0">
                <a:ln>
                  <a:noFill/>
                </a:ln>
                <a:solidFill>
                  <a:srgbClr val="666666"/>
                </a:solidFill>
                <a:effectLst/>
                <a:uLnTx/>
                <a:uFillTx/>
                <a:latin typeface="Arial"/>
                <a:cs typeface="Arial"/>
              </a:rPr>
              <a:t> </a:t>
            </a:r>
            <a:r>
              <a:rPr kumimoji="0" sz="2200" b="0" i="0" u="none" strike="noStrike" kern="0" cap="none" spc="0" normalizeH="0" baseline="0" noProof="0" dirty="0">
                <a:ln>
                  <a:noFill/>
                </a:ln>
                <a:solidFill>
                  <a:srgbClr val="666666"/>
                </a:solidFill>
                <a:effectLst/>
                <a:uLnTx/>
                <a:uFillTx/>
                <a:latin typeface="Arial"/>
                <a:cs typeface="Arial"/>
              </a:rPr>
              <a:t>–</a:t>
            </a:r>
            <a:r>
              <a:rPr kumimoji="0" sz="2200" b="0" i="0" u="none" strike="noStrike" kern="0" cap="none" spc="-45" normalizeH="0" baseline="0" noProof="0" dirty="0">
                <a:ln>
                  <a:noFill/>
                </a:ln>
                <a:solidFill>
                  <a:srgbClr val="666666"/>
                </a:solidFill>
                <a:effectLst/>
                <a:uLnTx/>
                <a:uFillTx/>
                <a:latin typeface="Arial"/>
                <a:cs typeface="Arial"/>
              </a:rPr>
              <a:t> </a:t>
            </a:r>
            <a:r>
              <a:rPr kumimoji="0" sz="2200" b="0" i="0" u="none" strike="noStrike" kern="0" cap="none" spc="-25" normalizeH="0" baseline="0" noProof="0" dirty="0">
                <a:ln>
                  <a:noFill/>
                </a:ln>
                <a:solidFill>
                  <a:srgbClr val="666666"/>
                </a:solidFill>
                <a:effectLst/>
                <a:uLnTx/>
                <a:uFillTx/>
                <a:latin typeface="Arial"/>
                <a:cs typeface="Arial"/>
              </a:rPr>
              <a:t>How </a:t>
            </a:r>
            <a:r>
              <a:rPr kumimoji="0" sz="2200" b="0" i="0" u="none" strike="noStrike" kern="0" cap="none" spc="0" normalizeH="0" baseline="0" noProof="0" dirty="0">
                <a:ln>
                  <a:noFill/>
                </a:ln>
                <a:solidFill>
                  <a:srgbClr val="666666"/>
                </a:solidFill>
                <a:effectLst/>
                <a:uLnTx/>
                <a:uFillTx/>
                <a:latin typeface="Arial"/>
                <a:cs typeface="Arial"/>
              </a:rPr>
              <a:t>do</a:t>
            </a:r>
            <a:r>
              <a:rPr kumimoji="0" sz="2200" b="0" i="0" u="none" strike="noStrike" kern="0" cap="none" spc="-50" normalizeH="0" baseline="0" noProof="0" dirty="0">
                <a:ln>
                  <a:noFill/>
                </a:ln>
                <a:solidFill>
                  <a:srgbClr val="666666"/>
                </a:solidFill>
                <a:effectLst/>
                <a:uLnTx/>
                <a:uFillTx/>
                <a:latin typeface="Arial"/>
                <a:cs typeface="Arial"/>
              </a:rPr>
              <a:t> </a:t>
            </a:r>
            <a:r>
              <a:rPr kumimoji="0" sz="2200" b="0" i="0" u="none" strike="noStrike" kern="0" cap="none" spc="0" normalizeH="0" baseline="0" noProof="0" dirty="0">
                <a:ln>
                  <a:noFill/>
                </a:ln>
                <a:solidFill>
                  <a:srgbClr val="666666"/>
                </a:solidFill>
                <a:effectLst/>
                <a:uLnTx/>
                <a:uFillTx/>
                <a:latin typeface="Arial"/>
                <a:cs typeface="Arial"/>
              </a:rPr>
              <a:t>Risk</a:t>
            </a:r>
            <a:r>
              <a:rPr kumimoji="0" sz="2200" b="0" i="0" u="none" strike="noStrike" kern="0" cap="none" spc="-50" normalizeH="0" baseline="0" noProof="0" dirty="0">
                <a:ln>
                  <a:noFill/>
                </a:ln>
                <a:solidFill>
                  <a:srgbClr val="666666"/>
                </a:solidFill>
                <a:effectLst/>
                <a:uLnTx/>
                <a:uFillTx/>
                <a:latin typeface="Arial"/>
                <a:cs typeface="Arial"/>
              </a:rPr>
              <a:t> </a:t>
            </a:r>
            <a:r>
              <a:rPr kumimoji="0" sz="2200" b="0" i="0" u="none" strike="noStrike" kern="0" cap="none" spc="0" normalizeH="0" baseline="0" noProof="0" dirty="0">
                <a:ln>
                  <a:noFill/>
                </a:ln>
                <a:solidFill>
                  <a:srgbClr val="666666"/>
                </a:solidFill>
                <a:effectLst/>
                <a:uLnTx/>
                <a:uFillTx/>
                <a:latin typeface="Arial"/>
                <a:cs typeface="Arial"/>
              </a:rPr>
              <a:t>and</a:t>
            </a:r>
            <a:r>
              <a:rPr kumimoji="0" sz="2200" b="0" i="0" u="none" strike="noStrike" kern="0" cap="none" spc="-80" normalizeH="0" baseline="0" noProof="0" dirty="0">
                <a:ln>
                  <a:noFill/>
                </a:ln>
                <a:solidFill>
                  <a:srgbClr val="666666"/>
                </a:solidFill>
                <a:effectLst/>
                <a:uLnTx/>
                <a:uFillTx/>
                <a:latin typeface="Arial"/>
                <a:cs typeface="Arial"/>
              </a:rPr>
              <a:t> </a:t>
            </a:r>
            <a:r>
              <a:rPr kumimoji="0" sz="2200" b="0" i="0" u="none" strike="noStrike" kern="0" cap="none" spc="-50" normalizeH="0" baseline="0" noProof="0" dirty="0">
                <a:ln>
                  <a:noFill/>
                </a:ln>
                <a:solidFill>
                  <a:srgbClr val="666666"/>
                </a:solidFill>
                <a:effectLst/>
                <a:uLnTx/>
                <a:uFillTx/>
                <a:latin typeface="Arial"/>
                <a:cs typeface="Arial"/>
              </a:rPr>
              <a:t>Term</a:t>
            </a:r>
            <a:r>
              <a:rPr kumimoji="0" sz="2200" b="0" i="0" u="none" strike="noStrike" kern="0" cap="none" spc="-30" normalizeH="0" baseline="0" noProof="0" dirty="0">
                <a:ln>
                  <a:noFill/>
                </a:ln>
                <a:solidFill>
                  <a:srgbClr val="666666"/>
                </a:solidFill>
                <a:effectLst/>
                <a:uLnTx/>
                <a:uFillTx/>
                <a:latin typeface="Arial"/>
                <a:cs typeface="Arial"/>
              </a:rPr>
              <a:t> </a:t>
            </a:r>
            <a:r>
              <a:rPr kumimoji="0" sz="2200" b="0" i="0" u="none" strike="noStrike" kern="0" cap="none" spc="-10" normalizeH="0" baseline="0" noProof="0" dirty="0">
                <a:ln>
                  <a:noFill/>
                </a:ln>
                <a:solidFill>
                  <a:srgbClr val="666666"/>
                </a:solidFill>
                <a:effectLst/>
                <a:uLnTx/>
                <a:uFillTx/>
                <a:latin typeface="Arial"/>
                <a:cs typeface="Arial"/>
              </a:rPr>
              <a:t>Structure </a:t>
            </a:r>
            <a:r>
              <a:rPr kumimoji="0" sz="2200" b="0" i="0" u="none" strike="noStrike" kern="0" cap="none" spc="0" normalizeH="0" baseline="0" noProof="0" dirty="0">
                <a:ln>
                  <a:noFill/>
                </a:ln>
                <a:solidFill>
                  <a:srgbClr val="666666"/>
                </a:solidFill>
                <a:effectLst/>
                <a:uLnTx/>
                <a:uFillTx/>
                <a:latin typeface="Arial"/>
                <a:cs typeface="Arial"/>
              </a:rPr>
              <a:t>Affect</a:t>
            </a:r>
            <a:r>
              <a:rPr kumimoji="0" sz="2200" b="0" i="0" u="none" strike="noStrike" kern="0" cap="none" spc="-95" normalizeH="0" baseline="0" noProof="0" dirty="0">
                <a:ln>
                  <a:noFill/>
                </a:ln>
                <a:solidFill>
                  <a:srgbClr val="666666"/>
                </a:solidFill>
                <a:effectLst/>
                <a:uLnTx/>
                <a:uFillTx/>
                <a:latin typeface="Arial"/>
                <a:cs typeface="Arial"/>
              </a:rPr>
              <a:t> </a:t>
            </a:r>
            <a:r>
              <a:rPr kumimoji="0" sz="2200" b="0" i="0" u="none" strike="noStrike" kern="0" cap="none" spc="0" normalizeH="0" baseline="0" noProof="0" dirty="0">
                <a:ln>
                  <a:noFill/>
                </a:ln>
                <a:solidFill>
                  <a:srgbClr val="666666"/>
                </a:solidFill>
                <a:effectLst/>
                <a:uLnTx/>
                <a:uFillTx/>
                <a:latin typeface="Arial"/>
                <a:cs typeface="Arial"/>
              </a:rPr>
              <a:t>Interest</a:t>
            </a:r>
            <a:r>
              <a:rPr kumimoji="0" sz="2200" b="0" i="0" u="none" strike="noStrike" kern="0" cap="none" spc="-70" normalizeH="0" baseline="0" noProof="0" dirty="0">
                <a:ln>
                  <a:noFill/>
                </a:ln>
                <a:solidFill>
                  <a:srgbClr val="666666"/>
                </a:solidFill>
                <a:effectLst/>
                <a:uLnTx/>
                <a:uFillTx/>
                <a:latin typeface="Arial"/>
                <a:cs typeface="Arial"/>
              </a:rPr>
              <a:t> </a:t>
            </a:r>
            <a:r>
              <a:rPr kumimoji="0" sz="2200" b="0" i="0" u="none" strike="noStrike" kern="0" cap="none" spc="-10" normalizeH="0" baseline="0" noProof="0" dirty="0">
                <a:ln>
                  <a:noFill/>
                </a:ln>
                <a:solidFill>
                  <a:srgbClr val="666666"/>
                </a:solidFill>
                <a:effectLst/>
                <a:uLnTx/>
                <a:uFillTx/>
                <a:latin typeface="Arial"/>
                <a:cs typeface="Arial"/>
              </a:rPr>
              <a:t>Rates</a:t>
            </a:r>
            <a:endParaRPr kumimoji="0" sz="2200" b="0" i="0" u="none" strike="noStrike" kern="0" cap="none" spc="0" normalizeH="0" baseline="0" noProof="0">
              <a:ln>
                <a:noFill/>
              </a:ln>
              <a:solidFill>
                <a:sysClr val="windowText" lastClr="000000"/>
              </a:solidFill>
              <a:effectLst/>
              <a:uLnTx/>
              <a:uFillTx/>
              <a:latin typeface="Arial"/>
              <a:cs typeface="Arial"/>
            </a:endParaRPr>
          </a:p>
        </p:txBody>
      </p:sp>
      <p:pic>
        <p:nvPicPr>
          <p:cNvPr id="5" name="object 5"/>
          <p:cNvPicPr/>
          <p:nvPr/>
        </p:nvPicPr>
        <p:blipFill>
          <a:blip r:embed="rId2" cstate="print"/>
          <a:stretch>
            <a:fillRect/>
          </a:stretch>
        </p:blipFill>
        <p:spPr>
          <a:xfrm>
            <a:off x="486155" y="1260347"/>
            <a:ext cx="3991355" cy="5030724"/>
          </a:xfrm>
          <a:prstGeom prst="rect">
            <a:avLst/>
          </a:prstGeom>
        </p:spPr>
      </p:pic>
    </p:spTree>
    <p:extLst>
      <p:ext uri="{BB962C8B-B14F-4D97-AF65-F5344CB8AC3E}">
        <p14:creationId xmlns:p14="http://schemas.microsoft.com/office/powerpoint/2010/main" val="8477394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ea typeface="ヒラギノ角ゴ Pro W3" pitchFamily="-84" charset="-128"/>
              </a:rPr>
              <a:t>Topic Preview </a:t>
            </a:r>
            <a:r>
              <a:rPr lang="en-US" altLang="en-US" sz="1800" b="0" dirty="0">
                <a:ea typeface="ヒラギノ角ゴ Pro W3" pitchFamily="-84" charset="-128"/>
              </a:rPr>
              <a:t>(3 of 4)</a:t>
            </a:r>
            <a:endParaRPr lang="en-US" dirty="0"/>
          </a:p>
        </p:txBody>
      </p:sp>
      <p:sp>
        <p:nvSpPr>
          <p:cNvPr id="3" name="Content Placeholder 2"/>
          <p:cNvSpPr>
            <a:spLocks noGrp="1"/>
          </p:cNvSpPr>
          <p:nvPr>
            <p:ph idx="1"/>
          </p:nvPr>
        </p:nvSpPr>
        <p:spPr/>
        <p:txBody>
          <a:bodyPr/>
          <a:lstStyle/>
          <a:p>
            <a:pPr marL="0" indent="0">
              <a:buNone/>
            </a:pPr>
            <a:r>
              <a:rPr lang="en-US" altLang="en-US" sz="2400" dirty="0">
                <a:ea typeface="ヒラギノ角ゴ Pro W3" charset="-128"/>
              </a:rPr>
              <a:t>Next, we will look at the different rates required on bonds with different maturities. That is, we typically observe higher rates on longer-term bonds. This is known as the </a:t>
            </a:r>
            <a:r>
              <a:rPr lang="en-US" altLang="en-US" sz="2400" b="1" dirty="0">
                <a:ea typeface="ヒラギノ角ゴ Pro W3" charset="-128"/>
              </a:rPr>
              <a:t>term structure of interest rates</a:t>
            </a:r>
            <a:r>
              <a:rPr lang="en-US" altLang="en-US" sz="2400" dirty="0">
                <a:ea typeface="ヒラギノ角ゴ Pro W3" charset="-128"/>
              </a:rPr>
              <a:t>. To study this, we usually look at Treasury bonds </a:t>
            </a:r>
            <a:r>
              <a:rPr lang="en-US" altLang="en-US" sz="2400">
                <a:ea typeface="ヒラギノ角ゴ Pro W3" charset="-128"/>
              </a:rPr>
              <a:t>to minimise </a:t>
            </a:r>
            <a:r>
              <a:rPr lang="en-US" altLang="en-US" sz="2400" dirty="0">
                <a:ea typeface="ヒラギノ角ゴ Pro W3" charset="-128"/>
              </a:rPr>
              <a:t>the impact of other risk factors.</a:t>
            </a:r>
            <a:endParaRPr lang="en-US" dirty="0"/>
          </a:p>
        </p:txBody>
      </p:sp>
    </p:spTree>
    <p:extLst>
      <p:ext uri="{BB962C8B-B14F-4D97-AF65-F5344CB8AC3E}">
        <p14:creationId xmlns:p14="http://schemas.microsoft.com/office/powerpoint/2010/main" val="20383088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ea typeface="ヒラギノ角ゴ Pro W3" charset="-128"/>
              </a:rPr>
              <a:t>Topic Preview </a:t>
            </a:r>
            <a:r>
              <a:rPr lang="en-US" altLang="en-US" sz="1800" b="0" dirty="0">
                <a:ea typeface="ヒラギノ角ゴ Pro W3" charset="-128"/>
              </a:rPr>
              <a:t>(4 of 4)</a:t>
            </a:r>
            <a:endParaRPr lang="en-US" dirty="0"/>
          </a:p>
        </p:txBody>
      </p:sp>
      <p:sp>
        <p:nvSpPr>
          <p:cNvPr id="3" name="Content Placeholder 2"/>
          <p:cNvSpPr>
            <a:spLocks noGrp="1"/>
          </p:cNvSpPr>
          <p:nvPr>
            <p:ph idx="1"/>
          </p:nvPr>
        </p:nvSpPr>
        <p:spPr/>
        <p:txBody>
          <a:bodyPr/>
          <a:lstStyle/>
          <a:p>
            <a:pPr marL="0" indent="0">
              <a:buNone/>
            </a:pPr>
            <a:r>
              <a:rPr lang="en-US" altLang="en-US" sz="2400" dirty="0">
                <a:ea typeface="ヒラギノ角ゴ Pro W3" charset="-128"/>
              </a:rPr>
              <a:t>So, in sum, we will examine how the individual risk of a bond affects its required rate. We also explore how the general level of interest rates varies with the maturity of the debt instruments. Topics include:</a:t>
            </a:r>
          </a:p>
          <a:p>
            <a:pPr marL="256032" lvl="1" indent="-256032">
              <a:spcBef>
                <a:spcPts val="900"/>
              </a:spcBef>
              <a:buFont typeface="Arial" pitchFamily="34" charset="0"/>
              <a:buChar char="•"/>
            </a:pPr>
            <a:r>
              <a:rPr lang="en-US" altLang="en-US" dirty="0">
                <a:ea typeface="ヒラギノ角ゴ Pro W3" charset="-128"/>
              </a:rPr>
              <a:t>Risk Structure of Interest Rates</a:t>
            </a:r>
          </a:p>
          <a:p>
            <a:pPr marL="256032" lvl="1" indent="-256032">
              <a:spcBef>
                <a:spcPts val="900"/>
              </a:spcBef>
              <a:buFont typeface="Arial" pitchFamily="34" charset="0"/>
              <a:buChar char="•"/>
            </a:pPr>
            <a:r>
              <a:rPr lang="en-US" altLang="en-US" dirty="0">
                <a:ea typeface="ヒラギノ角ゴ Pro W3" charset="-128"/>
              </a:rPr>
              <a:t>Term Structure of </a:t>
            </a:r>
            <a:r>
              <a:rPr lang="en-US" altLang="en-US">
                <a:ea typeface="ヒラギノ角ゴ Pro W3" charset="-128"/>
              </a:rPr>
              <a:t>Interest Rates</a:t>
            </a:r>
          </a:p>
        </p:txBody>
      </p:sp>
    </p:spTree>
    <p:extLst>
      <p:ext uri="{BB962C8B-B14F-4D97-AF65-F5344CB8AC3E}">
        <p14:creationId xmlns:p14="http://schemas.microsoft.com/office/powerpoint/2010/main" val="10534629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ヒラギノ角ゴ Pro W3" charset="-128"/>
              </a:rPr>
              <a:t>Risk Structure of Interest Rates</a:t>
            </a:r>
            <a:endParaRPr lang="en-US" dirty="0"/>
          </a:p>
        </p:txBody>
      </p:sp>
      <p:sp>
        <p:nvSpPr>
          <p:cNvPr id="3" name="Content Placeholder 2"/>
          <p:cNvSpPr>
            <a:spLocks noGrp="1"/>
          </p:cNvSpPr>
          <p:nvPr>
            <p:ph idx="1"/>
          </p:nvPr>
        </p:nvSpPr>
        <p:spPr/>
        <p:txBody>
          <a:bodyPr/>
          <a:lstStyle/>
          <a:p>
            <a:r>
              <a:rPr lang="en-US" altLang="en-US" sz="2400" dirty="0">
                <a:ea typeface="ヒラギノ角ゴ Pro W3" charset="-128"/>
              </a:rPr>
              <a:t>To start this discussion, we first examine the yields for several categories of long-term bonds over the last 90 years.</a:t>
            </a:r>
          </a:p>
          <a:p>
            <a:r>
              <a:rPr lang="en-US" altLang="en-US" sz="2400" dirty="0">
                <a:ea typeface="ヒラギノ角ゴ Pro W3" charset="-128"/>
              </a:rPr>
              <a:t>You should note several aspects regarding these rates, related to different bond categories and how this has changed through time.</a:t>
            </a:r>
            <a:endParaRPr lang="en-US" sz="2400" dirty="0"/>
          </a:p>
        </p:txBody>
      </p:sp>
    </p:spTree>
    <p:extLst>
      <p:ext uri="{BB962C8B-B14F-4D97-AF65-F5344CB8AC3E}">
        <p14:creationId xmlns:p14="http://schemas.microsoft.com/office/powerpoint/2010/main" val="9842708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2400" dirty="0"/>
              <a:t>Figure 5.1 </a:t>
            </a:r>
            <a:r>
              <a:rPr lang="en-US" altLang="en-US" sz="2400" b="0" dirty="0"/>
              <a:t>Long-Term Bond Yields, 1919–2016</a:t>
            </a:r>
            <a:endParaRPr lang="en-US" sz="2400" dirty="0"/>
          </a:p>
        </p:txBody>
      </p:sp>
      <p:pic>
        <p:nvPicPr>
          <p:cNvPr id="4" name="Picture 2" descr="The vertical line is labeled &quot;Annual Yield (percent)&quot; and ranges from 0 to 16 in increment of 2. The horizontal axis lists dates from 1920 to 2030 in 10-year increments. The line for state and local government (municipal) shows annual yield as 4.25 percent which with a fluctuating trend falls down to 1 percent by the year 1945. The annual yield for state and local government thereafter shows a net growth and reaches to a peak value of 13 percent by the year 1985. The value down a declining trend after 1985 and falls down to 5 percent by 2015 and to 4 percent by 2015. The line for U.S. government long-term bonds shows annual yield as 4.25 percent for the year 1920 which with a declining trend over the years falls down to a minimum value of 2 percent by the year 1940 and starts growing thereafter to reach to a peak value of 13.5 percent by the year 1980 but falls down to 4 percent by 2005 and to 2 percent by 2015. The line for Corporate Baa Bonds shows annual yield as 7.25 for 1920 which increases to 11.5 by the year 1930 but falls down to 4 percent by the year 1940. With a growing trend over the year the annual yield for this category reaches to a peak value of 16 percent by the year 1980 but falls down to 7 percent by the year 2005 and to 5 percent by the year 2015. The line for Corporate Aaa Bonds shows annual yield as 5.5 for the year 1920 which with a declining trend falls down to 1 percent by the year 1940 but recovers back to 6.5 by the year 1970 and to a peak value of 14 percent by the year 1980. The annual yield decreases thereafter to fall down to a value of 6 percent by the year 2000 and 3.5 by the year 2015.&#10;The values used in the description are approximate."/>
          <p:cNvPicPr>
            <a:picLocks noChangeAspect="1" noChangeArrowheads="1"/>
          </p:cNvPicPr>
          <p:nvPr/>
        </p:nvPicPr>
        <p:blipFill>
          <a:blip r:embed="rId2" cstate="print"/>
          <a:srcRect/>
          <a:stretch>
            <a:fillRect/>
          </a:stretch>
        </p:blipFill>
        <p:spPr bwMode="auto">
          <a:xfrm>
            <a:off x="997165" y="1427344"/>
            <a:ext cx="7149670" cy="4124320"/>
          </a:xfrm>
          <a:prstGeom prst="rect">
            <a:avLst/>
          </a:prstGeom>
          <a:noFill/>
          <a:ln w="9525">
            <a:noFill/>
            <a:miter lim="800000"/>
            <a:headEnd/>
            <a:tailEnd/>
          </a:ln>
        </p:spPr>
      </p:pic>
      <p:sp>
        <p:nvSpPr>
          <p:cNvPr id="3" name="Content Placeholder 2"/>
          <p:cNvSpPr>
            <a:spLocks noGrp="1"/>
          </p:cNvSpPr>
          <p:nvPr>
            <p:ph idx="1"/>
          </p:nvPr>
        </p:nvSpPr>
        <p:spPr>
          <a:xfrm>
            <a:off x="457200" y="5596128"/>
            <a:ext cx="8229600" cy="563563"/>
          </a:xfrm>
        </p:spPr>
        <p:txBody>
          <a:bodyPr/>
          <a:lstStyle/>
          <a:p>
            <a:pPr marL="0" indent="0">
              <a:buNone/>
            </a:pPr>
            <a:r>
              <a:rPr lang="en-US" sz="1200" dirty="0"/>
              <a:t>Sources: Board of Governors of the Federal Reserve System, Banking and Monetary Statistics, 1941–1970; Federal Reserve Bank of St. Louis FRED database, </a:t>
            </a:r>
            <a:r>
              <a:rPr lang="en-US" sz="1200" dirty="0">
                <a:hlinkClick r:id="rId3"/>
              </a:rPr>
              <a:t>https://fred.stlouisfed.org/series/GS10</a:t>
            </a:r>
            <a:r>
              <a:rPr lang="en-US" sz="1200" dirty="0"/>
              <a:t>, </a:t>
            </a:r>
            <a:r>
              <a:rPr lang="en-US" sz="1200" dirty="0">
                <a:hlinkClick r:id="rId4"/>
              </a:rPr>
              <a:t>https://fred.stlouisfed.org/series/AAA</a:t>
            </a:r>
            <a:r>
              <a:rPr lang="en-US" sz="1200" dirty="0"/>
              <a:t>, </a:t>
            </a:r>
            <a:r>
              <a:rPr lang="en-US" sz="1200" dirty="0">
                <a:hlinkClick r:id="rId5"/>
              </a:rPr>
              <a:t>https://fred.stlouisfed.org/series/BAA</a:t>
            </a:r>
            <a:r>
              <a:rPr lang="en-US" sz="1200" dirty="0"/>
              <a:t>.</a:t>
            </a:r>
          </a:p>
        </p:txBody>
      </p:sp>
    </p:spTree>
    <p:extLst>
      <p:ext uri="{BB962C8B-B14F-4D97-AF65-F5344CB8AC3E}">
        <p14:creationId xmlns:p14="http://schemas.microsoft.com/office/powerpoint/2010/main" val="12613068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ヒラギノ角ゴ Pro W3" charset="-128"/>
              </a:rPr>
              <a:t>Risk Structure of Long Bonds in the U.S.</a:t>
            </a:r>
            <a:endParaRPr lang="en-US" dirty="0"/>
          </a:p>
        </p:txBody>
      </p:sp>
      <p:sp>
        <p:nvSpPr>
          <p:cNvPr id="3" name="Content Placeholder 2"/>
          <p:cNvSpPr>
            <a:spLocks noGrp="1"/>
          </p:cNvSpPr>
          <p:nvPr>
            <p:ph idx="1"/>
          </p:nvPr>
        </p:nvSpPr>
        <p:spPr/>
        <p:txBody>
          <a:bodyPr/>
          <a:lstStyle/>
          <a:p>
            <a:pPr marL="0" indent="0">
              <a:buNone/>
              <a:defRPr/>
            </a:pPr>
            <a:r>
              <a:rPr lang="en-US" sz="2400" dirty="0"/>
              <a:t>The figure shows two important features of the interest-rate behavior of bonds.</a:t>
            </a:r>
          </a:p>
          <a:p>
            <a:pPr>
              <a:defRPr/>
            </a:pPr>
            <a:r>
              <a:rPr lang="en-GB" sz="2400" b="0" i="0" dirty="0">
                <a:solidFill>
                  <a:srgbClr val="555555"/>
                </a:solidFill>
                <a:effectLst/>
                <a:latin typeface="robotoregular"/>
              </a:rPr>
              <a:t>Interest rates on different types of bonds differ from one another in any given year.</a:t>
            </a:r>
          </a:p>
          <a:p>
            <a:pPr>
              <a:defRPr/>
            </a:pPr>
            <a:r>
              <a:rPr lang="en-GB" sz="2400" b="0" i="0" dirty="0">
                <a:solidFill>
                  <a:srgbClr val="555555"/>
                </a:solidFill>
                <a:effectLst/>
                <a:latin typeface="robotoregular"/>
              </a:rPr>
              <a:t>The spread (or difference) between the interest rates varies over time.</a:t>
            </a:r>
            <a:endParaRPr lang="en-US" sz="2400" dirty="0"/>
          </a:p>
        </p:txBody>
      </p:sp>
    </p:spTree>
    <p:extLst>
      <p:ext uri="{BB962C8B-B14F-4D97-AF65-F5344CB8AC3E}">
        <p14:creationId xmlns:p14="http://schemas.microsoft.com/office/powerpoint/2010/main" val="13560968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ヒラギノ角ゴ Pro W3" charset="-128"/>
              </a:rPr>
              <a:t>Factors Affecting Risk Structure of Interest Rates</a:t>
            </a:r>
            <a:endParaRPr lang="en-US" dirty="0"/>
          </a:p>
        </p:txBody>
      </p:sp>
      <p:sp>
        <p:nvSpPr>
          <p:cNvPr id="3" name="Content Placeholder 2"/>
          <p:cNvSpPr>
            <a:spLocks noGrp="1"/>
          </p:cNvSpPr>
          <p:nvPr>
            <p:ph idx="1"/>
          </p:nvPr>
        </p:nvSpPr>
        <p:spPr/>
        <p:txBody>
          <a:bodyPr/>
          <a:lstStyle/>
          <a:p>
            <a:pPr marL="0" indent="0">
              <a:buNone/>
              <a:defRPr/>
            </a:pPr>
            <a:r>
              <a:rPr lang="en-US" sz="2400" dirty="0"/>
              <a:t>To further examine these features, we will look at three specific risk factors.</a:t>
            </a:r>
          </a:p>
          <a:p>
            <a:pPr>
              <a:defRPr/>
            </a:pPr>
            <a:r>
              <a:rPr lang="en-US" sz="2400" dirty="0"/>
              <a:t>Default Risk</a:t>
            </a:r>
          </a:p>
          <a:p>
            <a:pPr>
              <a:defRPr/>
            </a:pPr>
            <a:r>
              <a:rPr lang="en-US" sz="2400" dirty="0"/>
              <a:t>Liquidity</a:t>
            </a:r>
          </a:p>
          <a:p>
            <a:pPr>
              <a:defRPr/>
            </a:pPr>
            <a:r>
              <a:rPr lang="en-US" sz="2400" dirty="0"/>
              <a:t>Income </a:t>
            </a:r>
            <a:r>
              <a:rPr lang="en-US" sz="2400"/>
              <a:t>Tax Considerations (Briefly)</a:t>
            </a:r>
            <a:endParaRPr lang="en-US" sz="2400" dirty="0"/>
          </a:p>
        </p:txBody>
      </p:sp>
    </p:spTree>
    <p:extLst>
      <p:ext uri="{BB962C8B-B14F-4D97-AF65-F5344CB8AC3E}">
        <p14:creationId xmlns:p14="http://schemas.microsoft.com/office/powerpoint/2010/main" val="762810823"/>
      </p:ext>
    </p:extLst>
  </p:cSld>
  <p:clrMapOvr>
    <a:masterClrMapping/>
  </p:clrMapOvr>
</p:sld>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5247</TotalTime>
  <Words>1756</Words>
  <Application>Microsoft Office PowerPoint</Application>
  <PresentationFormat>On-screen Show (4:3)</PresentationFormat>
  <Paragraphs>145</Paragraphs>
  <Slides>31</Slides>
  <Notes>2</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31</vt:i4>
      </vt:variant>
    </vt:vector>
  </HeadingPairs>
  <TitlesOfParts>
    <vt:vector size="39" baseType="lpstr">
      <vt:lpstr>Arial</vt:lpstr>
      <vt:lpstr>Calibri</vt:lpstr>
      <vt:lpstr>robotoregular</vt:lpstr>
      <vt:lpstr>Verdana</vt:lpstr>
      <vt:lpstr>ヒラギノ角ゴ Pro W3</vt:lpstr>
      <vt:lpstr>508 Lecture</vt:lpstr>
      <vt:lpstr>Office Theme</vt:lpstr>
      <vt:lpstr>1_Office Theme</vt:lpstr>
      <vt:lpstr>AcF 304 Financial Markets </vt:lpstr>
      <vt:lpstr>Topic Preview (1 of 4)</vt:lpstr>
      <vt:lpstr>Topic Preview (2 of 4)</vt:lpstr>
      <vt:lpstr>Topic Preview (3 of 4)</vt:lpstr>
      <vt:lpstr>Topic Preview (4 of 4)</vt:lpstr>
      <vt:lpstr>Risk Structure of Interest Rates</vt:lpstr>
      <vt:lpstr>Figure 5.1 Long-Term Bond Yields, 1919–2016</vt:lpstr>
      <vt:lpstr>Risk Structure of Long Bonds in the U.S.</vt:lpstr>
      <vt:lpstr>Factors Affecting Risk Structure of Interest Rates</vt:lpstr>
      <vt:lpstr>Default Risk</vt:lpstr>
      <vt:lpstr>Default Risk</vt:lpstr>
      <vt:lpstr>Default Risk</vt:lpstr>
      <vt:lpstr>Default Risk</vt:lpstr>
      <vt:lpstr>Figure 5.2 Response to an Increase in Default Risk on Corporate Bonds</vt:lpstr>
      <vt:lpstr>Default Risk</vt:lpstr>
      <vt:lpstr>Table 5.1 Bond Ratings by Moody’s and Standard and Poor’s</vt:lpstr>
      <vt:lpstr>Figure 5.1 Long-Term Bond Yields, 1919–2016</vt:lpstr>
      <vt:lpstr>Liquidity Factor</vt:lpstr>
      <vt:lpstr>Liquidity Factor</vt:lpstr>
      <vt:lpstr>Liquidity Risk</vt:lpstr>
      <vt:lpstr>Income Taxes Factor</vt:lpstr>
      <vt:lpstr>Income Taxes Factor</vt:lpstr>
      <vt:lpstr>Income Taxes Factor</vt:lpstr>
      <vt:lpstr>Figure 5.1 Long-Term Bond Yields, 1919–2016</vt:lpstr>
      <vt:lpstr>Term Structure of Interest Rates</vt:lpstr>
      <vt:lpstr>Following the News: The Yield Curve</vt:lpstr>
      <vt:lpstr>Term Structure Facts to Be Explained</vt:lpstr>
      <vt:lpstr>Figure 5.4 Movements over Time of Interest Rates on U.S. Government Bonds with Different Maturities</vt:lpstr>
      <vt:lpstr>Term Structure Facts to Be Explained</vt:lpstr>
      <vt:lpstr>Three Theories of Term Structure (Next week)</vt:lpstr>
      <vt:lpstr>Financial Markets and Institutions</vt:lpstr>
    </vt:vector>
  </TitlesOfParts>
  <Company>Cenveo Publisher Services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Financial Markets and Institutions, Ninth Edition</dc:title>
  <dc:subject>Chapter 5:  How Do Risk and Term Structure Affect Interest Rates?</dc:subject>
  <dc:creator>Frederic S. Mishkin and Stanley G. Eakins</dc:creator>
  <cp:keywords>Finance</cp:keywords>
  <cp:lastModifiedBy>Mohamed Mostafa</cp:lastModifiedBy>
  <cp:revision>1565</cp:revision>
  <cp:lastPrinted>2018-08-06T12:07:24Z</cp:lastPrinted>
  <dcterms:created xsi:type="dcterms:W3CDTF">2014-07-14T20:04:21Z</dcterms:created>
  <dcterms:modified xsi:type="dcterms:W3CDTF">2024-01-16T23:01:50Z</dcterms:modified>
  <cp:category>Financial Management</cp:category>
</cp:coreProperties>
</file>