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2"/>
  </p:notesMasterIdLst>
  <p:handoutMasterIdLst>
    <p:handoutMasterId r:id="rId23"/>
  </p:handoutMasterIdLst>
  <p:sldIdLst>
    <p:sldId id="402" r:id="rId3"/>
    <p:sldId id="262" r:id="rId4"/>
    <p:sldId id="263" r:id="rId5"/>
    <p:sldId id="264" r:id="rId6"/>
    <p:sldId id="265" r:id="rId7"/>
    <p:sldId id="482" r:id="rId8"/>
    <p:sldId id="395" r:id="rId9"/>
    <p:sldId id="397" r:id="rId10"/>
    <p:sldId id="398" r:id="rId11"/>
    <p:sldId id="399" r:id="rId12"/>
    <p:sldId id="400" r:id="rId13"/>
    <p:sldId id="401" r:id="rId14"/>
    <p:sldId id="483" r:id="rId15"/>
    <p:sldId id="405" r:id="rId16"/>
    <p:sldId id="406" r:id="rId17"/>
    <p:sldId id="407" r:id="rId18"/>
    <p:sldId id="408" r:id="rId19"/>
    <p:sldId id="484" r:id="rId20"/>
    <p:sldId id="283" r:id="rId21"/>
  </p:sldIdLst>
  <p:sldSz cx="9144000" cy="6858000" type="screen4x3"/>
  <p:notesSz cx="6889750" cy="100155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5">
          <p15:clr>
            <a:srgbClr val="A4A3A4"/>
          </p15:clr>
        </p15:guide>
        <p15:guide id="5" orient="horz" pos="3004">
          <p15:clr>
            <a:srgbClr val="A4A3A4"/>
          </p15:clr>
        </p15:guide>
        <p15:guide id="6" orient="horz" pos="3155">
          <p15:clr>
            <a:srgbClr val="A4A3A4"/>
          </p15:clr>
        </p15:guide>
        <p15:guide id="7" pos="2034">
          <p15:clr>
            <a:srgbClr val="A4A3A4"/>
          </p15:clr>
        </p15:guide>
        <p15:guide id="8" pos="2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5121B"/>
    <a:srgbClr val="007FA3"/>
    <a:srgbClr val="3C1581"/>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9150" autoAdjust="0"/>
  </p:normalViewPr>
  <p:slideViewPr>
    <p:cSldViewPr>
      <p:cViewPr varScale="1">
        <p:scale>
          <a:sx n="73" d="100"/>
          <a:sy n="73" d="100"/>
        </p:scale>
        <p:origin x="2251" y="53"/>
      </p:cViewPr>
      <p:guideLst>
        <p:guide orient="horz" pos="2160"/>
        <p:guide pos="2880"/>
      </p:guideLst>
    </p:cSldViewPr>
  </p:slideViewPr>
  <p:outlineViewPr>
    <p:cViewPr>
      <p:scale>
        <a:sx n="33" d="100"/>
        <a:sy n="33" d="100"/>
      </p:scale>
      <p:origin x="0" y="29724"/>
    </p:cViewPr>
  </p:outlineViewPr>
  <p:notesTextViewPr>
    <p:cViewPr>
      <p:scale>
        <a:sx n="1" d="1"/>
        <a:sy n="1" d="1"/>
      </p:scale>
      <p:origin x="0" y="0"/>
    </p:cViewPr>
  </p:notesTextViewPr>
  <p:sorterViewPr>
    <p:cViewPr>
      <p:scale>
        <a:sx n="100" d="100"/>
        <a:sy n="100" d="100"/>
      </p:scale>
      <p:origin x="0" y="0"/>
    </p:cViewPr>
  </p:sorterViewPr>
  <p:notesViewPr>
    <p:cSldViewPr>
      <p:cViewPr>
        <p:scale>
          <a:sx n="85" d="100"/>
          <a:sy n="85" d="100"/>
        </p:scale>
        <p:origin x="-3660" y="-48"/>
      </p:cViewPr>
      <p:guideLst>
        <p:guide orient="horz" pos="2880"/>
        <p:guide pos="2160"/>
        <p:guide orient="horz" pos="3024"/>
        <p:guide pos="2305"/>
        <p:guide orient="horz" pos="3004"/>
        <p:guide orient="horz" pos="3155"/>
        <p:guide pos="2034"/>
        <p:guide pos="21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3902597" y="0"/>
            <a:ext cx="2985558" cy="500777"/>
          </a:xfrm>
          <a:prstGeom prst="rect">
            <a:avLst/>
          </a:prstGeom>
        </p:spPr>
        <p:txBody>
          <a:bodyPr vert="horz" lIns="96661" tIns="48331" rIns="96661" bIns="48331" rtlCol="0"/>
          <a:lstStyle>
            <a:lvl1pPr algn="r">
              <a:defRPr sz="1300"/>
            </a:lvl1pPr>
          </a:lstStyle>
          <a:p>
            <a:fld id="{8D8D874E-E9D5-433B-A149-BDF6BFDD40A8}" type="datetimeFigureOut">
              <a:rPr lang="en-US" smtClean="0"/>
              <a:pPr/>
              <a:t>1/22/2024</a:t>
            </a:fld>
            <a:endParaRPr lang="en-US" dirty="0"/>
          </a:p>
        </p:txBody>
      </p:sp>
      <p:sp>
        <p:nvSpPr>
          <p:cNvPr id="4" name="Footer Placeholder 3"/>
          <p:cNvSpPr>
            <a:spLocks noGrp="1"/>
          </p:cNvSpPr>
          <p:nvPr>
            <p:ph type="ftr" sz="quarter" idx="2"/>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3902597" y="9513023"/>
            <a:ext cx="2985558" cy="500777"/>
          </a:xfrm>
          <a:prstGeom prst="rect">
            <a:avLst/>
          </a:prstGeom>
        </p:spPr>
        <p:txBody>
          <a:bodyPr vert="horz" lIns="96661" tIns="48331" rIns="96661" bIns="48331" rtlCol="0" anchor="b"/>
          <a:lstStyle>
            <a:lvl1pPr algn="r">
              <a:defRPr sz="13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5558" cy="50077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3902597" y="0"/>
            <a:ext cx="2985558" cy="500777"/>
          </a:xfrm>
          <a:prstGeom prst="rect">
            <a:avLst/>
          </a:prstGeom>
        </p:spPr>
        <p:txBody>
          <a:bodyPr vert="horz" lIns="96661" tIns="48331" rIns="96661" bIns="48331" rtlCol="0"/>
          <a:lstStyle>
            <a:lvl1pPr algn="r">
              <a:defRPr sz="1300"/>
            </a:lvl1pPr>
          </a:lstStyle>
          <a:p>
            <a:fld id="{EA051F04-9E25-42C3-8BC5-EC2E8469D95E}" type="datetimeFigureOut">
              <a:rPr lang="en-US" smtClean="0"/>
              <a:pPr/>
              <a:t>1/22/2024</a:t>
            </a:fld>
            <a:endParaRPr lang="en-US" dirty="0"/>
          </a:p>
        </p:txBody>
      </p:sp>
      <p:sp>
        <p:nvSpPr>
          <p:cNvPr id="4" name="Slide Image Placeholder 3"/>
          <p:cNvSpPr>
            <a:spLocks noGrp="1" noRot="1" noChangeAspect="1"/>
          </p:cNvSpPr>
          <p:nvPr>
            <p:ph type="sldImg" idx="2"/>
          </p:nvPr>
        </p:nvSpPr>
        <p:spPr>
          <a:xfrm>
            <a:off x="942975" y="752475"/>
            <a:ext cx="5003800" cy="375443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688976" y="4757382"/>
            <a:ext cx="5511800" cy="4506992"/>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513023"/>
            <a:ext cx="2985558" cy="50077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02597" y="9513023"/>
            <a:ext cx="2985558" cy="500777"/>
          </a:xfrm>
          <a:prstGeom prst="rect">
            <a:avLst/>
          </a:prstGeom>
        </p:spPr>
        <p:txBody>
          <a:bodyPr vert="horz" lIns="96661" tIns="48331" rIns="96661" bIns="48331" rtlCol="0" anchor="b"/>
          <a:lstStyle>
            <a:lvl1pPr algn="r">
              <a:defRPr sz="13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vertical axis is labeled, Interest Rate, </a:t>
            </a:r>
            <a:r>
              <a:rPr lang="en-US" dirty="0" err="1"/>
              <a:t>i</a:t>
            </a:r>
            <a:r>
              <a:rPr lang="en-US" dirty="0"/>
              <a:t> sub n t. The horizontal axis is labeled, Years to Maturity, n and ranges from 0 to 30 in increments of 5. A horizontal line from the middle of the vertical line is labeled, Expectations Theory Yield Curve. An upward sloping curve above this horizontal line is labeled, Liquidity Premium Theory Yield Curve. The area between the horizontal line and curve is shaded and labeled, Liquidity Premium, I sub n 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21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vertical axis of each graph is labeled, Yield to Maturity, and the horizontal axis is labeled, Term to Maturity.</a:t>
            </a:r>
          </a:p>
          <a:p>
            <a:r>
              <a:rPr lang="en-US" dirty="0"/>
              <a:t>The first graph shows future short-term interest rates expected to rise depicted by a steeply upward sloping yield curve.</a:t>
            </a:r>
          </a:p>
          <a:p>
            <a:r>
              <a:rPr lang="en-US" dirty="0"/>
              <a:t>The second graph shows future short-term interest rates expected to stay the same depicted by a mildly upward sloping yield curve.</a:t>
            </a:r>
          </a:p>
          <a:p>
            <a:r>
              <a:rPr lang="en-US" dirty="0"/>
              <a:t>The third graph shows future short-term interest rates expected to fall moderately depicted by a flat yield curve.</a:t>
            </a:r>
          </a:p>
          <a:p>
            <a:r>
              <a:rPr lang="en-US" dirty="0"/>
              <a:t>The fourth graph shows future short-term interest rates expected to fall sharply depicted by a downward sloping yield curve.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67665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D6722-9B4D-4E29-B226-C325925A8118}" type="slidenum">
              <a:rPr kumimoji="0" lang="en-US" sz="13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6189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a:prstGeom prst="rect">
            <a:avLst/>
          </a:prstGeo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200">
                <a:latin typeface="+mj-lt"/>
                <a:cs typeface="Times New Roman" panose="02020603050405020304" pitchFamily="18" charset="0"/>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6" name="Picture 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11125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DF6EFB-3F44-496C-A842-1E0B3D3B975A}" type="datetimeFigureOut">
              <a:rPr kumimoji="0" lang="en-US"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1/22/2024</a:t>
            </a:fld>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777599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rgbClr val="B5121B"/>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rgbClr val="66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28112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66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93451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45473" y="6488912"/>
            <a:ext cx="82550" cy="92710"/>
          </a:xfrm>
          <a:custGeom>
            <a:avLst/>
            <a:gdLst/>
            <a:ahLst/>
            <a:cxnLst/>
            <a:rect l="l" t="t" r="r" b="b"/>
            <a:pathLst>
              <a:path w="82550" h="92709">
                <a:moveTo>
                  <a:pt x="57549" y="5026"/>
                </a:moveTo>
                <a:lnTo>
                  <a:pt x="36104" y="5026"/>
                </a:lnTo>
                <a:lnTo>
                  <a:pt x="43250" y="6219"/>
                </a:lnTo>
                <a:lnTo>
                  <a:pt x="48247" y="10050"/>
                </a:lnTo>
                <a:lnTo>
                  <a:pt x="51183" y="16895"/>
                </a:lnTo>
                <a:lnTo>
                  <a:pt x="52049" y="26129"/>
                </a:lnTo>
                <a:lnTo>
                  <a:pt x="52143" y="39194"/>
                </a:lnTo>
                <a:lnTo>
                  <a:pt x="49131" y="39194"/>
                </a:lnTo>
                <a:lnTo>
                  <a:pt x="47101" y="40198"/>
                </a:lnTo>
                <a:lnTo>
                  <a:pt x="3992" y="55271"/>
                </a:lnTo>
                <a:lnTo>
                  <a:pt x="0" y="62305"/>
                </a:lnTo>
                <a:lnTo>
                  <a:pt x="0" y="71351"/>
                </a:lnTo>
                <a:lnTo>
                  <a:pt x="1222" y="78888"/>
                </a:lnTo>
                <a:lnTo>
                  <a:pt x="5265" y="85671"/>
                </a:lnTo>
                <a:lnTo>
                  <a:pt x="12690" y="90570"/>
                </a:lnTo>
                <a:lnTo>
                  <a:pt x="24058" y="92454"/>
                </a:lnTo>
                <a:lnTo>
                  <a:pt x="31401" y="91512"/>
                </a:lnTo>
                <a:lnTo>
                  <a:pt x="38468" y="88686"/>
                </a:lnTo>
                <a:lnTo>
                  <a:pt x="45352" y="83976"/>
                </a:lnTo>
                <a:lnTo>
                  <a:pt x="45933" y="83412"/>
                </a:lnTo>
                <a:lnTo>
                  <a:pt x="21046" y="83412"/>
                </a:lnTo>
                <a:lnTo>
                  <a:pt x="19050" y="74366"/>
                </a:lnTo>
                <a:lnTo>
                  <a:pt x="19050" y="67332"/>
                </a:lnTo>
                <a:lnTo>
                  <a:pt x="20833" y="59921"/>
                </a:lnTo>
                <a:lnTo>
                  <a:pt x="26562" y="54016"/>
                </a:lnTo>
                <a:lnTo>
                  <a:pt x="36808" y="49242"/>
                </a:lnTo>
                <a:lnTo>
                  <a:pt x="52143" y="45221"/>
                </a:lnTo>
                <a:lnTo>
                  <a:pt x="69163" y="45221"/>
                </a:lnTo>
                <a:lnTo>
                  <a:pt x="69163" y="27133"/>
                </a:lnTo>
                <a:lnTo>
                  <a:pt x="67111" y="15263"/>
                </a:lnTo>
                <a:lnTo>
                  <a:pt x="61017" y="6783"/>
                </a:lnTo>
                <a:lnTo>
                  <a:pt x="57549" y="5026"/>
                </a:lnTo>
                <a:close/>
              </a:path>
              <a:path w="82550" h="92709">
                <a:moveTo>
                  <a:pt x="69163" y="77381"/>
                </a:moveTo>
                <a:lnTo>
                  <a:pt x="52143" y="77381"/>
                </a:lnTo>
                <a:lnTo>
                  <a:pt x="53124" y="87431"/>
                </a:lnTo>
                <a:lnTo>
                  <a:pt x="57151" y="91450"/>
                </a:lnTo>
                <a:lnTo>
                  <a:pt x="72175" y="91450"/>
                </a:lnTo>
                <a:lnTo>
                  <a:pt x="75186" y="90446"/>
                </a:lnTo>
                <a:lnTo>
                  <a:pt x="80194" y="88435"/>
                </a:lnTo>
                <a:lnTo>
                  <a:pt x="81209" y="88435"/>
                </a:lnTo>
                <a:lnTo>
                  <a:pt x="82191" y="86427"/>
                </a:lnTo>
                <a:lnTo>
                  <a:pt x="81209" y="85420"/>
                </a:lnTo>
                <a:lnTo>
                  <a:pt x="81209" y="84416"/>
                </a:lnTo>
                <a:lnTo>
                  <a:pt x="74171" y="84416"/>
                </a:lnTo>
                <a:lnTo>
                  <a:pt x="70178" y="82404"/>
                </a:lnTo>
                <a:lnTo>
                  <a:pt x="69163" y="79393"/>
                </a:lnTo>
                <a:lnTo>
                  <a:pt x="69163" y="77381"/>
                </a:lnTo>
                <a:close/>
              </a:path>
              <a:path w="82550" h="92709">
                <a:moveTo>
                  <a:pt x="69163" y="45221"/>
                </a:moveTo>
                <a:lnTo>
                  <a:pt x="52143" y="45221"/>
                </a:lnTo>
                <a:lnTo>
                  <a:pt x="52143" y="71351"/>
                </a:lnTo>
                <a:lnTo>
                  <a:pt x="49131" y="74366"/>
                </a:lnTo>
                <a:lnTo>
                  <a:pt x="42093" y="83412"/>
                </a:lnTo>
                <a:lnTo>
                  <a:pt x="45933" y="83412"/>
                </a:lnTo>
                <a:lnTo>
                  <a:pt x="52143" y="77381"/>
                </a:lnTo>
                <a:lnTo>
                  <a:pt x="69163" y="77381"/>
                </a:lnTo>
                <a:lnTo>
                  <a:pt x="69163" y="45221"/>
                </a:lnTo>
                <a:close/>
              </a:path>
              <a:path w="82550" h="92709">
                <a:moveTo>
                  <a:pt x="37085" y="0"/>
                </a:moveTo>
                <a:lnTo>
                  <a:pt x="23724" y="1586"/>
                </a:lnTo>
                <a:lnTo>
                  <a:pt x="12904" y="5904"/>
                </a:lnTo>
                <a:lnTo>
                  <a:pt x="5656" y="12295"/>
                </a:lnTo>
                <a:lnTo>
                  <a:pt x="3011" y="20099"/>
                </a:lnTo>
                <a:lnTo>
                  <a:pt x="3011" y="26129"/>
                </a:lnTo>
                <a:lnTo>
                  <a:pt x="7004" y="31152"/>
                </a:lnTo>
                <a:lnTo>
                  <a:pt x="12012" y="31152"/>
                </a:lnTo>
                <a:lnTo>
                  <a:pt x="15023" y="32160"/>
                </a:lnTo>
                <a:lnTo>
                  <a:pt x="19050" y="30148"/>
                </a:lnTo>
                <a:lnTo>
                  <a:pt x="26054" y="23114"/>
                </a:lnTo>
                <a:lnTo>
                  <a:pt x="25073" y="17084"/>
                </a:lnTo>
                <a:lnTo>
                  <a:pt x="20031" y="10049"/>
                </a:lnTo>
                <a:lnTo>
                  <a:pt x="23043" y="7034"/>
                </a:lnTo>
                <a:lnTo>
                  <a:pt x="29066" y="5026"/>
                </a:lnTo>
                <a:lnTo>
                  <a:pt x="57549" y="5026"/>
                </a:lnTo>
                <a:lnTo>
                  <a:pt x="50977" y="1696"/>
                </a:lnTo>
                <a:lnTo>
                  <a:pt x="37085" y="0"/>
                </a:lnTo>
                <a:close/>
              </a:path>
            </a:pathLst>
          </a:custGeom>
          <a:solidFill>
            <a:srgbClr val="3D3936"/>
          </a:solidFill>
        </p:spPr>
        <p:txBody>
          <a:bodyPr wrap="square" lIns="0" tIns="0" rIns="0" bIns="0" rtlCol="0"/>
          <a:lstStyle/>
          <a:p>
            <a:endParaRPr/>
          </a:p>
        </p:txBody>
      </p:sp>
      <p:sp>
        <p:nvSpPr>
          <p:cNvPr id="17" name="bg object 17"/>
          <p:cNvSpPr/>
          <p:nvPr/>
        </p:nvSpPr>
        <p:spPr>
          <a:xfrm>
            <a:off x="1182065" y="6487907"/>
            <a:ext cx="89535" cy="93980"/>
          </a:xfrm>
          <a:custGeom>
            <a:avLst/>
            <a:gdLst/>
            <a:ahLst/>
            <a:cxnLst/>
            <a:rect l="l" t="t" r="r" b="b"/>
            <a:pathLst>
              <a:path w="89534" h="93979">
                <a:moveTo>
                  <a:pt x="44123" y="0"/>
                </a:moveTo>
                <a:lnTo>
                  <a:pt x="27079" y="3705"/>
                </a:lnTo>
                <a:lnTo>
                  <a:pt x="13040" y="13817"/>
                </a:lnTo>
                <a:lnTo>
                  <a:pt x="3511" y="28829"/>
                </a:lnTo>
                <a:lnTo>
                  <a:pt x="0" y="47232"/>
                </a:lnTo>
                <a:lnTo>
                  <a:pt x="3368" y="65477"/>
                </a:lnTo>
                <a:lnTo>
                  <a:pt x="12659" y="80143"/>
                </a:lnTo>
                <a:lnTo>
                  <a:pt x="26651" y="89909"/>
                </a:lnTo>
                <a:lnTo>
                  <a:pt x="44123" y="93458"/>
                </a:lnTo>
                <a:lnTo>
                  <a:pt x="60479" y="90176"/>
                </a:lnTo>
                <a:lnTo>
                  <a:pt x="63158" y="88435"/>
                </a:lnTo>
                <a:lnTo>
                  <a:pt x="45139" y="88435"/>
                </a:lnTo>
                <a:lnTo>
                  <a:pt x="34026" y="85954"/>
                </a:lnTo>
                <a:lnTo>
                  <a:pt x="26207" y="78385"/>
                </a:lnTo>
                <a:lnTo>
                  <a:pt x="21585" y="65541"/>
                </a:lnTo>
                <a:lnTo>
                  <a:pt x="20065" y="47232"/>
                </a:lnTo>
                <a:lnTo>
                  <a:pt x="22258" y="24950"/>
                </a:lnTo>
                <a:lnTo>
                  <a:pt x="27835" y="12184"/>
                </a:lnTo>
                <a:lnTo>
                  <a:pt x="35297" y="6389"/>
                </a:lnTo>
                <a:lnTo>
                  <a:pt x="43142" y="5023"/>
                </a:lnTo>
                <a:lnTo>
                  <a:pt x="63659" y="5023"/>
                </a:lnTo>
                <a:lnTo>
                  <a:pt x="61749" y="3689"/>
                </a:lnTo>
                <a:lnTo>
                  <a:pt x="44123" y="0"/>
                </a:lnTo>
                <a:close/>
              </a:path>
              <a:path w="89534" h="93979">
                <a:moveTo>
                  <a:pt x="63659" y="5023"/>
                </a:moveTo>
                <a:lnTo>
                  <a:pt x="43142" y="5023"/>
                </a:lnTo>
                <a:lnTo>
                  <a:pt x="54394" y="7661"/>
                </a:lnTo>
                <a:lnTo>
                  <a:pt x="62552" y="15575"/>
                </a:lnTo>
                <a:lnTo>
                  <a:pt x="67519" y="28765"/>
                </a:lnTo>
                <a:lnTo>
                  <a:pt x="69197" y="47232"/>
                </a:lnTo>
                <a:lnTo>
                  <a:pt x="67693" y="65541"/>
                </a:lnTo>
                <a:lnTo>
                  <a:pt x="63182" y="78385"/>
                </a:lnTo>
                <a:lnTo>
                  <a:pt x="55664" y="85954"/>
                </a:lnTo>
                <a:lnTo>
                  <a:pt x="45139" y="88435"/>
                </a:lnTo>
                <a:lnTo>
                  <a:pt x="63158" y="88435"/>
                </a:lnTo>
                <a:lnTo>
                  <a:pt x="74949" y="80771"/>
                </a:lnTo>
                <a:lnTo>
                  <a:pt x="85284" y="65901"/>
                </a:lnTo>
                <a:lnTo>
                  <a:pt x="89229" y="46225"/>
                </a:lnTo>
                <a:lnTo>
                  <a:pt x="85707" y="28404"/>
                </a:lnTo>
                <a:lnTo>
                  <a:pt x="76079" y="13691"/>
                </a:lnTo>
                <a:lnTo>
                  <a:pt x="63659" y="5023"/>
                </a:lnTo>
                <a:close/>
              </a:path>
            </a:pathLst>
          </a:custGeom>
          <a:solidFill>
            <a:srgbClr val="3D3936"/>
          </a:solidFill>
        </p:spPr>
        <p:txBody>
          <a:bodyPr wrap="square" lIns="0" tIns="0" rIns="0" bIns="0" rtlCol="0"/>
          <a:lstStyle/>
          <a:p>
            <a:endParaRPr/>
          </a:p>
        </p:txBody>
      </p:sp>
      <p:sp>
        <p:nvSpPr>
          <p:cNvPr id="18" name="bg object 18"/>
          <p:cNvSpPr/>
          <p:nvPr/>
        </p:nvSpPr>
        <p:spPr>
          <a:xfrm>
            <a:off x="749960" y="6452742"/>
            <a:ext cx="184785" cy="128905"/>
          </a:xfrm>
          <a:custGeom>
            <a:avLst/>
            <a:gdLst/>
            <a:ahLst/>
            <a:cxnLst/>
            <a:rect l="l" t="t" r="r" b="b"/>
            <a:pathLst>
              <a:path w="184784" h="128904">
                <a:moveTo>
                  <a:pt x="106273" y="37185"/>
                </a:moveTo>
                <a:lnTo>
                  <a:pt x="101346" y="18656"/>
                </a:lnTo>
                <a:lnTo>
                  <a:pt x="88607" y="7277"/>
                </a:lnTo>
                <a:lnTo>
                  <a:pt x="84772" y="6032"/>
                </a:lnTo>
                <a:lnTo>
                  <a:pt x="84213" y="5854"/>
                </a:lnTo>
                <a:lnTo>
                  <a:pt x="84213" y="37185"/>
                </a:lnTo>
                <a:lnTo>
                  <a:pt x="83007" y="51269"/>
                </a:lnTo>
                <a:lnTo>
                  <a:pt x="78333" y="61671"/>
                </a:lnTo>
                <a:lnTo>
                  <a:pt x="68567" y="68135"/>
                </a:lnTo>
                <a:lnTo>
                  <a:pt x="52133" y="70345"/>
                </a:lnTo>
                <a:lnTo>
                  <a:pt x="38100" y="70345"/>
                </a:lnTo>
                <a:lnTo>
                  <a:pt x="38100" y="6032"/>
                </a:lnTo>
                <a:lnTo>
                  <a:pt x="53124" y="6032"/>
                </a:lnTo>
                <a:lnTo>
                  <a:pt x="69392" y="8775"/>
                </a:lnTo>
                <a:lnTo>
                  <a:pt x="78816" y="15951"/>
                </a:lnTo>
                <a:lnTo>
                  <a:pt x="83159" y="25958"/>
                </a:lnTo>
                <a:lnTo>
                  <a:pt x="84213" y="37185"/>
                </a:lnTo>
                <a:lnTo>
                  <a:pt x="84213" y="5854"/>
                </a:lnTo>
                <a:lnTo>
                  <a:pt x="78651" y="4013"/>
                </a:lnTo>
                <a:lnTo>
                  <a:pt x="71170" y="1562"/>
                </a:lnTo>
                <a:lnTo>
                  <a:pt x="52133" y="0"/>
                </a:lnTo>
                <a:lnTo>
                  <a:pt x="1003" y="0"/>
                </a:lnTo>
                <a:lnTo>
                  <a:pt x="0" y="1003"/>
                </a:lnTo>
                <a:lnTo>
                  <a:pt x="0" y="4013"/>
                </a:lnTo>
                <a:lnTo>
                  <a:pt x="1003" y="5016"/>
                </a:lnTo>
                <a:lnTo>
                  <a:pt x="6007" y="6032"/>
                </a:lnTo>
                <a:lnTo>
                  <a:pt x="18046" y="4013"/>
                </a:lnTo>
                <a:lnTo>
                  <a:pt x="18046" y="116573"/>
                </a:lnTo>
                <a:lnTo>
                  <a:pt x="15036" y="121589"/>
                </a:lnTo>
                <a:lnTo>
                  <a:pt x="1003" y="122605"/>
                </a:lnTo>
                <a:lnTo>
                  <a:pt x="0" y="122605"/>
                </a:lnTo>
                <a:lnTo>
                  <a:pt x="0" y="126619"/>
                </a:lnTo>
                <a:lnTo>
                  <a:pt x="1003" y="127622"/>
                </a:lnTo>
                <a:lnTo>
                  <a:pt x="57150" y="127622"/>
                </a:lnTo>
                <a:lnTo>
                  <a:pt x="57150" y="122605"/>
                </a:lnTo>
                <a:lnTo>
                  <a:pt x="56134" y="122605"/>
                </a:lnTo>
                <a:lnTo>
                  <a:pt x="41109" y="121589"/>
                </a:lnTo>
                <a:lnTo>
                  <a:pt x="38100" y="117576"/>
                </a:lnTo>
                <a:lnTo>
                  <a:pt x="38100" y="76377"/>
                </a:lnTo>
                <a:lnTo>
                  <a:pt x="51117" y="76377"/>
                </a:lnTo>
                <a:lnTo>
                  <a:pt x="64630" y="75615"/>
                </a:lnTo>
                <a:lnTo>
                  <a:pt x="76441" y="73355"/>
                </a:lnTo>
                <a:lnTo>
                  <a:pt x="84391" y="70345"/>
                </a:lnTo>
                <a:lnTo>
                  <a:pt x="86372" y="69596"/>
                </a:lnTo>
                <a:lnTo>
                  <a:pt x="94234" y="64312"/>
                </a:lnTo>
                <a:lnTo>
                  <a:pt x="100355" y="57391"/>
                </a:lnTo>
                <a:lnTo>
                  <a:pt x="104025" y="50368"/>
                </a:lnTo>
                <a:lnTo>
                  <a:pt x="105803" y="43535"/>
                </a:lnTo>
                <a:lnTo>
                  <a:pt x="106273" y="37185"/>
                </a:lnTo>
                <a:close/>
              </a:path>
              <a:path w="184784" h="128904">
                <a:moveTo>
                  <a:pt x="184480" y="67144"/>
                </a:moveTo>
                <a:lnTo>
                  <a:pt x="165430" y="39204"/>
                </a:lnTo>
                <a:lnTo>
                  <a:pt x="165430" y="70345"/>
                </a:lnTo>
                <a:lnTo>
                  <a:pt x="125323" y="70345"/>
                </a:lnTo>
                <a:lnTo>
                  <a:pt x="127762" y="57581"/>
                </a:lnTo>
                <a:lnTo>
                  <a:pt x="132080" y="48107"/>
                </a:lnTo>
                <a:lnTo>
                  <a:pt x="138290" y="42214"/>
                </a:lnTo>
                <a:lnTo>
                  <a:pt x="146380" y="40195"/>
                </a:lnTo>
                <a:lnTo>
                  <a:pt x="152400" y="40195"/>
                </a:lnTo>
                <a:lnTo>
                  <a:pt x="165430" y="70345"/>
                </a:lnTo>
                <a:lnTo>
                  <a:pt x="165430" y="39204"/>
                </a:lnTo>
                <a:lnTo>
                  <a:pt x="163296" y="38061"/>
                </a:lnTo>
                <a:lnTo>
                  <a:pt x="155854" y="35915"/>
                </a:lnTo>
                <a:lnTo>
                  <a:pt x="147396" y="35166"/>
                </a:lnTo>
                <a:lnTo>
                  <a:pt x="131076" y="38887"/>
                </a:lnTo>
                <a:lnTo>
                  <a:pt x="117678" y="49110"/>
                </a:lnTo>
                <a:lnTo>
                  <a:pt x="108597" y="64427"/>
                </a:lnTo>
                <a:lnTo>
                  <a:pt x="105257" y="83413"/>
                </a:lnTo>
                <a:lnTo>
                  <a:pt x="108458" y="101498"/>
                </a:lnTo>
                <a:lnTo>
                  <a:pt x="117309" y="115824"/>
                </a:lnTo>
                <a:lnTo>
                  <a:pt x="130657" y="125234"/>
                </a:lnTo>
                <a:lnTo>
                  <a:pt x="147396" y="128625"/>
                </a:lnTo>
                <a:lnTo>
                  <a:pt x="161213" y="126593"/>
                </a:lnTo>
                <a:lnTo>
                  <a:pt x="171564" y="121348"/>
                </a:lnTo>
                <a:lnTo>
                  <a:pt x="173418" y="119583"/>
                </a:lnTo>
                <a:lnTo>
                  <a:pt x="179095" y="114211"/>
                </a:lnTo>
                <a:lnTo>
                  <a:pt x="184480" y="106527"/>
                </a:lnTo>
                <a:lnTo>
                  <a:pt x="184480" y="104508"/>
                </a:lnTo>
                <a:lnTo>
                  <a:pt x="183464" y="104508"/>
                </a:lnTo>
                <a:lnTo>
                  <a:pt x="183464" y="103505"/>
                </a:lnTo>
                <a:lnTo>
                  <a:pt x="181470" y="103505"/>
                </a:lnTo>
                <a:lnTo>
                  <a:pt x="180454" y="104508"/>
                </a:lnTo>
                <a:lnTo>
                  <a:pt x="174688" y="110680"/>
                </a:lnTo>
                <a:lnTo>
                  <a:pt x="168935" y="115443"/>
                </a:lnTo>
                <a:lnTo>
                  <a:pt x="162420" y="118503"/>
                </a:lnTo>
                <a:lnTo>
                  <a:pt x="154393" y="119583"/>
                </a:lnTo>
                <a:lnTo>
                  <a:pt x="143764" y="117576"/>
                </a:lnTo>
                <a:lnTo>
                  <a:pt x="134086" y="111048"/>
                </a:lnTo>
                <a:lnTo>
                  <a:pt x="127038" y="99237"/>
                </a:lnTo>
                <a:lnTo>
                  <a:pt x="124307" y="81394"/>
                </a:lnTo>
                <a:lnTo>
                  <a:pt x="124307" y="76377"/>
                </a:lnTo>
                <a:lnTo>
                  <a:pt x="184480" y="76377"/>
                </a:lnTo>
                <a:lnTo>
                  <a:pt x="184480" y="70345"/>
                </a:lnTo>
                <a:lnTo>
                  <a:pt x="184480" y="67144"/>
                </a:lnTo>
                <a:close/>
              </a:path>
            </a:pathLst>
          </a:custGeom>
          <a:solidFill>
            <a:srgbClr val="3D3936"/>
          </a:solidFill>
        </p:spPr>
        <p:txBody>
          <a:bodyPr wrap="square" lIns="0" tIns="0" rIns="0" bIns="0" rtlCol="0"/>
          <a:lstStyle/>
          <a:p>
            <a:endParaRPr/>
          </a:p>
        </p:txBody>
      </p:sp>
      <p:sp>
        <p:nvSpPr>
          <p:cNvPr id="19" name="bg object 19"/>
          <p:cNvSpPr/>
          <p:nvPr/>
        </p:nvSpPr>
        <p:spPr>
          <a:xfrm>
            <a:off x="1035710" y="6487909"/>
            <a:ext cx="136525" cy="93980"/>
          </a:xfrm>
          <a:custGeom>
            <a:avLst/>
            <a:gdLst/>
            <a:ahLst/>
            <a:cxnLst/>
            <a:rect l="l" t="t" r="r" b="b"/>
            <a:pathLst>
              <a:path w="136525" h="93979">
                <a:moveTo>
                  <a:pt x="67170" y="8039"/>
                </a:moveTo>
                <a:lnTo>
                  <a:pt x="63144" y="1003"/>
                </a:lnTo>
                <a:lnTo>
                  <a:pt x="52108" y="1003"/>
                </a:lnTo>
                <a:lnTo>
                  <a:pt x="45529" y="1981"/>
                </a:lnTo>
                <a:lnTo>
                  <a:pt x="39217" y="5029"/>
                </a:lnTo>
                <a:lnTo>
                  <a:pt x="33096" y="10337"/>
                </a:lnTo>
                <a:lnTo>
                  <a:pt x="27076" y="18097"/>
                </a:lnTo>
                <a:lnTo>
                  <a:pt x="27076" y="3022"/>
                </a:lnTo>
                <a:lnTo>
                  <a:pt x="26060" y="2019"/>
                </a:lnTo>
                <a:lnTo>
                  <a:pt x="977" y="2019"/>
                </a:lnTo>
                <a:lnTo>
                  <a:pt x="0" y="3022"/>
                </a:lnTo>
                <a:lnTo>
                  <a:pt x="0" y="6032"/>
                </a:lnTo>
                <a:lnTo>
                  <a:pt x="977" y="7035"/>
                </a:lnTo>
                <a:lnTo>
                  <a:pt x="9004" y="8039"/>
                </a:lnTo>
                <a:lnTo>
                  <a:pt x="10020" y="11061"/>
                </a:lnTo>
                <a:lnTo>
                  <a:pt x="10020" y="85420"/>
                </a:lnTo>
                <a:lnTo>
                  <a:pt x="9004" y="87439"/>
                </a:lnTo>
                <a:lnTo>
                  <a:pt x="1993" y="87439"/>
                </a:lnTo>
                <a:lnTo>
                  <a:pt x="0" y="88442"/>
                </a:lnTo>
                <a:lnTo>
                  <a:pt x="0" y="91452"/>
                </a:lnTo>
                <a:lnTo>
                  <a:pt x="977" y="92456"/>
                </a:lnTo>
                <a:lnTo>
                  <a:pt x="40093" y="92456"/>
                </a:lnTo>
                <a:lnTo>
                  <a:pt x="40093" y="88442"/>
                </a:lnTo>
                <a:lnTo>
                  <a:pt x="39077" y="88442"/>
                </a:lnTo>
                <a:lnTo>
                  <a:pt x="30048" y="87439"/>
                </a:lnTo>
                <a:lnTo>
                  <a:pt x="28054" y="86423"/>
                </a:lnTo>
                <a:lnTo>
                  <a:pt x="28054" y="27139"/>
                </a:lnTo>
                <a:lnTo>
                  <a:pt x="33477" y="18097"/>
                </a:lnTo>
                <a:lnTo>
                  <a:pt x="34074" y="17094"/>
                </a:lnTo>
                <a:lnTo>
                  <a:pt x="38074" y="12065"/>
                </a:lnTo>
                <a:lnTo>
                  <a:pt x="46088" y="10058"/>
                </a:lnTo>
                <a:lnTo>
                  <a:pt x="45110" y="11061"/>
                </a:lnTo>
                <a:lnTo>
                  <a:pt x="45110" y="21107"/>
                </a:lnTo>
                <a:lnTo>
                  <a:pt x="50114" y="25133"/>
                </a:lnTo>
                <a:lnTo>
                  <a:pt x="63144" y="25133"/>
                </a:lnTo>
                <a:lnTo>
                  <a:pt x="67170" y="21107"/>
                </a:lnTo>
                <a:lnTo>
                  <a:pt x="67170" y="10058"/>
                </a:lnTo>
                <a:lnTo>
                  <a:pt x="67170" y="8039"/>
                </a:lnTo>
                <a:close/>
              </a:path>
              <a:path w="136525" h="93979">
                <a:moveTo>
                  <a:pt x="136334" y="63309"/>
                </a:moveTo>
                <a:lnTo>
                  <a:pt x="134924" y="53987"/>
                </a:lnTo>
                <a:lnTo>
                  <a:pt x="130327" y="46736"/>
                </a:lnTo>
                <a:lnTo>
                  <a:pt x="121958" y="40982"/>
                </a:lnTo>
                <a:lnTo>
                  <a:pt x="109258" y="36182"/>
                </a:lnTo>
                <a:lnTo>
                  <a:pt x="108280" y="36182"/>
                </a:lnTo>
                <a:lnTo>
                  <a:pt x="98056" y="32956"/>
                </a:lnTo>
                <a:lnTo>
                  <a:pt x="91224" y="29273"/>
                </a:lnTo>
                <a:lnTo>
                  <a:pt x="87401" y="25019"/>
                </a:lnTo>
                <a:lnTo>
                  <a:pt x="86220" y="20104"/>
                </a:lnTo>
                <a:lnTo>
                  <a:pt x="86220" y="11061"/>
                </a:lnTo>
                <a:lnTo>
                  <a:pt x="92214" y="5029"/>
                </a:lnTo>
                <a:lnTo>
                  <a:pt x="102260" y="5029"/>
                </a:lnTo>
                <a:lnTo>
                  <a:pt x="109004" y="6248"/>
                </a:lnTo>
                <a:lnTo>
                  <a:pt x="114909" y="10299"/>
                </a:lnTo>
                <a:lnTo>
                  <a:pt x="120992" y="17741"/>
                </a:lnTo>
                <a:lnTo>
                  <a:pt x="128308" y="29146"/>
                </a:lnTo>
                <a:lnTo>
                  <a:pt x="128308" y="30149"/>
                </a:lnTo>
                <a:lnTo>
                  <a:pt x="131330" y="30149"/>
                </a:lnTo>
                <a:lnTo>
                  <a:pt x="132334" y="29146"/>
                </a:lnTo>
                <a:lnTo>
                  <a:pt x="132334" y="0"/>
                </a:lnTo>
                <a:lnTo>
                  <a:pt x="129324" y="0"/>
                </a:lnTo>
                <a:lnTo>
                  <a:pt x="129324" y="1003"/>
                </a:lnTo>
                <a:lnTo>
                  <a:pt x="128308" y="1003"/>
                </a:lnTo>
                <a:lnTo>
                  <a:pt x="125298" y="5029"/>
                </a:lnTo>
                <a:lnTo>
                  <a:pt x="120294" y="3022"/>
                </a:lnTo>
                <a:lnTo>
                  <a:pt x="113284" y="0"/>
                </a:lnTo>
                <a:lnTo>
                  <a:pt x="105270" y="0"/>
                </a:lnTo>
                <a:lnTo>
                  <a:pt x="92786" y="2146"/>
                </a:lnTo>
                <a:lnTo>
                  <a:pt x="82943" y="8039"/>
                </a:lnTo>
                <a:lnTo>
                  <a:pt x="76492" y="16967"/>
                </a:lnTo>
                <a:lnTo>
                  <a:pt x="74168" y="28143"/>
                </a:lnTo>
                <a:lnTo>
                  <a:pt x="76022" y="38442"/>
                </a:lnTo>
                <a:lnTo>
                  <a:pt x="81445" y="45732"/>
                </a:lnTo>
                <a:lnTo>
                  <a:pt x="90246" y="50749"/>
                </a:lnTo>
                <a:lnTo>
                  <a:pt x="102260" y="54267"/>
                </a:lnTo>
                <a:lnTo>
                  <a:pt x="113042" y="58102"/>
                </a:lnTo>
                <a:lnTo>
                  <a:pt x="120167" y="62306"/>
                </a:lnTo>
                <a:lnTo>
                  <a:pt x="124091" y="67271"/>
                </a:lnTo>
                <a:lnTo>
                  <a:pt x="125298" y="73367"/>
                </a:lnTo>
                <a:lnTo>
                  <a:pt x="125298" y="83413"/>
                </a:lnTo>
                <a:lnTo>
                  <a:pt x="115290" y="88442"/>
                </a:lnTo>
                <a:lnTo>
                  <a:pt x="108280" y="88442"/>
                </a:lnTo>
                <a:lnTo>
                  <a:pt x="77190" y="61302"/>
                </a:lnTo>
                <a:lnTo>
                  <a:pt x="77190" y="60299"/>
                </a:lnTo>
                <a:lnTo>
                  <a:pt x="74168" y="60299"/>
                </a:lnTo>
                <a:lnTo>
                  <a:pt x="73152" y="61302"/>
                </a:lnTo>
                <a:lnTo>
                  <a:pt x="73152" y="93459"/>
                </a:lnTo>
                <a:lnTo>
                  <a:pt x="77190" y="93459"/>
                </a:lnTo>
                <a:lnTo>
                  <a:pt x="77190" y="92456"/>
                </a:lnTo>
                <a:lnTo>
                  <a:pt x="83210" y="87439"/>
                </a:lnTo>
                <a:lnTo>
                  <a:pt x="89230" y="91452"/>
                </a:lnTo>
                <a:lnTo>
                  <a:pt x="99250" y="93459"/>
                </a:lnTo>
                <a:lnTo>
                  <a:pt x="115290" y="93459"/>
                </a:lnTo>
                <a:lnTo>
                  <a:pt x="123304" y="90449"/>
                </a:lnTo>
                <a:lnTo>
                  <a:pt x="125310" y="88442"/>
                </a:lnTo>
                <a:lnTo>
                  <a:pt x="134340" y="79400"/>
                </a:lnTo>
                <a:lnTo>
                  <a:pt x="136334" y="72364"/>
                </a:lnTo>
                <a:lnTo>
                  <a:pt x="136334" y="63309"/>
                </a:lnTo>
                <a:close/>
              </a:path>
            </a:pathLst>
          </a:custGeom>
          <a:solidFill>
            <a:srgbClr val="3D3936"/>
          </a:solidFill>
        </p:spPr>
        <p:txBody>
          <a:bodyPr wrap="square" lIns="0" tIns="0" rIns="0" bIns="0" rtlCol="0"/>
          <a:lstStyle/>
          <a:p>
            <a:endParaRPr/>
          </a:p>
        </p:txBody>
      </p:sp>
      <p:sp>
        <p:nvSpPr>
          <p:cNvPr id="20" name="bg object 20"/>
          <p:cNvSpPr/>
          <p:nvPr/>
        </p:nvSpPr>
        <p:spPr>
          <a:xfrm>
            <a:off x="1275320" y="6488912"/>
            <a:ext cx="95250" cy="92075"/>
          </a:xfrm>
          <a:custGeom>
            <a:avLst/>
            <a:gdLst/>
            <a:ahLst/>
            <a:cxnLst/>
            <a:rect l="l" t="t" r="r" b="b"/>
            <a:pathLst>
              <a:path w="95250" h="92075">
                <a:moveTo>
                  <a:pt x="36104" y="86427"/>
                </a:moveTo>
                <a:lnTo>
                  <a:pt x="0" y="86427"/>
                </a:lnTo>
                <a:lnTo>
                  <a:pt x="0" y="90446"/>
                </a:lnTo>
                <a:lnTo>
                  <a:pt x="1015" y="91450"/>
                </a:lnTo>
                <a:lnTo>
                  <a:pt x="36104" y="91450"/>
                </a:lnTo>
                <a:lnTo>
                  <a:pt x="37085" y="90446"/>
                </a:lnTo>
                <a:lnTo>
                  <a:pt x="37085" y="87431"/>
                </a:lnTo>
                <a:lnTo>
                  <a:pt x="36104" y="86427"/>
                </a:lnTo>
                <a:close/>
              </a:path>
              <a:path w="95250" h="92075">
                <a:moveTo>
                  <a:pt x="94237" y="86427"/>
                </a:moveTo>
                <a:lnTo>
                  <a:pt x="58166" y="86427"/>
                </a:lnTo>
                <a:lnTo>
                  <a:pt x="57151" y="87431"/>
                </a:lnTo>
                <a:lnTo>
                  <a:pt x="57151" y="90446"/>
                </a:lnTo>
                <a:lnTo>
                  <a:pt x="58166" y="91450"/>
                </a:lnTo>
                <a:lnTo>
                  <a:pt x="94237" y="91450"/>
                </a:lnTo>
                <a:lnTo>
                  <a:pt x="95252" y="90446"/>
                </a:lnTo>
                <a:lnTo>
                  <a:pt x="95252" y="87431"/>
                </a:lnTo>
                <a:lnTo>
                  <a:pt x="94237" y="86427"/>
                </a:lnTo>
                <a:close/>
              </a:path>
              <a:path w="95250" h="92075">
                <a:moveTo>
                  <a:pt x="26054" y="0"/>
                </a:moveTo>
                <a:lnTo>
                  <a:pt x="1996" y="1003"/>
                </a:lnTo>
                <a:lnTo>
                  <a:pt x="1015" y="1003"/>
                </a:lnTo>
                <a:lnTo>
                  <a:pt x="0" y="2011"/>
                </a:lnTo>
                <a:lnTo>
                  <a:pt x="0" y="5026"/>
                </a:lnTo>
                <a:lnTo>
                  <a:pt x="1015" y="6030"/>
                </a:lnTo>
                <a:lnTo>
                  <a:pt x="9034" y="7034"/>
                </a:lnTo>
                <a:lnTo>
                  <a:pt x="10015" y="10049"/>
                </a:lnTo>
                <a:lnTo>
                  <a:pt x="10015" y="84416"/>
                </a:lnTo>
                <a:lnTo>
                  <a:pt x="9034" y="86427"/>
                </a:lnTo>
                <a:lnTo>
                  <a:pt x="29066" y="86427"/>
                </a:lnTo>
                <a:lnTo>
                  <a:pt x="28085" y="84416"/>
                </a:lnTo>
                <a:lnTo>
                  <a:pt x="28085" y="30148"/>
                </a:lnTo>
                <a:lnTo>
                  <a:pt x="30081" y="25125"/>
                </a:lnTo>
                <a:lnTo>
                  <a:pt x="32077" y="22110"/>
                </a:lnTo>
                <a:lnTo>
                  <a:pt x="35300" y="18087"/>
                </a:lnTo>
                <a:lnTo>
                  <a:pt x="28085" y="18087"/>
                </a:lnTo>
                <a:lnTo>
                  <a:pt x="28085" y="2011"/>
                </a:lnTo>
                <a:lnTo>
                  <a:pt x="26054" y="0"/>
                </a:lnTo>
                <a:close/>
              </a:path>
              <a:path w="95250" h="92075">
                <a:moveTo>
                  <a:pt x="79435" y="10049"/>
                </a:moveTo>
                <a:lnTo>
                  <a:pt x="50113" y="10049"/>
                </a:lnTo>
                <a:lnTo>
                  <a:pt x="57706" y="11243"/>
                </a:lnTo>
                <a:lnTo>
                  <a:pt x="62666" y="15074"/>
                </a:lnTo>
                <a:lnTo>
                  <a:pt x="65368" y="21921"/>
                </a:lnTo>
                <a:lnTo>
                  <a:pt x="66185" y="32160"/>
                </a:lnTo>
                <a:lnTo>
                  <a:pt x="66185" y="84416"/>
                </a:lnTo>
                <a:lnTo>
                  <a:pt x="65170" y="86427"/>
                </a:lnTo>
                <a:lnTo>
                  <a:pt x="85236" y="86427"/>
                </a:lnTo>
                <a:lnTo>
                  <a:pt x="84221" y="84416"/>
                </a:lnTo>
                <a:lnTo>
                  <a:pt x="84221" y="27133"/>
                </a:lnTo>
                <a:lnTo>
                  <a:pt x="82574" y="15686"/>
                </a:lnTo>
                <a:lnTo>
                  <a:pt x="79435" y="10049"/>
                </a:lnTo>
                <a:close/>
              </a:path>
              <a:path w="95250" h="92075">
                <a:moveTo>
                  <a:pt x="60162" y="0"/>
                </a:moveTo>
                <a:lnTo>
                  <a:pt x="44572" y="2826"/>
                </a:lnTo>
                <a:lnTo>
                  <a:pt x="34721" y="9043"/>
                </a:lnTo>
                <a:lnTo>
                  <a:pt x="29571" y="15261"/>
                </a:lnTo>
                <a:lnTo>
                  <a:pt x="28085" y="18087"/>
                </a:lnTo>
                <a:lnTo>
                  <a:pt x="35300" y="18087"/>
                </a:lnTo>
                <a:lnTo>
                  <a:pt x="36104" y="17084"/>
                </a:lnTo>
                <a:lnTo>
                  <a:pt x="42093" y="10049"/>
                </a:lnTo>
                <a:lnTo>
                  <a:pt x="79435" y="10049"/>
                </a:lnTo>
                <a:lnTo>
                  <a:pt x="77826" y="7160"/>
                </a:lnTo>
                <a:lnTo>
                  <a:pt x="70260" y="1837"/>
                </a:lnTo>
                <a:lnTo>
                  <a:pt x="60162" y="0"/>
                </a:lnTo>
                <a:close/>
              </a:path>
            </a:pathLst>
          </a:custGeom>
          <a:solidFill>
            <a:srgbClr val="3D3936"/>
          </a:solidFill>
        </p:spPr>
        <p:txBody>
          <a:bodyPr wrap="square" lIns="0" tIns="0" rIns="0" bIns="0" rtlCol="0"/>
          <a:lstStyle/>
          <a:p>
            <a:endParaRPr/>
          </a:p>
        </p:txBody>
      </p:sp>
      <p:sp>
        <p:nvSpPr>
          <p:cNvPr id="21" name="bg object 21"/>
          <p:cNvSpPr/>
          <p:nvPr/>
        </p:nvSpPr>
        <p:spPr>
          <a:xfrm>
            <a:off x="457379" y="6378457"/>
            <a:ext cx="251460" cy="276225"/>
          </a:xfrm>
          <a:custGeom>
            <a:avLst/>
            <a:gdLst/>
            <a:ahLst/>
            <a:cxnLst/>
            <a:rect l="l" t="t" r="r" b="b"/>
            <a:pathLst>
              <a:path w="251459" h="276225">
                <a:moveTo>
                  <a:pt x="114073" y="0"/>
                </a:moveTo>
                <a:lnTo>
                  <a:pt x="73906" y="12364"/>
                </a:lnTo>
                <a:lnTo>
                  <a:pt x="38743" y="38766"/>
                </a:lnTo>
                <a:lnTo>
                  <a:pt x="11858" y="79301"/>
                </a:lnTo>
                <a:lnTo>
                  <a:pt x="0" y="125968"/>
                </a:lnTo>
                <a:lnTo>
                  <a:pt x="2710" y="178289"/>
                </a:lnTo>
                <a:lnTo>
                  <a:pt x="21023" y="226840"/>
                </a:lnTo>
                <a:lnTo>
                  <a:pt x="55973" y="262202"/>
                </a:lnTo>
                <a:lnTo>
                  <a:pt x="102358" y="275941"/>
                </a:lnTo>
                <a:lnTo>
                  <a:pt x="150341" y="268860"/>
                </a:lnTo>
                <a:lnTo>
                  <a:pt x="194000" y="243124"/>
                </a:lnTo>
                <a:lnTo>
                  <a:pt x="227414" y="200900"/>
                </a:lnTo>
                <a:lnTo>
                  <a:pt x="245550" y="156015"/>
                </a:lnTo>
                <a:lnTo>
                  <a:pt x="250980" y="113156"/>
                </a:lnTo>
                <a:lnTo>
                  <a:pt x="244234" y="74349"/>
                </a:lnTo>
                <a:lnTo>
                  <a:pt x="225842" y="41620"/>
                </a:lnTo>
                <a:lnTo>
                  <a:pt x="196334" y="16995"/>
                </a:lnTo>
                <a:lnTo>
                  <a:pt x="155974" y="1575"/>
                </a:lnTo>
                <a:lnTo>
                  <a:pt x="114073" y="0"/>
                </a:lnTo>
                <a:close/>
              </a:path>
            </a:pathLst>
          </a:custGeom>
          <a:solidFill>
            <a:srgbClr val="0980A2"/>
          </a:solidFill>
        </p:spPr>
        <p:txBody>
          <a:bodyPr wrap="square" lIns="0" tIns="0" rIns="0" bIns="0" rtlCol="0"/>
          <a:lstStyle/>
          <a:p>
            <a:endParaRPr/>
          </a:p>
        </p:txBody>
      </p:sp>
      <p:pic>
        <p:nvPicPr>
          <p:cNvPr id="22" name="bg object 22"/>
          <p:cNvPicPr/>
          <p:nvPr/>
        </p:nvPicPr>
        <p:blipFill>
          <a:blip r:embed="rId2" cstate="print"/>
          <a:stretch>
            <a:fillRect/>
          </a:stretch>
        </p:blipFill>
        <p:spPr>
          <a:xfrm>
            <a:off x="499317" y="6426606"/>
            <a:ext cx="166788" cy="187924"/>
          </a:xfrm>
          <a:prstGeom prst="rect">
            <a:avLst/>
          </a:prstGeom>
        </p:spPr>
      </p:pic>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25757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5121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22833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11290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113209999"/>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a:prstGeom prst="rect">
            <a:avLst/>
          </a:prstGeo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959377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9270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pic>
        <p:nvPicPr>
          <p:cNvPr id="2050" name="Picture 2" descr="C:\Users\Lenovo\Desktop\OCD2017_M\MISC3\Paul\LUMS\Teaching 2019\Misc\Lancaster Background.jp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a:xfrm>
            <a:off x="457200" y="215372"/>
            <a:ext cx="8229600" cy="622828"/>
          </a:xfrm>
        </p:spPr>
        <p:txBody>
          <a:bodyPr anchor="t"/>
          <a:lstStyle>
            <a:lvl1pPr>
              <a:defRPr sz="3200">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a:prstGeom prst="rect">
            <a:avLst/>
          </a:prstGeom>
        </p:spPr>
        <p:txBody>
          <a:bodyPr>
            <a:noAutofit/>
          </a:bodyPr>
          <a:lstStyle>
            <a:lvl1pPr marL="0" indent="0">
              <a:spcBef>
                <a:spcPts val="0"/>
              </a:spcBef>
              <a:buNone/>
              <a:defRPr sz="16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a:prstGeom prst="rect">
            <a:avLst/>
          </a:prstGeo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pic>
        <p:nvPicPr>
          <p:cNvPr id="10" name="Picture 9" descr="3642-LUni-QuadrupleAccredited-Lockup2017.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098" name="Picture 2" descr="C:\Users\Lenovo\Desktop\OCD2017_M\MISC3\Paul\LUMS\Teaching 2019\Misc\Lancaster Background.jp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buClr>
                <a:srgbClr val="666666"/>
              </a:buClr>
              <a:buSzPct val="100000"/>
              <a:defRPr/>
            </a:lvl1pPr>
            <a:lvl2pPr>
              <a:buClr>
                <a:srgbClr val="666666"/>
              </a:buClr>
              <a:defRPr/>
            </a:lvl2pPr>
            <a:lvl3pPr>
              <a:buClr>
                <a:srgbClr val="666666"/>
              </a:buClr>
              <a:defRPr/>
            </a:lvl3pPr>
            <a:lvl4pPr>
              <a:buClr>
                <a:srgbClr val="666666"/>
              </a:buClr>
              <a:defRPr/>
            </a:lvl4pPr>
            <a:lvl5pPr>
              <a:buClr>
                <a:srgbClr val="666666"/>
              </a:buClr>
              <a:defRPr/>
            </a:lvl5pPr>
            <a:lvl6pPr>
              <a:buClr>
                <a:srgbClr val="666666"/>
              </a:buClr>
              <a:defRPr/>
            </a:lvl6pPr>
            <a:lvl7pPr>
              <a:buClr>
                <a:srgbClr val="666666"/>
              </a:buClr>
              <a:defRPr/>
            </a:lvl7pPr>
            <a:lvl8pPr>
              <a:buClr>
                <a:srgbClr val="666666"/>
              </a:buClr>
              <a:defRPr/>
            </a:lvl8pPr>
            <a:lvl9pPr>
              <a:buClr>
                <a:srgbClr val="666666"/>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7" name="Picture 6" descr="3642-LUni-QuadrupleAccredited-Lockup2017.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a:prstGeom prst="rect">
            <a:avLst/>
          </a:prstGeo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a:prstGeom prst="rect">
            <a:avLst/>
          </a:prstGeo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a:prstGeom prst="rect">
            <a:avLst/>
          </a:prstGeo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marL="256032" indent="-256032">
              <a:buClr>
                <a:srgbClr val="007FA3"/>
              </a:buClr>
              <a:buSzPct val="100000"/>
              <a:defRPr sz="2800"/>
            </a:lvl1pPr>
            <a:lvl2pPr marL="740664" indent="-285750">
              <a:buClr>
                <a:srgbClr val="007FA3"/>
              </a:buClr>
              <a:defRPr sz="2400"/>
            </a:lvl2pPr>
            <a:lvl3pPr>
              <a:buClr>
                <a:srgbClr val="007FA3"/>
              </a:buClr>
              <a:defRPr sz="2000"/>
            </a:lvl3pPr>
            <a:lvl4pPr>
              <a:buClr>
                <a:srgbClr val="007FA3"/>
              </a:buClr>
              <a:defRPr sz="1800"/>
            </a:lvl4pPr>
            <a:lvl5pPr>
              <a:buClr>
                <a:srgbClr val="007FA3"/>
              </a:buClr>
              <a:defRPr sz="1800"/>
            </a:lvl5pPr>
            <a:lvl6pPr>
              <a:buClr>
                <a:srgbClr val="007FA3"/>
              </a:buClr>
              <a:defRPr sz="1800"/>
            </a:lvl6pPr>
            <a:lvl7pPr>
              <a:buClr>
                <a:srgbClr val="007FA3"/>
              </a:buClr>
              <a:defRPr sz="1800"/>
            </a:lvl7pPr>
            <a:lvl8pPr>
              <a:buClr>
                <a:srgbClr val="007FA3"/>
              </a:buClr>
              <a:defRPr sz="1800"/>
            </a:lvl8pPr>
            <a:lvl9pPr>
              <a:buClr>
                <a:srgbClr val="007FA3"/>
              </a:buCl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2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a:prstGeom prst="rect">
            <a:avLst/>
          </a:prstGeo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5803"/>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Pearson Education, Ltd.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a:prstGeom prst="rect">
            <a:avLst/>
          </a:prstGeo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a:prstGeom prst="rect">
            <a:avLst/>
          </a:prstGeo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2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a:prstGeom prst="rect">
            <a:avLst/>
          </a:prstGeo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jpg"/><Relationship Id="rId5" Type="http://schemas.openxmlformats.org/officeDocument/2006/relationships/slideLayout" Target="../slideLayouts/slideLayout18.xml"/><Relationship Id="rId10" Type="http://schemas.openxmlformats.org/officeDocument/2006/relationships/image" Target="../media/image4.jpg"/><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 id="2147483662" r:id="rId12"/>
    <p:sldLayoutId id="2147483670" r:id="rId13"/>
  </p:sldLayoutIdLst>
  <p:txStyles>
    <p:titleStyle>
      <a:lvl1pPr algn="l" defTabSz="914400" rtl="0" eaLnBrk="1" latinLnBrk="0" hangingPunct="1">
        <a:lnSpc>
          <a:spcPct val="100000"/>
        </a:lnSpc>
        <a:spcBef>
          <a:spcPct val="0"/>
        </a:spcBef>
        <a:buNone/>
        <a:defRPr sz="3200" b="1" kern="1200">
          <a:solidFill>
            <a:srgbClr val="B5121B"/>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900"/>
        </a:spcBef>
        <a:buClr>
          <a:srgbClr val="666666"/>
        </a:buClr>
        <a:buFont typeface="Arial" pitchFamily="34" charset="0"/>
        <a:buChar char="•"/>
        <a:defRPr sz="2800" kern="1200">
          <a:solidFill>
            <a:srgbClr val="666666"/>
          </a:solidFill>
          <a:latin typeface="+mn-lt"/>
          <a:ea typeface="+mn-ea"/>
          <a:cs typeface="+mn-cs"/>
        </a:defRPr>
      </a:lvl1pPr>
      <a:lvl2pPr marL="742950" indent="-285750" algn="l" defTabSz="914400" rtl="0" eaLnBrk="1" latinLnBrk="0" hangingPunct="1">
        <a:spcBef>
          <a:spcPts val="600"/>
        </a:spcBef>
        <a:buClr>
          <a:srgbClr val="666666"/>
        </a:buClr>
        <a:buFont typeface="Arial" pitchFamily="34" charset="0"/>
        <a:buChar char="•"/>
        <a:defRPr sz="2400" kern="1200">
          <a:solidFill>
            <a:srgbClr val="666666"/>
          </a:solidFill>
          <a:latin typeface="+mn-lt"/>
          <a:ea typeface="+mn-ea"/>
          <a:cs typeface="+mn-cs"/>
        </a:defRPr>
      </a:lvl2pPr>
      <a:lvl3pPr marL="1143000" indent="-228600" algn="l" defTabSz="914400" rtl="0" eaLnBrk="1" latinLnBrk="0" hangingPunct="1">
        <a:spcBef>
          <a:spcPts val="600"/>
        </a:spcBef>
        <a:buClr>
          <a:srgbClr val="666666"/>
        </a:buClr>
        <a:buFont typeface="Arial" pitchFamily="34" charset="0"/>
        <a:buChar char="•"/>
        <a:defRPr sz="2000" kern="1200">
          <a:solidFill>
            <a:srgbClr val="666666"/>
          </a:solidFill>
          <a:latin typeface="+mn-lt"/>
          <a:ea typeface="+mn-ea"/>
          <a:cs typeface="+mn-cs"/>
        </a:defRPr>
      </a:lvl3pPr>
      <a:lvl4pPr marL="16002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4pPr>
      <a:lvl5pPr marL="20574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5pPr>
      <a:lvl6pPr marL="25146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6pPr>
      <a:lvl7pPr marL="29718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7pPr>
      <a:lvl8pPr marL="34290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8pPr>
      <a:lvl9pPr marL="3886200" indent="-228600" algn="l" defTabSz="914400" rtl="0" eaLnBrk="1" latinLnBrk="0" hangingPunct="1">
        <a:spcBef>
          <a:spcPts val="600"/>
        </a:spcBef>
        <a:buClr>
          <a:srgbClr val="666666"/>
        </a:buClr>
        <a:buFont typeface="Arial" pitchFamily="34" charset="0"/>
        <a:buChar char="•"/>
        <a:defRPr sz="1800" kern="12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stretch>
            <a:fillRect/>
          </a:stretch>
        </p:blipFill>
        <p:spPr>
          <a:xfrm>
            <a:off x="335280" y="5785102"/>
            <a:ext cx="8442959" cy="731519"/>
          </a:xfrm>
          <a:prstGeom prst="rect">
            <a:avLst/>
          </a:prstGeom>
        </p:spPr>
      </p:pic>
      <p:pic>
        <p:nvPicPr>
          <p:cNvPr id="17" name="bg object 17"/>
          <p:cNvPicPr/>
          <p:nvPr/>
        </p:nvPicPr>
        <p:blipFill>
          <a:blip r:embed="rId11" cstate="print"/>
          <a:stretch>
            <a:fillRect/>
          </a:stretch>
        </p:blipFill>
        <p:spPr>
          <a:xfrm>
            <a:off x="330708" y="5949696"/>
            <a:ext cx="2767584" cy="510540"/>
          </a:xfrm>
          <a:prstGeom prst="rect">
            <a:avLst/>
          </a:prstGeom>
        </p:spPr>
      </p:pic>
      <p:sp>
        <p:nvSpPr>
          <p:cNvPr id="2" name="Holder 2"/>
          <p:cNvSpPr>
            <a:spLocks noGrp="1"/>
          </p:cNvSpPr>
          <p:nvPr>
            <p:ph type="title"/>
          </p:nvPr>
        </p:nvSpPr>
        <p:spPr>
          <a:xfrm>
            <a:off x="307340" y="190626"/>
            <a:ext cx="8529319" cy="1127887"/>
          </a:xfrm>
          <a:prstGeom prst="rect">
            <a:avLst/>
          </a:prstGeom>
        </p:spPr>
        <p:txBody>
          <a:bodyPr wrap="square" lIns="0" tIns="0" rIns="0" bIns="0">
            <a:spAutoFit/>
          </a:bodyPr>
          <a:lstStyle>
            <a:lvl1pPr>
              <a:defRPr sz="3200" b="1" i="0">
                <a:solidFill>
                  <a:srgbClr val="B5121B"/>
                </a:solidFill>
                <a:latin typeface="Arial"/>
                <a:cs typeface="Arial"/>
              </a:defRPr>
            </a:lvl1pPr>
          </a:lstStyle>
          <a:p>
            <a:endParaRPr/>
          </a:p>
        </p:txBody>
      </p:sp>
      <p:sp>
        <p:nvSpPr>
          <p:cNvPr id="3" name="Holder 3"/>
          <p:cNvSpPr>
            <a:spLocks noGrp="1"/>
          </p:cNvSpPr>
          <p:nvPr>
            <p:ph type="body" idx="1"/>
          </p:nvPr>
        </p:nvSpPr>
        <p:spPr>
          <a:xfrm>
            <a:off x="535940" y="1625549"/>
            <a:ext cx="7965440" cy="2335529"/>
          </a:xfrm>
          <a:prstGeom prst="rect">
            <a:avLst/>
          </a:prstGeom>
        </p:spPr>
        <p:txBody>
          <a:bodyPr wrap="square" lIns="0" tIns="0" rIns="0" bIns="0">
            <a:spAutoFit/>
          </a:bodyPr>
          <a:lstStyle>
            <a:lvl1pPr>
              <a:defRPr sz="2400" b="0" i="0">
                <a:solidFill>
                  <a:srgbClr val="666666"/>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1010090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7" r:id="rId6"/>
    <p:sldLayoutId id="2147483678" r:id="rId7"/>
    <p:sldLayoutId id="2147483679"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9.xml"/><Relationship Id="rId1" Type="http://schemas.openxmlformats.org/officeDocument/2006/relationships/themeOverride" Target="../theme/themeOverride1.x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fred.stlouisfed.org/series/GS20" TargetMode="External"/><Relationship Id="rId3" Type="http://schemas.openxmlformats.org/officeDocument/2006/relationships/image" Target="../media/image5.jpg"/><Relationship Id="rId7" Type="http://schemas.openxmlformats.org/officeDocument/2006/relationships/hyperlink" Target="https://fred.stlouisfed.org/series/GS5" TargetMode="External"/><Relationship Id="rId2" Type="http://schemas.openxmlformats.org/officeDocument/2006/relationships/image" Target="../media/image4.jpg"/><Relationship Id="rId1" Type="http://schemas.openxmlformats.org/officeDocument/2006/relationships/slideLayout" Target="../slideLayouts/slideLayout15.xml"/><Relationship Id="rId6" Type="http://schemas.openxmlformats.org/officeDocument/2006/relationships/hyperlink" Target="https://fred.stlouisfed.org/series/GS3" TargetMode="External"/><Relationship Id="rId5" Type="http://schemas.openxmlformats.org/officeDocument/2006/relationships/hyperlink" Target="https://fred.stlouisfed.org/series/TB3MS" TargetMode="External"/><Relationship Id="rId4" Type="http://schemas.openxmlformats.org/officeDocument/2006/relationships/image" Target="../media/image8.jpg"/><Relationship Id="rId9" Type="http://schemas.openxmlformats.org/officeDocument/2006/relationships/hyperlink" Target="http://finance.yahoo.com/bond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9.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19.xml"/><Relationship Id="rId6" Type="http://schemas.openxmlformats.org/officeDocument/2006/relationships/oleObject" Target="../embeddings/oleObject5.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AcF 304 Financial Markets</a:t>
            </a:r>
            <a:br>
              <a:rPr lang="en-US"/>
            </a:br>
            <a:endParaRPr lang="en-US" dirty="0"/>
          </a:p>
        </p:txBody>
      </p:sp>
      <p:sp>
        <p:nvSpPr>
          <p:cNvPr id="4" name="Text Placeholder 3"/>
          <p:cNvSpPr>
            <a:spLocks noGrp="1"/>
          </p:cNvSpPr>
          <p:nvPr>
            <p:ph type="body" sz="quarter" idx="14"/>
          </p:nvPr>
        </p:nvSpPr>
        <p:spPr>
          <a:xfrm>
            <a:off x="457200" y="5316832"/>
            <a:ext cx="7696200" cy="2286000"/>
          </a:xfrm>
        </p:spPr>
        <p:txBody>
          <a:bodyPr/>
          <a:lstStyle/>
          <a:p>
            <a:endParaRPr lang="en-US" dirty="0"/>
          </a:p>
          <a:p>
            <a:endParaRPr lang="en-US" dirty="0"/>
          </a:p>
          <a:p>
            <a:endParaRPr lang="en-US" dirty="0"/>
          </a:p>
          <a:p>
            <a:endParaRPr lang="en-US" dirty="0"/>
          </a:p>
          <a:p>
            <a:endParaRPr lang="en-US" dirty="0"/>
          </a:p>
          <a:p>
            <a:r>
              <a:rPr lang="en-US" dirty="0"/>
              <a:t>Bond Markets 1:</a:t>
            </a:r>
          </a:p>
          <a:p>
            <a:r>
              <a:rPr lang="en-US" dirty="0"/>
              <a:t>Term Structure of Interest Rates (part 2)  </a:t>
            </a:r>
          </a:p>
          <a:p>
            <a:endParaRPr lang="en-US" dirty="0"/>
          </a:p>
          <a:p>
            <a:r>
              <a:rPr lang="en-GB" sz="1800" dirty="0"/>
              <a:t>FM&amp;I Chapter 5</a:t>
            </a:r>
          </a:p>
          <a:p>
            <a:endParaRPr lang="en-US" b="1" dirty="0"/>
          </a:p>
          <a:p>
            <a:r>
              <a:rPr lang="en-US" dirty="0"/>
              <a:t> </a:t>
            </a:r>
          </a:p>
          <a:p>
            <a:endParaRPr lang="en-US" dirty="0"/>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38200"/>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124608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C0A1-12CD-41D2-9E4D-D672EEBA8D64}"/>
              </a:ext>
            </a:extLst>
          </p:cNvPr>
          <p:cNvSpPr>
            <a:spLocks noGrp="1"/>
          </p:cNvSpPr>
          <p:nvPr>
            <p:ph type="title"/>
          </p:nvPr>
        </p:nvSpPr>
        <p:spPr>
          <a:xfrm>
            <a:off x="457200" y="143129"/>
            <a:ext cx="8229600" cy="1169521"/>
          </a:xfrm>
        </p:spPr>
        <p:txBody>
          <a:bodyPr/>
          <a:lstStyle/>
          <a:p>
            <a:r>
              <a:rPr lang="en-US" altLang="en-US" sz="3200" dirty="0">
                <a:solidFill>
                  <a:srgbClr val="B5121B"/>
                </a:solidFill>
                <a:latin typeface="Arial"/>
                <a:ea typeface="+mj-ea"/>
                <a:cs typeface="Arial"/>
              </a:rPr>
              <a:t>Expectations Theory and Term Structure Facts </a:t>
            </a:r>
            <a:endParaRPr lang="en-US" sz="3200" dirty="0">
              <a:solidFill>
                <a:srgbClr val="B5121B"/>
              </a:solidFill>
              <a:latin typeface="Arial"/>
              <a:ea typeface="+mj-ea"/>
              <a:cs typeface="Arial"/>
            </a:endParaRPr>
          </a:p>
        </p:txBody>
      </p:sp>
      <p:sp>
        <p:nvSpPr>
          <p:cNvPr id="3" name="Content Placeholder 2">
            <a:extLst>
              <a:ext uri="{FF2B5EF4-FFF2-40B4-BE49-F238E27FC236}">
                <a16:creationId xmlns:a16="http://schemas.microsoft.com/office/drawing/2014/main" id="{17747CFC-693B-4149-82F3-5DB1E722349D}"/>
              </a:ext>
            </a:extLst>
          </p:cNvPr>
          <p:cNvSpPr>
            <a:spLocks noGrp="1"/>
          </p:cNvSpPr>
          <p:nvPr>
            <p:ph sz="quarter" idx="13"/>
          </p:nvPr>
        </p:nvSpPr>
        <p:spPr>
          <a:xfrm>
            <a:off x="457200" y="1556327"/>
            <a:ext cx="8229600" cy="2215991"/>
          </a:xfrm>
        </p:spPr>
        <p:txBody>
          <a:bodyPr/>
          <a:lstStyle/>
          <a:p>
            <a:pPr marL="87300" indent="-342900">
              <a:buFont typeface="Arial" panose="020B0604020202020204" pitchFamily="34" charset="0"/>
              <a:buChar char="•"/>
            </a:pPr>
            <a:r>
              <a:rPr lang="en-US" dirty="0">
                <a:solidFill>
                  <a:schemeClr val="tx1"/>
                </a:solidFill>
              </a:rPr>
              <a:t>Doesn’t explain fact 3—that yield curve usually has upward slope</a:t>
            </a:r>
          </a:p>
          <a:p>
            <a:pPr marL="1230300" lvl="2" indent="-342900">
              <a:buFont typeface="Arial" panose="020B0604020202020204" pitchFamily="34" charset="0"/>
              <a:buChar char="•"/>
            </a:pPr>
            <a:r>
              <a:rPr lang="en-US" dirty="0">
                <a:solidFill>
                  <a:schemeClr val="tx1"/>
                </a:solidFill>
              </a:rPr>
              <a:t>Short rates are as likely to fall in future as rise, so average of expected future short rates will not usually be higher than current short rate: therefore, yield curve will not usually slope upward.</a:t>
            </a:r>
          </a:p>
        </p:txBody>
      </p:sp>
    </p:spTree>
    <p:extLst>
      <p:ext uri="{BB962C8B-B14F-4D97-AF65-F5344CB8AC3E}">
        <p14:creationId xmlns:p14="http://schemas.microsoft.com/office/powerpoint/2010/main" val="103943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C0A1-12CD-41D2-9E4D-D672EEBA8D64}"/>
              </a:ext>
            </a:extLst>
          </p:cNvPr>
          <p:cNvSpPr>
            <a:spLocks noGrp="1"/>
          </p:cNvSpPr>
          <p:nvPr>
            <p:ph type="title"/>
          </p:nvPr>
        </p:nvSpPr>
        <p:spPr>
          <a:xfrm>
            <a:off x="228600" y="635572"/>
            <a:ext cx="8229600" cy="677078"/>
          </a:xfrm>
        </p:spPr>
        <p:txBody>
          <a:bodyPr/>
          <a:lstStyle/>
          <a:p>
            <a:r>
              <a:rPr lang="en-US" altLang="en-US" sz="3200" dirty="0">
                <a:solidFill>
                  <a:srgbClr val="B5121B"/>
                </a:solidFill>
                <a:latin typeface="Arial"/>
                <a:ea typeface="+mj-ea"/>
                <a:cs typeface="Arial"/>
              </a:rPr>
              <a:t>Market Segmentation Theory</a:t>
            </a:r>
            <a:endParaRPr lang="en-US" sz="2000" dirty="0"/>
          </a:p>
        </p:txBody>
      </p:sp>
      <p:sp>
        <p:nvSpPr>
          <p:cNvPr id="3" name="Content Placeholder 2">
            <a:extLst>
              <a:ext uri="{FF2B5EF4-FFF2-40B4-BE49-F238E27FC236}">
                <a16:creationId xmlns:a16="http://schemas.microsoft.com/office/drawing/2014/main" id="{17747CFC-693B-4149-82F3-5DB1E722349D}"/>
              </a:ext>
            </a:extLst>
          </p:cNvPr>
          <p:cNvSpPr>
            <a:spLocks noGrp="1"/>
          </p:cNvSpPr>
          <p:nvPr>
            <p:ph sz="quarter" idx="13"/>
          </p:nvPr>
        </p:nvSpPr>
        <p:spPr>
          <a:xfrm>
            <a:off x="457200" y="1556327"/>
            <a:ext cx="8229600" cy="1846659"/>
          </a:xfrm>
        </p:spPr>
        <p:txBody>
          <a:bodyPr/>
          <a:lstStyle/>
          <a:p>
            <a:pPr marL="87300" indent="-342900">
              <a:buFont typeface="Arial" panose="020B0604020202020204" pitchFamily="34" charset="0"/>
              <a:buChar char="•"/>
            </a:pPr>
            <a:r>
              <a:rPr lang="en-US" altLang="en-US" b="1" dirty="0">
                <a:ea typeface="ヒラギノ角ゴ Pro W3" charset="-128"/>
              </a:rPr>
              <a:t>Key Assumption:</a:t>
            </a:r>
            <a:r>
              <a:rPr lang="en-US" altLang="en-US" dirty="0">
                <a:ea typeface="ヒラギノ角ゴ Pro W3" charset="-128"/>
              </a:rPr>
              <a:t> Bonds of different maturities are </a:t>
            </a:r>
            <a:r>
              <a:rPr lang="en-US" altLang="en-US" u="sng" dirty="0">
                <a:ea typeface="ヒラギノ角ゴ Pro W3" charset="-128"/>
              </a:rPr>
              <a:t>not substitutes at all</a:t>
            </a:r>
            <a:br>
              <a:rPr lang="en-US" altLang="en-US" u="sng" dirty="0">
                <a:ea typeface="ヒラギノ角ゴ Pro W3" charset="-128"/>
              </a:rPr>
            </a:br>
            <a:endParaRPr lang="en-US" altLang="en-US" u="sng" dirty="0">
              <a:ea typeface="ヒラギノ角ゴ Pro W3" charset="-128"/>
            </a:endParaRPr>
          </a:p>
          <a:p>
            <a:pPr marL="87300" indent="-342900">
              <a:buFont typeface="Arial" panose="020B0604020202020204" pitchFamily="34" charset="0"/>
              <a:buChar char="•"/>
            </a:pPr>
            <a:r>
              <a:rPr lang="en-US" altLang="en-US" b="1" dirty="0">
                <a:ea typeface="ヒラギノ角ゴ Pro W3" charset="-128"/>
              </a:rPr>
              <a:t>Implication:</a:t>
            </a:r>
            <a:r>
              <a:rPr lang="en-US" altLang="en-US" dirty="0">
                <a:ea typeface="ヒラギノ角ゴ Pro W3" charset="-128"/>
              </a:rPr>
              <a:t> Markets are completely segmented; interest rate at each maturity are determined separately</a:t>
            </a:r>
            <a:endParaRPr lang="en-US" dirty="0"/>
          </a:p>
        </p:txBody>
      </p:sp>
    </p:spTree>
    <p:extLst>
      <p:ext uri="{BB962C8B-B14F-4D97-AF65-F5344CB8AC3E}">
        <p14:creationId xmlns:p14="http://schemas.microsoft.com/office/powerpoint/2010/main" val="179070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C0A1-12CD-41D2-9E4D-D672EEBA8D64}"/>
              </a:ext>
            </a:extLst>
          </p:cNvPr>
          <p:cNvSpPr>
            <a:spLocks noGrp="1"/>
          </p:cNvSpPr>
          <p:nvPr>
            <p:ph type="title"/>
          </p:nvPr>
        </p:nvSpPr>
        <p:spPr>
          <a:xfrm>
            <a:off x="228600" y="586338"/>
            <a:ext cx="8229600" cy="677078"/>
          </a:xfrm>
        </p:spPr>
        <p:txBody>
          <a:bodyPr/>
          <a:lstStyle/>
          <a:p>
            <a:r>
              <a:rPr lang="en-US" altLang="en-US" sz="3200" dirty="0">
                <a:solidFill>
                  <a:srgbClr val="B5121B"/>
                </a:solidFill>
                <a:latin typeface="Arial"/>
                <a:ea typeface="+mj-ea"/>
                <a:cs typeface="Arial"/>
              </a:rPr>
              <a:t>Market Segmentation Theory</a:t>
            </a:r>
            <a:endParaRPr lang="en-US" sz="2000" dirty="0"/>
          </a:p>
        </p:txBody>
      </p:sp>
      <p:sp>
        <p:nvSpPr>
          <p:cNvPr id="3" name="Content Placeholder 2">
            <a:extLst>
              <a:ext uri="{FF2B5EF4-FFF2-40B4-BE49-F238E27FC236}">
                <a16:creationId xmlns:a16="http://schemas.microsoft.com/office/drawing/2014/main" id="{17747CFC-693B-4149-82F3-5DB1E722349D}"/>
              </a:ext>
            </a:extLst>
          </p:cNvPr>
          <p:cNvSpPr>
            <a:spLocks noGrp="1"/>
          </p:cNvSpPr>
          <p:nvPr>
            <p:ph sz="quarter" idx="13"/>
          </p:nvPr>
        </p:nvSpPr>
        <p:spPr>
          <a:xfrm>
            <a:off x="457200" y="1556327"/>
            <a:ext cx="8229600" cy="2739211"/>
          </a:xfrm>
        </p:spPr>
        <p:txBody>
          <a:bodyPr/>
          <a:lstStyle/>
          <a:p>
            <a:pPr marL="87300" indent="-342900">
              <a:buFont typeface="Arial" panose="020B0604020202020204" pitchFamily="34" charset="0"/>
              <a:buChar char="•"/>
            </a:pPr>
            <a:r>
              <a:rPr lang="en-US" altLang="en-US" dirty="0">
                <a:ea typeface="ヒラギノ角ゴ Pro W3" charset="-128"/>
              </a:rPr>
              <a:t>Explains fact 3—that yield curve is usually upward sloping</a:t>
            </a:r>
          </a:p>
          <a:p>
            <a:pPr marL="1201500" lvl="2" indent="-342900">
              <a:buFont typeface="Arial" panose="020B0604020202020204" pitchFamily="34" charset="0"/>
              <a:buChar char="•"/>
            </a:pPr>
            <a:r>
              <a:rPr lang="en-US" altLang="en-US" dirty="0">
                <a:ea typeface="ヒラギノ角ゴ Pro W3" charset="-128"/>
              </a:rPr>
              <a:t>People typically prefer short holding periods and thus have higher demand for short-term bonds, which have higher prices and lower interest rates than long bonds</a:t>
            </a:r>
            <a:br>
              <a:rPr lang="en-US" altLang="en-US" dirty="0">
                <a:ea typeface="ヒラギノ角ゴ Pro W3" charset="-128"/>
              </a:rPr>
            </a:br>
            <a:endParaRPr lang="en-US" dirty="0"/>
          </a:p>
          <a:p>
            <a:pPr marL="87300" indent="-342900">
              <a:spcBef>
                <a:spcPts val="1200"/>
              </a:spcBef>
              <a:buFont typeface="Arial" panose="020B0604020202020204" pitchFamily="34" charset="0"/>
              <a:buChar char="•"/>
            </a:pPr>
            <a:r>
              <a:rPr lang="en-US" altLang="en-US" dirty="0">
                <a:ea typeface="ヒラギノ角ゴ Pro W3" charset="-128"/>
              </a:rPr>
              <a:t>Does not explain fact 1or fact 2 because it assumes long-term and short-term rates are determined independently.</a:t>
            </a:r>
            <a:endParaRPr lang="en-US" dirty="0"/>
          </a:p>
        </p:txBody>
      </p:sp>
    </p:spTree>
    <p:extLst>
      <p:ext uri="{BB962C8B-B14F-4D97-AF65-F5344CB8AC3E}">
        <p14:creationId xmlns:p14="http://schemas.microsoft.com/office/powerpoint/2010/main" val="255231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C0A1-12CD-41D2-9E4D-D672EEBA8D64}"/>
              </a:ext>
            </a:extLst>
          </p:cNvPr>
          <p:cNvSpPr>
            <a:spLocks noGrp="1"/>
          </p:cNvSpPr>
          <p:nvPr>
            <p:ph type="title"/>
          </p:nvPr>
        </p:nvSpPr>
        <p:spPr>
          <a:xfrm>
            <a:off x="457200" y="635572"/>
            <a:ext cx="8229600" cy="677078"/>
          </a:xfrm>
        </p:spPr>
        <p:txBody>
          <a:bodyPr/>
          <a:lstStyle/>
          <a:p>
            <a:r>
              <a:rPr lang="en-US" altLang="en-US" sz="3200" dirty="0">
                <a:solidFill>
                  <a:srgbClr val="B5121B"/>
                </a:solidFill>
                <a:latin typeface="Arial"/>
                <a:ea typeface="+mj-ea"/>
                <a:cs typeface="Arial"/>
              </a:rPr>
              <a:t>Liquidity Premium Theory</a:t>
            </a:r>
            <a:endParaRPr lang="en-US" sz="2000" dirty="0"/>
          </a:p>
        </p:txBody>
      </p:sp>
      <p:sp>
        <p:nvSpPr>
          <p:cNvPr id="3" name="Content Placeholder 2">
            <a:extLst>
              <a:ext uri="{FF2B5EF4-FFF2-40B4-BE49-F238E27FC236}">
                <a16:creationId xmlns:a16="http://schemas.microsoft.com/office/drawing/2014/main" id="{17747CFC-693B-4149-82F3-5DB1E722349D}"/>
              </a:ext>
            </a:extLst>
          </p:cNvPr>
          <p:cNvSpPr>
            <a:spLocks noGrp="1"/>
          </p:cNvSpPr>
          <p:nvPr>
            <p:ph sz="quarter" idx="13"/>
          </p:nvPr>
        </p:nvSpPr>
        <p:spPr>
          <a:xfrm>
            <a:off x="457200" y="1556327"/>
            <a:ext cx="8229600" cy="4431983"/>
          </a:xfrm>
        </p:spPr>
        <p:txBody>
          <a:bodyPr/>
          <a:lstStyle/>
          <a:p>
            <a:pPr marL="87300" indent="-342900">
              <a:buFont typeface="Arial" panose="020B0604020202020204" pitchFamily="34" charset="0"/>
              <a:buChar char="•"/>
            </a:pPr>
            <a:r>
              <a:rPr lang="en-US" altLang="en-US" b="1" dirty="0">
                <a:ea typeface="ヒラギノ角ゴ Pro W3" charset="-128"/>
              </a:rPr>
              <a:t>Key Assumption:</a:t>
            </a:r>
            <a:r>
              <a:rPr lang="en-US" altLang="en-US" dirty="0">
                <a:ea typeface="ヒラギノ角ゴ Pro W3" charset="-128"/>
              </a:rPr>
              <a:t> Bonds of different maturities are </a:t>
            </a:r>
            <a:r>
              <a:rPr lang="en-US" altLang="en-US" u="sng" dirty="0">
                <a:ea typeface="ヒラギノ角ゴ Pro W3" charset="-128"/>
              </a:rPr>
              <a:t>substitutes</a:t>
            </a:r>
            <a:r>
              <a:rPr lang="en-US" altLang="en-US" dirty="0">
                <a:ea typeface="ヒラギノ角ゴ Pro W3" charset="-128"/>
              </a:rPr>
              <a:t>, but are </a:t>
            </a:r>
            <a:r>
              <a:rPr lang="en-US" altLang="en-US" u="sng" dirty="0">
                <a:ea typeface="ヒラギノ角ゴ Pro W3" charset="-128"/>
              </a:rPr>
              <a:t>not perfect substitutes</a:t>
            </a:r>
            <a:br>
              <a:rPr lang="en-US" altLang="en-US" dirty="0">
                <a:ea typeface="ヒラギノ角ゴ Pro W3" charset="-128"/>
              </a:rPr>
            </a:br>
            <a:endParaRPr lang="en-US" altLang="en-US" dirty="0">
              <a:ea typeface="ヒラギノ角ゴ Pro W3" charset="-128"/>
            </a:endParaRPr>
          </a:p>
          <a:p>
            <a:pPr marL="87300" indent="-342900">
              <a:buFont typeface="Arial" panose="020B0604020202020204" pitchFamily="34" charset="0"/>
              <a:buChar char="•"/>
            </a:pPr>
            <a:r>
              <a:rPr lang="en-US" altLang="en-US" b="1" dirty="0">
                <a:ea typeface="ヒラギノ角ゴ Pro W3" charset="-128"/>
              </a:rPr>
              <a:t>Implication:</a:t>
            </a:r>
            <a:r>
              <a:rPr lang="en-US" altLang="en-US" dirty="0">
                <a:ea typeface="ヒラギノ角ゴ Pro W3" charset="-128"/>
              </a:rPr>
              <a:t> Modifies Pure Expectations Theory with features of Market Segmentation Theory</a:t>
            </a:r>
          </a:p>
          <a:p>
            <a:pPr marL="87300" indent="-342900">
              <a:buFont typeface="Arial" panose="020B0604020202020204" pitchFamily="34" charset="0"/>
              <a:buChar char="•"/>
            </a:pPr>
            <a:endParaRPr lang="en-US" dirty="0">
              <a:ea typeface="ヒラギノ角ゴ Pro W3" charset="-128"/>
            </a:endParaRPr>
          </a:p>
          <a:p>
            <a:pPr marL="87300" indent="-342900">
              <a:buFont typeface="Arial" panose="020B0604020202020204" pitchFamily="34" charset="0"/>
              <a:buChar char="•"/>
            </a:pPr>
            <a:endParaRPr lang="en-US" dirty="0">
              <a:ea typeface="ヒラギノ角ゴ Pro W3" charset="-128"/>
            </a:endParaRPr>
          </a:p>
          <a:p>
            <a:pPr marL="87300" indent="-342900">
              <a:buFont typeface="Arial" panose="020B0604020202020204" pitchFamily="34" charset="0"/>
              <a:buChar char="•"/>
            </a:pPr>
            <a:r>
              <a:rPr lang="en-US" altLang="en-US" dirty="0">
                <a:ea typeface="ヒラギノ角ゴ Pro W3" charset="-128"/>
              </a:rPr>
              <a:t>Investors prefer short-term rather than long-term bonds. This implies that investors must be paid positive liquidity premium, to hold long term bonds.</a:t>
            </a:r>
            <a:endParaRPr lang="en-US" dirty="0"/>
          </a:p>
          <a:p>
            <a:endParaRPr lang="en-US" dirty="0"/>
          </a:p>
          <a:p>
            <a:endParaRPr lang="en-US" dirty="0"/>
          </a:p>
        </p:txBody>
      </p:sp>
    </p:spTree>
    <p:extLst>
      <p:ext uri="{BB962C8B-B14F-4D97-AF65-F5344CB8AC3E}">
        <p14:creationId xmlns:p14="http://schemas.microsoft.com/office/powerpoint/2010/main" val="408696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9B67-975D-470A-8CD5-2B8021690314}"/>
              </a:ext>
            </a:extLst>
          </p:cNvPr>
          <p:cNvSpPr>
            <a:spLocks noGrp="1"/>
          </p:cNvSpPr>
          <p:nvPr>
            <p:ph type="title"/>
          </p:nvPr>
        </p:nvSpPr>
        <p:spPr>
          <a:xfrm>
            <a:off x="457200" y="266240"/>
            <a:ext cx="8539316" cy="1046410"/>
          </a:xfrm>
        </p:spPr>
        <p:txBody>
          <a:bodyPr/>
          <a:lstStyle/>
          <a:p>
            <a:r>
              <a:rPr lang="en-US" sz="2800" dirty="0">
                <a:solidFill>
                  <a:srgbClr val="B5121B"/>
                </a:solidFill>
                <a:latin typeface="Arial"/>
                <a:ea typeface="+mj-ea"/>
                <a:cs typeface="Arial"/>
              </a:rPr>
              <a:t>Figure 5.5 The Relationship Between the Liquidity Premium and Expectations Theories</a:t>
            </a:r>
          </a:p>
        </p:txBody>
      </p:sp>
      <p:pic>
        <p:nvPicPr>
          <p:cNvPr id="4" name="Content Placeholder 3" descr="A graph shows the relationship between the liquidity premium and expectations theories. For long description in Notes pane, press F6.">
            <a:extLst>
              <a:ext uri="{FF2B5EF4-FFF2-40B4-BE49-F238E27FC236}">
                <a16:creationId xmlns:a16="http://schemas.microsoft.com/office/drawing/2014/main" id="{6BDD794D-C3DB-4C43-92CB-7CA4CDE3B91D}"/>
              </a:ext>
            </a:extLst>
          </p:cNvPr>
          <p:cNvPicPr>
            <a:picLocks noGrp="1" noChangeAspect="1"/>
          </p:cNvPicPr>
          <p:nvPr>
            <p:ph sz="quarter" idx="13"/>
          </p:nvPr>
        </p:nvPicPr>
        <p:blipFill>
          <a:blip r:embed="rId3"/>
          <a:stretch>
            <a:fillRect/>
          </a:stretch>
        </p:blipFill>
        <p:spPr>
          <a:xfrm>
            <a:off x="1229993" y="1793495"/>
            <a:ext cx="6684012" cy="4112385"/>
          </a:xfrm>
          <a:prstGeom prst="rect">
            <a:avLst/>
          </a:prstGeom>
        </p:spPr>
      </p:pic>
    </p:spTree>
    <p:extLst>
      <p:ext uri="{BB962C8B-B14F-4D97-AF65-F5344CB8AC3E}">
        <p14:creationId xmlns:p14="http://schemas.microsoft.com/office/powerpoint/2010/main" val="284072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1BE9-E88F-43AF-9946-E6411EA320DD}"/>
              </a:ext>
            </a:extLst>
          </p:cNvPr>
          <p:cNvSpPr>
            <a:spLocks noGrp="1"/>
          </p:cNvSpPr>
          <p:nvPr>
            <p:ph type="title"/>
          </p:nvPr>
        </p:nvSpPr>
        <p:spPr>
          <a:xfrm>
            <a:off x="457200" y="697127"/>
            <a:ext cx="8229600" cy="615523"/>
          </a:xfrm>
        </p:spPr>
        <p:txBody>
          <a:bodyPr/>
          <a:lstStyle/>
          <a:p>
            <a:r>
              <a:rPr lang="en-US" altLang="en-US" sz="2800" dirty="0">
                <a:solidFill>
                  <a:srgbClr val="B5121B"/>
                </a:solidFill>
                <a:latin typeface="Arial"/>
                <a:ea typeface="+mj-ea"/>
                <a:cs typeface="Arial"/>
              </a:rPr>
              <a:t>Numerical Example</a:t>
            </a:r>
            <a:endParaRPr lang="en-US" sz="2800" dirty="0">
              <a:solidFill>
                <a:srgbClr val="B5121B"/>
              </a:solidFill>
              <a:latin typeface="Arial"/>
              <a:ea typeface="+mj-ea"/>
              <a:cs typeface="Arial"/>
            </a:endParaRPr>
          </a:p>
        </p:txBody>
      </p:sp>
      <p:sp>
        <p:nvSpPr>
          <p:cNvPr id="3" name="Content Placeholder 2">
            <a:extLst>
              <a:ext uri="{FF2B5EF4-FFF2-40B4-BE49-F238E27FC236}">
                <a16:creationId xmlns:a16="http://schemas.microsoft.com/office/drawing/2014/main" id="{43079738-8993-4B8B-9701-7B34F1921C9D}"/>
              </a:ext>
            </a:extLst>
          </p:cNvPr>
          <p:cNvSpPr>
            <a:spLocks noGrp="1"/>
          </p:cNvSpPr>
          <p:nvPr>
            <p:ph sz="quarter" idx="13"/>
          </p:nvPr>
        </p:nvSpPr>
        <p:spPr>
          <a:xfrm>
            <a:off x="457199" y="1556327"/>
            <a:ext cx="8421329" cy="4586896"/>
          </a:xfrm>
        </p:spPr>
        <p:txBody>
          <a:bodyPr/>
          <a:lstStyle/>
          <a:p>
            <a:pPr marL="432000" indent="-432000">
              <a:buFontTx/>
              <a:buAutoNum type="arabicPeriod"/>
            </a:pPr>
            <a:r>
              <a:rPr lang="en-US" altLang="en-US" dirty="0">
                <a:ea typeface="ヒラギノ角ゴ Pro W3" charset="-128"/>
              </a:rPr>
              <a:t>One-year interest rate over the next five years: 5%, 6%, 7%, 8%, and 9%</a:t>
            </a:r>
          </a:p>
          <a:p>
            <a:pPr marL="432000" indent="-432000">
              <a:buFontTx/>
              <a:buAutoNum type="arabicPeriod"/>
            </a:pPr>
            <a:r>
              <a:rPr lang="en-US" altLang="en-US" dirty="0">
                <a:ea typeface="ヒラギノ角ゴ Pro W3" charset="-128"/>
              </a:rPr>
              <a:t>Investors</a:t>
            </a:r>
            <a:r>
              <a:rPr lang="en-US" altLang="ja-JP" dirty="0"/>
              <a:t>’</a:t>
            </a:r>
            <a:r>
              <a:rPr lang="en-US" altLang="ja-JP" dirty="0">
                <a:ea typeface="ヒラギノ角ゴ Pro W3" charset="-128"/>
              </a:rPr>
              <a:t> preferences for holding short-term bonds so liquidity premium for one- to five-year bonds: 0%, 0.25%, 0.5%, 0.75%, and 1.0%</a:t>
            </a:r>
            <a:endParaRPr lang="en-US" dirty="0"/>
          </a:p>
        </p:txBody>
      </p:sp>
    </p:spTree>
    <p:extLst>
      <p:ext uri="{BB962C8B-B14F-4D97-AF65-F5344CB8AC3E}">
        <p14:creationId xmlns:p14="http://schemas.microsoft.com/office/powerpoint/2010/main" val="19592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28EF-A6C6-4878-AE86-A7D758208D01}"/>
              </a:ext>
            </a:extLst>
          </p:cNvPr>
          <p:cNvSpPr>
            <a:spLocks noGrp="1"/>
          </p:cNvSpPr>
          <p:nvPr>
            <p:ph type="title"/>
          </p:nvPr>
        </p:nvSpPr>
        <p:spPr>
          <a:xfrm>
            <a:off x="388883" y="681120"/>
            <a:ext cx="8229600" cy="615523"/>
          </a:xfrm>
        </p:spPr>
        <p:txBody>
          <a:bodyPr/>
          <a:lstStyle/>
          <a:p>
            <a:r>
              <a:rPr lang="en-US" altLang="en-US" sz="2800" dirty="0">
                <a:solidFill>
                  <a:srgbClr val="B5121B"/>
                </a:solidFill>
                <a:latin typeface="Arial"/>
                <a:ea typeface="+mj-ea"/>
                <a:cs typeface="Arial"/>
              </a:rPr>
              <a:t>Numerical Example</a:t>
            </a:r>
            <a:endParaRPr lang="en-US" sz="2800" dirty="0">
              <a:solidFill>
                <a:srgbClr val="B5121B"/>
              </a:solidFill>
              <a:latin typeface="Arial"/>
              <a:ea typeface="+mj-ea"/>
              <a:cs typeface="Arial"/>
            </a:endParaRPr>
          </a:p>
        </p:txBody>
      </p:sp>
      <p:sp>
        <p:nvSpPr>
          <p:cNvPr id="3" name="Content Placeholder 2">
            <a:extLst>
              <a:ext uri="{FF2B5EF4-FFF2-40B4-BE49-F238E27FC236}">
                <a16:creationId xmlns:a16="http://schemas.microsoft.com/office/drawing/2014/main" id="{FAA931DF-E924-4EF4-A4A0-39A8950C80E3}"/>
              </a:ext>
            </a:extLst>
          </p:cNvPr>
          <p:cNvSpPr>
            <a:spLocks noGrp="1"/>
          </p:cNvSpPr>
          <p:nvPr>
            <p:ph sz="quarter" idx="13"/>
          </p:nvPr>
        </p:nvSpPr>
        <p:spPr>
          <a:xfrm>
            <a:off x="457200" y="1552575"/>
            <a:ext cx="5117690" cy="526948"/>
          </a:xfrm>
        </p:spPr>
        <p:txBody>
          <a:bodyPr/>
          <a:lstStyle/>
          <a:p>
            <a:r>
              <a:rPr lang="en-US" dirty="0"/>
              <a:t>Interest rate on the two-year bond:</a:t>
            </a:r>
          </a:p>
        </p:txBody>
      </p:sp>
      <p:sp>
        <p:nvSpPr>
          <p:cNvPr id="4" name="Content Placeholder 3">
            <a:extLst>
              <a:ext uri="{FF2B5EF4-FFF2-40B4-BE49-F238E27FC236}">
                <a16:creationId xmlns:a16="http://schemas.microsoft.com/office/drawing/2014/main" id="{23A6E7E5-F69C-451E-9653-6CF2CD90A5FC}"/>
              </a:ext>
            </a:extLst>
          </p:cNvPr>
          <p:cNvSpPr>
            <a:spLocks noGrp="1"/>
          </p:cNvSpPr>
          <p:nvPr>
            <p:ph sz="quarter" idx="14"/>
          </p:nvPr>
        </p:nvSpPr>
        <p:spPr>
          <a:xfrm>
            <a:off x="457200" y="2722016"/>
            <a:ext cx="5102942" cy="516614"/>
          </a:xfrm>
        </p:spPr>
        <p:txBody>
          <a:bodyPr/>
          <a:lstStyle/>
          <a:p>
            <a:r>
              <a:rPr lang="en-US" dirty="0"/>
              <a:t>Interest rate on the five-year bond:</a:t>
            </a:r>
          </a:p>
        </p:txBody>
      </p:sp>
      <p:sp>
        <p:nvSpPr>
          <p:cNvPr id="5" name="Content Placeholder 4">
            <a:extLst>
              <a:ext uri="{FF2B5EF4-FFF2-40B4-BE49-F238E27FC236}">
                <a16:creationId xmlns:a16="http://schemas.microsoft.com/office/drawing/2014/main" id="{4D8238C2-7B38-491B-80BC-B42AE4C067F4}"/>
              </a:ext>
            </a:extLst>
          </p:cNvPr>
          <p:cNvSpPr>
            <a:spLocks noGrp="1"/>
          </p:cNvSpPr>
          <p:nvPr>
            <p:ph sz="quarter" idx="15"/>
          </p:nvPr>
        </p:nvSpPr>
        <p:spPr>
          <a:xfrm>
            <a:off x="457200" y="3897375"/>
            <a:ext cx="6007533" cy="923436"/>
          </a:xfrm>
        </p:spPr>
        <p:txBody>
          <a:bodyPr/>
          <a:lstStyle/>
          <a:p>
            <a:r>
              <a:rPr lang="en-US" altLang="en-US" dirty="0"/>
              <a:t>Interest rates on one to five-year bonds: 5%, 5.75%, 6.5%, 7.25%, and 8%</a:t>
            </a:r>
          </a:p>
        </p:txBody>
      </p:sp>
      <p:sp>
        <p:nvSpPr>
          <p:cNvPr id="6" name="Content Placeholder 5">
            <a:extLst>
              <a:ext uri="{FF2B5EF4-FFF2-40B4-BE49-F238E27FC236}">
                <a16:creationId xmlns:a16="http://schemas.microsoft.com/office/drawing/2014/main" id="{510C2E50-F471-4289-B30F-04BF4988AEED}"/>
              </a:ext>
            </a:extLst>
          </p:cNvPr>
          <p:cNvSpPr>
            <a:spLocks noGrp="1"/>
          </p:cNvSpPr>
          <p:nvPr>
            <p:ph sz="quarter" idx="16"/>
          </p:nvPr>
        </p:nvSpPr>
        <p:spPr>
          <a:xfrm>
            <a:off x="457200" y="4720034"/>
            <a:ext cx="8436077" cy="1299766"/>
          </a:xfrm>
        </p:spPr>
        <p:txBody>
          <a:bodyPr/>
          <a:lstStyle/>
          <a:p>
            <a:r>
              <a:rPr lang="en-US" dirty="0"/>
              <a:t>Comparing with those for the pure expectations theory, liquidity premium theory produces yield curves more steeply upward sloped.</a:t>
            </a:r>
          </a:p>
        </p:txBody>
      </p:sp>
      <p:graphicFrame>
        <p:nvGraphicFramePr>
          <p:cNvPr id="17" name="Object 16" descr="start fraction 0.25% + left parenthesis 5% + 6% right parenthesis over 2 end fraction = 5.75%">
            <a:extLst>
              <a:ext uri="{FF2B5EF4-FFF2-40B4-BE49-F238E27FC236}">
                <a16:creationId xmlns:a16="http://schemas.microsoft.com/office/drawing/2014/main" id="{F8EB547D-9307-4B48-8870-DEBBD926BF2C}"/>
              </a:ext>
            </a:extLst>
          </p:cNvPr>
          <p:cNvGraphicFramePr>
            <a:graphicFrameLocks noChangeAspect="1"/>
          </p:cNvGraphicFramePr>
          <p:nvPr/>
        </p:nvGraphicFramePr>
        <p:xfrm>
          <a:off x="795400" y="2212900"/>
          <a:ext cx="3752850" cy="392112"/>
        </p:xfrm>
        <a:graphic>
          <a:graphicData uri="http://schemas.openxmlformats.org/presentationml/2006/ole">
            <mc:AlternateContent xmlns:mc="http://schemas.openxmlformats.org/markup-compatibility/2006">
              <mc:Choice xmlns:v="urn:schemas-microsoft-com:vml" Requires="v">
                <p:oleObj name="Equation" r:id="rId3" imgW="4127400" imgH="431640" progId="Equation.DSMT4">
                  <p:embed/>
                </p:oleObj>
              </mc:Choice>
              <mc:Fallback>
                <p:oleObj name="Equation" r:id="rId3" imgW="4127400" imgH="431640" progId="Equation.DSMT4">
                  <p:embed/>
                  <p:pic>
                    <p:nvPicPr>
                      <p:cNvPr id="17" name="Object 16" descr="start fraction 0.25% + left parenthesis 5% + 6% right parenthesis over 2 end fraction = 5.75%">
                        <a:extLst>
                          <a:ext uri="{FF2B5EF4-FFF2-40B4-BE49-F238E27FC236}">
                            <a16:creationId xmlns:a16="http://schemas.microsoft.com/office/drawing/2014/main" id="{F8EB547D-9307-4B48-8870-DEBBD926BF2C}"/>
                          </a:ext>
                        </a:extLst>
                      </p:cNvPr>
                      <p:cNvPicPr/>
                      <p:nvPr/>
                    </p:nvPicPr>
                    <p:blipFill>
                      <a:blip r:embed="rId4"/>
                      <a:stretch>
                        <a:fillRect/>
                      </a:stretch>
                    </p:blipFill>
                    <p:spPr>
                      <a:xfrm>
                        <a:off x="795400" y="2212900"/>
                        <a:ext cx="3752850" cy="392112"/>
                      </a:xfrm>
                      <a:prstGeom prst="rect">
                        <a:avLst/>
                      </a:prstGeom>
                    </p:spPr>
                  </p:pic>
                </p:oleObj>
              </mc:Fallback>
            </mc:AlternateContent>
          </a:graphicData>
        </a:graphic>
      </p:graphicFrame>
      <p:graphicFrame>
        <p:nvGraphicFramePr>
          <p:cNvPr id="18" name="Object 17" descr="start fraction 1.0% + left parenthesis 5% + 6% + 7% + 8% + 9% right parenthesis over 5 end fraction = 8%">
            <a:extLst>
              <a:ext uri="{FF2B5EF4-FFF2-40B4-BE49-F238E27FC236}">
                <a16:creationId xmlns:a16="http://schemas.microsoft.com/office/drawing/2014/main" id="{DD981ECA-FF41-4498-95EE-337D76D03B64}"/>
              </a:ext>
            </a:extLst>
          </p:cNvPr>
          <p:cNvGraphicFramePr>
            <a:graphicFrameLocks noChangeAspect="1"/>
          </p:cNvGraphicFramePr>
          <p:nvPr/>
        </p:nvGraphicFramePr>
        <p:xfrm>
          <a:off x="800533" y="3330021"/>
          <a:ext cx="5664200" cy="431800"/>
        </p:xfrm>
        <a:graphic>
          <a:graphicData uri="http://schemas.openxmlformats.org/presentationml/2006/ole">
            <mc:AlternateContent xmlns:mc="http://schemas.openxmlformats.org/markup-compatibility/2006">
              <mc:Choice xmlns:v="urn:schemas-microsoft-com:vml" Requires="v">
                <p:oleObj name="Equation" r:id="rId5" imgW="5663880" imgH="431640" progId="Equation.DSMT4">
                  <p:embed/>
                </p:oleObj>
              </mc:Choice>
              <mc:Fallback>
                <p:oleObj name="Equation" r:id="rId5" imgW="5663880" imgH="431640" progId="Equation.DSMT4">
                  <p:embed/>
                  <p:pic>
                    <p:nvPicPr>
                      <p:cNvPr id="18" name="Object 17" descr="start fraction 1.0% + left parenthesis 5% + 6% + 7% + 8% + 9% right parenthesis over 5 end fraction = 8%">
                        <a:extLst>
                          <a:ext uri="{FF2B5EF4-FFF2-40B4-BE49-F238E27FC236}">
                            <a16:creationId xmlns:a16="http://schemas.microsoft.com/office/drawing/2014/main" id="{DD981ECA-FF41-4498-95EE-337D76D03B64}"/>
                          </a:ext>
                        </a:extLst>
                      </p:cNvPr>
                      <p:cNvPicPr/>
                      <p:nvPr/>
                    </p:nvPicPr>
                    <p:blipFill>
                      <a:blip r:embed="rId6"/>
                      <a:stretch>
                        <a:fillRect/>
                      </a:stretch>
                    </p:blipFill>
                    <p:spPr>
                      <a:xfrm>
                        <a:off x="800533" y="3330021"/>
                        <a:ext cx="5664200" cy="431800"/>
                      </a:xfrm>
                      <a:prstGeom prst="rect">
                        <a:avLst/>
                      </a:prstGeom>
                    </p:spPr>
                  </p:pic>
                </p:oleObj>
              </mc:Fallback>
            </mc:AlternateContent>
          </a:graphicData>
        </a:graphic>
      </p:graphicFrame>
    </p:spTree>
    <p:extLst>
      <p:ext uri="{BB962C8B-B14F-4D97-AF65-F5344CB8AC3E}">
        <p14:creationId xmlns:p14="http://schemas.microsoft.com/office/powerpoint/2010/main" val="366040042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4609-5364-4A8B-8B3A-11150F4FEECB}"/>
              </a:ext>
            </a:extLst>
          </p:cNvPr>
          <p:cNvSpPr>
            <a:spLocks noGrp="1"/>
          </p:cNvSpPr>
          <p:nvPr>
            <p:ph type="title"/>
          </p:nvPr>
        </p:nvSpPr>
        <p:spPr>
          <a:xfrm>
            <a:off x="457200" y="266240"/>
            <a:ext cx="8229600" cy="1046410"/>
          </a:xfrm>
        </p:spPr>
        <p:txBody>
          <a:bodyPr/>
          <a:lstStyle/>
          <a:p>
            <a:r>
              <a:rPr lang="en-US" sz="2800" dirty="0">
                <a:solidFill>
                  <a:srgbClr val="B5121B"/>
                </a:solidFill>
                <a:latin typeface="Arial"/>
                <a:ea typeface="+mj-ea"/>
                <a:cs typeface="Arial"/>
              </a:rPr>
              <a:t>Liquidity Premium Theory: Term Structure Facts</a:t>
            </a:r>
          </a:p>
        </p:txBody>
      </p:sp>
      <p:sp>
        <p:nvSpPr>
          <p:cNvPr id="3" name="Content Placeholder 2">
            <a:extLst>
              <a:ext uri="{FF2B5EF4-FFF2-40B4-BE49-F238E27FC236}">
                <a16:creationId xmlns:a16="http://schemas.microsoft.com/office/drawing/2014/main" id="{0E24F3DD-46D5-423F-81E4-B53A24EC8219}"/>
              </a:ext>
            </a:extLst>
          </p:cNvPr>
          <p:cNvSpPr>
            <a:spLocks noGrp="1"/>
          </p:cNvSpPr>
          <p:nvPr>
            <p:ph sz="quarter" idx="13"/>
          </p:nvPr>
        </p:nvSpPr>
        <p:spPr>
          <a:xfrm>
            <a:off x="457200" y="1556327"/>
            <a:ext cx="8229600" cy="2954655"/>
          </a:xfrm>
        </p:spPr>
        <p:txBody>
          <a:bodyPr/>
          <a:lstStyle/>
          <a:p>
            <a:pPr marL="87300" indent="-342900">
              <a:buFont typeface="Arial" panose="020B0604020202020204" pitchFamily="34" charset="0"/>
              <a:buChar char="•"/>
            </a:pPr>
            <a:r>
              <a:rPr lang="en-US" altLang="en-US" dirty="0">
                <a:ea typeface="ヒラギノ角ゴ Pro W3" charset="-128"/>
              </a:rPr>
              <a:t>Explains All 3 Facts</a:t>
            </a:r>
            <a:br>
              <a:rPr lang="en-US" altLang="en-US" dirty="0">
                <a:ea typeface="ヒラギノ角ゴ Pro W3" charset="-128"/>
              </a:rPr>
            </a:br>
            <a:endParaRPr lang="en-US" altLang="en-US" dirty="0">
              <a:ea typeface="ヒラギノ角ゴ Pro W3" charset="-128"/>
            </a:endParaRPr>
          </a:p>
          <a:p>
            <a:pPr marL="87300" indent="-342900">
              <a:buFont typeface="Arial" panose="020B0604020202020204" pitchFamily="34" charset="0"/>
              <a:buChar char="•"/>
            </a:pPr>
            <a:r>
              <a:rPr lang="en-US" altLang="en-US" dirty="0">
                <a:ea typeface="ヒラギノ角ゴ Pro W3" charset="-128"/>
              </a:rPr>
              <a:t>Explains fact 3—that usual upward sloped yield curve by liquidity premium for long-term bonds</a:t>
            </a:r>
            <a:br>
              <a:rPr lang="en-US" altLang="en-US" dirty="0">
                <a:ea typeface="ヒラギノ角ゴ Pro W3" charset="-128"/>
              </a:rPr>
            </a:br>
            <a:endParaRPr lang="en-US" altLang="en-US" dirty="0">
              <a:ea typeface="ヒラギノ角ゴ Pro W3" charset="-128"/>
            </a:endParaRPr>
          </a:p>
          <a:p>
            <a:pPr marL="87300" indent="-342900">
              <a:buFont typeface="Arial" panose="020B0604020202020204" pitchFamily="34" charset="0"/>
              <a:buChar char="•"/>
            </a:pPr>
            <a:r>
              <a:rPr lang="en-US" altLang="en-US" dirty="0">
                <a:ea typeface="ヒラギノ角ゴ Pro W3" charset="-128"/>
              </a:rPr>
              <a:t>Explains fact 1 and fact 2 using same explanations as pure expectations theory because it has average of future short rates as determinant of long rate</a:t>
            </a:r>
            <a:endParaRPr lang="en-US" dirty="0"/>
          </a:p>
        </p:txBody>
      </p:sp>
    </p:spTree>
    <p:extLst>
      <p:ext uri="{BB962C8B-B14F-4D97-AF65-F5344CB8AC3E}">
        <p14:creationId xmlns:p14="http://schemas.microsoft.com/office/powerpoint/2010/main" val="118070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1005-F845-4B2E-A239-DE308C50B73D}"/>
              </a:ext>
            </a:extLst>
          </p:cNvPr>
          <p:cNvSpPr>
            <a:spLocks noGrp="1"/>
          </p:cNvSpPr>
          <p:nvPr>
            <p:ph type="title"/>
          </p:nvPr>
        </p:nvSpPr>
        <p:spPr>
          <a:xfrm>
            <a:off x="685800" y="332089"/>
            <a:ext cx="8229600" cy="800189"/>
          </a:xfrm>
        </p:spPr>
        <p:txBody>
          <a:bodyPr/>
          <a:lstStyle/>
          <a:p>
            <a:r>
              <a:rPr lang="en-US" sz="2000" dirty="0">
                <a:solidFill>
                  <a:srgbClr val="B5121B"/>
                </a:solidFill>
                <a:latin typeface="Arial"/>
                <a:ea typeface="+mj-ea"/>
                <a:cs typeface="Arial"/>
              </a:rPr>
              <a:t>Yield Curves and the Market’s Expectations of Future Short-Term Interest Rates According to the Liquidity Premium Theory</a:t>
            </a:r>
          </a:p>
        </p:txBody>
      </p:sp>
      <p:pic>
        <p:nvPicPr>
          <p:cNvPr id="4" name="Content Placeholder 3" descr="A set of four graphs shows yield curves and the market’s expectations of future short-term interest rates according to the liquidity premium theory. For long description in Notes pane, press F6.&#10;">
            <a:extLst>
              <a:ext uri="{FF2B5EF4-FFF2-40B4-BE49-F238E27FC236}">
                <a16:creationId xmlns:a16="http://schemas.microsoft.com/office/drawing/2014/main" id="{34BDA488-54E7-4165-82AF-646910953AC4}"/>
              </a:ext>
            </a:extLst>
          </p:cNvPr>
          <p:cNvPicPr>
            <a:picLocks noGrp="1" noChangeAspect="1"/>
          </p:cNvPicPr>
          <p:nvPr>
            <p:ph sz="quarter" idx="13"/>
          </p:nvPr>
        </p:nvPicPr>
        <p:blipFill>
          <a:blip r:embed="rId3"/>
          <a:stretch>
            <a:fillRect/>
          </a:stretch>
        </p:blipFill>
        <p:spPr>
          <a:xfrm>
            <a:off x="2328477" y="1336299"/>
            <a:ext cx="4487045" cy="4523624"/>
          </a:xfrm>
          <a:prstGeom prst="rect">
            <a:avLst/>
          </a:prstGeom>
        </p:spPr>
      </p:pic>
    </p:spTree>
    <p:extLst>
      <p:ext uri="{BB962C8B-B14F-4D97-AF65-F5344CB8AC3E}">
        <p14:creationId xmlns:p14="http://schemas.microsoft.com/office/powerpoint/2010/main" val="331920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Markets and Institutions</a:t>
            </a:r>
          </a:p>
        </p:txBody>
      </p:sp>
      <p:sp>
        <p:nvSpPr>
          <p:cNvPr id="3" name="Text Placeholder 2"/>
          <p:cNvSpPr>
            <a:spLocks noGrp="1"/>
          </p:cNvSpPr>
          <p:nvPr>
            <p:ph type="body" sz="quarter" idx="13"/>
          </p:nvPr>
        </p:nvSpPr>
        <p:spPr>
          <a:xfrm>
            <a:off x="457200" y="816430"/>
            <a:ext cx="8229600" cy="443422"/>
          </a:xfrm>
        </p:spPr>
        <p:txBody>
          <a:bodyPr/>
          <a:lstStyle/>
          <a:p>
            <a:r>
              <a:rPr lang="en-US" dirty="0"/>
              <a:t>Ninth Edition, Global Edition</a:t>
            </a:r>
          </a:p>
        </p:txBody>
      </p:sp>
      <p:sp>
        <p:nvSpPr>
          <p:cNvPr id="5" name="Text Placeholder 4"/>
          <p:cNvSpPr>
            <a:spLocks noGrp="1"/>
          </p:cNvSpPr>
          <p:nvPr>
            <p:ph type="body" sz="quarter" idx="15"/>
          </p:nvPr>
        </p:nvSpPr>
        <p:spPr>
          <a:xfrm>
            <a:off x="4953000" y="1371600"/>
            <a:ext cx="3657600" cy="2925763"/>
          </a:xfrm>
        </p:spPr>
        <p:txBody>
          <a:bodyPr/>
          <a:lstStyle/>
          <a:p>
            <a:r>
              <a:rPr lang="en-US" altLang="en-US"/>
              <a:t>Reading – Chapter 5 – How do Risk and Term Structure Affect Interest Rates </a:t>
            </a:r>
            <a:endParaRPr lang="en-US" alt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542" y="1259852"/>
            <a:ext cx="3991210" cy="5031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0708" y="5785102"/>
            <a:ext cx="8448040" cy="731520"/>
            <a:chOff x="330708" y="5785102"/>
            <a:chExt cx="8448040" cy="731520"/>
          </a:xfrm>
        </p:grpSpPr>
        <p:pic>
          <p:nvPicPr>
            <p:cNvPr id="3" name="object 3"/>
            <p:cNvPicPr/>
            <p:nvPr/>
          </p:nvPicPr>
          <p:blipFill>
            <a:blip r:embed="rId2" cstate="print"/>
            <a:stretch>
              <a:fillRect/>
            </a:stretch>
          </p:blipFill>
          <p:spPr>
            <a:xfrm>
              <a:off x="335280" y="5785102"/>
              <a:ext cx="8442959" cy="731519"/>
            </a:xfrm>
            <a:prstGeom prst="rect">
              <a:avLst/>
            </a:prstGeom>
          </p:spPr>
        </p:pic>
        <p:pic>
          <p:nvPicPr>
            <p:cNvPr id="4" name="object 4"/>
            <p:cNvPicPr/>
            <p:nvPr/>
          </p:nvPicPr>
          <p:blipFill>
            <a:blip r:embed="rId3" cstate="print"/>
            <a:stretch>
              <a:fillRect/>
            </a:stretch>
          </p:blipFill>
          <p:spPr>
            <a:xfrm>
              <a:off x="330708" y="5949696"/>
              <a:ext cx="2767584" cy="510540"/>
            </a:xfrm>
            <a:prstGeom prst="rect">
              <a:avLst/>
            </a:prstGeom>
          </p:spPr>
        </p:pic>
      </p:grpSp>
      <p:sp>
        <p:nvSpPr>
          <p:cNvPr id="5" name="object 5"/>
          <p:cNvSpPr txBox="1">
            <a:spLocks noGrp="1"/>
          </p:cNvSpPr>
          <p:nvPr>
            <p:ph type="title"/>
          </p:nvPr>
        </p:nvSpPr>
        <p:spPr>
          <a:prstGeom prst="rect">
            <a:avLst/>
          </a:prstGeom>
        </p:spPr>
        <p:txBody>
          <a:bodyPr vert="horz" wrap="square" lIns="0" tIns="383032" rIns="0" bIns="0" rtlCol="0">
            <a:spAutoFit/>
          </a:bodyPr>
          <a:lstStyle/>
          <a:p>
            <a:pPr marL="149225" marR="5080">
              <a:lnSpc>
                <a:spcPct val="100000"/>
              </a:lnSpc>
              <a:spcBef>
                <a:spcPts val="100"/>
              </a:spcBef>
            </a:pPr>
            <a:r>
              <a:rPr sz="2400" b="0" dirty="0">
                <a:latin typeface="Arial"/>
                <a:cs typeface="Arial"/>
              </a:rPr>
              <a:t>Movements</a:t>
            </a:r>
            <a:r>
              <a:rPr sz="2400" b="0" spc="-45" dirty="0">
                <a:latin typeface="Arial"/>
                <a:cs typeface="Arial"/>
              </a:rPr>
              <a:t> </a:t>
            </a:r>
            <a:r>
              <a:rPr sz="2400" b="0" dirty="0">
                <a:latin typeface="Arial"/>
                <a:cs typeface="Arial"/>
              </a:rPr>
              <a:t>over</a:t>
            </a:r>
            <a:r>
              <a:rPr sz="2400" b="0" spc="-95" dirty="0">
                <a:latin typeface="Arial"/>
                <a:cs typeface="Arial"/>
              </a:rPr>
              <a:t> </a:t>
            </a:r>
            <a:r>
              <a:rPr sz="2400" b="0" dirty="0">
                <a:latin typeface="Arial"/>
                <a:cs typeface="Arial"/>
              </a:rPr>
              <a:t>Time</a:t>
            </a:r>
            <a:r>
              <a:rPr sz="2400" b="0" spc="-60" dirty="0">
                <a:latin typeface="Arial"/>
                <a:cs typeface="Arial"/>
              </a:rPr>
              <a:t> </a:t>
            </a:r>
            <a:r>
              <a:rPr sz="2400" b="0" dirty="0">
                <a:latin typeface="Arial"/>
                <a:cs typeface="Arial"/>
              </a:rPr>
              <a:t>of</a:t>
            </a:r>
            <a:r>
              <a:rPr sz="2400" b="0" spc="-50" dirty="0">
                <a:latin typeface="Arial"/>
                <a:cs typeface="Arial"/>
              </a:rPr>
              <a:t> </a:t>
            </a:r>
            <a:r>
              <a:rPr sz="2400" b="0" dirty="0">
                <a:latin typeface="Arial"/>
                <a:cs typeface="Arial"/>
              </a:rPr>
              <a:t>Interest</a:t>
            </a:r>
            <a:r>
              <a:rPr sz="2400" b="0" spc="-60" dirty="0">
                <a:latin typeface="Arial"/>
                <a:cs typeface="Arial"/>
              </a:rPr>
              <a:t> </a:t>
            </a:r>
            <a:r>
              <a:rPr sz="2400" b="0" dirty="0">
                <a:latin typeface="Arial"/>
                <a:cs typeface="Arial"/>
              </a:rPr>
              <a:t>Rates</a:t>
            </a:r>
            <a:r>
              <a:rPr sz="2400" b="0" spc="-50" dirty="0">
                <a:latin typeface="Arial"/>
                <a:cs typeface="Arial"/>
              </a:rPr>
              <a:t> </a:t>
            </a:r>
            <a:r>
              <a:rPr sz="2400" b="0" dirty="0">
                <a:latin typeface="Arial"/>
                <a:cs typeface="Arial"/>
              </a:rPr>
              <a:t>on</a:t>
            </a:r>
            <a:r>
              <a:rPr sz="2400" b="0" spc="-50" dirty="0">
                <a:latin typeface="Arial"/>
                <a:cs typeface="Arial"/>
              </a:rPr>
              <a:t> </a:t>
            </a:r>
            <a:r>
              <a:rPr sz="2400" b="0" spc="-20" dirty="0">
                <a:latin typeface="Arial"/>
                <a:cs typeface="Arial"/>
              </a:rPr>
              <a:t>U.S. </a:t>
            </a:r>
            <a:r>
              <a:rPr sz="2400" b="0" dirty="0">
                <a:latin typeface="Arial"/>
                <a:cs typeface="Arial"/>
              </a:rPr>
              <a:t>Government</a:t>
            </a:r>
            <a:r>
              <a:rPr sz="2400" b="0" spc="-65" dirty="0">
                <a:latin typeface="Arial"/>
                <a:cs typeface="Arial"/>
              </a:rPr>
              <a:t> </a:t>
            </a:r>
            <a:r>
              <a:rPr sz="2400" b="0" dirty="0">
                <a:latin typeface="Arial"/>
                <a:cs typeface="Arial"/>
              </a:rPr>
              <a:t>Bonds</a:t>
            </a:r>
            <a:r>
              <a:rPr sz="2400" b="0" spc="-65" dirty="0">
                <a:latin typeface="Arial"/>
                <a:cs typeface="Arial"/>
              </a:rPr>
              <a:t> </a:t>
            </a:r>
            <a:r>
              <a:rPr sz="2400" b="0" dirty="0">
                <a:latin typeface="Arial"/>
                <a:cs typeface="Arial"/>
              </a:rPr>
              <a:t>with</a:t>
            </a:r>
            <a:r>
              <a:rPr sz="2400" b="0" spc="-50" dirty="0">
                <a:latin typeface="Arial"/>
                <a:cs typeface="Arial"/>
              </a:rPr>
              <a:t> </a:t>
            </a:r>
            <a:r>
              <a:rPr sz="2400" b="0" dirty="0">
                <a:latin typeface="Arial"/>
                <a:cs typeface="Arial"/>
              </a:rPr>
              <a:t>Different</a:t>
            </a:r>
            <a:r>
              <a:rPr sz="2400" b="0" spc="-65" dirty="0">
                <a:latin typeface="Arial"/>
                <a:cs typeface="Arial"/>
              </a:rPr>
              <a:t> </a:t>
            </a:r>
            <a:r>
              <a:rPr sz="2400" b="0" spc="-10" dirty="0">
                <a:latin typeface="Arial"/>
                <a:cs typeface="Arial"/>
              </a:rPr>
              <a:t>Maturities</a:t>
            </a:r>
            <a:endParaRPr sz="2400" dirty="0">
              <a:latin typeface="Arial"/>
              <a:cs typeface="Arial"/>
            </a:endParaRPr>
          </a:p>
        </p:txBody>
      </p:sp>
      <p:pic>
        <p:nvPicPr>
          <p:cNvPr id="6" name="object 6"/>
          <p:cNvPicPr/>
          <p:nvPr/>
        </p:nvPicPr>
        <p:blipFill>
          <a:blip r:embed="rId4" cstate="print"/>
          <a:stretch>
            <a:fillRect/>
          </a:stretch>
        </p:blipFill>
        <p:spPr>
          <a:xfrm>
            <a:off x="967878" y="1641842"/>
            <a:ext cx="7474653" cy="3859984"/>
          </a:xfrm>
          <a:prstGeom prst="rect">
            <a:avLst/>
          </a:prstGeom>
        </p:spPr>
      </p:pic>
      <p:sp>
        <p:nvSpPr>
          <p:cNvPr id="7" name="object 7"/>
          <p:cNvSpPr txBox="1"/>
          <p:nvPr/>
        </p:nvSpPr>
        <p:spPr>
          <a:xfrm>
            <a:off x="535940" y="5668467"/>
            <a:ext cx="7716520" cy="574040"/>
          </a:xfrm>
          <a:prstGeom prst="rect">
            <a:avLst/>
          </a:prstGeom>
        </p:spPr>
        <p:txBody>
          <a:bodyPr vert="horz" wrap="square" lIns="0" tIns="12700" rIns="0" bIns="0" rtlCol="0">
            <a:spAutoFit/>
          </a:body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sz="1200" b="0" i="0" u="none" strike="noStrike" kern="0" cap="none" spc="0" normalizeH="0" baseline="0" noProof="0" dirty="0">
                <a:ln>
                  <a:noFill/>
                </a:ln>
                <a:solidFill>
                  <a:srgbClr val="666666"/>
                </a:solidFill>
                <a:effectLst/>
                <a:uLnTx/>
                <a:uFillTx/>
                <a:latin typeface="Arial"/>
                <a:cs typeface="Arial"/>
              </a:rPr>
              <a:t>Source:</a:t>
            </a:r>
            <a:r>
              <a:rPr kumimoji="0" sz="1200" b="0" i="0" u="none" strike="noStrike" kern="0" cap="none" spc="-3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Federal</a:t>
            </a:r>
            <a:r>
              <a:rPr kumimoji="0" sz="1200" b="0" i="0" u="none" strike="noStrike" kern="0" cap="none" spc="-50"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Reserve</a:t>
            </a:r>
            <a:r>
              <a:rPr kumimoji="0" sz="1200" b="0" i="0" u="none" strike="noStrike" kern="0" cap="none" spc="-20"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Bank</a:t>
            </a:r>
            <a:r>
              <a:rPr kumimoji="0" sz="1200" b="0" i="0" u="none" strike="noStrike" kern="0" cap="none" spc="-2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of</a:t>
            </a:r>
            <a:r>
              <a:rPr kumimoji="0" sz="1200" b="0" i="0" u="none" strike="noStrike" kern="0" cap="none" spc="-2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St.</a:t>
            </a:r>
            <a:r>
              <a:rPr kumimoji="0" sz="1200" b="0" i="0" u="none" strike="noStrike" kern="0" cap="none" spc="-1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Louis,</a:t>
            </a:r>
            <a:r>
              <a:rPr kumimoji="0" sz="1200" b="0" i="0" u="none" strike="noStrike" kern="0" cap="none" spc="-3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FRED</a:t>
            </a:r>
            <a:r>
              <a:rPr kumimoji="0" sz="1200" b="0" i="0" u="none" strike="noStrike" kern="0" cap="none" spc="-1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database,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5"/>
              </a:rPr>
              <a:t>https://fred.stlouisfed.org/series/TB3MS</a:t>
            </a:r>
            <a:r>
              <a:rPr kumimoji="0" sz="1200" b="0" i="0" u="none" strike="noStrike" kern="0" cap="none" spc="-10" normalizeH="0" baseline="0" noProof="0" dirty="0">
                <a:ln>
                  <a:noFill/>
                </a:ln>
                <a:solidFill>
                  <a:srgbClr val="666666"/>
                </a:solidFill>
                <a:effectLst/>
                <a:uLnTx/>
                <a:uFillTx/>
                <a:latin typeface="Arial"/>
                <a:cs typeface="Arial"/>
              </a:rPr>
              <a:t>;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6"/>
              </a:rPr>
              <a:t>https://fred.stlouisfed.org/series/GS3</a:t>
            </a:r>
            <a:r>
              <a:rPr kumimoji="0" sz="1200" b="0" i="0" u="none" strike="noStrike" kern="0" cap="none" spc="-10" normalizeH="0" baseline="0" noProof="0" dirty="0">
                <a:ln>
                  <a:noFill/>
                </a:ln>
                <a:solidFill>
                  <a:srgbClr val="666666"/>
                </a:solidFill>
                <a:effectLst/>
                <a:uLnTx/>
                <a:uFillTx/>
                <a:latin typeface="Arial"/>
                <a:cs typeface="Arial"/>
              </a:rPr>
              <a:t>;</a:t>
            </a:r>
            <a:r>
              <a:rPr kumimoji="0" sz="1200" b="0" i="0" u="none" strike="noStrike" kern="0" cap="none" spc="190" normalizeH="0" baseline="0" noProof="0" dirty="0">
                <a:ln>
                  <a:noFill/>
                </a:ln>
                <a:solidFill>
                  <a:srgbClr val="666666"/>
                </a:solidFill>
                <a:effectLst/>
                <a:uLnTx/>
                <a:uFillTx/>
                <a:latin typeface="Arial"/>
                <a:cs typeface="Arial"/>
              </a:rPr>
              <a:t>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7"/>
              </a:rPr>
              <a:t>https://fred.stlouisfed.org/series/GS5</a:t>
            </a:r>
            <a:r>
              <a:rPr kumimoji="0" sz="1200" b="0" i="0" u="none" strike="noStrike" kern="0" cap="none" spc="-10" normalizeH="0" baseline="0" noProof="0" dirty="0">
                <a:ln>
                  <a:noFill/>
                </a:ln>
                <a:solidFill>
                  <a:srgbClr val="666666"/>
                </a:solidFill>
                <a:effectLst/>
                <a:uLnTx/>
                <a:uFillTx/>
                <a:latin typeface="Arial"/>
                <a:cs typeface="Arial"/>
              </a:rPr>
              <a:t>;</a:t>
            </a:r>
            <a:r>
              <a:rPr kumimoji="0" sz="1200" b="0" i="0" u="none" strike="noStrike" kern="0" cap="none" spc="190" normalizeH="0" baseline="0" noProof="0" dirty="0">
                <a:ln>
                  <a:noFill/>
                </a:ln>
                <a:solidFill>
                  <a:srgbClr val="666666"/>
                </a:solidFill>
                <a:effectLst/>
                <a:uLnTx/>
                <a:uFillTx/>
                <a:latin typeface="Arial"/>
                <a:cs typeface="Arial"/>
              </a:rPr>
              <a:t>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8"/>
              </a:rPr>
              <a:t>https://fred.stlouisfed.org/series/GS20</a:t>
            </a:r>
            <a:r>
              <a:rPr kumimoji="0" sz="1200" b="0" i="0" u="none" strike="noStrike" kern="0" cap="none" spc="-10" normalizeH="0" baseline="0" noProof="0" dirty="0">
                <a:ln>
                  <a:noFill/>
                </a:ln>
                <a:solidFill>
                  <a:srgbClr val="666666"/>
                </a:solidFill>
                <a:effectLst/>
                <a:uLnTx/>
                <a:uFillTx/>
                <a:latin typeface="Arial"/>
                <a:cs typeface="Arial"/>
              </a:rPr>
              <a:t>: Yield</a:t>
            </a:r>
            <a:r>
              <a:rPr kumimoji="0" sz="1200" b="0" i="0" u="none" strike="noStrike" kern="0" cap="none" spc="-45" normalizeH="0" baseline="0" noProof="0" dirty="0">
                <a:ln>
                  <a:noFill/>
                </a:ln>
                <a:solidFill>
                  <a:srgbClr val="666666"/>
                </a:solidFill>
                <a:effectLst/>
                <a:uLnTx/>
                <a:uFillTx/>
                <a:latin typeface="Arial"/>
                <a:cs typeface="Arial"/>
              </a:rPr>
              <a:t> </a:t>
            </a:r>
            <a:r>
              <a:rPr kumimoji="0" sz="1200" b="0" i="0" u="none" strike="noStrike" kern="0" cap="none" spc="0" normalizeH="0" baseline="0" noProof="0" dirty="0">
                <a:ln>
                  <a:noFill/>
                </a:ln>
                <a:solidFill>
                  <a:srgbClr val="666666"/>
                </a:solidFill>
                <a:effectLst/>
                <a:uLnTx/>
                <a:uFillTx/>
                <a:latin typeface="Arial"/>
                <a:cs typeface="Arial"/>
              </a:rPr>
              <a:t>curve,</a:t>
            </a:r>
            <a:r>
              <a:rPr kumimoji="0" sz="1200" b="0" i="0" u="none" strike="noStrike" kern="0" cap="none" spc="-25" normalizeH="0" baseline="0" noProof="0" dirty="0">
                <a:ln>
                  <a:noFill/>
                </a:ln>
                <a:solidFill>
                  <a:srgbClr val="666666"/>
                </a:solidFill>
                <a:effectLst/>
                <a:uLnTx/>
                <a:uFillTx/>
                <a:latin typeface="Arial"/>
                <a:cs typeface="Arial"/>
              </a:rPr>
              <a:t> </a:t>
            </a:r>
            <a:r>
              <a:rPr kumimoji="0" sz="1200" b="0" i="0" u="sng" strike="noStrike" kern="0" cap="none" spc="-10" normalizeH="0" baseline="0" noProof="0" dirty="0">
                <a:ln>
                  <a:noFill/>
                </a:ln>
                <a:solidFill>
                  <a:srgbClr val="3B1581"/>
                </a:solidFill>
                <a:effectLst/>
                <a:uLnTx/>
                <a:uFill>
                  <a:solidFill>
                    <a:srgbClr val="3B1581"/>
                  </a:solidFill>
                </a:uFill>
                <a:latin typeface="Arial"/>
                <a:cs typeface="Arial"/>
                <a:hlinkClick r:id="rId9"/>
              </a:rPr>
              <a:t>http://finance.yahoo.com/bonds</a:t>
            </a:r>
            <a:r>
              <a:rPr kumimoji="0" sz="1200" b="0" i="0" u="none" strike="noStrike" kern="0" cap="none" spc="-10" normalizeH="0" baseline="0" noProof="0" dirty="0">
                <a:ln>
                  <a:noFill/>
                </a:ln>
                <a:solidFill>
                  <a:srgbClr val="666666"/>
                </a:solidFill>
                <a:effectLst/>
                <a:uLnTx/>
                <a:uFillTx/>
                <a:latin typeface="Arial"/>
                <a:cs typeface="Arial"/>
              </a:rPr>
              <a:t>.</a:t>
            </a:r>
            <a:endParaRPr kumimoji="0" sz="1200" b="0" i="0" u="none" strike="noStrike" kern="0" cap="none" spc="0" normalizeH="0" baseline="0" noProof="0">
              <a:ln>
                <a:noFill/>
              </a:ln>
              <a:solidFill>
                <a:sysClr val="windowText" lastClr="000000"/>
              </a:solidFill>
              <a:effectLst/>
              <a:uLnTx/>
              <a:uFillTx/>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0708" y="5785102"/>
            <a:ext cx="8448040" cy="731520"/>
            <a:chOff x="330708" y="5785102"/>
            <a:chExt cx="8448040" cy="731520"/>
          </a:xfrm>
        </p:grpSpPr>
        <p:pic>
          <p:nvPicPr>
            <p:cNvPr id="3" name="object 3"/>
            <p:cNvPicPr/>
            <p:nvPr/>
          </p:nvPicPr>
          <p:blipFill>
            <a:blip r:embed="rId2" cstate="print"/>
            <a:stretch>
              <a:fillRect/>
            </a:stretch>
          </p:blipFill>
          <p:spPr>
            <a:xfrm>
              <a:off x="335280" y="5785102"/>
              <a:ext cx="8442959" cy="731519"/>
            </a:xfrm>
            <a:prstGeom prst="rect">
              <a:avLst/>
            </a:prstGeom>
          </p:spPr>
        </p:pic>
        <p:pic>
          <p:nvPicPr>
            <p:cNvPr id="4" name="object 4"/>
            <p:cNvPicPr/>
            <p:nvPr/>
          </p:nvPicPr>
          <p:blipFill>
            <a:blip r:embed="rId3" cstate="print"/>
            <a:stretch>
              <a:fillRect/>
            </a:stretch>
          </p:blipFill>
          <p:spPr>
            <a:xfrm>
              <a:off x="330708" y="5949696"/>
              <a:ext cx="2767584" cy="510540"/>
            </a:xfrm>
            <a:prstGeom prst="rect">
              <a:avLst/>
            </a:prstGeom>
          </p:spPr>
        </p:pic>
      </p:grpSp>
      <p:sp>
        <p:nvSpPr>
          <p:cNvPr id="5" name="object 5"/>
          <p:cNvSpPr txBox="1">
            <a:spLocks noGrp="1"/>
          </p:cNvSpPr>
          <p:nvPr>
            <p:ph type="title"/>
          </p:nvPr>
        </p:nvSpPr>
        <p:spPr>
          <a:prstGeom prst="rect">
            <a:avLst/>
          </a:prstGeom>
        </p:spPr>
        <p:txBody>
          <a:bodyPr vert="horz" wrap="square" lIns="0" tIns="622630" rIns="0" bIns="0" rtlCol="0">
            <a:spAutoFit/>
          </a:bodyPr>
          <a:lstStyle/>
          <a:p>
            <a:pPr marL="149225">
              <a:lnSpc>
                <a:spcPct val="100000"/>
              </a:lnSpc>
              <a:spcBef>
                <a:spcPts val="105"/>
              </a:spcBef>
            </a:pPr>
            <a:r>
              <a:rPr spc="-20" dirty="0"/>
              <a:t>Term</a:t>
            </a:r>
            <a:r>
              <a:rPr spc="-65" dirty="0"/>
              <a:t> </a:t>
            </a:r>
            <a:r>
              <a:rPr dirty="0"/>
              <a:t>Structure</a:t>
            </a:r>
            <a:r>
              <a:rPr spc="-70" dirty="0"/>
              <a:t> </a:t>
            </a:r>
            <a:r>
              <a:rPr dirty="0"/>
              <a:t>Facts</a:t>
            </a:r>
            <a:r>
              <a:rPr spc="-85" dirty="0"/>
              <a:t> </a:t>
            </a:r>
            <a:r>
              <a:rPr dirty="0"/>
              <a:t>to</a:t>
            </a:r>
            <a:r>
              <a:rPr spc="-70" dirty="0"/>
              <a:t> </a:t>
            </a:r>
            <a:r>
              <a:rPr dirty="0"/>
              <a:t>Be</a:t>
            </a:r>
            <a:r>
              <a:rPr spc="-45" dirty="0"/>
              <a:t> </a:t>
            </a:r>
            <a:r>
              <a:rPr dirty="0"/>
              <a:t>Explained</a:t>
            </a:r>
            <a:endParaRPr sz="1800" dirty="0">
              <a:latin typeface="Arial"/>
              <a:cs typeface="Arial"/>
            </a:endParaRPr>
          </a:p>
        </p:txBody>
      </p:sp>
      <p:sp>
        <p:nvSpPr>
          <p:cNvPr id="6" name="object 6"/>
          <p:cNvSpPr txBox="1"/>
          <p:nvPr/>
        </p:nvSpPr>
        <p:spPr>
          <a:xfrm>
            <a:off x="535940" y="1625549"/>
            <a:ext cx="8037830" cy="3806170"/>
          </a:xfrm>
          <a:prstGeom prst="rect">
            <a:avLst/>
          </a:prstGeom>
        </p:spPr>
        <p:txBody>
          <a:bodyPr vert="horz" wrap="square" lIns="0" tIns="12700" rIns="0" bIns="0" rtlCol="0">
            <a:spAutoFit/>
          </a:bodyPr>
          <a:lstStyle/>
          <a:p>
            <a:pPr marL="12700" marR="0" lvl="0" indent="0" algn="just" defTabSz="914400" eaLnBrk="1" fontAlgn="auto" latinLnBrk="0" hangingPunct="1">
              <a:lnSpc>
                <a:spcPct val="100000"/>
              </a:lnSpc>
              <a:spcBef>
                <a:spcPts val="100"/>
              </a:spcBef>
              <a:spcAft>
                <a:spcPts val="0"/>
              </a:spcAft>
              <a:buClrTx/>
              <a:buSzTx/>
              <a:buFontTx/>
              <a:buNone/>
              <a:tabLst/>
              <a:defRPr/>
            </a:pPr>
            <a:r>
              <a:rPr kumimoji="0" sz="2800" b="0" i="0" u="none" strike="noStrike" kern="0" cap="none" spc="0" normalizeH="0" baseline="0" noProof="0" dirty="0">
                <a:ln>
                  <a:noFill/>
                </a:ln>
                <a:effectLst/>
                <a:uLnTx/>
                <a:uFillTx/>
                <a:latin typeface="Arial"/>
                <a:cs typeface="Arial"/>
              </a:rPr>
              <a:t>Besides</a:t>
            </a:r>
            <a:r>
              <a:rPr kumimoji="0" sz="2800" b="0" i="0" u="none" strike="noStrike" kern="0" cap="none" spc="-4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explaining</a:t>
            </a:r>
            <a:r>
              <a:rPr kumimoji="0" sz="2800" b="0" i="0" u="none" strike="noStrike" kern="0" cap="none" spc="-1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the</a:t>
            </a:r>
            <a:r>
              <a:rPr kumimoji="0" sz="2800" b="0" i="0" u="none" strike="noStrike" kern="0" cap="none" spc="-6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shape</a:t>
            </a:r>
            <a:r>
              <a:rPr kumimoji="0" sz="2800" b="0" i="0" u="none" strike="noStrike" kern="0" cap="none" spc="-4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of</a:t>
            </a:r>
            <a:r>
              <a:rPr kumimoji="0" sz="2800" b="0" i="0" u="none" strike="noStrike" kern="0" cap="none" spc="-6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the</a:t>
            </a:r>
            <a:r>
              <a:rPr kumimoji="0" sz="2800" b="0" i="0" u="none" strike="noStrike" kern="0" cap="none" spc="-5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yield</a:t>
            </a:r>
            <a:r>
              <a:rPr kumimoji="0" sz="2800" b="0" i="0" u="none" strike="noStrike" kern="0" cap="none" spc="-4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curve,</a:t>
            </a:r>
            <a:r>
              <a:rPr kumimoji="0" sz="2800" b="0" i="0" u="none" strike="noStrike" kern="0" cap="none" spc="-6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a</a:t>
            </a:r>
            <a:r>
              <a:rPr kumimoji="0" sz="2800" b="0" i="0" u="none" strike="noStrike" kern="0" cap="none" spc="-50" normalizeH="0" baseline="0" noProof="0" dirty="0">
                <a:ln>
                  <a:noFill/>
                </a:ln>
                <a:effectLst/>
                <a:uLnTx/>
                <a:uFillTx/>
                <a:latin typeface="Arial"/>
                <a:cs typeface="Arial"/>
              </a:rPr>
              <a:t> </a:t>
            </a:r>
            <a:r>
              <a:rPr kumimoji="0" sz="2800" b="0" i="0" u="none" strike="noStrike" kern="0" cap="none" spc="-20" normalizeH="0" baseline="0" noProof="0" dirty="0">
                <a:ln>
                  <a:noFill/>
                </a:ln>
                <a:effectLst/>
                <a:uLnTx/>
                <a:uFillTx/>
                <a:latin typeface="Arial"/>
                <a:cs typeface="Arial"/>
              </a:rPr>
              <a:t>good</a:t>
            </a:r>
            <a:r>
              <a:rPr lang="en-GB" sz="2800" kern="0" dirty="0">
                <a:latin typeface="Arial"/>
                <a:cs typeface="Arial"/>
              </a:rPr>
              <a:t> </a:t>
            </a:r>
            <a:r>
              <a:rPr kumimoji="0" sz="2800" b="0" i="0" u="none" strike="noStrike" kern="0" cap="none" spc="0" normalizeH="0" baseline="0" noProof="0" dirty="0">
                <a:ln>
                  <a:noFill/>
                </a:ln>
                <a:effectLst/>
                <a:uLnTx/>
                <a:uFillTx/>
                <a:latin typeface="Arial"/>
                <a:cs typeface="Arial"/>
              </a:rPr>
              <a:t>theory</a:t>
            </a:r>
            <a:r>
              <a:rPr kumimoji="0" sz="2800" b="0" i="0" u="none" strike="noStrike" kern="0" cap="none" spc="-6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must</a:t>
            </a:r>
            <a:r>
              <a:rPr kumimoji="0" sz="2800" b="0" i="0" u="none" strike="noStrike" kern="0" cap="none" spc="-6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explain</a:t>
            </a:r>
            <a:r>
              <a:rPr kumimoji="0" sz="2800" b="0" i="0" u="none" strike="noStrike" kern="0" cap="none" spc="-20" normalizeH="0" baseline="0" noProof="0" dirty="0">
                <a:ln>
                  <a:noFill/>
                </a:ln>
                <a:effectLst/>
                <a:uLnTx/>
                <a:uFillTx/>
                <a:latin typeface="Arial"/>
                <a:cs typeface="Arial"/>
              </a:rPr>
              <a:t> why:</a:t>
            </a:r>
            <a:endParaRPr kumimoji="0" sz="2800" b="0" i="0" u="none" strike="noStrike" kern="0" cap="none" spc="0" normalizeH="0" baseline="0" noProof="0" dirty="0">
              <a:ln>
                <a:noFill/>
              </a:ln>
              <a:effectLst/>
              <a:uLnTx/>
              <a:uFillTx/>
              <a:latin typeface="Arial"/>
              <a:cs typeface="Arial"/>
            </a:endParaRPr>
          </a:p>
          <a:p>
            <a:pPr marL="469900" marR="0" lvl="0" indent="-457200" algn="just" defTabSz="914400" eaLnBrk="1" fontAlgn="auto" latinLnBrk="0" hangingPunct="1">
              <a:lnSpc>
                <a:spcPct val="100000"/>
              </a:lnSpc>
              <a:spcBef>
                <a:spcPts val="900"/>
              </a:spcBef>
              <a:spcAft>
                <a:spcPts val="0"/>
              </a:spcAft>
              <a:buClrTx/>
              <a:buSzTx/>
              <a:buFont typeface="+mj-lt"/>
              <a:buAutoNum type="arabicPeriod"/>
              <a:tabLst>
                <a:tab pos="267335" algn="l"/>
              </a:tabLst>
              <a:defRPr/>
            </a:pPr>
            <a:r>
              <a:rPr kumimoji="0" sz="2800" b="0" i="0" u="none" strike="noStrike" kern="0" cap="none" spc="0" normalizeH="0" baseline="0" noProof="0" dirty="0">
                <a:ln>
                  <a:noFill/>
                </a:ln>
                <a:effectLst/>
                <a:uLnTx/>
                <a:uFillTx/>
                <a:latin typeface="Arial"/>
                <a:cs typeface="Arial"/>
              </a:rPr>
              <a:t>Interest</a:t>
            </a:r>
            <a:r>
              <a:rPr kumimoji="0" sz="2800" b="0" i="0" u="none" strike="noStrike" kern="0" cap="none" spc="-7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rates</a:t>
            </a:r>
            <a:r>
              <a:rPr kumimoji="0" sz="2800" b="0" i="0" u="none" strike="noStrike" kern="0" cap="none" spc="-5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for</a:t>
            </a:r>
            <a:r>
              <a:rPr kumimoji="0" sz="2800" b="0" i="0" u="none" strike="noStrike" kern="0" cap="none" spc="-7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different</a:t>
            </a:r>
            <a:r>
              <a:rPr kumimoji="0" sz="2800" b="0" i="0" u="none" strike="noStrike" kern="0" cap="none" spc="-5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maturities</a:t>
            </a:r>
            <a:r>
              <a:rPr kumimoji="0" sz="2800" b="0" i="0" u="none" strike="noStrike" kern="0" cap="none" spc="-5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move</a:t>
            </a:r>
            <a:r>
              <a:rPr kumimoji="0" sz="2800" b="0" i="0" u="none" strike="noStrike" kern="0" cap="none" spc="-55" normalizeH="0" baseline="0" noProof="0" dirty="0">
                <a:ln>
                  <a:noFill/>
                </a:ln>
                <a:effectLst/>
                <a:uLnTx/>
                <a:uFillTx/>
                <a:latin typeface="Arial"/>
                <a:cs typeface="Arial"/>
              </a:rPr>
              <a:t> </a:t>
            </a:r>
            <a:r>
              <a:rPr kumimoji="0" sz="2800" b="0" i="0" u="none" strike="noStrike" kern="0" cap="none" spc="-10" normalizeH="0" baseline="0" noProof="0" dirty="0">
                <a:ln>
                  <a:noFill/>
                </a:ln>
                <a:effectLst/>
                <a:uLnTx/>
                <a:uFillTx/>
                <a:latin typeface="Arial"/>
                <a:cs typeface="Arial"/>
              </a:rPr>
              <a:t>together.</a:t>
            </a:r>
            <a:endParaRPr kumimoji="0" sz="2800" b="0" i="0" u="none" strike="noStrike" kern="0" cap="none" spc="0" normalizeH="0" baseline="0" noProof="0" dirty="0">
              <a:ln>
                <a:noFill/>
              </a:ln>
              <a:effectLst/>
              <a:uLnTx/>
              <a:uFillTx/>
              <a:latin typeface="Arial"/>
              <a:cs typeface="Arial"/>
            </a:endParaRPr>
          </a:p>
          <a:p>
            <a:pPr marL="469265" marR="5080" lvl="0" indent="-457200" algn="just" defTabSz="914400" eaLnBrk="1" fontAlgn="auto" latinLnBrk="0" hangingPunct="1">
              <a:lnSpc>
                <a:spcPct val="100000"/>
              </a:lnSpc>
              <a:spcBef>
                <a:spcPts val="900"/>
              </a:spcBef>
              <a:spcAft>
                <a:spcPts val="0"/>
              </a:spcAft>
              <a:buClrTx/>
              <a:buSzTx/>
              <a:buFont typeface="+mj-lt"/>
              <a:buAutoNum type="arabicPeriod"/>
              <a:tabLst>
                <a:tab pos="268605" algn="l"/>
              </a:tabLst>
              <a:defRPr/>
            </a:pPr>
            <a:r>
              <a:rPr kumimoji="0" sz="2800" b="0" i="0" u="none" strike="noStrike" kern="0" cap="none" spc="0" normalizeH="0" baseline="0" noProof="0" dirty="0">
                <a:ln>
                  <a:noFill/>
                </a:ln>
                <a:effectLst/>
                <a:uLnTx/>
                <a:uFillTx/>
                <a:latin typeface="Arial"/>
                <a:cs typeface="Arial"/>
              </a:rPr>
              <a:t>Yield</a:t>
            </a:r>
            <a:r>
              <a:rPr kumimoji="0" sz="2800" b="0" i="0" u="none" strike="noStrike" kern="0" cap="none" spc="-5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curves</a:t>
            </a:r>
            <a:r>
              <a:rPr kumimoji="0" sz="2800" b="0" i="0" u="none" strike="noStrike" kern="0" cap="none" spc="-7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tend</a:t>
            </a:r>
            <a:r>
              <a:rPr kumimoji="0" sz="2800" b="0" i="0" u="none" strike="noStrike" kern="0" cap="none" spc="-7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to</a:t>
            </a:r>
            <a:r>
              <a:rPr kumimoji="0" sz="2800" b="0" i="0" u="none" strike="noStrike" kern="0" cap="none" spc="-8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have</a:t>
            </a:r>
            <a:r>
              <a:rPr kumimoji="0" sz="2800" b="0" i="0" u="none" strike="noStrike" kern="0" cap="none" spc="-5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steep</a:t>
            </a:r>
            <a:r>
              <a:rPr kumimoji="0" sz="2800" b="0" i="0" u="none" strike="noStrike" kern="0" cap="none" spc="-8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upward</a:t>
            </a:r>
            <a:r>
              <a:rPr kumimoji="0" sz="2800" b="0" i="0" u="none" strike="noStrike" kern="0" cap="none" spc="-5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slope</a:t>
            </a:r>
            <a:r>
              <a:rPr kumimoji="0" sz="2800" b="0" i="0" u="none" strike="noStrike" kern="0" cap="none" spc="-6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when</a:t>
            </a:r>
            <a:r>
              <a:rPr kumimoji="0" sz="2800" b="0" i="0" u="none" strike="noStrike" kern="0" cap="none" spc="-50" normalizeH="0" baseline="0" noProof="0" dirty="0">
                <a:ln>
                  <a:noFill/>
                </a:ln>
                <a:effectLst/>
                <a:uLnTx/>
                <a:uFillTx/>
                <a:latin typeface="Arial"/>
                <a:cs typeface="Arial"/>
              </a:rPr>
              <a:t> </a:t>
            </a:r>
            <a:r>
              <a:rPr kumimoji="0" sz="2800" b="0" i="0" u="none" strike="noStrike" kern="0" cap="none" spc="-10" normalizeH="0" baseline="0" noProof="0" dirty="0">
                <a:ln>
                  <a:noFill/>
                </a:ln>
                <a:effectLst/>
                <a:uLnTx/>
                <a:uFillTx/>
                <a:latin typeface="Arial"/>
                <a:cs typeface="Arial"/>
              </a:rPr>
              <a:t>short 	</a:t>
            </a:r>
            <a:r>
              <a:rPr kumimoji="0" sz="2800" b="0" i="0" u="none" strike="noStrike" kern="0" cap="none" spc="0" normalizeH="0" baseline="0" noProof="0" dirty="0">
                <a:ln>
                  <a:noFill/>
                </a:ln>
                <a:effectLst/>
                <a:uLnTx/>
                <a:uFillTx/>
                <a:latin typeface="Arial"/>
                <a:cs typeface="Arial"/>
              </a:rPr>
              <a:t>rates</a:t>
            </a:r>
            <a:r>
              <a:rPr kumimoji="0" sz="2800" b="0" i="0" u="none" strike="noStrike" kern="0" cap="none" spc="-5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are</a:t>
            </a:r>
            <a:r>
              <a:rPr kumimoji="0" sz="2800" b="0" i="0" u="none" strike="noStrike" kern="0" cap="none" spc="-5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low</a:t>
            </a:r>
            <a:r>
              <a:rPr kumimoji="0" sz="2800" b="0" i="0" u="none" strike="noStrike" kern="0" cap="none" spc="-4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and</a:t>
            </a:r>
            <a:r>
              <a:rPr kumimoji="0" sz="2800" b="0" i="0" u="none" strike="noStrike" kern="0" cap="none" spc="-4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a</a:t>
            </a:r>
            <a:r>
              <a:rPr kumimoji="0" sz="2800" b="0" i="0" u="none" strike="noStrike" kern="0" cap="none" spc="-6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downward</a:t>
            </a:r>
            <a:r>
              <a:rPr kumimoji="0" sz="2800" b="0" i="0" u="none" strike="noStrike" kern="0" cap="none" spc="-2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slope</a:t>
            </a:r>
            <a:r>
              <a:rPr kumimoji="0" sz="2800" b="0" i="0" u="none" strike="noStrike" kern="0" cap="none" spc="-4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when</a:t>
            </a:r>
            <a:r>
              <a:rPr kumimoji="0" sz="2800" b="0" i="0" u="none" strike="noStrike" kern="0" cap="none" spc="-3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short</a:t>
            </a:r>
            <a:r>
              <a:rPr kumimoji="0" sz="2800" b="0" i="0" u="none" strike="noStrike" kern="0" cap="none" spc="-5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rates</a:t>
            </a:r>
            <a:r>
              <a:rPr kumimoji="0" sz="2800" b="0" i="0" u="none" strike="noStrike" kern="0" cap="none" spc="-55" normalizeH="0" baseline="0" noProof="0" dirty="0">
                <a:ln>
                  <a:noFill/>
                </a:ln>
                <a:effectLst/>
                <a:uLnTx/>
                <a:uFillTx/>
                <a:latin typeface="Arial"/>
                <a:cs typeface="Arial"/>
              </a:rPr>
              <a:t> </a:t>
            </a:r>
            <a:r>
              <a:rPr kumimoji="0" sz="2800" b="0" i="0" u="none" strike="noStrike" kern="0" cap="none" spc="-25" normalizeH="0" baseline="0" noProof="0" dirty="0">
                <a:ln>
                  <a:noFill/>
                </a:ln>
                <a:effectLst/>
                <a:uLnTx/>
                <a:uFillTx/>
                <a:latin typeface="Arial"/>
                <a:cs typeface="Arial"/>
              </a:rPr>
              <a:t>are 	</a:t>
            </a:r>
            <a:r>
              <a:rPr kumimoji="0" sz="2800" b="0" i="0" u="none" strike="noStrike" kern="0" cap="none" spc="-10" normalizeH="0" baseline="0" noProof="0" dirty="0">
                <a:ln>
                  <a:noFill/>
                </a:ln>
                <a:effectLst/>
                <a:uLnTx/>
                <a:uFillTx/>
                <a:latin typeface="Arial"/>
                <a:cs typeface="Arial"/>
              </a:rPr>
              <a:t>high.</a:t>
            </a:r>
            <a:endParaRPr kumimoji="0" sz="2800" b="0" i="0" u="none" strike="noStrike" kern="0" cap="none" spc="0" normalizeH="0" baseline="0" noProof="0" dirty="0">
              <a:ln>
                <a:noFill/>
              </a:ln>
              <a:effectLst/>
              <a:uLnTx/>
              <a:uFillTx/>
              <a:latin typeface="Arial"/>
              <a:cs typeface="Arial"/>
            </a:endParaRPr>
          </a:p>
          <a:p>
            <a:pPr marL="469900" marR="0" lvl="0" indent="-457200" algn="just" defTabSz="914400" eaLnBrk="1" fontAlgn="auto" latinLnBrk="0" hangingPunct="1">
              <a:lnSpc>
                <a:spcPct val="100000"/>
              </a:lnSpc>
              <a:spcBef>
                <a:spcPts val="900"/>
              </a:spcBef>
              <a:spcAft>
                <a:spcPts val="0"/>
              </a:spcAft>
              <a:buClrTx/>
              <a:buSzTx/>
              <a:buFont typeface="+mj-lt"/>
              <a:buAutoNum type="arabicPeriod"/>
              <a:tabLst>
                <a:tab pos="267335" algn="l"/>
              </a:tabLst>
              <a:defRPr/>
            </a:pPr>
            <a:r>
              <a:rPr kumimoji="0" sz="2800" b="0" i="0" u="none" strike="noStrike" kern="0" cap="none" spc="0" normalizeH="0" baseline="0" noProof="0" dirty="0">
                <a:ln>
                  <a:noFill/>
                </a:ln>
                <a:effectLst/>
                <a:uLnTx/>
                <a:uFillTx/>
                <a:latin typeface="Arial"/>
                <a:cs typeface="Arial"/>
              </a:rPr>
              <a:t>Yield</a:t>
            </a:r>
            <a:r>
              <a:rPr kumimoji="0" sz="2800" b="0" i="0" u="none" strike="noStrike" kern="0" cap="none" spc="-6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curve</a:t>
            </a:r>
            <a:r>
              <a:rPr kumimoji="0" sz="2800" b="0" i="0" u="none" strike="noStrike" kern="0" cap="none" spc="-8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is</a:t>
            </a:r>
            <a:r>
              <a:rPr kumimoji="0" sz="2800" b="0" i="0" u="none" strike="noStrike" kern="0" cap="none" spc="-75"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typically</a:t>
            </a:r>
            <a:r>
              <a:rPr kumimoji="0" sz="2800" b="0" i="0" u="none" strike="noStrike" kern="0" cap="none" spc="-70" normalizeH="0" baseline="0" noProof="0" dirty="0">
                <a:ln>
                  <a:noFill/>
                </a:ln>
                <a:effectLst/>
                <a:uLnTx/>
                <a:uFillTx/>
                <a:latin typeface="Arial"/>
                <a:cs typeface="Arial"/>
              </a:rPr>
              <a:t> </a:t>
            </a:r>
            <a:r>
              <a:rPr kumimoji="0" sz="2800" b="0" i="0" u="none" strike="noStrike" kern="0" cap="none" spc="0" normalizeH="0" baseline="0" noProof="0" dirty="0">
                <a:ln>
                  <a:noFill/>
                </a:ln>
                <a:effectLst/>
                <a:uLnTx/>
                <a:uFillTx/>
                <a:latin typeface="Arial"/>
                <a:cs typeface="Arial"/>
              </a:rPr>
              <a:t>upward</a:t>
            </a:r>
            <a:r>
              <a:rPr kumimoji="0" sz="2800" b="0" i="0" u="none" strike="noStrike" kern="0" cap="none" spc="-60" normalizeH="0" baseline="0" noProof="0" dirty="0">
                <a:ln>
                  <a:noFill/>
                </a:ln>
                <a:effectLst/>
                <a:uLnTx/>
                <a:uFillTx/>
                <a:latin typeface="Arial"/>
                <a:cs typeface="Arial"/>
              </a:rPr>
              <a:t> </a:t>
            </a:r>
            <a:r>
              <a:rPr kumimoji="0" sz="2800" b="0" i="0" u="none" strike="noStrike" kern="0" cap="none" spc="-10" normalizeH="0" baseline="0" noProof="0" dirty="0">
                <a:ln>
                  <a:noFill/>
                </a:ln>
                <a:effectLst/>
                <a:uLnTx/>
                <a:uFillTx/>
                <a:latin typeface="Arial"/>
                <a:cs typeface="Arial"/>
              </a:rPr>
              <a:t>sloping.</a:t>
            </a:r>
            <a:endParaRPr kumimoji="0" sz="2800" b="0" i="0" u="none" strike="noStrike" kern="0" cap="none" spc="0" normalizeH="0" baseline="0" noProof="0" dirty="0">
              <a:ln>
                <a:noFill/>
              </a:ln>
              <a:effectLst/>
              <a:uLnTx/>
              <a:uFillTx/>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0708" y="5785102"/>
            <a:ext cx="8448040" cy="731520"/>
            <a:chOff x="330708" y="5785102"/>
            <a:chExt cx="8448040" cy="731520"/>
          </a:xfrm>
        </p:grpSpPr>
        <p:pic>
          <p:nvPicPr>
            <p:cNvPr id="3" name="object 3"/>
            <p:cNvPicPr/>
            <p:nvPr/>
          </p:nvPicPr>
          <p:blipFill>
            <a:blip r:embed="rId2" cstate="print"/>
            <a:stretch>
              <a:fillRect/>
            </a:stretch>
          </p:blipFill>
          <p:spPr>
            <a:xfrm>
              <a:off x="335280" y="5785102"/>
              <a:ext cx="8442959" cy="731519"/>
            </a:xfrm>
            <a:prstGeom prst="rect">
              <a:avLst/>
            </a:prstGeom>
          </p:spPr>
        </p:pic>
        <p:pic>
          <p:nvPicPr>
            <p:cNvPr id="4" name="object 4"/>
            <p:cNvPicPr/>
            <p:nvPr/>
          </p:nvPicPr>
          <p:blipFill>
            <a:blip r:embed="rId3" cstate="print"/>
            <a:stretch>
              <a:fillRect/>
            </a:stretch>
          </p:blipFill>
          <p:spPr>
            <a:xfrm>
              <a:off x="330708" y="5949696"/>
              <a:ext cx="2767584" cy="510540"/>
            </a:xfrm>
            <a:prstGeom prst="rect">
              <a:avLst/>
            </a:prstGeom>
          </p:spPr>
        </p:pic>
      </p:grpSp>
      <p:sp>
        <p:nvSpPr>
          <p:cNvPr id="5" name="object 5"/>
          <p:cNvSpPr txBox="1">
            <a:spLocks noGrp="1"/>
          </p:cNvSpPr>
          <p:nvPr>
            <p:ph type="title"/>
          </p:nvPr>
        </p:nvSpPr>
        <p:spPr>
          <a:prstGeom prst="rect">
            <a:avLst/>
          </a:prstGeom>
        </p:spPr>
        <p:txBody>
          <a:bodyPr vert="horz" wrap="square" lIns="0" tIns="134620" rIns="0" bIns="0" rtlCol="0">
            <a:spAutoFit/>
          </a:bodyPr>
          <a:lstStyle/>
          <a:p>
            <a:pPr marL="149225">
              <a:lnSpc>
                <a:spcPct val="100000"/>
              </a:lnSpc>
              <a:spcBef>
                <a:spcPts val="100"/>
              </a:spcBef>
            </a:pPr>
            <a:r>
              <a:rPr dirty="0"/>
              <a:t>Three</a:t>
            </a:r>
            <a:r>
              <a:rPr spc="-95" dirty="0"/>
              <a:t> </a:t>
            </a:r>
            <a:r>
              <a:rPr dirty="0"/>
              <a:t>Theories</a:t>
            </a:r>
            <a:r>
              <a:rPr spc="-95" dirty="0"/>
              <a:t> </a:t>
            </a:r>
            <a:r>
              <a:rPr dirty="0"/>
              <a:t>of</a:t>
            </a:r>
            <a:r>
              <a:rPr spc="-65" dirty="0"/>
              <a:t> </a:t>
            </a:r>
            <a:r>
              <a:rPr spc="-20" dirty="0"/>
              <a:t>Term</a:t>
            </a:r>
            <a:r>
              <a:rPr spc="-55" dirty="0"/>
              <a:t> </a:t>
            </a:r>
            <a:r>
              <a:rPr spc="-10" dirty="0"/>
              <a:t>Structure</a:t>
            </a:r>
          </a:p>
        </p:txBody>
      </p:sp>
      <p:sp>
        <p:nvSpPr>
          <p:cNvPr id="6" name="object 6"/>
          <p:cNvSpPr txBox="1"/>
          <p:nvPr/>
        </p:nvSpPr>
        <p:spPr>
          <a:xfrm>
            <a:off x="762000" y="1600200"/>
            <a:ext cx="5638800" cy="1652375"/>
          </a:xfrm>
          <a:prstGeom prst="rect">
            <a:avLst/>
          </a:prstGeom>
        </p:spPr>
        <p:txBody>
          <a:bodyPr vert="horz" wrap="square" lIns="0" tIns="127635" rIns="0" bIns="0" rtlCol="0">
            <a:spAutoFit/>
          </a:bodyPr>
          <a:lstStyle/>
          <a:p>
            <a:pPr marL="414655" marR="0" lvl="0" indent="-401955" defTabSz="914400" eaLnBrk="1" fontAlgn="auto" latinLnBrk="0" hangingPunct="1">
              <a:lnSpc>
                <a:spcPct val="100000"/>
              </a:lnSpc>
              <a:spcBef>
                <a:spcPts val="1005"/>
              </a:spcBef>
              <a:spcAft>
                <a:spcPts val="0"/>
              </a:spcAft>
              <a:buClrTx/>
              <a:buSzTx/>
              <a:buFontTx/>
              <a:buAutoNum type="arabicPeriod"/>
              <a:tabLst>
                <a:tab pos="414655" algn="l"/>
              </a:tabLst>
              <a:defRPr/>
            </a:pPr>
            <a:r>
              <a:rPr sz="2800" kern="0" dirty="0">
                <a:latin typeface="Arial"/>
                <a:cs typeface="Arial"/>
              </a:rPr>
              <a:t>Expectations Theory</a:t>
            </a:r>
          </a:p>
          <a:p>
            <a:pPr marL="414655" marR="0" lvl="0" indent="-401955" defTabSz="914400" eaLnBrk="1" fontAlgn="auto" latinLnBrk="0" hangingPunct="1">
              <a:lnSpc>
                <a:spcPct val="100000"/>
              </a:lnSpc>
              <a:spcBef>
                <a:spcPts val="900"/>
              </a:spcBef>
              <a:spcAft>
                <a:spcPts val="0"/>
              </a:spcAft>
              <a:buClrTx/>
              <a:buSzTx/>
              <a:buFontTx/>
              <a:buAutoNum type="arabicPeriod"/>
              <a:tabLst>
                <a:tab pos="414655" algn="l"/>
              </a:tabLst>
              <a:defRPr/>
            </a:pPr>
            <a:r>
              <a:rPr sz="2800" kern="0" dirty="0">
                <a:latin typeface="Arial"/>
                <a:cs typeface="Arial"/>
              </a:rPr>
              <a:t>Market Segmentation Theory</a:t>
            </a:r>
          </a:p>
          <a:p>
            <a:pPr marL="414655" marR="0" lvl="0" indent="-401955" defTabSz="914400" eaLnBrk="1" fontAlgn="auto" latinLnBrk="0" hangingPunct="1">
              <a:lnSpc>
                <a:spcPct val="100000"/>
              </a:lnSpc>
              <a:spcBef>
                <a:spcPts val="900"/>
              </a:spcBef>
              <a:spcAft>
                <a:spcPts val="0"/>
              </a:spcAft>
              <a:buClrTx/>
              <a:buSzTx/>
              <a:buFontTx/>
              <a:buAutoNum type="arabicPeriod"/>
              <a:tabLst>
                <a:tab pos="414655" algn="l"/>
              </a:tabLst>
              <a:defRPr/>
            </a:pPr>
            <a:r>
              <a:rPr sz="2800" kern="0" dirty="0">
                <a:latin typeface="Arial"/>
                <a:cs typeface="Arial"/>
              </a:rPr>
              <a:t>Liquidity Premium Theory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25882"/>
            <a:ext cx="5326380" cy="513715"/>
          </a:xfrm>
          <a:prstGeom prst="rect">
            <a:avLst/>
          </a:prstGeom>
        </p:spPr>
        <p:txBody>
          <a:bodyPr vert="horz" wrap="square" lIns="0" tIns="12700" rIns="0" bIns="0" rtlCol="0">
            <a:spAutoFit/>
          </a:bodyPr>
          <a:lstStyle/>
          <a:p>
            <a:pPr marL="12700">
              <a:lnSpc>
                <a:spcPct val="100000"/>
              </a:lnSpc>
              <a:spcBef>
                <a:spcPts val="100"/>
              </a:spcBef>
            </a:pPr>
            <a:r>
              <a:rPr lang="en-GB" dirty="0"/>
              <a:t>Expectations</a:t>
            </a:r>
            <a:r>
              <a:rPr lang="en-GB" spc="-70" dirty="0"/>
              <a:t> </a:t>
            </a:r>
            <a:r>
              <a:rPr spc="-10" dirty="0"/>
              <a:t>theory</a:t>
            </a:r>
          </a:p>
        </p:txBody>
      </p:sp>
      <p:sp>
        <p:nvSpPr>
          <p:cNvPr id="3" name="object 3"/>
          <p:cNvSpPr txBox="1"/>
          <p:nvPr/>
        </p:nvSpPr>
        <p:spPr>
          <a:xfrm>
            <a:off x="307340" y="932434"/>
            <a:ext cx="8684260" cy="5247590"/>
          </a:xfrm>
          <a:prstGeom prst="rect">
            <a:avLst/>
          </a:prstGeom>
        </p:spPr>
        <p:txBody>
          <a:bodyPr vert="horz" wrap="square" lIns="0" tIns="12700" rIns="0" bIns="0" rtlCol="0">
            <a:spAutoFit/>
          </a:bodyPr>
          <a:lstStyle/>
          <a:p>
            <a:pPr marL="268605" marR="1438910" indent="-256540">
              <a:spcBef>
                <a:spcPts val="100"/>
              </a:spcBef>
              <a:buFontTx/>
              <a:buChar char="•"/>
              <a:tabLst>
                <a:tab pos="268605" algn="l"/>
              </a:tabLst>
              <a:defRPr/>
            </a:pPr>
            <a:endParaRPr lang="en-US" altLang="en-US" sz="2800" b="1" dirty="0">
              <a:ea typeface="ヒラギノ角ゴ Pro W3" charset="-128"/>
            </a:endParaRPr>
          </a:p>
          <a:p>
            <a:pPr marL="268605" marR="1438910" indent="-256540">
              <a:spcBef>
                <a:spcPts val="100"/>
              </a:spcBef>
              <a:buFontTx/>
              <a:buChar char="•"/>
              <a:tabLst>
                <a:tab pos="268605" algn="l"/>
              </a:tabLst>
              <a:defRPr/>
            </a:pPr>
            <a:r>
              <a:rPr lang="en-US" altLang="en-US" sz="2800" b="1" dirty="0">
                <a:ea typeface="ヒラギノ角ゴ Pro W3" charset="-128"/>
              </a:rPr>
              <a:t>Key Assumption:</a:t>
            </a:r>
            <a:r>
              <a:rPr lang="en-US" altLang="en-US" sz="2800" dirty="0">
                <a:ea typeface="ヒラギノ角ゴ Pro W3" charset="-128"/>
              </a:rPr>
              <a:t> Bonds of different maturities are </a:t>
            </a:r>
            <a:r>
              <a:rPr lang="en-US" altLang="en-US" sz="2800" u="sng" dirty="0">
                <a:ea typeface="ヒラギノ角ゴ Pro W3" charset="-128"/>
              </a:rPr>
              <a:t>perfect substitutes</a:t>
            </a:r>
            <a:endParaRPr lang="en-US" altLang="en-US" sz="2800" b="1" u="sng" dirty="0">
              <a:ea typeface="ヒラギノ角ゴ Pro W3" charset="-128"/>
            </a:endParaRPr>
          </a:p>
          <a:p>
            <a:pPr marL="268605" marR="1438910" indent="-256540">
              <a:spcBef>
                <a:spcPts val="100"/>
              </a:spcBef>
              <a:buFontTx/>
              <a:buChar char="•"/>
              <a:tabLst>
                <a:tab pos="268605" algn="l"/>
              </a:tabLst>
              <a:defRPr/>
            </a:pPr>
            <a:endParaRPr lang="en-US" sz="2800" b="1" dirty="0">
              <a:ea typeface="ヒラギノ角ゴ Pro W3" charset="-128"/>
            </a:endParaRPr>
          </a:p>
          <a:p>
            <a:pPr marL="268605" marR="1438910" indent="-256540">
              <a:spcBef>
                <a:spcPts val="100"/>
              </a:spcBef>
              <a:buFontTx/>
              <a:buChar char="•"/>
              <a:tabLst>
                <a:tab pos="268605" algn="l"/>
              </a:tabLst>
              <a:defRPr/>
            </a:pPr>
            <a:r>
              <a:rPr lang="en-GB" sz="2800" dirty="0">
                <a:ea typeface="ヒラギノ角ゴ Pro W3" charset="-128"/>
              </a:rPr>
              <a:t>The interest rate on a long-term bond will equal an average of the short-term interest rates that people expect to occur over the life of the long-term bond.</a:t>
            </a:r>
          </a:p>
          <a:p>
            <a:pPr marL="268605" marR="1438910" indent="-256540">
              <a:spcBef>
                <a:spcPts val="100"/>
              </a:spcBef>
              <a:buFontTx/>
              <a:buChar char="•"/>
              <a:tabLst>
                <a:tab pos="268605" algn="l"/>
              </a:tabLst>
              <a:defRPr/>
            </a:pPr>
            <a:endParaRPr lang="en-GB" altLang="en-US" sz="2800" dirty="0">
              <a:ea typeface="ヒラギノ角ゴ Pro W3" charset="-128"/>
            </a:endParaRPr>
          </a:p>
          <a:p>
            <a:pPr marL="12065" marR="1438910">
              <a:spcBef>
                <a:spcPts val="100"/>
              </a:spcBef>
              <a:tabLst>
                <a:tab pos="268605" algn="l"/>
              </a:tabLst>
              <a:defRPr/>
            </a:pPr>
            <a:br>
              <a:rPr lang="en-GB" sz="2800" b="0" i="0" dirty="0">
                <a:solidFill>
                  <a:srgbClr val="555555"/>
                </a:solidFill>
                <a:effectLst/>
                <a:latin typeface="robotoregular"/>
              </a:rPr>
            </a:br>
            <a:endParaRPr lang="en-US" altLang="en-US" sz="2800" b="1" dirty="0">
              <a:ea typeface="ヒラギノ角ゴ Pro W3" charset="-128"/>
            </a:endParaRPr>
          </a:p>
          <a:p>
            <a:endParaRPr lang="en-GB" altLang="en-US" sz="2800" dirty="0">
              <a:ea typeface="ヒラギノ角ゴ Pro W3"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91FE-BA4D-3894-ABF3-8866512F3D73}"/>
              </a:ext>
            </a:extLst>
          </p:cNvPr>
          <p:cNvSpPr>
            <a:spLocks noGrp="1"/>
          </p:cNvSpPr>
          <p:nvPr>
            <p:ph type="title"/>
          </p:nvPr>
        </p:nvSpPr>
        <p:spPr>
          <a:xfrm>
            <a:off x="307340" y="190626"/>
            <a:ext cx="8529319" cy="492443"/>
          </a:xfrm>
        </p:spPr>
        <p:txBody>
          <a:bodyPr/>
          <a:lstStyle/>
          <a:p>
            <a:r>
              <a:rPr lang="en-GB" dirty="0"/>
              <a:t>Expectations</a:t>
            </a:r>
            <a:r>
              <a:rPr lang="en-GB" spc="-70" dirty="0"/>
              <a:t> </a:t>
            </a:r>
            <a:r>
              <a:rPr lang="en-GB" spc="-10" dirty="0"/>
              <a:t>theory</a:t>
            </a:r>
            <a:endParaRPr lang="en-GB" dirty="0"/>
          </a:p>
        </p:txBody>
      </p:sp>
      <p:pic>
        <p:nvPicPr>
          <p:cNvPr id="4" name="Content Placeholder 4" descr="A timeline shows time today 0, 1 year, and 2 year. For long description in Notes pane, press F6.">
            <a:extLst>
              <a:ext uri="{FF2B5EF4-FFF2-40B4-BE49-F238E27FC236}">
                <a16:creationId xmlns:a16="http://schemas.microsoft.com/office/drawing/2014/main" id="{80F1CC15-3C68-044C-C219-60BCDF5DA7EC}"/>
              </a:ext>
            </a:extLst>
          </p:cNvPr>
          <p:cNvPicPr>
            <a:picLocks noGrp="1" noChangeAspect="1"/>
          </p:cNvPicPr>
          <p:nvPr>
            <p:ph sz="quarter" idx="14"/>
          </p:nvPr>
        </p:nvPicPr>
        <p:blipFill>
          <a:blip r:embed="rId2"/>
          <a:stretch>
            <a:fillRect/>
          </a:stretch>
        </p:blipFill>
        <p:spPr>
          <a:xfrm>
            <a:off x="1143000" y="4267200"/>
            <a:ext cx="6376969" cy="1518036"/>
          </a:xfrm>
          <a:prstGeom prst="rect">
            <a:avLst/>
          </a:prstGeom>
        </p:spPr>
      </p:pic>
      <p:sp>
        <p:nvSpPr>
          <p:cNvPr id="6" name="TextBox 5">
            <a:extLst>
              <a:ext uri="{FF2B5EF4-FFF2-40B4-BE49-F238E27FC236}">
                <a16:creationId xmlns:a16="http://schemas.microsoft.com/office/drawing/2014/main" id="{70E01189-D55A-D732-E498-43D738870525}"/>
              </a:ext>
            </a:extLst>
          </p:cNvPr>
          <p:cNvSpPr txBox="1"/>
          <p:nvPr/>
        </p:nvSpPr>
        <p:spPr>
          <a:xfrm>
            <a:off x="370354" y="1136555"/>
            <a:ext cx="8316446" cy="2908489"/>
          </a:xfrm>
          <a:prstGeom prst="rect">
            <a:avLst/>
          </a:prstGeom>
          <a:noFill/>
        </p:spPr>
        <p:txBody>
          <a:bodyPr wrap="square">
            <a:spAutoFit/>
          </a:bodyPr>
          <a:lstStyle/>
          <a:p>
            <a:pPr marL="268605" marR="1438910" indent="-256540">
              <a:spcBef>
                <a:spcPts val="100"/>
              </a:spcBef>
              <a:buFontTx/>
              <a:buChar char="•"/>
              <a:tabLst>
                <a:tab pos="268605" algn="l"/>
              </a:tabLst>
              <a:defRPr/>
            </a:pPr>
            <a:r>
              <a:rPr lang="en-US" altLang="en-US" sz="2800" dirty="0">
                <a:ea typeface="ヒラギノ角ゴ Pro W3" charset="-128"/>
              </a:rPr>
              <a:t>To illustrate what this means, consider two alternative investment strategies for a two-year time horizon</a:t>
            </a:r>
            <a:r>
              <a:rPr lang="en-US" altLang="en-US" sz="2800" b="1" dirty="0">
                <a:ea typeface="ヒラギノ角ゴ Pro W3" charset="-128"/>
              </a:rPr>
              <a:t>.</a:t>
            </a:r>
          </a:p>
          <a:p>
            <a:pPr marL="432000" lvl="1" indent="-432000">
              <a:spcBef>
                <a:spcPts val="900"/>
              </a:spcBef>
              <a:buFontTx/>
              <a:buAutoNum type="arabicPeriod"/>
            </a:pPr>
            <a:r>
              <a:rPr lang="en-US" altLang="en-US" sz="2800" dirty="0">
                <a:ea typeface="ヒラギノ角ゴ Pro W3" charset="-128"/>
              </a:rPr>
              <a:t>Buy a one-year bond, and when it matures, buy another one-year bond with your money.</a:t>
            </a:r>
          </a:p>
          <a:p>
            <a:pPr marL="432000" lvl="1" indent="-432000">
              <a:spcBef>
                <a:spcPts val="900"/>
              </a:spcBef>
              <a:buFontTx/>
              <a:buAutoNum type="arabicPeriod"/>
            </a:pPr>
            <a:r>
              <a:rPr lang="en-US" altLang="en-US" sz="2800" dirty="0">
                <a:ea typeface="ヒラギノ角ゴ Pro W3" charset="-128"/>
              </a:rPr>
              <a:t>Buy a  two-year bond and hold it.</a:t>
            </a:r>
            <a:endParaRPr lang="en-GB" sz="2800" dirty="0"/>
          </a:p>
        </p:txBody>
      </p:sp>
    </p:spTree>
    <p:extLst>
      <p:ext uri="{BB962C8B-B14F-4D97-AF65-F5344CB8AC3E}">
        <p14:creationId xmlns:p14="http://schemas.microsoft.com/office/powerpoint/2010/main" val="126927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96F7-9464-429C-82F6-8F28FCFEF274}"/>
              </a:ext>
            </a:extLst>
          </p:cNvPr>
          <p:cNvSpPr>
            <a:spLocks noGrp="1"/>
          </p:cNvSpPr>
          <p:nvPr>
            <p:ph type="title"/>
          </p:nvPr>
        </p:nvSpPr>
        <p:spPr>
          <a:xfrm>
            <a:off x="471432" y="314110"/>
            <a:ext cx="8582026" cy="1200298"/>
          </a:xfrm>
        </p:spPr>
        <p:txBody>
          <a:bodyPr/>
          <a:lstStyle/>
          <a:p>
            <a:r>
              <a:rPr lang="en-US" altLang="en-US" sz="3200" dirty="0">
                <a:solidFill>
                  <a:srgbClr val="B5121B"/>
                </a:solidFill>
                <a:latin typeface="Arial"/>
                <a:ea typeface="+mj-ea"/>
                <a:cs typeface="Arial"/>
              </a:rPr>
              <a:t>Numerical example</a:t>
            </a:r>
            <a:br>
              <a:rPr lang="en-US" altLang="en-US" sz="2000" dirty="0">
                <a:ea typeface="ヒラギノ角ゴ Pro W3" charset="-128"/>
              </a:rPr>
            </a:br>
            <a:endParaRPr lang="en-US" sz="3400" dirty="0"/>
          </a:p>
        </p:txBody>
      </p:sp>
      <p:sp>
        <p:nvSpPr>
          <p:cNvPr id="3" name="Content Placeholder 2">
            <a:extLst>
              <a:ext uri="{FF2B5EF4-FFF2-40B4-BE49-F238E27FC236}">
                <a16:creationId xmlns:a16="http://schemas.microsoft.com/office/drawing/2014/main" id="{BC0253A3-50F3-4B4B-8653-8E0A7E851E58}"/>
              </a:ext>
            </a:extLst>
          </p:cNvPr>
          <p:cNvSpPr>
            <a:spLocks noGrp="1"/>
          </p:cNvSpPr>
          <p:nvPr>
            <p:ph sz="quarter" idx="13"/>
          </p:nvPr>
        </p:nvSpPr>
        <p:spPr>
          <a:xfrm>
            <a:off x="457199" y="1085016"/>
            <a:ext cx="8436077" cy="1107996"/>
          </a:xfrm>
        </p:spPr>
        <p:txBody>
          <a:bodyPr/>
          <a:lstStyle/>
          <a:p>
            <a:pPr lvl="1"/>
            <a:r>
              <a:rPr lang="en-US" altLang="en-US" dirty="0">
                <a:ea typeface="ヒラギノ角ゴ Pro W3" charset="-128"/>
              </a:rPr>
              <a:t>One-year interest rate over the next five years are expected to be 5%, 6%, 7%, 8%, and 9%</a:t>
            </a:r>
            <a:endParaRPr lang="en-US" dirty="0"/>
          </a:p>
          <a:p>
            <a:r>
              <a:rPr lang="en-US" altLang="en-US" dirty="0"/>
              <a:t>Interest rate on two-year bond today:</a:t>
            </a:r>
          </a:p>
        </p:txBody>
      </p:sp>
      <p:graphicFrame>
        <p:nvGraphicFramePr>
          <p:cNvPr id="17" name="Object 16" descr="start fraction left parenthesis 5% + 6% right parenthesis over 2 end fraction = 5.5%">
            <a:extLst>
              <a:ext uri="{FF2B5EF4-FFF2-40B4-BE49-F238E27FC236}">
                <a16:creationId xmlns:a16="http://schemas.microsoft.com/office/drawing/2014/main" id="{FDC9504F-045B-478E-A044-E4D1381CA30D}"/>
              </a:ext>
            </a:extLst>
          </p:cNvPr>
          <p:cNvGraphicFramePr>
            <a:graphicFrameLocks noChangeAspect="1"/>
          </p:cNvGraphicFramePr>
          <p:nvPr>
            <p:extLst>
              <p:ext uri="{D42A27DB-BD31-4B8C-83A1-F6EECF244321}">
                <p14:modId xmlns:p14="http://schemas.microsoft.com/office/powerpoint/2010/main" val="2997229196"/>
              </p:ext>
            </p:extLst>
          </p:nvPr>
        </p:nvGraphicFramePr>
        <p:xfrm>
          <a:off x="3244645" y="2624142"/>
          <a:ext cx="2552700" cy="393700"/>
        </p:xfrm>
        <a:graphic>
          <a:graphicData uri="http://schemas.openxmlformats.org/presentationml/2006/ole">
            <mc:AlternateContent xmlns:mc="http://schemas.openxmlformats.org/markup-compatibility/2006">
              <mc:Choice xmlns:v="urn:schemas-microsoft-com:vml" Requires="v">
                <p:oleObj name="Equation" r:id="rId2" imgW="2806560" imgH="431640" progId="Equation.DSMT4">
                  <p:embed/>
                </p:oleObj>
              </mc:Choice>
              <mc:Fallback>
                <p:oleObj name="Equation" r:id="rId2" imgW="2806560" imgH="431640" progId="Equation.DSMT4">
                  <p:embed/>
                  <p:pic>
                    <p:nvPicPr>
                      <p:cNvPr id="17" name="Object 16" descr="start fraction left parenthesis 5% + 6% right parenthesis over 2 end fraction = 5.5%">
                        <a:extLst>
                          <a:ext uri="{FF2B5EF4-FFF2-40B4-BE49-F238E27FC236}">
                            <a16:creationId xmlns:a16="http://schemas.microsoft.com/office/drawing/2014/main" id="{FDC9504F-045B-478E-A044-E4D1381CA30D}"/>
                          </a:ext>
                        </a:extLst>
                      </p:cNvPr>
                      <p:cNvPicPr/>
                      <p:nvPr/>
                    </p:nvPicPr>
                    <p:blipFill>
                      <a:blip r:embed="rId3"/>
                      <a:stretch>
                        <a:fillRect/>
                      </a:stretch>
                    </p:blipFill>
                    <p:spPr>
                      <a:xfrm>
                        <a:off x="3244645" y="2624142"/>
                        <a:ext cx="2552700" cy="3937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1CA83282-3D5B-4ACD-A617-223EF9C314E5}"/>
              </a:ext>
            </a:extLst>
          </p:cNvPr>
          <p:cNvSpPr>
            <a:spLocks noGrp="1"/>
          </p:cNvSpPr>
          <p:nvPr>
            <p:ph sz="quarter" idx="14"/>
          </p:nvPr>
        </p:nvSpPr>
        <p:spPr>
          <a:xfrm>
            <a:off x="476687" y="3225278"/>
            <a:ext cx="5574890" cy="585423"/>
          </a:xfrm>
        </p:spPr>
        <p:txBody>
          <a:bodyPr/>
          <a:lstStyle/>
          <a:p>
            <a:r>
              <a:rPr lang="en-US" altLang="en-US" dirty="0"/>
              <a:t>Interest rate for five-year bond today:</a:t>
            </a:r>
          </a:p>
        </p:txBody>
      </p:sp>
      <p:graphicFrame>
        <p:nvGraphicFramePr>
          <p:cNvPr id="18" name="Object 17" descr="start fraction left parenthesis 5% + 6% + 7% + 8% + 9% right parenthesis over 5 end fraction = 7%">
            <a:extLst>
              <a:ext uri="{FF2B5EF4-FFF2-40B4-BE49-F238E27FC236}">
                <a16:creationId xmlns:a16="http://schemas.microsoft.com/office/drawing/2014/main" id="{D7C452F0-E1F7-4B8B-83C4-9F13ADF6089E}"/>
              </a:ext>
            </a:extLst>
          </p:cNvPr>
          <p:cNvGraphicFramePr>
            <a:graphicFrameLocks noChangeAspect="1"/>
          </p:cNvGraphicFramePr>
          <p:nvPr>
            <p:extLst>
              <p:ext uri="{D42A27DB-BD31-4B8C-83A1-F6EECF244321}">
                <p14:modId xmlns:p14="http://schemas.microsoft.com/office/powerpoint/2010/main" val="2857943570"/>
              </p:ext>
            </p:extLst>
          </p:nvPr>
        </p:nvGraphicFramePr>
        <p:xfrm>
          <a:off x="2216150" y="4108036"/>
          <a:ext cx="4711700" cy="431800"/>
        </p:xfrm>
        <a:graphic>
          <a:graphicData uri="http://schemas.openxmlformats.org/presentationml/2006/ole">
            <mc:AlternateContent xmlns:mc="http://schemas.openxmlformats.org/markup-compatibility/2006">
              <mc:Choice xmlns:v="urn:schemas-microsoft-com:vml" Requires="v">
                <p:oleObj name="Equation" r:id="rId4" imgW="4711680" imgH="431640" progId="Equation.DSMT4">
                  <p:embed/>
                </p:oleObj>
              </mc:Choice>
              <mc:Fallback>
                <p:oleObj name="Equation" r:id="rId4" imgW="4711680" imgH="431640" progId="Equation.DSMT4">
                  <p:embed/>
                  <p:pic>
                    <p:nvPicPr>
                      <p:cNvPr id="18" name="Object 17" descr="start fraction left parenthesis 5% + 6% + 7% + 8% + 9% right parenthesis over 5 end fraction = 7%">
                        <a:extLst>
                          <a:ext uri="{FF2B5EF4-FFF2-40B4-BE49-F238E27FC236}">
                            <a16:creationId xmlns:a16="http://schemas.microsoft.com/office/drawing/2014/main" id="{D7C452F0-E1F7-4B8B-83C4-9F13ADF6089E}"/>
                          </a:ext>
                        </a:extLst>
                      </p:cNvPr>
                      <p:cNvPicPr/>
                      <p:nvPr/>
                    </p:nvPicPr>
                    <p:blipFill>
                      <a:blip r:embed="rId5"/>
                      <a:stretch>
                        <a:fillRect/>
                      </a:stretch>
                    </p:blipFill>
                    <p:spPr>
                      <a:xfrm>
                        <a:off x="2216150" y="4108036"/>
                        <a:ext cx="4711700" cy="4318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6616548-8EB4-423A-B6B7-83562F2603C2}"/>
              </a:ext>
            </a:extLst>
          </p:cNvPr>
          <p:cNvSpPr>
            <a:spLocks noGrp="1"/>
          </p:cNvSpPr>
          <p:nvPr>
            <p:ph sz="quarter" idx="15"/>
          </p:nvPr>
        </p:nvSpPr>
        <p:spPr>
          <a:xfrm>
            <a:off x="457199" y="4829871"/>
            <a:ext cx="7875639" cy="895854"/>
          </a:xfrm>
        </p:spPr>
        <p:txBody>
          <a:bodyPr/>
          <a:lstStyle/>
          <a:p>
            <a:r>
              <a:rPr lang="en-US" altLang="en-US" dirty="0"/>
              <a:t>Interest rate for one- to five-year bonds today: 5%, 5.5%, 6%, 6.5% and 7%</a:t>
            </a:r>
            <a:endParaRPr lang="en-US" dirty="0"/>
          </a:p>
        </p:txBody>
      </p:sp>
    </p:spTree>
    <p:extLst>
      <p:ext uri="{BB962C8B-B14F-4D97-AF65-F5344CB8AC3E}">
        <p14:creationId xmlns:p14="http://schemas.microsoft.com/office/powerpoint/2010/main" val="314498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3D4E-1C16-4BE6-A7FD-A5A080FF22AC}"/>
              </a:ext>
            </a:extLst>
          </p:cNvPr>
          <p:cNvSpPr>
            <a:spLocks noGrp="1"/>
          </p:cNvSpPr>
          <p:nvPr>
            <p:ph type="title"/>
          </p:nvPr>
        </p:nvSpPr>
        <p:spPr>
          <a:xfrm>
            <a:off x="457200" y="143129"/>
            <a:ext cx="8229600" cy="1169521"/>
          </a:xfrm>
        </p:spPr>
        <p:txBody>
          <a:bodyPr/>
          <a:lstStyle/>
          <a:p>
            <a:r>
              <a:rPr lang="en-US" altLang="en-US" sz="3200" dirty="0">
                <a:solidFill>
                  <a:srgbClr val="B5121B"/>
                </a:solidFill>
                <a:latin typeface="Arial"/>
                <a:ea typeface="+mj-ea"/>
                <a:cs typeface="Arial"/>
              </a:rPr>
              <a:t>Expectations Theory and Term Structure Facts</a:t>
            </a:r>
            <a:endParaRPr lang="en-US" sz="3200" dirty="0">
              <a:solidFill>
                <a:srgbClr val="B5121B"/>
              </a:solidFill>
              <a:latin typeface="Arial"/>
              <a:ea typeface="+mj-ea"/>
              <a:cs typeface="Arial"/>
            </a:endParaRPr>
          </a:p>
        </p:txBody>
      </p:sp>
      <p:sp>
        <p:nvSpPr>
          <p:cNvPr id="3" name="Content Placeholder 2">
            <a:extLst>
              <a:ext uri="{FF2B5EF4-FFF2-40B4-BE49-F238E27FC236}">
                <a16:creationId xmlns:a16="http://schemas.microsoft.com/office/drawing/2014/main" id="{AAB9D305-F83F-47F4-8400-5F1E9913256C}"/>
              </a:ext>
            </a:extLst>
          </p:cNvPr>
          <p:cNvSpPr>
            <a:spLocks noGrp="1"/>
          </p:cNvSpPr>
          <p:nvPr>
            <p:ph sz="quarter" idx="13"/>
          </p:nvPr>
        </p:nvSpPr>
        <p:spPr>
          <a:xfrm>
            <a:off x="457200" y="1552574"/>
            <a:ext cx="8391832" cy="880909"/>
          </a:xfrm>
        </p:spPr>
        <p:txBody>
          <a:bodyPr/>
          <a:lstStyle/>
          <a:p>
            <a:r>
              <a:rPr lang="en-US" altLang="en-US" dirty="0">
                <a:ea typeface="ヒラギノ角ゴ Pro W3" charset="-128"/>
              </a:rPr>
              <a:t>Pure expectations theory explains fact 1—that short and long rates move together</a:t>
            </a:r>
          </a:p>
        </p:txBody>
      </p:sp>
      <p:sp>
        <p:nvSpPr>
          <p:cNvPr id="4" name="Content Placeholder 3">
            <a:extLst>
              <a:ext uri="{FF2B5EF4-FFF2-40B4-BE49-F238E27FC236}">
                <a16:creationId xmlns:a16="http://schemas.microsoft.com/office/drawing/2014/main" id="{641F7141-5526-4995-98B9-A748C41EDEB3}"/>
              </a:ext>
            </a:extLst>
          </p:cNvPr>
          <p:cNvSpPr>
            <a:spLocks noGrp="1"/>
          </p:cNvSpPr>
          <p:nvPr>
            <p:ph sz="quarter" idx="14"/>
          </p:nvPr>
        </p:nvSpPr>
        <p:spPr>
          <a:xfrm>
            <a:off x="457200" y="2511738"/>
            <a:ext cx="5043948" cy="426334"/>
          </a:xfrm>
        </p:spPr>
        <p:txBody>
          <a:bodyPr tIns="0"/>
          <a:lstStyle/>
          <a:p>
            <a:pPr marL="741600" lvl="1" indent="-428400">
              <a:buFont typeface="+mj-lt"/>
              <a:buAutoNum type="arabicPeriod"/>
            </a:pPr>
            <a:r>
              <a:rPr lang="en-US" dirty="0"/>
              <a:t>Short rate rises are persistent</a:t>
            </a:r>
          </a:p>
        </p:txBody>
      </p:sp>
      <p:sp>
        <p:nvSpPr>
          <p:cNvPr id="5" name="Content Placeholder 4">
            <a:extLst>
              <a:ext uri="{FF2B5EF4-FFF2-40B4-BE49-F238E27FC236}">
                <a16:creationId xmlns:a16="http://schemas.microsoft.com/office/drawing/2014/main" id="{57848DE5-F1CF-40C7-88C3-CBAD392DAA86}"/>
              </a:ext>
            </a:extLst>
          </p:cNvPr>
          <p:cNvSpPr>
            <a:spLocks noGrp="1"/>
          </p:cNvSpPr>
          <p:nvPr>
            <p:ph sz="quarter" idx="15"/>
          </p:nvPr>
        </p:nvSpPr>
        <p:spPr>
          <a:xfrm>
            <a:off x="457201" y="3008961"/>
            <a:ext cx="1116766" cy="428263"/>
          </a:xfrm>
        </p:spPr>
        <p:txBody>
          <a:bodyPr tIns="0"/>
          <a:lstStyle/>
          <a:p>
            <a:pPr marL="741600" lvl="1" indent="-428400">
              <a:buFont typeface="+mj-lt"/>
              <a:buAutoNum type="arabicPeriod" startAt="2"/>
            </a:pPr>
            <a:r>
              <a:rPr lang="en-US" altLang="en-US" dirty="0">
                <a:ea typeface="ヒラギノ角ゴ Pro W3" charset="-128"/>
              </a:rPr>
              <a:t>If</a:t>
            </a:r>
            <a:endParaRPr lang="en-US" dirty="0"/>
          </a:p>
        </p:txBody>
      </p:sp>
      <p:graphicFrame>
        <p:nvGraphicFramePr>
          <p:cNvPr id="17" name="Object 16" descr="i sub t increase">
            <a:extLst>
              <a:ext uri="{FF2B5EF4-FFF2-40B4-BE49-F238E27FC236}">
                <a16:creationId xmlns:a16="http://schemas.microsoft.com/office/drawing/2014/main" id="{CE6BF770-6300-40D2-9E5B-E33E56DC9B68}"/>
              </a:ext>
            </a:extLst>
          </p:cNvPr>
          <p:cNvGraphicFramePr>
            <a:graphicFrameLocks noChangeAspect="1"/>
          </p:cNvGraphicFramePr>
          <p:nvPr/>
        </p:nvGraphicFramePr>
        <p:xfrm>
          <a:off x="1633929" y="3011515"/>
          <a:ext cx="469900" cy="419100"/>
        </p:xfrm>
        <a:graphic>
          <a:graphicData uri="http://schemas.openxmlformats.org/presentationml/2006/ole">
            <mc:AlternateContent xmlns:mc="http://schemas.openxmlformats.org/markup-compatibility/2006">
              <mc:Choice xmlns:v="urn:schemas-microsoft-com:vml" Requires="v">
                <p:oleObj name="Equation" r:id="rId2" imgW="469800" imgH="419040" progId="Equation.DSMT4">
                  <p:embed/>
                </p:oleObj>
              </mc:Choice>
              <mc:Fallback>
                <p:oleObj name="Equation" r:id="rId2" imgW="469800" imgH="419040" progId="Equation.DSMT4">
                  <p:embed/>
                  <p:pic>
                    <p:nvPicPr>
                      <p:cNvPr id="17" name="Object 16" descr="i sub t increase">
                        <a:extLst>
                          <a:ext uri="{FF2B5EF4-FFF2-40B4-BE49-F238E27FC236}">
                            <a16:creationId xmlns:a16="http://schemas.microsoft.com/office/drawing/2014/main" id="{CE6BF770-6300-40D2-9E5B-E33E56DC9B68}"/>
                          </a:ext>
                        </a:extLst>
                      </p:cNvPr>
                      <p:cNvPicPr/>
                      <p:nvPr/>
                    </p:nvPicPr>
                    <p:blipFill>
                      <a:blip r:embed="rId3"/>
                      <a:stretch>
                        <a:fillRect/>
                      </a:stretch>
                    </p:blipFill>
                    <p:spPr>
                      <a:xfrm>
                        <a:off x="1633929" y="3011515"/>
                        <a:ext cx="469900" cy="4191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07E5F41-6021-462B-95C3-FCA46A363F57}"/>
              </a:ext>
            </a:extLst>
          </p:cNvPr>
          <p:cNvSpPr>
            <a:spLocks noGrp="1"/>
          </p:cNvSpPr>
          <p:nvPr>
            <p:ph sz="quarter" idx="16"/>
          </p:nvPr>
        </p:nvSpPr>
        <p:spPr>
          <a:xfrm>
            <a:off x="2201628" y="3016886"/>
            <a:ext cx="955717" cy="410337"/>
          </a:xfrm>
        </p:spPr>
        <p:txBody>
          <a:bodyPr lIns="0" tIns="0" rIns="0" bIns="0"/>
          <a:lstStyle/>
          <a:p>
            <a:pPr marL="0" lvl="1" indent="0">
              <a:buNone/>
            </a:pPr>
            <a:r>
              <a:rPr lang="en-US" altLang="en-US" dirty="0">
                <a:ea typeface="ヒラギノ角ゴ Pro W3" charset="-128"/>
                <a:sym typeface="Symbol" panose="05050102010706020507" pitchFamily="18" charset="2"/>
              </a:rPr>
              <a:t>today,</a:t>
            </a:r>
            <a:endParaRPr lang="en-US" dirty="0"/>
          </a:p>
        </p:txBody>
      </p:sp>
      <p:graphicFrame>
        <p:nvGraphicFramePr>
          <p:cNvPr id="18" name="Object 17" descr="i to the e power, sub start expression t + 1 end expression, i to the e power, sub start expression t + 2 end expression">
            <a:extLst>
              <a:ext uri="{FF2B5EF4-FFF2-40B4-BE49-F238E27FC236}">
                <a16:creationId xmlns:a16="http://schemas.microsoft.com/office/drawing/2014/main" id="{360E1512-AB49-45BF-9EFE-D97156997A41}"/>
              </a:ext>
            </a:extLst>
          </p:cNvPr>
          <p:cNvGraphicFramePr>
            <a:graphicFrameLocks noChangeAspect="1"/>
          </p:cNvGraphicFramePr>
          <p:nvPr/>
        </p:nvGraphicFramePr>
        <p:xfrm>
          <a:off x="3210174" y="2999153"/>
          <a:ext cx="1193800" cy="419100"/>
        </p:xfrm>
        <a:graphic>
          <a:graphicData uri="http://schemas.openxmlformats.org/presentationml/2006/ole">
            <mc:AlternateContent xmlns:mc="http://schemas.openxmlformats.org/markup-compatibility/2006">
              <mc:Choice xmlns:v="urn:schemas-microsoft-com:vml" Requires="v">
                <p:oleObj name="Equation" r:id="rId4" imgW="1193760" imgH="419040" progId="Equation.DSMT4">
                  <p:embed/>
                </p:oleObj>
              </mc:Choice>
              <mc:Fallback>
                <p:oleObj name="Equation" r:id="rId4" imgW="1193760" imgH="419040" progId="Equation.DSMT4">
                  <p:embed/>
                  <p:pic>
                    <p:nvPicPr>
                      <p:cNvPr id="18" name="Object 17" descr="i to the e power, sub start expression t + 1 end expression, i to the e power, sub start expression t + 2 end expression">
                        <a:extLst>
                          <a:ext uri="{FF2B5EF4-FFF2-40B4-BE49-F238E27FC236}">
                            <a16:creationId xmlns:a16="http://schemas.microsoft.com/office/drawing/2014/main" id="{360E1512-AB49-45BF-9EFE-D97156997A41}"/>
                          </a:ext>
                        </a:extLst>
                      </p:cNvPr>
                      <p:cNvPicPr/>
                      <p:nvPr/>
                    </p:nvPicPr>
                    <p:blipFill>
                      <a:blip r:embed="rId5"/>
                      <a:stretch>
                        <a:fillRect/>
                      </a:stretch>
                    </p:blipFill>
                    <p:spPr>
                      <a:xfrm>
                        <a:off x="3210174" y="2999153"/>
                        <a:ext cx="1193800" cy="4191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7913F83A-6FD9-46AA-9F11-E88EA7F624D8}"/>
              </a:ext>
            </a:extLst>
          </p:cNvPr>
          <p:cNvSpPr>
            <a:spLocks noGrp="1"/>
          </p:cNvSpPr>
          <p:nvPr>
            <p:ph sz="quarter" idx="17"/>
          </p:nvPr>
        </p:nvSpPr>
        <p:spPr>
          <a:xfrm>
            <a:off x="4525375" y="3017967"/>
            <a:ext cx="592111" cy="413947"/>
          </a:xfrm>
        </p:spPr>
        <p:txBody>
          <a:bodyPr lIns="0" tIns="0" rIns="0" bIns="0"/>
          <a:lstStyle/>
          <a:p>
            <a:pPr marL="0" lvl="1" indent="0">
              <a:buNone/>
            </a:pPr>
            <a:r>
              <a:rPr lang="en-US" altLang="en-US" dirty="0">
                <a:ea typeface="ヒラギノ角ゴ Pro W3" charset="-128"/>
                <a:sym typeface="Symbol" panose="05050102010706020507" pitchFamily="18" charset="2"/>
              </a:rPr>
              <a:t>etc.</a:t>
            </a:r>
            <a:endParaRPr lang="en-US" dirty="0"/>
          </a:p>
        </p:txBody>
      </p:sp>
      <p:graphicFrame>
        <p:nvGraphicFramePr>
          <p:cNvPr id="19" name="Object 18" descr="increase leads to">
            <a:extLst>
              <a:ext uri="{FF2B5EF4-FFF2-40B4-BE49-F238E27FC236}">
                <a16:creationId xmlns:a16="http://schemas.microsoft.com/office/drawing/2014/main" id="{054A7A0E-D504-48C7-9EA5-A76E031DDA0B}"/>
              </a:ext>
            </a:extLst>
          </p:cNvPr>
          <p:cNvGraphicFramePr>
            <a:graphicFrameLocks noChangeAspect="1"/>
          </p:cNvGraphicFramePr>
          <p:nvPr/>
        </p:nvGraphicFramePr>
        <p:xfrm>
          <a:off x="5198621" y="3014143"/>
          <a:ext cx="520700" cy="342900"/>
        </p:xfrm>
        <a:graphic>
          <a:graphicData uri="http://schemas.openxmlformats.org/presentationml/2006/ole">
            <mc:AlternateContent xmlns:mc="http://schemas.openxmlformats.org/markup-compatibility/2006">
              <mc:Choice xmlns:v="urn:schemas-microsoft-com:vml" Requires="v">
                <p:oleObj name="Equation" r:id="rId6" imgW="520560" imgH="342720" progId="Equation.DSMT4">
                  <p:embed/>
                </p:oleObj>
              </mc:Choice>
              <mc:Fallback>
                <p:oleObj name="Equation" r:id="rId6" imgW="520560" imgH="342720" progId="Equation.DSMT4">
                  <p:embed/>
                  <p:pic>
                    <p:nvPicPr>
                      <p:cNvPr id="19" name="Object 18" descr="increase leads to">
                        <a:extLst>
                          <a:ext uri="{FF2B5EF4-FFF2-40B4-BE49-F238E27FC236}">
                            <a16:creationId xmlns:a16="http://schemas.microsoft.com/office/drawing/2014/main" id="{054A7A0E-D504-48C7-9EA5-A76E031DDA0B}"/>
                          </a:ext>
                        </a:extLst>
                      </p:cNvPr>
                      <p:cNvPicPr/>
                      <p:nvPr/>
                    </p:nvPicPr>
                    <p:blipFill>
                      <a:blip r:embed="rId7"/>
                      <a:stretch>
                        <a:fillRect/>
                      </a:stretch>
                    </p:blipFill>
                    <p:spPr>
                      <a:xfrm>
                        <a:off x="5198621" y="3014143"/>
                        <a:ext cx="520700" cy="3429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4F7613D-0115-403E-AA5D-542722D01F91}"/>
              </a:ext>
            </a:extLst>
          </p:cNvPr>
          <p:cNvSpPr>
            <a:spLocks noGrp="1"/>
          </p:cNvSpPr>
          <p:nvPr>
            <p:ph sz="quarter" idx="18"/>
          </p:nvPr>
        </p:nvSpPr>
        <p:spPr>
          <a:xfrm>
            <a:off x="5837882" y="3016465"/>
            <a:ext cx="3186984" cy="416289"/>
          </a:xfrm>
        </p:spPr>
        <p:txBody>
          <a:bodyPr lIns="0" tIns="0" rIns="0" bIns="0"/>
          <a:lstStyle/>
          <a:p>
            <a:pPr marL="0" lvl="1" indent="0">
              <a:buNone/>
            </a:pPr>
            <a:r>
              <a:rPr lang="en-US" altLang="en-US" dirty="0">
                <a:ea typeface="ヒラギノ角ゴ Pro W3" charset="-128"/>
                <a:sym typeface="Symbol" panose="05050102010706020507" pitchFamily="18" charset="2"/>
              </a:rPr>
              <a:t>average of future rates</a:t>
            </a:r>
            <a:endParaRPr lang="en-US" dirty="0"/>
          </a:p>
        </p:txBody>
      </p:sp>
      <p:graphicFrame>
        <p:nvGraphicFramePr>
          <p:cNvPr id="20" name="Object 19" descr="increase leads to i sub start expression n t end expression increase">
            <a:extLst>
              <a:ext uri="{FF2B5EF4-FFF2-40B4-BE49-F238E27FC236}">
                <a16:creationId xmlns:a16="http://schemas.microsoft.com/office/drawing/2014/main" id="{0C7173DF-B4C4-480D-A1C7-E8BFC51CDCD4}"/>
              </a:ext>
            </a:extLst>
          </p:cNvPr>
          <p:cNvGraphicFramePr>
            <a:graphicFrameLocks noChangeAspect="1"/>
          </p:cNvGraphicFramePr>
          <p:nvPr/>
        </p:nvGraphicFramePr>
        <p:xfrm>
          <a:off x="1245536" y="3521805"/>
          <a:ext cx="1155700" cy="419100"/>
        </p:xfrm>
        <a:graphic>
          <a:graphicData uri="http://schemas.openxmlformats.org/presentationml/2006/ole">
            <mc:AlternateContent xmlns:mc="http://schemas.openxmlformats.org/markup-compatibility/2006">
              <mc:Choice xmlns:v="urn:schemas-microsoft-com:vml" Requires="v">
                <p:oleObj name="Equation" r:id="rId8" imgW="1155600" imgH="419040" progId="Equation.DSMT4">
                  <p:embed/>
                </p:oleObj>
              </mc:Choice>
              <mc:Fallback>
                <p:oleObj name="Equation" r:id="rId8" imgW="1155600" imgH="419040" progId="Equation.DSMT4">
                  <p:embed/>
                  <p:pic>
                    <p:nvPicPr>
                      <p:cNvPr id="20" name="Object 19" descr="increase leads to i sub start expression n t end expression increase">
                        <a:extLst>
                          <a:ext uri="{FF2B5EF4-FFF2-40B4-BE49-F238E27FC236}">
                            <a16:creationId xmlns:a16="http://schemas.microsoft.com/office/drawing/2014/main" id="{0C7173DF-B4C4-480D-A1C7-E8BFC51CDCD4}"/>
                          </a:ext>
                        </a:extLst>
                      </p:cNvPr>
                      <p:cNvPicPr/>
                      <p:nvPr/>
                    </p:nvPicPr>
                    <p:blipFill>
                      <a:blip r:embed="rId9"/>
                      <a:stretch>
                        <a:fillRect/>
                      </a:stretch>
                    </p:blipFill>
                    <p:spPr>
                      <a:xfrm>
                        <a:off x="1245536" y="3521805"/>
                        <a:ext cx="1155700" cy="4191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D85AD042-9E51-4A81-8015-3994AA77CB2C}"/>
              </a:ext>
            </a:extLst>
          </p:cNvPr>
          <p:cNvSpPr>
            <a:spLocks noGrp="1"/>
          </p:cNvSpPr>
          <p:nvPr>
            <p:ph sz="quarter" idx="19"/>
          </p:nvPr>
        </p:nvSpPr>
        <p:spPr>
          <a:xfrm>
            <a:off x="457200" y="4013879"/>
            <a:ext cx="2375941" cy="423212"/>
          </a:xfrm>
        </p:spPr>
        <p:txBody>
          <a:bodyPr tIns="0"/>
          <a:lstStyle/>
          <a:p>
            <a:pPr marL="741600" lvl="1" indent="-428400">
              <a:buFont typeface="+mj-lt"/>
              <a:buAutoNum type="arabicPeriod" startAt="3"/>
            </a:pPr>
            <a:r>
              <a:rPr lang="en-US" altLang="en-US" dirty="0">
                <a:ea typeface="ヒラギノ角ゴ Pro W3" charset="-128"/>
              </a:rPr>
              <a:t>Therefore:</a:t>
            </a:r>
            <a:endParaRPr lang="en-US" dirty="0"/>
          </a:p>
        </p:txBody>
      </p:sp>
      <p:graphicFrame>
        <p:nvGraphicFramePr>
          <p:cNvPr id="21" name="Object 20" descr="i sub t increase leads to i sub start expression n t end expression increase">
            <a:extLst>
              <a:ext uri="{FF2B5EF4-FFF2-40B4-BE49-F238E27FC236}">
                <a16:creationId xmlns:a16="http://schemas.microsoft.com/office/drawing/2014/main" id="{6021D276-82A9-4B47-B48A-54B5F2F7B206}"/>
              </a:ext>
            </a:extLst>
          </p:cNvPr>
          <p:cNvGraphicFramePr>
            <a:graphicFrameLocks noChangeAspect="1"/>
          </p:cNvGraphicFramePr>
          <p:nvPr/>
        </p:nvGraphicFramePr>
        <p:xfrm>
          <a:off x="2882474" y="4013879"/>
          <a:ext cx="1371600" cy="419100"/>
        </p:xfrm>
        <a:graphic>
          <a:graphicData uri="http://schemas.openxmlformats.org/presentationml/2006/ole">
            <mc:AlternateContent xmlns:mc="http://schemas.openxmlformats.org/markup-compatibility/2006">
              <mc:Choice xmlns:v="urn:schemas-microsoft-com:vml" Requires="v">
                <p:oleObj name="Equation" r:id="rId10" imgW="1371600" imgH="419040" progId="Equation.DSMT4">
                  <p:embed/>
                </p:oleObj>
              </mc:Choice>
              <mc:Fallback>
                <p:oleObj name="Equation" r:id="rId10" imgW="1371600" imgH="419040" progId="Equation.DSMT4">
                  <p:embed/>
                  <p:pic>
                    <p:nvPicPr>
                      <p:cNvPr id="21" name="Object 20" descr="i sub t increase leads to i sub start expression n t end expression increase">
                        <a:extLst>
                          <a:ext uri="{FF2B5EF4-FFF2-40B4-BE49-F238E27FC236}">
                            <a16:creationId xmlns:a16="http://schemas.microsoft.com/office/drawing/2014/main" id="{6021D276-82A9-4B47-B48A-54B5F2F7B206}"/>
                          </a:ext>
                        </a:extLst>
                      </p:cNvPr>
                      <p:cNvPicPr/>
                      <p:nvPr/>
                    </p:nvPicPr>
                    <p:blipFill>
                      <a:blip r:embed="rId11"/>
                      <a:stretch>
                        <a:fillRect/>
                      </a:stretch>
                    </p:blipFill>
                    <p:spPr>
                      <a:xfrm>
                        <a:off x="2882474" y="4013879"/>
                        <a:ext cx="1371600" cy="4191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35C0C650-AC69-4591-8CB3-53B1C6F2E2B7}"/>
              </a:ext>
            </a:extLst>
          </p:cNvPr>
          <p:cNvSpPr>
            <a:spLocks noGrp="1"/>
          </p:cNvSpPr>
          <p:nvPr>
            <p:ph sz="quarter" idx="20"/>
          </p:nvPr>
        </p:nvSpPr>
        <p:spPr>
          <a:xfrm>
            <a:off x="4365328" y="4006376"/>
            <a:ext cx="4344719" cy="422852"/>
          </a:xfrm>
        </p:spPr>
        <p:txBody>
          <a:bodyPr lIns="0" tIns="0" rIns="0" bIns="0"/>
          <a:lstStyle/>
          <a:p>
            <a:pPr marL="0" lvl="1" indent="0">
              <a:buNone/>
            </a:pPr>
            <a:r>
              <a:rPr lang="en-US" altLang="en-US" dirty="0">
                <a:ea typeface="ヒラギノ角ゴ Pro W3" charset="-128"/>
                <a:sym typeface="Symbol" panose="05050102010706020507" pitchFamily="18" charset="2"/>
              </a:rPr>
              <a:t>(i.e., short and long rates move</a:t>
            </a:r>
            <a:endParaRPr lang="en-US" dirty="0"/>
          </a:p>
        </p:txBody>
      </p:sp>
      <p:sp>
        <p:nvSpPr>
          <p:cNvPr id="11" name="Content Placeholder 10">
            <a:extLst>
              <a:ext uri="{FF2B5EF4-FFF2-40B4-BE49-F238E27FC236}">
                <a16:creationId xmlns:a16="http://schemas.microsoft.com/office/drawing/2014/main" id="{BB4CDC90-2701-4EB3-B67F-7D0FD26422EE}"/>
              </a:ext>
            </a:extLst>
          </p:cNvPr>
          <p:cNvSpPr>
            <a:spLocks noGrp="1"/>
          </p:cNvSpPr>
          <p:nvPr>
            <p:ph sz="quarter" idx="21"/>
          </p:nvPr>
        </p:nvSpPr>
        <p:spPr>
          <a:xfrm>
            <a:off x="447298" y="4485763"/>
            <a:ext cx="2242949" cy="418562"/>
          </a:xfrm>
        </p:spPr>
        <p:txBody>
          <a:bodyPr tIns="0"/>
          <a:lstStyle/>
          <a:p>
            <a:pPr marL="741600" lvl="1" indent="0">
              <a:buNone/>
            </a:pPr>
            <a:r>
              <a:rPr lang="en-US" altLang="en-US" dirty="0">
                <a:ea typeface="ヒラギノ角ゴ Pro W3" charset="-128"/>
                <a:sym typeface="Symbol" panose="05050102010706020507" pitchFamily="18" charset="2"/>
              </a:rPr>
              <a:t>together)</a:t>
            </a:r>
            <a:endParaRPr lang="en-US" dirty="0"/>
          </a:p>
        </p:txBody>
      </p:sp>
    </p:spTree>
    <p:extLst>
      <p:ext uri="{BB962C8B-B14F-4D97-AF65-F5344CB8AC3E}">
        <p14:creationId xmlns:p14="http://schemas.microsoft.com/office/powerpoint/2010/main" val="130964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4F56-D610-496A-B6EE-3F54D6C8CAD6}"/>
              </a:ext>
            </a:extLst>
          </p:cNvPr>
          <p:cNvSpPr>
            <a:spLocks noGrp="1"/>
          </p:cNvSpPr>
          <p:nvPr>
            <p:ph type="title"/>
          </p:nvPr>
        </p:nvSpPr>
        <p:spPr>
          <a:xfrm>
            <a:off x="457200" y="143129"/>
            <a:ext cx="8229600" cy="1169521"/>
          </a:xfrm>
        </p:spPr>
        <p:txBody>
          <a:bodyPr/>
          <a:lstStyle/>
          <a:p>
            <a:r>
              <a:rPr lang="en-US" altLang="en-US" sz="3200" dirty="0">
                <a:solidFill>
                  <a:srgbClr val="B5121B"/>
                </a:solidFill>
                <a:latin typeface="Arial"/>
                <a:ea typeface="+mj-ea"/>
                <a:cs typeface="Arial"/>
              </a:rPr>
              <a:t>Expectations Theory and Term Structure Facts</a:t>
            </a:r>
            <a:endParaRPr lang="en-US" sz="3200" dirty="0">
              <a:solidFill>
                <a:srgbClr val="B5121B"/>
              </a:solidFill>
              <a:latin typeface="Arial"/>
              <a:ea typeface="+mj-ea"/>
              <a:cs typeface="Arial"/>
            </a:endParaRPr>
          </a:p>
        </p:txBody>
      </p:sp>
      <p:sp>
        <p:nvSpPr>
          <p:cNvPr id="3" name="Content Placeholder 2">
            <a:extLst>
              <a:ext uri="{FF2B5EF4-FFF2-40B4-BE49-F238E27FC236}">
                <a16:creationId xmlns:a16="http://schemas.microsoft.com/office/drawing/2014/main" id="{549BFBAB-6A5D-4667-97F1-E4CC8EE2ABDC}"/>
              </a:ext>
            </a:extLst>
          </p:cNvPr>
          <p:cNvSpPr>
            <a:spLocks noGrp="1"/>
          </p:cNvSpPr>
          <p:nvPr>
            <p:ph sz="quarter" idx="13"/>
          </p:nvPr>
        </p:nvSpPr>
        <p:spPr>
          <a:xfrm>
            <a:off x="457199" y="1556328"/>
            <a:ext cx="8391525" cy="1215448"/>
          </a:xfrm>
        </p:spPr>
        <p:txBody>
          <a:bodyPr/>
          <a:lstStyle/>
          <a:p>
            <a:r>
              <a:rPr lang="en-US" dirty="0"/>
              <a:t>Explains fact 2—that yield curves tend to have steep slope when short rates are low and downward slope when short rates are high</a:t>
            </a:r>
          </a:p>
        </p:txBody>
      </p:sp>
      <p:sp>
        <p:nvSpPr>
          <p:cNvPr id="4" name="Content Placeholder 3">
            <a:extLst>
              <a:ext uri="{FF2B5EF4-FFF2-40B4-BE49-F238E27FC236}">
                <a16:creationId xmlns:a16="http://schemas.microsoft.com/office/drawing/2014/main" id="{0B0EA0B9-0D67-4026-8ECA-C1D8D69B64EE}"/>
              </a:ext>
            </a:extLst>
          </p:cNvPr>
          <p:cNvSpPr>
            <a:spLocks noGrp="1"/>
          </p:cNvSpPr>
          <p:nvPr>
            <p:ph sz="quarter" idx="14"/>
          </p:nvPr>
        </p:nvSpPr>
        <p:spPr>
          <a:xfrm>
            <a:off x="457200" y="2945991"/>
            <a:ext cx="8229600" cy="2700739"/>
          </a:xfrm>
        </p:spPr>
        <p:txBody>
          <a:bodyPr/>
          <a:lstStyle/>
          <a:p>
            <a:pPr lvl="1" indent="-428400">
              <a:spcBef>
                <a:spcPts val="900"/>
              </a:spcBef>
              <a:buFontTx/>
              <a:buAutoNum type="arabicPeriod"/>
            </a:pPr>
            <a:r>
              <a:rPr lang="en-US" altLang="en-US" dirty="0">
                <a:ea typeface="ヒラギノ角ゴ Pro W3" charset="-128"/>
              </a:rPr>
              <a:t>When short rates are low, they are expected to rise to normal level, and long rate = average of future short rates which will be well above today’s short rate; yield curve will have steep upward slope.</a:t>
            </a:r>
          </a:p>
          <a:p>
            <a:pPr lvl="1" indent="-428400">
              <a:spcBef>
                <a:spcPts val="900"/>
              </a:spcBef>
              <a:buFontTx/>
              <a:buAutoNum type="arabicPeriod"/>
            </a:pPr>
            <a:r>
              <a:rPr lang="en-US" altLang="en-US" dirty="0">
                <a:ea typeface="ヒラギノ角ゴ Pro W3" charset="-128"/>
              </a:rPr>
              <a:t>When short rates are high, they will be expected to fall in future, and long rate will be below current short rate; yield curve will have downward slope.</a:t>
            </a:r>
            <a:endParaRPr lang="en-US" dirty="0"/>
          </a:p>
        </p:txBody>
      </p:sp>
    </p:spTree>
    <p:extLst>
      <p:ext uri="{BB962C8B-B14F-4D97-AF65-F5344CB8AC3E}">
        <p14:creationId xmlns:p14="http://schemas.microsoft.com/office/powerpoint/2010/main" val="91632642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7271</TotalTime>
  <Words>1188</Words>
  <Application>Microsoft Office PowerPoint</Application>
  <PresentationFormat>On-screen Show (4:3)</PresentationFormat>
  <Paragraphs>104</Paragraphs>
  <Slides>19</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robotoregular</vt:lpstr>
      <vt:lpstr>Times New Roman</vt:lpstr>
      <vt:lpstr>Verdana</vt:lpstr>
      <vt:lpstr>ヒラギノ角ゴ Pro W3</vt:lpstr>
      <vt:lpstr>508 Lecture</vt:lpstr>
      <vt:lpstr>Office Theme</vt:lpstr>
      <vt:lpstr>Equation</vt:lpstr>
      <vt:lpstr>AcF 304 Financial Markets </vt:lpstr>
      <vt:lpstr>Movements over Time of Interest Rates on U.S. Government Bonds with Different Maturities</vt:lpstr>
      <vt:lpstr>Term Structure Facts to Be Explained</vt:lpstr>
      <vt:lpstr>Three Theories of Term Structure</vt:lpstr>
      <vt:lpstr>Expectations theory</vt:lpstr>
      <vt:lpstr>Expectations theory</vt:lpstr>
      <vt:lpstr>Numerical example </vt:lpstr>
      <vt:lpstr>Expectations Theory and Term Structure Facts</vt:lpstr>
      <vt:lpstr>Expectations Theory and Term Structure Facts</vt:lpstr>
      <vt:lpstr>Expectations Theory and Term Structure Facts </vt:lpstr>
      <vt:lpstr>Market Segmentation Theory</vt:lpstr>
      <vt:lpstr>Market Segmentation Theory</vt:lpstr>
      <vt:lpstr>Liquidity Premium Theory</vt:lpstr>
      <vt:lpstr>Figure 5.5 The Relationship Between the Liquidity Premium and Expectations Theories</vt:lpstr>
      <vt:lpstr>Numerical Example</vt:lpstr>
      <vt:lpstr>Numerical Example</vt:lpstr>
      <vt:lpstr>Liquidity Premium Theory: Term Structure Facts</vt:lpstr>
      <vt:lpstr>Yield Curves and the Market’s Expectations of Future Short-Term Interest Rates According to the Liquidity Premium Theory</vt:lpstr>
      <vt:lpstr>Financial Markets and Institutions</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Ninth Edition</dc:title>
  <dc:subject>Chapter 5:  How Do Risk and Term Structure Affect Interest Rates?</dc:subject>
  <dc:creator>Frederic S. Mishkin and Stanley G. Eakins</dc:creator>
  <cp:keywords>Finance</cp:keywords>
  <cp:lastModifiedBy>Mohamed Mostafa</cp:lastModifiedBy>
  <cp:revision>1565</cp:revision>
  <cp:lastPrinted>2018-08-06T12:07:24Z</cp:lastPrinted>
  <dcterms:created xsi:type="dcterms:W3CDTF">2014-07-14T20:04:21Z</dcterms:created>
  <dcterms:modified xsi:type="dcterms:W3CDTF">2024-01-22T22:24:56Z</dcterms:modified>
  <cp:category>Financial Management</cp:category>
</cp:coreProperties>
</file>