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48"/>
  </p:notesMasterIdLst>
  <p:handoutMasterIdLst>
    <p:handoutMasterId r:id="rId49"/>
  </p:handoutMasterIdLst>
  <p:sldIdLst>
    <p:sldId id="411" r:id="rId6"/>
    <p:sldId id="283" r:id="rId7"/>
    <p:sldId id="356" r:id="rId8"/>
    <p:sldId id="357" r:id="rId9"/>
    <p:sldId id="358" r:id="rId10"/>
    <p:sldId id="359" r:id="rId11"/>
    <p:sldId id="360" r:id="rId12"/>
    <p:sldId id="362" r:id="rId13"/>
    <p:sldId id="364" r:id="rId14"/>
    <p:sldId id="406" r:id="rId15"/>
    <p:sldId id="367" r:id="rId16"/>
    <p:sldId id="368" r:id="rId17"/>
    <p:sldId id="371" r:id="rId18"/>
    <p:sldId id="372" r:id="rId19"/>
    <p:sldId id="373" r:id="rId20"/>
    <p:sldId id="374" r:id="rId21"/>
    <p:sldId id="408" r:id="rId22"/>
    <p:sldId id="376" r:id="rId23"/>
    <p:sldId id="378" r:id="rId24"/>
    <p:sldId id="409" r:id="rId25"/>
    <p:sldId id="380" r:id="rId26"/>
    <p:sldId id="381" r:id="rId27"/>
    <p:sldId id="382" r:id="rId28"/>
    <p:sldId id="412" r:id="rId29"/>
    <p:sldId id="383" r:id="rId30"/>
    <p:sldId id="388" r:id="rId31"/>
    <p:sldId id="390" r:id="rId32"/>
    <p:sldId id="394" r:id="rId33"/>
    <p:sldId id="395" r:id="rId34"/>
    <p:sldId id="396" r:id="rId35"/>
    <p:sldId id="397" r:id="rId36"/>
    <p:sldId id="398" r:id="rId37"/>
    <p:sldId id="399" r:id="rId38"/>
    <p:sldId id="392" r:id="rId39"/>
    <p:sldId id="393" r:id="rId40"/>
    <p:sldId id="400" r:id="rId41"/>
    <p:sldId id="410" r:id="rId42"/>
    <p:sldId id="402" r:id="rId43"/>
    <p:sldId id="403" r:id="rId44"/>
    <p:sldId id="404" r:id="rId45"/>
    <p:sldId id="405" r:id="rId46"/>
    <p:sldId id="413" r:id="rId47"/>
  </p:sldIdLst>
  <p:sldSz cx="9144000" cy="6858000" type="screen4x3"/>
  <p:notesSz cx="6858000" cy="9144000"/>
  <p:embeddedFontLst>
    <p:embeddedFont>
      <p:font typeface="Cambria Math" panose="02040503050406030204" pitchFamily="18" charset="0"/>
      <p:regular r:id="rId50"/>
    </p:embeddedFont>
    <p:embeddedFont>
      <p:font typeface="Noto Sans Symbols" panose="020B0604020202020204" charset="0"/>
      <p:regular r:id="rId51"/>
      <p:bold r:id="rId52"/>
      <p:italic r:id="rId53"/>
      <p:boldItalic r:id="rId54"/>
    </p:embeddedFont>
    <p:embeddedFont>
      <p:font typeface="Verdana" panose="020B060403050404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74" userDrawn="1">
          <p15:clr>
            <a:srgbClr val="A4A3A4"/>
          </p15:clr>
        </p15:guide>
        <p15:guide id="3" orient="horz" pos="4178" userDrawn="1">
          <p15:clr>
            <a:srgbClr val="A4A3A4"/>
          </p15:clr>
        </p15:guide>
        <p15:guide id="4" orient="horz" pos="119" userDrawn="1">
          <p15:clr>
            <a:srgbClr val="A4A3A4"/>
          </p15:clr>
        </p15:guide>
        <p15:guide id="5" orient="horz" pos="822" userDrawn="1">
          <p15:clr>
            <a:srgbClr val="A4A3A4"/>
          </p15:clr>
        </p15:guide>
        <p15:guide id="6" orient="horz" pos="3861" userDrawn="1">
          <p15:clr>
            <a:srgbClr val="A4A3A4"/>
          </p15:clr>
        </p15:guide>
        <p15:guide id="9" pos="295" userDrawn="1">
          <p15:clr>
            <a:srgbClr val="A4A3A4"/>
          </p15:clr>
        </p15:guide>
        <p15:guide id="10" orient="horz" pos="4042" userDrawn="1">
          <p15:clr>
            <a:srgbClr val="A4A3A4"/>
          </p15:clr>
        </p15:guide>
        <p15:guide id="12" orient="horz" pos="981" userDrawn="1">
          <p15:clr>
            <a:srgbClr val="A4A3A4"/>
          </p15:clr>
        </p15:guide>
        <p15:guide id="13" pos="54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USER" initials="U" lastIdx="3" clrIdx="7">
    <p:extLst>
      <p:ext uri="{19B8F6BF-5375-455C-9EA6-DF929625EA0E}">
        <p15:presenceInfo xmlns:p15="http://schemas.microsoft.com/office/powerpoint/2012/main" userId="USER" providerId="Non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1242" autoAdjust="0"/>
  </p:normalViewPr>
  <p:slideViewPr>
    <p:cSldViewPr snapToGrid="0" snapToObjects="1">
      <p:cViewPr varScale="1">
        <p:scale>
          <a:sx n="75" d="100"/>
          <a:sy n="75" d="100"/>
        </p:scale>
        <p:origin x="2131" y="53"/>
      </p:cViewPr>
      <p:guideLst>
        <p:guide orient="horz" pos="3974"/>
        <p:guide orient="horz" pos="4178"/>
        <p:guide orient="horz" pos="119"/>
        <p:guide orient="horz" pos="822"/>
        <p:guide orient="horz" pos="3861"/>
        <p:guide pos="295"/>
        <p:guide orient="horz" pos="4042"/>
        <p:guide orient="horz" pos="981"/>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Master" Target="slideMasters/slideMaster2.xml"/><Relationship Id="rId61"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56" Type="http://schemas.openxmlformats.org/officeDocument/2006/relationships/font" Target="fonts/font7.fntdata"/><Relationship Id="rId8" Type="http://schemas.openxmlformats.org/officeDocument/2006/relationships/slide" Target="slides/slide3.xml"/><Relationship Id="rId51" Type="http://schemas.openxmlformats.org/officeDocument/2006/relationships/font" Target="fonts/font2.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5.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 Id="rId57" Type="http://schemas.openxmlformats.org/officeDocument/2006/relationships/font" Target="fonts/font8.fntdata"/><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3.fntdata"/><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1/22/2024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89919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618977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 vertical axis is labeled "Rate (Percent)" and ranges from 0 to 14 in increments of 2. The horizontal axis lists dates from 19 74 to 20 16 in 2-year increments. The line for inflation shows rate to be 6.2% for the year 19 74, which falls down to 5.8%  by 19 76 but recovers back to a peak value of 14% by 19 80. The rate shows a sudden decline thereafter and falls down to 2% by 1986 but increases to 5.5% by 19 90. With a fluctuating trend over the years, the rate falls down to 1.75% by 2002 and becomes 0% in 20 13 and shows a slight gain in 20 14 to reach to a value of 1%. The line for 10-year bonds shows the rate close to 6.2% for the year 19 74, which increases to a peak value of 12.5% by the year 1981. The rate for this category shows a consistent decline over the years and falls down to a value of 6% by 19  93, 4% in 2006, and 2% in 20 12. It recovers back to 3% in 20 14 but falls down once again to 2% by 20 15.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All values are approximate.</a:t>
            </a:r>
            <a:r>
              <a:rPr lang="en-US" dirty="0"/>
              <a:t>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27969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 vertical axis is labeled Amount Issued left parenthesis dollar billions right parenthesis and ranges from 0 to 500 in increments of 50. The horizontal axis lists dates from 19 84 to 20 15 in 1-year increments. The data shown by the graph is given in the following table. The values used are approximate.  </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Year Amount Issued left parenthesis dollar billions right parenthesis </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Revenue bonds General obligation bonds</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19 84 75 25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19 85 160 60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19 86 100 50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19 87 70 30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19 88 85 25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19 89 80 30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19 90 80 40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19 91 100 50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19 92 140 85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19 93 200 100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19 94 100 60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19 95 90 55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19 96 70 50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19 97 75 70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19 98 175 90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19 99 150 75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2000 125 70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2001 175 125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2002 225 150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2003 237.5 150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2004 237.5 137.5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2005 275 150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2006 300 150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2007 325 150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2008 310 125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2009 270 160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20 10 337.5 140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20 11 225 100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20 12 275 125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20 13 200 125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20 14 200 125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20 15 250 175</a:t>
            </a:r>
            <a:r>
              <a:rPr lang="en-US" dirty="0"/>
              <a:t>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08072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 vertical axis is labeled Interest rate left parenthesis percent right parenthesis and ranges from 0 to 18 in increments of 2. The horizontal axis lists dates from 19 74 to 20 14 in 2-year increments. The line for A </a:t>
            </a:r>
            <a:r>
              <a:rPr lang="en-US" sz="1800" b="0" i="0" u="none" strike="noStrike" dirty="0" err="1">
                <a:solidFill>
                  <a:srgbClr val="000000"/>
                </a:solidFill>
                <a:effectLst/>
                <a:latin typeface="Calibri" panose="020F0502020204030204" pitchFamily="34" charset="0"/>
              </a:rPr>
              <a:t>A</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A</a:t>
            </a:r>
            <a:r>
              <a:rPr lang="en-US" sz="1800" b="0" i="0" u="none" strike="noStrike" dirty="0">
                <a:solidFill>
                  <a:srgbClr val="000000"/>
                </a:solidFill>
                <a:effectLst/>
                <a:latin typeface="Calibri" panose="020F0502020204030204" pitchFamily="34" charset="0"/>
              </a:rPr>
              <a:t> shows interest rate for the year 19 74 as 8.5%, which increases to a peak value of 14% by the year 19 81. The interest rate for this category shows a consistent decline over the year and falls down to a value of 8% by the year 19 86, 7% by year 19 93, 6% by 2003, and to 4% by 2012. The line for B </a:t>
            </a:r>
            <a:r>
              <a:rPr lang="en-US" sz="1800" b="0" i="0" u="none" strike="noStrike" dirty="0" err="1">
                <a:solidFill>
                  <a:srgbClr val="000000"/>
                </a:solidFill>
                <a:effectLst/>
                <a:latin typeface="Calibri" panose="020F0502020204030204" pitchFamily="34" charset="0"/>
              </a:rPr>
              <a:t>B</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B</a:t>
            </a:r>
            <a:r>
              <a:rPr lang="en-US" sz="1800" b="0" i="0" u="none" strike="noStrike" dirty="0">
                <a:solidFill>
                  <a:srgbClr val="000000"/>
                </a:solidFill>
                <a:effectLst/>
                <a:latin typeface="Calibri" panose="020F0502020204030204" pitchFamily="34" charset="0"/>
              </a:rPr>
              <a:t> shows interest rate for the year 19 76 as 10%, which increases to a peak value of 17% by the year 19 81. The interest rate for this category shows a consistent decline over the year and falls down to a value of 10% by the year 19 86, 9% by year 19 93, 7% by 2003, and to 6% by 20 12.</a:t>
            </a:r>
            <a:r>
              <a:rPr lang="en-US" dirty="0"/>
              <a:t>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27886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 vertical axis is labeled Amount Issued left parenthesis dollar billions right parenthesis and ranges from 0 to 2,600 in increments of 200. The horizontal axis lists dates from 19 83 to 20 15. The data from the graph is as follows. All values are approximate.  </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Year Amount Issued left parenthesis dollar billions right parenthesis </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Bonds Issued Stock Issued</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19 83 80 70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19 84 125 25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19 85 175 50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19 86 300 100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19 87 250 75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19 88 300 50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19 89 200 60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19 90 300 40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19 91 400 75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19 92 450 100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19 93 650 110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19 94 450 100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19 95 500 110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19 96 480 110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19 97 625 110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19 98 1000 175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19 99 1100 225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2000 800 260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2001 1400 225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2002 1300 200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2003 1700 210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2004 1900 180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2005 2300 150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2006 2500 150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2007 2200 175</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2008 850 200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2009 950 220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20 10 925 130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20 11 940 130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20 12 1350 160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20 13 1400 200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20 14 1550 220</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20 15 1650 220</a:t>
            </a:r>
            <a:r>
              <a:rPr lang="en-US" dirty="0"/>
              <a:t>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31660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this PowerPoint presentation contains mathematical equations, you may need to check that your computer has the following installed:</a:t>
            </a:r>
          </a:p>
          <a:p>
            <a:r>
              <a:rPr lang="en-US" sz="1200" kern="1200" dirty="0">
                <a:solidFill>
                  <a:schemeClr val="tx1"/>
                </a:solidFill>
                <a:latin typeface="+mn-lt"/>
                <a:ea typeface="+mn-ea"/>
                <a:cs typeface="+mn-cs"/>
              </a:rPr>
              <a:t>1) </a:t>
            </a:r>
            <a:r>
              <a:rPr lang="en-US" sz="1200" kern="1200" dirty="0" err="1">
                <a:solidFill>
                  <a:schemeClr val="tx1"/>
                </a:solidFill>
                <a:latin typeface="+mn-lt"/>
                <a:ea typeface="+mn-ea"/>
                <a:cs typeface="+mn-cs"/>
              </a:rPr>
              <a:t>MathType</a:t>
            </a:r>
            <a:r>
              <a:rPr lang="en-US" sz="1200" kern="1200" dirty="0">
                <a:solidFill>
                  <a:schemeClr val="tx1"/>
                </a:solidFill>
                <a:latin typeface="+mn-lt"/>
                <a:ea typeface="+mn-ea"/>
                <a:cs typeface="+mn-cs"/>
              </a:rPr>
              <a:t> Plugin</a:t>
            </a:r>
          </a:p>
          <a:p>
            <a:r>
              <a:rPr lang="en-US" sz="1200" kern="1200" dirty="0">
                <a:solidFill>
                  <a:schemeClr val="tx1"/>
                </a:solidFill>
                <a:latin typeface="+mn-lt"/>
                <a:ea typeface="+mn-ea"/>
                <a:cs typeface="+mn-cs"/>
              </a:rPr>
              <a:t>2) Math Player (free versions available)</a:t>
            </a:r>
          </a:p>
          <a:p>
            <a:r>
              <a:rPr lang="en-US" sz="1200" kern="1200" dirty="0">
                <a:solidFill>
                  <a:schemeClr val="tx1"/>
                </a:solidFill>
                <a:latin typeface="+mn-lt"/>
                <a:ea typeface="+mn-ea"/>
                <a:cs typeface="+mn-cs"/>
              </a:rPr>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284137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9"/>
            <a:ext cx="3657600" cy="1262062"/>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
        <p:nvSpPr>
          <p:cNvPr id="3" name="Content Placeholder 2">
            <a:extLst>
              <a:ext uri="{FF2B5EF4-FFF2-40B4-BE49-F238E27FC236}">
                <a16:creationId xmlns:a16="http://schemas.microsoft.com/office/drawing/2014/main" id="{A13192F1-5420-4735-B9E5-A0EE76B4D8A1}"/>
              </a:ext>
            </a:extLst>
          </p:cNvPr>
          <p:cNvSpPr>
            <a:spLocks noGrp="1"/>
          </p:cNvSpPr>
          <p:nvPr>
            <p:ph sz="quarter" idx="18"/>
          </p:nvPr>
        </p:nvSpPr>
        <p:spPr>
          <a:xfrm>
            <a:off x="5400675" y="4867275"/>
            <a:ext cx="3209925" cy="1009650"/>
          </a:xfrm>
        </p:spPr>
        <p:txBody>
          <a:bodyPr/>
          <a:lstStyle>
            <a:lvl3pPr marL="1143000" indent="-127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3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93309"/>
            <a:ext cx="8229600" cy="387941"/>
          </a:xfrm>
        </p:spPr>
        <p:txBody>
          <a:bodyPr tIns="0" bIns="0"/>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0" name="Content Placeholder 7">
            <a:extLst>
              <a:ext uri="{FF2B5EF4-FFF2-40B4-BE49-F238E27FC236}">
                <a16:creationId xmlns:a16="http://schemas.microsoft.com/office/drawing/2014/main" id="{F134B295-1575-464D-B039-45FC77F6E904}"/>
              </a:ext>
            </a:extLst>
          </p:cNvPr>
          <p:cNvSpPr>
            <a:spLocks noGrp="1"/>
          </p:cNvSpPr>
          <p:nvPr>
            <p:ph sz="quarter" idx="14" hasCustomPrompt="1"/>
          </p:nvPr>
        </p:nvSpPr>
        <p:spPr>
          <a:xfrm>
            <a:off x="457200" y="2133650"/>
            <a:ext cx="8229600" cy="387941"/>
          </a:xfrm>
        </p:spPr>
        <p:txBody>
          <a:bodyPr tIns="0" bIns="0"/>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a:extLst>
              <a:ext uri="{FF2B5EF4-FFF2-40B4-BE49-F238E27FC236}">
                <a16:creationId xmlns:a16="http://schemas.microsoft.com/office/drawing/2014/main" id="{788D2154-32E7-48C3-AE35-FAD057E6FF9A}"/>
              </a:ext>
            </a:extLst>
          </p:cNvPr>
          <p:cNvSpPr>
            <a:spLocks noGrp="1"/>
          </p:cNvSpPr>
          <p:nvPr>
            <p:ph type="body" sz="quarter" idx="15"/>
          </p:nvPr>
        </p:nvSpPr>
        <p:spPr>
          <a:xfrm>
            <a:off x="457200" y="2757489"/>
            <a:ext cx="8229600" cy="449736"/>
          </a:xfrm>
        </p:spPr>
        <p:txBody>
          <a:bodyPr lIns="0" tIns="0" rIns="0" bIns="0"/>
          <a:lstStyle>
            <a:lvl1pPr marL="0" indent="0">
              <a:buNone/>
              <a:defRPr sz="1800">
                <a:latin typeface="+mn-lt"/>
                <a:cs typeface="Arial" panose="020B0604020202020204" pitchFamily="34" charset="0"/>
              </a:defRPr>
            </a:lvl1pPr>
            <a:lvl2pPr indent="0">
              <a:buNone/>
              <a:defRPr sz="1800">
                <a:latin typeface="+mn-lt"/>
                <a:cs typeface="Arial" panose="020B0604020202020204" pitchFamily="34" charset="0"/>
              </a:defRPr>
            </a:lvl2pPr>
            <a:lvl3pPr indent="0">
              <a:buNone/>
              <a:defRPr sz="1800">
                <a:latin typeface="+mn-lt"/>
                <a:cs typeface="Arial" panose="020B0604020202020204" pitchFamily="34" charset="0"/>
              </a:defRPr>
            </a:lvl3pPr>
            <a:lvl4pPr indent="0">
              <a:buNone/>
              <a:defRPr sz="1800">
                <a:latin typeface="+mn-lt"/>
                <a:cs typeface="Arial" panose="020B0604020202020204" pitchFamily="34" charset="0"/>
              </a:defRPr>
            </a:lvl4pPr>
            <a:lvl5pPr indent="0">
              <a:buNone/>
              <a:defRPr sz="18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5" name="Content Placeholder 14">
            <a:extLst>
              <a:ext uri="{FF2B5EF4-FFF2-40B4-BE49-F238E27FC236}">
                <a16:creationId xmlns:a16="http://schemas.microsoft.com/office/drawing/2014/main" id="{D1DBECC9-51D5-4567-8B86-67F6BDA67BE2}"/>
              </a:ext>
            </a:extLst>
          </p:cNvPr>
          <p:cNvSpPr>
            <a:spLocks noGrp="1"/>
          </p:cNvSpPr>
          <p:nvPr>
            <p:ph sz="quarter" idx="16"/>
          </p:nvPr>
        </p:nvSpPr>
        <p:spPr>
          <a:xfrm>
            <a:off x="457200" y="3429000"/>
            <a:ext cx="8229600" cy="487363"/>
          </a:xfrm>
        </p:spPr>
        <p:txBody>
          <a:bodyPr lIns="0" tIns="0" rIns="0" bIns="0"/>
          <a:lstStyle>
            <a:lvl1pPr marL="0" indent="0">
              <a:buNone/>
              <a:defRPr sz="1800">
                <a:latin typeface="+mn-lt"/>
                <a:cs typeface="Arial" panose="020B0604020202020204" pitchFamily="34" charset="0"/>
              </a:defRPr>
            </a:lvl1pPr>
            <a:lvl2pPr>
              <a:defRPr sz="1800">
                <a:latin typeface="+mn-lt"/>
                <a:cs typeface="Arial" panose="020B0604020202020204" pitchFamily="34" charset="0"/>
              </a:defRPr>
            </a:lvl2pPr>
            <a:lvl3pPr>
              <a:defRPr sz="1800">
                <a:latin typeface="+mn-lt"/>
                <a:cs typeface="Arial" panose="020B0604020202020204" pitchFamily="34" charset="0"/>
              </a:defRPr>
            </a:lvl3pPr>
            <a:lvl4pPr>
              <a:defRPr sz="1800">
                <a:latin typeface="+mn-lt"/>
                <a:cs typeface="Arial" panose="020B0604020202020204" pitchFamily="34" charset="0"/>
              </a:defRPr>
            </a:lvl4pPr>
            <a:lvl5pPr>
              <a:defRPr sz="18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832627968"/>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and 4_Content_5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93309"/>
            <a:ext cx="8229600" cy="387941"/>
          </a:xfrm>
        </p:spPr>
        <p:txBody>
          <a:bodyPr tIns="0" bIns="0"/>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0" name="Content Placeholder 7">
            <a:extLst>
              <a:ext uri="{FF2B5EF4-FFF2-40B4-BE49-F238E27FC236}">
                <a16:creationId xmlns:a16="http://schemas.microsoft.com/office/drawing/2014/main" id="{F134B295-1575-464D-B039-45FC77F6E904}"/>
              </a:ext>
            </a:extLst>
          </p:cNvPr>
          <p:cNvSpPr>
            <a:spLocks noGrp="1"/>
          </p:cNvSpPr>
          <p:nvPr>
            <p:ph sz="quarter" idx="14" hasCustomPrompt="1"/>
          </p:nvPr>
        </p:nvSpPr>
        <p:spPr>
          <a:xfrm>
            <a:off x="457200" y="2133650"/>
            <a:ext cx="8229600" cy="387941"/>
          </a:xfrm>
        </p:spPr>
        <p:txBody>
          <a:bodyPr tIns="0" bIns="0"/>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a:extLst>
              <a:ext uri="{FF2B5EF4-FFF2-40B4-BE49-F238E27FC236}">
                <a16:creationId xmlns:a16="http://schemas.microsoft.com/office/drawing/2014/main" id="{788D2154-32E7-48C3-AE35-FAD057E6FF9A}"/>
              </a:ext>
            </a:extLst>
          </p:cNvPr>
          <p:cNvSpPr>
            <a:spLocks noGrp="1"/>
          </p:cNvSpPr>
          <p:nvPr>
            <p:ph type="body" sz="quarter" idx="15"/>
          </p:nvPr>
        </p:nvSpPr>
        <p:spPr>
          <a:xfrm>
            <a:off x="457200" y="2757489"/>
            <a:ext cx="8229600" cy="449736"/>
          </a:xfrm>
        </p:spPr>
        <p:txBody>
          <a:bodyPr lIns="0" tIns="0" rIns="0" bIns="0"/>
          <a:lstStyle>
            <a:lvl1pPr marL="0" indent="0">
              <a:buNone/>
              <a:defRPr sz="1800">
                <a:latin typeface="+mn-lt"/>
                <a:cs typeface="Arial" panose="020B0604020202020204" pitchFamily="34" charset="0"/>
              </a:defRPr>
            </a:lvl1pPr>
            <a:lvl2pPr indent="0">
              <a:buNone/>
              <a:defRPr sz="1800">
                <a:latin typeface="+mn-lt"/>
                <a:cs typeface="Arial" panose="020B0604020202020204" pitchFamily="34" charset="0"/>
              </a:defRPr>
            </a:lvl2pPr>
            <a:lvl3pPr indent="0">
              <a:buNone/>
              <a:defRPr sz="1800">
                <a:latin typeface="+mn-lt"/>
                <a:cs typeface="Arial" panose="020B0604020202020204" pitchFamily="34" charset="0"/>
              </a:defRPr>
            </a:lvl3pPr>
            <a:lvl4pPr indent="0">
              <a:buNone/>
              <a:defRPr sz="1800">
                <a:latin typeface="+mn-lt"/>
                <a:cs typeface="Arial" panose="020B0604020202020204" pitchFamily="34" charset="0"/>
              </a:defRPr>
            </a:lvl4pPr>
            <a:lvl5pPr indent="0">
              <a:buNone/>
              <a:defRPr sz="18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5" name="Content Placeholder 14">
            <a:extLst>
              <a:ext uri="{FF2B5EF4-FFF2-40B4-BE49-F238E27FC236}">
                <a16:creationId xmlns:a16="http://schemas.microsoft.com/office/drawing/2014/main" id="{D1DBECC9-51D5-4567-8B86-67F6BDA67BE2}"/>
              </a:ext>
            </a:extLst>
          </p:cNvPr>
          <p:cNvSpPr>
            <a:spLocks noGrp="1"/>
          </p:cNvSpPr>
          <p:nvPr>
            <p:ph sz="quarter" idx="16"/>
          </p:nvPr>
        </p:nvSpPr>
        <p:spPr>
          <a:xfrm>
            <a:off x="457200" y="3429000"/>
            <a:ext cx="8229600" cy="487363"/>
          </a:xfrm>
        </p:spPr>
        <p:txBody>
          <a:bodyPr lIns="0" tIns="0" rIns="0" bIns="0"/>
          <a:lstStyle>
            <a:lvl1pPr marL="0" indent="0">
              <a:buNone/>
              <a:defRPr sz="1800">
                <a:latin typeface="+mn-lt"/>
                <a:cs typeface="Arial" panose="020B0604020202020204" pitchFamily="34" charset="0"/>
              </a:defRPr>
            </a:lvl1pPr>
            <a:lvl2pPr>
              <a:defRPr sz="1800">
                <a:latin typeface="+mn-lt"/>
                <a:cs typeface="Arial" panose="020B0604020202020204" pitchFamily="34" charset="0"/>
              </a:defRPr>
            </a:lvl2pPr>
            <a:lvl3pPr>
              <a:defRPr sz="1800">
                <a:latin typeface="+mn-lt"/>
                <a:cs typeface="Arial" panose="020B0604020202020204" pitchFamily="34" charset="0"/>
              </a:defRPr>
            </a:lvl3pPr>
            <a:lvl4pPr>
              <a:defRPr sz="1800">
                <a:latin typeface="+mn-lt"/>
                <a:cs typeface="Arial" panose="020B0604020202020204" pitchFamily="34" charset="0"/>
              </a:defRPr>
            </a:lvl4pPr>
            <a:lvl5pPr>
              <a:defRPr sz="18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a:extLst>
              <a:ext uri="{FF2B5EF4-FFF2-40B4-BE49-F238E27FC236}">
                <a16:creationId xmlns:a16="http://schemas.microsoft.com/office/drawing/2014/main" id="{9613E62D-CC5C-4655-80D4-20A09AE6BBC1}"/>
              </a:ext>
            </a:extLst>
          </p:cNvPr>
          <p:cNvSpPr>
            <a:spLocks noGrp="1"/>
          </p:cNvSpPr>
          <p:nvPr>
            <p:ph type="body" sz="quarter" idx="17"/>
          </p:nvPr>
        </p:nvSpPr>
        <p:spPr>
          <a:xfrm>
            <a:off x="457200" y="4138138"/>
            <a:ext cx="8229600" cy="449736"/>
          </a:xfrm>
        </p:spPr>
        <p:txBody>
          <a:bodyPr lIns="0" tIns="0" rIns="0" bIns="0"/>
          <a:lstStyle>
            <a:lvl1pPr marL="0" indent="0">
              <a:buNone/>
              <a:defRPr sz="1800">
                <a:latin typeface="+mn-lt"/>
                <a:cs typeface="Arial" panose="020B0604020202020204" pitchFamily="34" charset="0"/>
              </a:defRPr>
            </a:lvl1pPr>
            <a:lvl2pPr indent="0">
              <a:buNone/>
              <a:defRPr sz="1800">
                <a:latin typeface="+mn-lt"/>
                <a:cs typeface="Arial" panose="020B0604020202020204" pitchFamily="34" charset="0"/>
              </a:defRPr>
            </a:lvl2pPr>
            <a:lvl3pPr indent="0">
              <a:buNone/>
              <a:defRPr sz="1800">
                <a:latin typeface="+mn-lt"/>
                <a:cs typeface="Arial" panose="020B0604020202020204" pitchFamily="34" charset="0"/>
              </a:defRPr>
            </a:lvl3pPr>
            <a:lvl4pPr indent="0">
              <a:buNone/>
              <a:defRPr sz="1800">
                <a:latin typeface="+mn-lt"/>
                <a:cs typeface="Arial" panose="020B0604020202020204" pitchFamily="34" charset="0"/>
              </a:defRPr>
            </a:lvl4pPr>
            <a:lvl5pPr indent="0">
              <a:buNone/>
              <a:defRPr sz="18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14">
            <a:extLst>
              <a:ext uri="{FF2B5EF4-FFF2-40B4-BE49-F238E27FC236}">
                <a16:creationId xmlns:a16="http://schemas.microsoft.com/office/drawing/2014/main" id="{4FF79913-B31B-4969-A074-439CCBADEF24}"/>
              </a:ext>
            </a:extLst>
          </p:cNvPr>
          <p:cNvSpPr>
            <a:spLocks noGrp="1"/>
          </p:cNvSpPr>
          <p:nvPr>
            <p:ph sz="quarter" idx="18"/>
          </p:nvPr>
        </p:nvSpPr>
        <p:spPr>
          <a:xfrm>
            <a:off x="457200" y="4809649"/>
            <a:ext cx="8229600" cy="487363"/>
          </a:xfrm>
        </p:spPr>
        <p:txBody>
          <a:bodyPr lIns="0" tIns="0" rIns="0" bIns="0"/>
          <a:lstStyle>
            <a:lvl1pPr marL="0" indent="0">
              <a:buNone/>
              <a:defRPr sz="1800">
                <a:latin typeface="+mn-lt"/>
                <a:cs typeface="Arial" panose="020B0604020202020204" pitchFamily="34" charset="0"/>
              </a:defRPr>
            </a:lvl1pPr>
            <a:lvl2pPr>
              <a:defRPr sz="1800">
                <a:latin typeface="+mn-lt"/>
                <a:cs typeface="Arial" panose="020B0604020202020204" pitchFamily="34" charset="0"/>
              </a:defRPr>
            </a:lvl2pPr>
            <a:lvl3pPr>
              <a:defRPr sz="1800">
                <a:latin typeface="+mn-lt"/>
                <a:cs typeface="Arial" panose="020B0604020202020204" pitchFamily="34" charset="0"/>
              </a:defRPr>
            </a:lvl3pPr>
            <a:lvl4pPr>
              <a:defRPr sz="1800">
                <a:latin typeface="+mn-lt"/>
                <a:cs typeface="Arial" panose="020B0604020202020204" pitchFamily="34" charset="0"/>
              </a:defRPr>
            </a:lvl4pPr>
            <a:lvl5pPr>
              <a:defRPr sz="18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587266698"/>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itle and 4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93309"/>
            <a:ext cx="8229600" cy="387941"/>
          </a:xfrm>
        </p:spPr>
        <p:txBody>
          <a:bodyPr tIns="0" bIns="0"/>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0" name="Content Placeholder 7">
            <a:extLst>
              <a:ext uri="{FF2B5EF4-FFF2-40B4-BE49-F238E27FC236}">
                <a16:creationId xmlns:a16="http://schemas.microsoft.com/office/drawing/2014/main" id="{F134B295-1575-464D-B039-45FC77F6E904}"/>
              </a:ext>
            </a:extLst>
          </p:cNvPr>
          <p:cNvSpPr>
            <a:spLocks noGrp="1"/>
          </p:cNvSpPr>
          <p:nvPr>
            <p:ph sz="quarter" idx="14" hasCustomPrompt="1"/>
          </p:nvPr>
        </p:nvSpPr>
        <p:spPr>
          <a:xfrm>
            <a:off x="457200" y="2133650"/>
            <a:ext cx="8229600" cy="387941"/>
          </a:xfrm>
        </p:spPr>
        <p:txBody>
          <a:bodyPr tIns="0" bIns="0"/>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a:extLst>
              <a:ext uri="{FF2B5EF4-FFF2-40B4-BE49-F238E27FC236}">
                <a16:creationId xmlns:a16="http://schemas.microsoft.com/office/drawing/2014/main" id="{788D2154-32E7-48C3-AE35-FAD057E6FF9A}"/>
              </a:ext>
            </a:extLst>
          </p:cNvPr>
          <p:cNvSpPr>
            <a:spLocks noGrp="1"/>
          </p:cNvSpPr>
          <p:nvPr>
            <p:ph type="body" sz="quarter" idx="15"/>
          </p:nvPr>
        </p:nvSpPr>
        <p:spPr>
          <a:xfrm>
            <a:off x="457200" y="2757489"/>
            <a:ext cx="8229600" cy="449736"/>
          </a:xfrm>
        </p:spPr>
        <p:txBody>
          <a:bodyPr lIns="0" tIns="0" rIns="0" bIns="0"/>
          <a:lstStyle>
            <a:lvl1pPr marL="0" indent="0">
              <a:buNone/>
              <a:defRPr sz="1800">
                <a:latin typeface="+mn-lt"/>
                <a:cs typeface="Arial" panose="020B0604020202020204" pitchFamily="34" charset="0"/>
              </a:defRPr>
            </a:lvl1pPr>
            <a:lvl2pPr indent="0">
              <a:buNone/>
              <a:defRPr sz="1800">
                <a:latin typeface="+mn-lt"/>
                <a:cs typeface="Arial" panose="020B0604020202020204" pitchFamily="34" charset="0"/>
              </a:defRPr>
            </a:lvl2pPr>
            <a:lvl3pPr indent="0">
              <a:buNone/>
              <a:defRPr sz="1800">
                <a:latin typeface="+mn-lt"/>
                <a:cs typeface="Arial" panose="020B0604020202020204" pitchFamily="34" charset="0"/>
              </a:defRPr>
            </a:lvl3pPr>
            <a:lvl4pPr indent="0">
              <a:buNone/>
              <a:defRPr sz="1800">
                <a:latin typeface="+mn-lt"/>
                <a:cs typeface="Arial" panose="020B0604020202020204" pitchFamily="34" charset="0"/>
              </a:defRPr>
            </a:lvl4pPr>
            <a:lvl5pPr indent="0">
              <a:buNone/>
              <a:defRPr sz="18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5" name="Content Placeholder 14">
            <a:extLst>
              <a:ext uri="{FF2B5EF4-FFF2-40B4-BE49-F238E27FC236}">
                <a16:creationId xmlns:a16="http://schemas.microsoft.com/office/drawing/2014/main" id="{D1DBECC9-51D5-4567-8B86-67F6BDA67BE2}"/>
              </a:ext>
            </a:extLst>
          </p:cNvPr>
          <p:cNvSpPr>
            <a:spLocks noGrp="1"/>
          </p:cNvSpPr>
          <p:nvPr>
            <p:ph sz="quarter" idx="16"/>
          </p:nvPr>
        </p:nvSpPr>
        <p:spPr>
          <a:xfrm>
            <a:off x="457200" y="3429000"/>
            <a:ext cx="8229600" cy="487363"/>
          </a:xfrm>
        </p:spPr>
        <p:txBody>
          <a:bodyPr lIns="0" tIns="0" rIns="0" bIns="0"/>
          <a:lstStyle>
            <a:lvl1pPr marL="0" indent="0">
              <a:buNone/>
              <a:defRPr sz="1800">
                <a:latin typeface="+mn-lt"/>
                <a:cs typeface="Arial" panose="020B0604020202020204" pitchFamily="34" charset="0"/>
              </a:defRPr>
            </a:lvl1pPr>
            <a:lvl2pPr>
              <a:defRPr sz="1800">
                <a:latin typeface="+mn-lt"/>
                <a:cs typeface="Arial" panose="020B0604020202020204" pitchFamily="34" charset="0"/>
              </a:defRPr>
            </a:lvl2pPr>
            <a:lvl3pPr>
              <a:defRPr sz="1800">
                <a:latin typeface="+mn-lt"/>
                <a:cs typeface="Arial" panose="020B0604020202020204" pitchFamily="34" charset="0"/>
              </a:defRPr>
            </a:lvl3pPr>
            <a:lvl4pPr>
              <a:defRPr sz="1800">
                <a:latin typeface="+mn-lt"/>
                <a:cs typeface="Arial" panose="020B0604020202020204" pitchFamily="34" charset="0"/>
              </a:defRPr>
            </a:lvl4pPr>
            <a:lvl5pPr>
              <a:defRPr sz="18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a:extLst>
              <a:ext uri="{FF2B5EF4-FFF2-40B4-BE49-F238E27FC236}">
                <a16:creationId xmlns:a16="http://schemas.microsoft.com/office/drawing/2014/main" id="{9613E62D-CC5C-4655-80D4-20A09AE6BBC1}"/>
              </a:ext>
            </a:extLst>
          </p:cNvPr>
          <p:cNvSpPr>
            <a:spLocks noGrp="1"/>
          </p:cNvSpPr>
          <p:nvPr>
            <p:ph type="body" sz="quarter" idx="17"/>
          </p:nvPr>
        </p:nvSpPr>
        <p:spPr>
          <a:xfrm>
            <a:off x="457200" y="4138138"/>
            <a:ext cx="8229600" cy="449736"/>
          </a:xfrm>
        </p:spPr>
        <p:txBody>
          <a:bodyPr lIns="0" tIns="0" rIns="0" bIns="0"/>
          <a:lstStyle>
            <a:lvl1pPr marL="0" indent="0">
              <a:buNone/>
              <a:defRPr sz="1800">
                <a:latin typeface="+mn-lt"/>
                <a:cs typeface="Arial" panose="020B0604020202020204" pitchFamily="34" charset="0"/>
              </a:defRPr>
            </a:lvl1pPr>
            <a:lvl2pPr indent="0">
              <a:buNone/>
              <a:defRPr sz="1800">
                <a:latin typeface="+mn-lt"/>
                <a:cs typeface="Arial" panose="020B0604020202020204" pitchFamily="34" charset="0"/>
              </a:defRPr>
            </a:lvl2pPr>
            <a:lvl3pPr indent="0">
              <a:buNone/>
              <a:defRPr sz="1800">
                <a:latin typeface="+mn-lt"/>
                <a:cs typeface="Arial" panose="020B0604020202020204" pitchFamily="34" charset="0"/>
              </a:defRPr>
            </a:lvl3pPr>
            <a:lvl4pPr indent="0">
              <a:buNone/>
              <a:defRPr sz="1800">
                <a:latin typeface="+mn-lt"/>
                <a:cs typeface="Arial" panose="020B0604020202020204" pitchFamily="34" charset="0"/>
              </a:defRPr>
            </a:lvl4pPr>
            <a:lvl5pPr indent="0">
              <a:buNone/>
              <a:defRPr sz="18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5">
            <a:extLst>
              <a:ext uri="{FF2B5EF4-FFF2-40B4-BE49-F238E27FC236}">
                <a16:creationId xmlns:a16="http://schemas.microsoft.com/office/drawing/2014/main" id="{7A56A033-3672-45CC-B0A5-F5C87DFF0018}"/>
              </a:ext>
            </a:extLst>
          </p:cNvPr>
          <p:cNvSpPr>
            <a:spLocks noGrp="1"/>
          </p:cNvSpPr>
          <p:nvPr>
            <p:ph type="body" sz="quarter" idx="18"/>
          </p:nvPr>
        </p:nvSpPr>
        <p:spPr>
          <a:xfrm>
            <a:off x="457200" y="4876751"/>
            <a:ext cx="8229600" cy="449736"/>
          </a:xfrm>
        </p:spPr>
        <p:txBody>
          <a:bodyPr lIns="0" tIns="0" rIns="0" bIns="0"/>
          <a:lstStyle>
            <a:lvl1pPr marL="0" indent="0">
              <a:buNone/>
              <a:defRPr sz="1800">
                <a:latin typeface="+mn-lt"/>
                <a:cs typeface="Arial" panose="020B0604020202020204" pitchFamily="34" charset="0"/>
              </a:defRPr>
            </a:lvl1pPr>
            <a:lvl2pPr indent="0">
              <a:buNone/>
              <a:defRPr sz="1800">
                <a:latin typeface="+mn-lt"/>
                <a:cs typeface="Arial" panose="020B0604020202020204" pitchFamily="34" charset="0"/>
              </a:defRPr>
            </a:lvl2pPr>
            <a:lvl3pPr indent="0">
              <a:buNone/>
              <a:defRPr sz="1800">
                <a:latin typeface="+mn-lt"/>
                <a:cs typeface="Arial" panose="020B0604020202020204" pitchFamily="34" charset="0"/>
              </a:defRPr>
            </a:lvl3pPr>
            <a:lvl4pPr indent="0">
              <a:buNone/>
              <a:defRPr sz="1800">
                <a:latin typeface="+mn-lt"/>
                <a:cs typeface="Arial" panose="020B0604020202020204" pitchFamily="34" charset="0"/>
              </a:defRPr>
            </a:lvl4pPr>
            <a:lvl5pPr indent="0">
              <a:buNone/>
              <a:defRPr sz="18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4">
            <a:extLst>
              <a:ext uri="{FF2B5EF4-FFF2-40B4-BE49-F238E27FC236}">
                <a16:creationId xmlns:a16="http://schemas.microsoft.com/office/drawing/2014/main" id="{D3CC234B-F45E-4085-9EA4-BF8ED7948A3D}"/>
              </a:ext>
            </a:extLst>
          </p:cNvPr>
          <p:cNvSpPr>
            <a:spLocks noGrp="1"/>
          </p:cNvSpPr>
          <p:nvPr>
            <p:ph sz="quarter" idx="19"/>
          </p:nvPr>
        </p:nvSpPr>
        <p:spPr>
          <a:xfrm>
            <a:off x="457200" y="5615364"/>
            <a:ext cx="8229600" cy="487363"/>
          </a:xfrm>
        </p:spPr>
        <p:txBody>
          <a:bodyPr lIns="0" tIns="0" rIns="0" bIns="0"/>
          <a:lstStyle>
            <a:lvl1pPr marL="0" indent="0">
              <a:buNone/>
              <a:defRPr sz="1800">
                <a:latin typeface="+mn-lt"/>
                <a:cs typeface="Arial" panose="020B0604020202020204" pitchFamily="34" charset="0"/>
              </a:defRPr>
            </a:lvl1pPr>
            <a:lvl2pPr>
              <a:defRPr sz="1800">
                <a:latin typeface="+mn-lt"/>
                <a:cs typeface="Arial" panose="020B0604020202020204" pitchFamily="34" charset="0"/>
              </a:defRPr>
            </a:lvl2pPr>
            <a:lvl3pPr>
              <a:defRPr sz="1800">
                <a:latin typeface="+mn-lt"/>
                <a:cs typeface="Arial" panose="020B0604020202020204" pitchFamily="34" charset="0"/>
              </a:defRPr>
            </a:lvl3pPr>
            <a:lvl4pPr>
              <a:defRPr sz="1800">
                <a:latin typeface="+mn-lt"/>
                <a:cs typeface="Arial" panose="020B0604020202020204" pitchFamily="34" charset="0"/>
              </a:defRPr>
            </a:lvl4pPr>
            <a:lvl5pPr>
              <a:defRPr sz="180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31616905"/>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9" name="Text Placeholder 8"/>
          <p:cNvSpPr>
            <a:spLocks noGrp="1"/>
          </p:cNvSpPr>
          <p:nvPr>
            <p:ph type="body" sz="quarter" idx="14" hasCustomPrompt="1"/>
          </p:nvPr>
        </p:nvSpPr>
        <p:spPr>
          <a:xfrm>
            <a:off x="5029200" y="1600201"/>
            <a:ext cx="3657600" cy="1600199"/>
          </a:xfrm>
          <a:prstGeom prst="rect">
            <a:avLst/>
          </a:prstGeo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a:prstGeom prst="rect">
            <a:avLst/>
          </a:prstGeo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Tree>
    <p:extLst>
      <p:ext uri="{BB962C8B-B14F-4D97-AF65-F5344CB8AC3E}">
        <p14:creationId xmlns:p14="http://schemas.microsoft.com/office/powerpoint/2010/main" val="1426936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a:prstGeom prst="rect">
            <a:avLst/>
          </a:prstGeo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a:prstGeom prst="rect">
            <a:avLst/>
          </a:prstGeo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a:prstGeom prst="rect">
            <a:avLst/>
          </a:prstGeo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1/22/2024</a:t>
            </a:fld>
            <a:endParaRPr lang="en-US" dirty="0"/>
          </a:p>
        </p:txBody>
      </p:sp>
      <p:sp>
        <p:nvSpPr>
          <p:cNvPr id="18" name="Footer Placeholder 17"/>
          <p:cNvSpPr>
            <a:spLocks noGrp="1"/>
          </p:cNvSpPr>
          <p:nvPr>
            <p:ph type="ftr" sz="quarter" idx="18"/>
          </p:nvPr>
        </p:nvSpPr>
        <p:spPr>
          <a:xfrm>
            <a:off x="93969" y="6172200"/>
            <a:ext cx="8595360" cy="235463"/>
          </a:xfrm>
          <a:prstGeom prst="rect">
            <a:avLst/>
          </a:prstGeom>
        </p:spPr>
        <p:txBody>
          <a:bodyPr/>
          <a:lstStyle/>
          <a:p>
            <a:endParaRPr lang="en-US" dirty="0"/>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11"/>
          <p:cNvSpPr>
            <a:spLocks noGrp="1"/>
          </p:cNvSpPr>
          <p:nvPr>
            <p:ph type="body" sz="quarter" idx="19" hasCustomPrompt="1"/>
          </p:nvPr>
        </p:nvSpPr>
        <p:spPr>
          <a:xfrm>
            <a:off x="1600200" y="6371626"/>
            <a:ext cx="7159752" cy="274320"/>
          </a:xfrm>
          <a:prstGeom prst="rect">
            <a:avLst/>
          </a:prstGeom>
        </p:spPr>
        <p:txBody>
          <a:bodyPr lIns="91440" tIns="45720" rIns="91440" bIns="45720"/>
          <a:lstStyle>
            <a:lvl1pPr marL="0" marR="0" indent="0" algn="r" defTabSz="914400" rtl="0" eaLnBrk="1" fontAlgn="auto" latinLnBrk="0" hangingPunct="1">
              <a:lnSpc>
                <a:spcPct val="100000"/>
              </a:lnSpc>
              <a:spcBef>
                <a:spcPts val="0"/>
              </a:spcBef>
              <a:spcAft>
                <a:spcPts val="0"/>
              </a:spcAft>
              <a:buClrTx/>
              <a:buSzTx/>
              <a:buFontTx/>
              <a:buNone/>
              <a:tabLst/>
              <a:defRPr lang="en-US" altLang="en-US" sz="1200" b="0" kern="1200" dirty="0">
                <a:solidFill>
                  <a:schemeClr val="tx1"/>
                </a:solidFill>
                <a:latin typeface="Verdana" pitchFamily="34" charset="0"/>
                <a:ea typeface="Verdana" pitchFamily="34" charset="0"/>
                <a:cs typeface="Verdana" pitchFamily="34" charset="0"/>
              </a:defRPr>
            </a:lvl1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8467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a:prstGeom prst="rect">
            <a:avLst/>
          </a:prstGeo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a:prstGeom prst="rect">
            <a:avLst/>
          </a:prstGeo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a:prstGeom prst="rect">
            <a:avLst/>
          </a:prstGeo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1/22/2024</a:t>
            </a:fld>
            <a:endParaRPr lang="en-US" dirty="0"/>
          </a:p>
        </p:txBody>
      </p:sp>
      <p:sp>
        <p:nvSpPr>
          <p:cNvPr id="18" name="Footer Placeholder 17"/>
          <p:cNvSpPr>
            <a:spLocks noGrp="1"/>
          </p:cNvSpPr>
          <p:nvPr>
            <p:ph type="ftr" sz="quarter" idx="18"/>
          </p:nvPr>
        </p:nvSpPr>
        <p:spPr>
          <a:xfrm>
            <a:off x="93969" y="6172200"/>
            <a:ext cx="8595360" cy="235463"/>
          </a:xfrm>
          <a:prstGeom prst="rect">
            <a:avLst/>
          </a:prstGeom>
        </p:spPr>
        <p:txBody>
          <a:bodyPr/>
          <a:lstStyle/>
          <a:p>
            <a:endParaRPr lang="en-US" dirty="0"/>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11"/>
          <p:cNvSpPr>
            <a:spLocks noGrp="1"/>
          </p:cNvSpPr>
          <p:nvPr>
            <p:ph type="body" sz="quarter" idx="19" hasCustomPrompt="1"/>
          </p:nvPr>
        </p:nvSpPr>
        <p:spPr>
          <a:xfrm>
            <a:off x="1600200" y="6371626"/>
            <a:ext cx="7159752" cy="274320"/>
          </a:xfrm>
          <a:prstGeom prst="rect">
            <a:avLst/>
          </a:prstGeom>
        </p:spPr>
        <p:txBody>
          <a:bodyPr lIns="91440" tIns="45720" rIns="91440" bIns="45720"/>
          <a:lstStyle>
            <a:lvl1pPr marL="0" marR="0" indent="0" algn="r" defTabSz="914400" rtl="0" eaLnBrk="1" fontAlgn="auto" latinLnBrk="0" hangingPunct="1">
              <a:lnSpc>
                <a:spcPct val="100000"/>
              </a:lnSpc>
              <a:spcBef>
                <a:spcPts val="0"/>
              </a:spcBef>
              <a:spcAft>
                <a:spcPts val="0"/>
              </a:spcAft>
              <a:buClrTx/>
              <a:buSzTx/>
              <a:buFontTx/>
              <a:buNone/>
              <a:tabLst/>
              <a:defRPr lang="en-US" altLang="en-US" sz="1200" b="0" kern="1200" dirty="0">
                <a:solidFill>
                  <a:schemeClr val="tx1"/>
                </a:solidFill>
                <a:latin typeface="Verdana" pitchFamily="34" charset="0"/>
                <a:ea typeface="Verdana" pitchFamily="34" charset="0"/>
                <a:cs typeface="Verdana" pitchFamily="34" charset="0"/>
              </a:defRPr>
            </a:lvl1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1850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image" Target="../media/image2.jp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 id="2147483686" r:id="rId2"/>
    <p:sldLayoutId id="214748368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2018, 2015, 2012 </a:t>
            </a:r>
            <a:r>
              <a:rPr lang="en-US" altLang="en-US" sz="1200" b="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20"/>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83" r:id="rId10"/>
    <p:sldLayoutId id="2147483684" r:id="rId11"/>
    <p:sldLayoutId id="2147483685" r:id="rId12"/>
    <p:sldLayoutId id="2147483671" r:id="rId13"/>
    <p:sldLayoutId id="2147483673" r:id="rId14"/>
    <p:sldLayoutId id="2147483670" r:id="rId15"/>
    <p:sldLayoutId id="2147483669" r:id="rId16"/>
    <p:sldLayoutId id="2147483655" r:id="rId17"/>
    <p:sldLayoutId id="214748368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hyperlink" Target="https://www.treasury.gov/resource-center/data-chart-center/interest-rates/Pages/TextView.aspx?data=reallongtermrate" TargetMode="External"/><Relationship Id="rId5" Type="http://schemas.openxmlformats.org/officeDocument/2006/relationships/hyperlink" Target="https://www.treasury.gov/resource-" TargetMode="External"/><Relationship Id="rId4" Type="http://schemas.openxmlformats.org/officeDocument/2006/relationships/hyperlink" Target="http://www.federalreserve.gov/releas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www.federalreserve.gov/econresdata/releases/govsecure/current.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www.federalreserve.gov/releases/h15/data.ht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www.federalreserve.gov/econresdata/releases/corpsecure/current.ht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Lenovo\Desktop\OCD2017_M\MISC3\Paul\LUMS\Teaching 2019\Misc\Lancaster Background.jp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 y="283"/>
            <a:ext cx="9143245" cy="68574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solidFill>
                  <a:srgbClr val="B5121B"/>
                </a:solidFill>
              </a:rPr>
              <a:t>AcF</a:t>
            </a:r>
            <a:r>
              <a:rPr lang="en-US" dirty="0">
                <a:solidFill>
                  <a:srgbClr val="B5121B"/>
                </a:solidFill>
              </a:rPr>
              <a:t> 304 Financial Markets</a:t>
            </a:r>
            <a:br>
              <a:rPr lang="en-US" dirty="0">
                <a:solidFill>
                  <a:srgbClr val="B5121B"/>
                </a:solidFill>
              </a:rPr>
            </a:br>
            <a:br>
              <a:rPr lang="en-US" dirty="0">
                <a:solidFill>
                  <a:srgbClr val="B5121B"/>
                </a:solidFill>
              </a:rPr>
            </a:br>
            <a:endParaRPr lang="en-US" dirty="0">
              <a:solidFill>
                <a:srgbClr val="B5121B"/>
              </a:solidFill>
            </a:endParaRPr>
          </a:p>
        </p:txBody>
      </p:sp>
      <p:sp>
        <p:nvSpPr>
          <p:cNvPr id="4" name="Text Placeholder 3"/>
          <p:cNvSpPr>
            <a:spLocks noGrp="1"/>
          </p:cNvSpPr>
          <p:nvPr>
            <p:ph type="body" sz="quarter" idx="14"/>
          </p:nvPr>
        </p:nvSpPr>
        <p:spPr>
          <a:xfrm>
            <a:off x="457200" y="4876800"/>
            <a:ext cx="7696200" cy="2286000"/>
          </a:xfrm>
        </p:spPr>
        <p:txBody>
          <a:bodyPr/>
          <a:lstStyle/>
          <a:p>
            <a:endParaRPr lang="en-US" dirty="0"/>
          </a:p>
          <a:p>
            <a:endParaRPr lang="en-US" dirty="0"/>
          </a:p>
          <a:p>
            <a:endParaRPr lang="en-US" dirty="0"/>
          </a:p>
          <a:p>
            <a:endParaRPr lang="en-US" dirty="0"/>
          </a:p>
          <a:p>
            <a:endParaRPr lang="en-US" dirty="0">
              <a:solidFill>
                <a:srgbClr val="666666"/>
              </a:solidFill>
            </a:endParaRPr>
          </a:p>
          <a:p>
            <a:r>
              <a:rPr lang="en-US" sz="2400" dirty="0">
                <a:solidFill>
                  <a:srgbClr val="666666"/>
                </a:solidFill>
              </a:rPr>
              <a:t>Topic 3: Bond Markets 2 </a:t>
            </a:r>
            <a:endParaRPr lang="en-US" sz="2000" i="1" dirty="0">
              <a:solidFill>
                <a:srgbClr val="666666"/>
              </a:solidFill>
            </a:endParaRPr>
          </a:p>
          <a:p>
            <a:endParaRPr lang="en-US" sz="2400" dirty="0">
              <a:solidFill>
                <a:srgbClr val="666666"/>
              </a:solidFill>
            </a:endParaRPr>
          </a:p>
          <a:p>
            <a:endParaRPr lang="en-US" dirty="0"/>
          </a:p>
          <a:p>
            <a:endParaRPr lang="en-US" dirty="0"/>
          </a:p>
          <a:p>
            <a:endParaRPr lang="en-US" dirty="0"/>
          </a:p>
        </p:txBody>
      </p:sp>
      <p:pic>
        <p:nvPicPr>
          <p:cNvPr id="1026" name="Picture 2" descr="C:\Users\Lenovo\Desktop\OCD2017_M\MISC3\Paul\Images\Financial Times + cal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31" y="838200"/>
            <a:ext cx="4724400" cy="31274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3642-LUni-QuadrupleAccredited-Lockup2017.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324" y="5949280"/>
            <a:ext cx="2768476" cy="510552"/>
          </a:xfrm>
          <a:prstGeom prst="rect">
            <a:avLst/>
          </a:prstGeom>
        </p:spPr>
      </p:pic>
    </p:spTree>
    <p:extLst>
      <p:ext uri="{BB962C8B-B14F-4D97-AF65-F5344CB8AC3E}">
        <p14:creationId xmlns:p14="http://schemas.microsoft.com/office/powerpoint/2010/main" val="31788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4863-1B8B-4D9E-AE4F-FCE4BF8AF9A8}"/>
              </a:ext>
            </a:extLst>
          </p:cNvPr>
          <p:cNvSpPr>
            <a:spLocks noGrp="1"/>
          </p:cNvSpPr>
          <p:nvPr>
            <p:ph type="title"/>
          </p:nvPr>
        </p:nvSpPr>
        <p:spPr/>
        <p:txBody>
          <a:bodyPr/>
          <a:lstStyle/>
          <a:p>
            <a:r>
              <a:rPr lang="en-US" sz="2400" noProof="0" dirty="0"/>
              <a:t>Interest Rate on Treasury Bonds and the Inflation Rate, 1973–2016 (January of Each Year)</a:t>
            </a:r>
          </a:p>
        </p:txBody>
      </p:sp>
      <p:pic>
        <p:nvPicPr>
          <p:cNvPr id="32" name="Content Placeholder 31" descr="A line graph shows interest rate on treasury bonds and the inflation rate from 19 73 to 20 16 (January of each year) For long description in Notes pane, press F6.">
            <a:extLst>
              <a:ext uri="{FF2B5EF4-FFF2-40B4-BE49-F238E27FC236}">
                <a16:creationId xmlns:a16="http://schemas.microsoft.com/office/drawing/2014/main" id="{E719CC15-00FF-43D0-AC66-324588EDE027}"/>
              </a:ext>
            </a:extLst>
          </p:cNvPr>
          <p:cNvPicPr>
            <a:picLocks noGrp="1" noChangeAspect="1"/>
          </p:cNvPicPr>
          <p:nvPr>
            <p:ph sz="quarter" idx="13"/>
          </p:nvPr>
        </p:nvPicPr>
        <p:blipFill>
          <a:blip r:embed="rId3"/>
          <a:stretch>
            <a:fillRect/>
          </a:stretch>
        </p:blipFill>
        <p:spPr>
          <a:xfrm>
            <a:off x="829904" y="1584960"/>
            <a:ext cx="7484190" cy="3748396"/>
          </a:xfrm>
        </p:spPr>
      </p:pic>
      <p:sp>
        <p:nvSpPr>
          <p:cNvPr id="21" name="Content Placeholder 20">
            <a:extLst>
              <a:ext uri="{FF2B5EF4-FFF2-40B4-BE49-F238E27FC236}">
                <a16:creationId xmlns:a16="http://schemas.microsoft.com/office/drawing/2014/main" id="{00C3AFA8-5AA8-4885-9A34-B7645670AB6B}"/>
              </a:ext>
            </a:extLst>
          </p:cNvPr>
          <p:cNvSpPr>
            <a:spLocks noGrp="1"/>
          </p:cNvSpPr>
          <p:nvPr>
            <p:ph sz="quarter" idx="14"/>
          </p:nvPr>
        </p:nvSpPr>
        <p:spPr>
          <a:xfrm>
            <a:off x="457200" y="5634739"/>
            <a:ext cx="973394" cy="294111"/>
          </a:xfrm>
        </p:spPr>
        <p:txBody>
          <a:bodyPr/>
          <a:lstStyle/>
          <a:p>
            <a:pPr marL="432" indent="0">
              <a:buNone/>
            </a:pPr>
            <a:r>
              <a:rPr lang="en-US" sz="1600" b="1" dirty="0"/>
              <a:t>Source:</a:t>
            </a:r>
          </a:p>
        </p:txBody>
      </p:sp>
      <p:sp>
        <p:nvSpPr>
          <p:cNvPr id="22" name="Text Placeholder 21">
            <a:extLst>
              <a:ext uri="{FF2B5EF4-FFF2-40B4-BE49-F238E27FC236}">
                <a16:creationId xmlns:a16="http://schemas.microsoft.com/office/drawing/2014/main" id="{32BB8CD1-8A14-4897-B260-5EEBC7EC0684}"/>
              </a:ext>
            </a:extLst>
          </p:cNvPr>
          <p:cNvSpPr>
            <a:spLocks noGrp="1"/>
          </p:cNvSpPr>
          <p:nvPr>
            <p:ph type="body" sz="quarter" idx="15"/>
          </p:nvPr>
        </p:nvSpPr>
        <p:spPr>
          <a:xfrm>
            <a:off x="1489586" y="5612249"/>
            <a:ext cx="3628103" cy="272355"/>
          </a:xfrm>
        </p:spPr>
        <p:txBody>
          <a:bodyPr/>
          <a:lstStyle/>
          <a:p>
            <a:r>
              <a:rPr lang="en-US" sz="1600" dirty="0">
                <a:hlinkClick r:id="rId4" tooltip="www.federalreserve.gov/releases "/>
              </a:rPr>
              <a:t>http://www.federalreserve.gov/releases</a:t>
            </a:r>
            <a:endParaRPr lang="en-US" sz="1600" dirty="0"/>
          </a:p>
        </p:txBody>
      </p:sp>
      <p:sp>
        <p:nvSpPr>
          <p:cNvPr id="23" name="Content Placeholder 22">
            <a:extLst>
              <a:ext uri="{FF2B5EF4-FFF2-40B4-BE49-F238E27FC236}">
                <a16:creationId xmlns:a16="http://schemas.microsoft.com/office/drawing/2014/main" id="{89700AD2-04C8-4D48-90F7-E81C5D6B5FCD}"/>
              </a:ext>
            </a:extLst>
          </p:cNvPr>
          <p:cNvSpPr>
            <a:spLocks noGrp="1"/>
          </p:cNvSpPr>
          <p:nvPr>
            <p:ph sz="quarter" idx="16"/>
          </p:nvPr>
        </p:nvSpPr>
        <p:spPr>
          <a:xfrm>
            <a:off x="5161935" y="5635656"/>
            <a:ext cx="427705" cy="276725"/>
          </a:xfrm>
        </p:spPr>
        <p:txBody>
          <a:bodyPr/>
          <a:lstStyle/>
          <a:p>
            <a:r>
              <a:rPr lang="en-US" sz="1600" dirty="0"/>
              <a:t>and</a:t>
            </a:r>
          </a:p>
        </p:txBody>
      </p:sp>
      <p:sp>
        <p:nvSpPr>
          <p:cNvPr id="28" name="Text Placeholder 27">
            <a:extLst>
              <a:ext uri="{FF2B5EF4-FFF2-40B4-BE49-F238E27FC236}">
                <a16:creationId xmlns:a16="http://schemas.microsoft.com/office/drawing/2014/main" id="{94DB14E2-CD8A-429C-A11C-10ED1774E168}"/>
              </a:ext>
            </a:extLst>
          </p:cNvPr>
          <p:cNvSpPr>
            <a:spLocks noGrp="1"/>
          </p:cNvSpPr>
          <p:nvPr>
            <p:ph type="body" sz="quarter" idx="17"/>
          </p:nvPr>
        </p:nvSpPr>
        <p:spPr>
          <a:xfrm>
            <a:off x="5648634" y="5634789"/>
            <a:ext cx="3303640" cy="299351"/>
          </a:xfrm>
        </p:spPr>
        <p:txBody>
          <a:bodyPr/>
          <a:lstStyle/>
          <a:p>
            <a:r>
              <a:rPr lang="en-US" sz="1600" dirty="0">
                <a:hlinkClick r:id="rId5" tooltip="www.treasury.gov/resource-center/data-chart-center/interest-rates/Pages/TextView.aspx?data=reallongtermrate."/>
              </a:rPr>
              <a:t>https://www.treasury.gov/resource-</a:t>
            </a:r>
            <a:endParaRPr lang="en-US" sz="1600" dirty="0"/>
          </a:p>
        </p:txBody>
      </p:sp>
      <p:sp>
        <p:nvSpPr>
          <p:cNvPr id="29" name="Text Placeholder 28">
            <a:extLst>
              <a:ext uri="{FF2B5EF4-FFF2-40B4-BE49-F238E27FC236}">
                <a16:creationId xmlns:a16="http://schemas.microsoft.com/office/drawing/2014/main" id="{B0F5EB52-0ADE-4679-AB9E-A9A68ADBD5A9}"/>
              </a:ext>
            </a:extLst>
          </p:cNvPr>
          <p:cNvSpPr>
            <a:spLocks noGrp="1"/>
          </p:cNvSpPr>
          <p:nvPr>
            <p:ph type="body" sz="quarter" idx="18"/>
          </p:nvPr>
        </p:nvSpPr>
        <p:spPr>
          <a:xfrm>
            <a:off x="560436" y="5986516"/>
            <a:ext cx="7624916" cy="299351"/>
          </a:xfrm>
        </p:spPr>
        <p:txBody>
          <a:bodyPr/>
          <a:lstStyle/>
          <a:p>
            <a:r>
              <a:rPr lang="en-US" sz="1600" dirty="0">
                <a:hlinkClick r:id="rId6" tooltip="www.treasury.gov/resource-center/data-chart-center/interest-rates/Pages/TextView.aspx?data=reallongtermrate."/>
              </a:rPr>
              <a:t>center/data-chart-center/interest-rates/Pages/TextView.aspx?data=reallongtermrate</a:t>
            </a:r>
            <a:endParaRPr lang="en-US" sz="1600" dirty="0"/>
          </a:p>
        </p:txBody>
      </p:sp>
      <p:sp>
        <p:nvSpPr>
          <p:cNvPr id="30" name="Content Placeholder 29">
            <a:extLst>
              <a:ext uri="{FF2B5EF4-FFF2-40B4-BE49-F238E27FC236}">
                <a16:creationId xmlns:a16="http://schemas.microsoft.com/office/drawing/2014/main" id="{58004277-05D5-4988-B276-4FE9CB6CAE1F}"/>
              </a:ext>
            </a:extLst>
          </p:cNvPr>
          <p:cNvSpPr>
            <a:spLocks noGrp="1"/>
          </p:cNvSpPr>
          <p:nvPr>
            <p:ph sz="quarter" idx="19"/>
          </p:nvPr>
        </p:nvSpPr>
        <p:spPr>
          <a:xfrm>
            <a:off x="8255099" y="5987842"/>
            <a:ext cx="309717" cy="299351"/>
          </a:xfrm>
        </p:spPr>
        <p:txBody>
          <a:bodyPr/>
          <a:lstStyle/>
          <a:p>
            <a:r>
              <a:rPr lang="en-US" sz="100" dirty="0"/>
              <a:t> </a:t>
            </a:r>
            <a:r>
              <a:rPr lang="en-US" sz="1600" dirty="0"/>
              <a:t> .</a:t>
            </a:r>
            <a:endParaRPr lang="en-IN" sz="1600" dirty="0"/>
          </a:p>
        </p:txBody>
      </p:sp>
    </p:spTree>
    <p:extLst>
      <p:ext uri="{BB962C8B-B14F-4D97-AF65-F5344CB8AC3E}">
        <p14:creationId xmlns:p14="http://schemas.microsoft.com/office/powerpoint/2010/main" val="391910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F5AD-B1AE-4452-A835-40B33928CB3B}"/>
              </a:ext>
            </a:extLst>
          </p:cNvPr>
          <p:cNvSpPr>
            <a:spLocks noGrp="1"/>
          </p:cNvSpPr>
          <p:nvPr>
            <p:ph type="title"/>
          </p:nvPr>
        </p:nvSpPr>
        <p:spPr/>
        <p:txBody>
          <a:bodyPr/>
          <a:lstStyle/>
          <a:p>
            <a:r>
              <a:rPr lang="en-US" altLang="en-US" dirty="0">
                <a:ea typeface="ヒラギノ角ゴ Pro W3" pitchFamily="-84" charset="-128"/>
              </a:rPr>
              <a:t>Treasury Bonds: Recent Innovation</a:t>
            </a:r>
            <a:endParaRPr lang="en-US" dirty="0"/>
          </a:p>
        </p:txBody>
      </p:sp>
      <p:sp>
        <p:nvSpPr>
          <p:cNvPr id="3" name="Content Placeholder 2">
            <a:extLst>
              <a:ext uri="{FF2B5EF4-FFF2-40B4-BE49-F238E27FC236}">
                <a16:creationId xmlns:a16="http://schemas.microsoft.com/office/drawing/2014/main" id="{9162F4A9-BEA2-42BE-9E20-B11CA71BF179}"/>
              </a:ext>
            </a:extLst>
          </p:cNvPr>
          <p:cNvSpPr>
            <a:spLocks noGrp="1"/>
          </p:cNvSpPr>
          <p:nvPr>
            <p:ph sz="quarter" idx="13"/>
          </p:nvPr>
        </p:nvSpPr>
        <p:spPr/>
        <p:txBody>
          <a:bodyPr/>
          <a:lstStyle/>
          <a:p>
            <a:r>
              <a:rPr lang="en-US" noProof="0" dirty="0"/>
              <a:t>Treasury Inflation-Indexed Securities: the principal amount is tied to the current rate of inflation to protect investor purchasing power</a:t>
            </a:r>
          </a:p>
          <a:p>
            <a:r>
              <a:rPr lang="en-US" noProof="0" dirty="0"/>
              <a:t>Treasury S</a:t>
            </a:r>
            <a:r>
              <a:rPr lang="en-US" sz="100" noProof="0" dirty="0"/>
              <a:t> </a:t>
            </a:r>
            <a:r>
              <a:rPr lang="en-US" noProof="0" dirty="0"/>
              <a:t>T</a:t>
            </a:r>
            <a:r>
              <a:rPr lang="en-US" sz="100" noProof="0" dirty="0"/>
              <a:t> </a:t>
            </a:r>
            <a:r>
              <a:rPr lang="en-US" noProof="0" dirty="0"/>
              <a:t>R</a:t>
            </a:r>
            <a:r>
              <a:rPr lang="en-US" sz="100" noProof="0" dirty="0"/>
              <a:t> </a:t>
            </a:r>
            <a:r>
              <a:rPr lang="en-US" noProof="0" dirty="0"/>
              <a:t>I</a:t>
            </a:r>
            <a:r>
              <a:rPr lang="en-US" sz="100" noProof="0" dirty="0"/>
              <a:t> </a:t>
            </a:r>
            <a:r>
              <a:rPr lang="en-US" noProof="0" dirty="0"/>
              <a:t>P</a:t>
            </a:r>
            <a:r>
              <a:rPr lang="en-US" sz="100" noProof="0" dirty="0"/>
              <a:t> </a:t>
            </a:r>
            <a:r>
              <a:rPr lang="en-US" noProof="0" dirty="0"/>
              <a:t>S: the coupon and principal payments are “stripped” from a T-Bond and sold as individual zero-coupon bonds.</a:t>
            </a:r>
          </a:p>
        </p:txBody>
      </p:sp>
    </p:spTree>
    <p:extLst>
      <p:ext uri="{BB962C8B-B14F-4D97-AF65-F5344CB8AC3E}">
        <p14:creationId xmlns:p14="http://schemas.microsoft.com/office/powerpoint/2010/main" val="526803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55AB-5C4F-49A9-B650-82C898440BB8}"/>
              </a:ext>
            </a:extLst>
          </p:cNvPr>
          <p:cNvSpPr>
            <a:spLocks noGrp="1"/>
          </p:cNvSpPr>
          <p:nvPr>
            <p:ph type="title"/>
          </p:nvPr>
        </p:nvSpPr>
        <p:spPr/>
        <p:txBody>
          <a:bodyPr/>
          <a:lstStyle/>
          <a:p>
            <a:r>
              <a:rPr lang="en-US" altLang="en-US" dirty="0">
                <a:ea typeface="ヒラギノ角ゴ Pro W3" pitchFamily="-84" charset="-128"/>
              </a:rPr>
              <a:t>Treasury Bonds: Agency Debt</a:t>
            </a:r>
            <a:endParaRPr lang="en-US" dirty="0"/>
          </a:p>
        </p:txBody>
      </p:sp>
      <p:sp>
        <p:nvSpPr>
          <p:cNvPr id="3" name="Content Placeholder 2">
            <a:extLst>
              <a:ext uri="{FF2B5EF4-FFF2-40B4-BE49-F238E27FC236}">
                <a16:creationId xmlns:a16="http://schemas.microsoft.com/office/drawing/2014/main" id="{742474A7-4E41-4856-89A3-A2FBD127B560}"/>
              </a:ext>
            </a:extLst>
          </p:cNvPr>
          <p:cNvSpPr>
            <a:spLocks noGrp="1"/>
          </p:cNvSpPr>
          <p:nvPr>
            <p:ph sz="quarter" idx="13"/>
          </p:nvPr>
        </p:nvSpPr>
        <p:spPr/>
        <p:txBody>
          <a:bodyPr/>
          <a:lstStyle/>
          <a:p>
            <a:r>
              <a:rPr lang="en-US" noProof="0" dirty="0"/>
              <a:t>Although not technically Treasury securities, agency bonds are issued by government-sponsored entities, such as Student Loan Marketing Association (Sallie Mae).</a:t>
            </a:r>
          </a:p>
          <a:p>
            <a:r>
              <a:rPr lang="en-US" noProof="0" dirty="0"/>
              <a:t>The debt has an “implicit” guarantee that the U.S. government will not let the debt default. This “guarantee” was clear during the 2008 bailout.</a:t>
            </a:r>
          </a:p>
        </p:txBody>
      </p:sp>
    </p:spTree>
    <p:extLst>
      <p:ext uri="{BB962C8B-B14F-4D97-AF65-F5344CB8AC3E}">
        <p14:creationId xmlns:p14="http://schemas.microsoft.com/office/powerpoint/2010/main" val="178000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A1AB-8C47-473F-ADE0-EC81EF17985B}"/>
              </a:ext>
            </a:extLst>
          </p:cNvPr>
          <p:cNvSpPr>
            <a:spLocks noGrp="1"/>
          </p:cNvSpPr>
          <p:nvPr>
            <p:ph type="title"/>
          </p:nvPr>
        </p:nvSpPr>
        <p:spPr/>
        <p:txBody>
          <a:bodyPr/>
          <a:lstStyle/>
          <a:p>
            <a:r>
              <a:rPr lang="en-US" altLang="en-US" dirty="0">
                <a:ea typeface="ヒラギノ角ゴ Pro W3" pitchFamily="-84" charset="-128"/>
              </a:rPr>
              <a:t>Municipal Bonds</a:t>
            </a:r>
            <a:endParaRPr lang="en-US" dirty="0"/>
          </a:p>
        </p:txBody>
      </p:sp>
      <p:sp>
        <p:nvSpPr>
          <p:cNvPr id="3" name="Content Placeholder 2">
            <a:extLst>
              <a:ext uri="{FF2B5EF4-FFF2-40B4-BE49-F238E27FC236}">
                <a16:creationId xmlns:a16="http://schemas.microsoft.com/office/drawing/2014/main" id="{144BA7DE-920A-445A-966F-8C352AFD76CA}"/>
              </a:ext>
            </a:extLst>
          </p:cNvPr>
          <p:cNvSpPr>
            <a:spLocks noGrp="1"/>
          </p:cNvSpPr>
          <p:nvPr>
            <p:ph sz="quarter" idx="13"/>
          </p:nvPr>
        </p:nvSpPr>
        <p:spPr>
          <a:xfrm>
            <a:off x="457200" y="1556327"/>
            <a:ext cx="8229600" cy="1097279"/>
          </a:xfrm>
        </p:spPr>
        <p:txBody>
          <a:bodyPr/>
          <a:lstStyle/>
          <a:p>
            <a:r>
              <a:rPr lang="en-US" altLang="en-US" dirty="0">
                <a:ea typeface="ヒラギノ角ゴ Pro W3" pitchFamily="-84" charset="-128"/>
              </a:rPr>
              <a:t>Issued by local, county, and state governments</a:t>
            </a:r>
          </a:p>
          <a:p>
            <a:r>
              <a:rPr lang="en-US" altLang="en-US" dirty="0">
                <a:ea typeface="ヒラギノ角ゴ Pro W3" pitchFamily="-84" charset="-128"/>
              </a:rPr>
              <a:t>Used to finance public interest projects</a:t>
            </a:r>
          </a:p>
        </p:txBody>
      </p:sp>
    </p:spTree>
    <p:extLst>
      <p:ext uri="{BB962C8B-B14F-4D97-AF65-F5344CB8AC3E}">
        <p14:creationId xmlns:p14="http://schemas.microsoft.com/office/powerpoint/2010/main" val="2514754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A1AB-8C47-473F-ADE0-EC81EF17985B}"/>
              </a:ext>
            </a:extLst>
          </p:cNvPr>
          <p:cNvSpPr>
            <a:spLocks noGrp="1"/>
          </p:cNvSpPr>
          <p:nvPr>
            <p:ph type="title"/>
          </p:nvPr>
        </p:nvSpPr>
        <p:spPr/>
        <p:txBody>
          <a:bodyPr/>
          <a:lstStyle/>
          <a:p>
            <a:r>
              <a:rPr lang="en-US" altLang="en-US" dirty="0">
                <a:ea typeface="ヒラギノ角ゴ Pro W3" pitchFamily="-84" charset="-128"/>
              </a:rPr>
              <a:t>Municipal Bonds: Example</a:t>
            </a:r>
            <a:endParaRPr lang="en-US" dirty="0"/>
          </a:p>
        </p:txBody>
      </p:sp>
      <p:sp>
        <p:nvSpPr>
          <p:cNvPr id="3" name="Content Placeholder 2">
            <a:extLst>
              <a:ext uri="{FF2B5EF4-FFF2-40B4-BE49-F238E27FC236}">
                <a16:creationId xmlns:a16="http://schemas.microsoft.com/office/drawing/2014/main" id="{144BA7DE-920A-445A-966F-8C352AFD76CA}"/>
              </a:ext>
            </a:extLst>
          </p:cNvPr>
          <p:cNvSpPr>
            <a:spLocks noGrp="1"/>
          </p:cNvSpPr>
          <p:nvPr>
            <p:ph sz="quarter" idx="13"/>
          </p:nvPr>
        </p:nvSpPr>
        <p:spPr/>
        <p:txBody>
          <a:bodyPr/>
          <a:lstStyle/>
          <a:p>
            <a:pPr marL="0" indent="0">
              <a:buNone/>
            </a:pPr>
            <a:r>
              <a:rPr lang="en-US" altLang="en-US" dirty="0">
                <a:ea typeface="ヒラギノ角ゴ Pro W3" pitchFamily="-84" charset="-128"/>
              </a:rPr>
              <a:t>Suppose the rate on a corporate bond is 5% and the rate on a municipal bond is 3.5%. Which should you choose? Your marginal tax rate is 28%.</a:t>
            </a:r>
            <a:endParaRPr lang="en-US" dirty="0"/>
          </a:p>
        </p:txBody>
      </p:sp>
    </p:spTree>
    <p:extLst>
      <p:ext uri="{BB962C8B-B14F-4D97-AF65-F5344CB8AC3E}">
        <p14:creationId xmlns:p14="http://schemas.microsoft.com/office/powerpoint/2010/main" val="3035921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BD92-8DE3-4703-97AF-72D7173B51E3}"/>
              </a:ext>
            </a:extLst>
          </p:cNvPr>
          <p:cNvSpPr>
            <a:spLocks noGrp="1"/>
          </p:cNvSpPr>
          <p:nvPr>
            <p:ph type="title"/>
          </p:nvPr>
        </p:nvSpPr>
        <p:spPr>
          <a:xfrm>
            <a:off x="538480" y="151395"/>
            <a:ext cx="8229600" cy="774170"/>
          </a:xfrm>
        </p:spPr>
        <p:txBody>
          <a:bodyPr/>
          <a:lstStyle/>
          <a:p>
            <a:r>
              <a:rPr lang="en-US" altLang="en-US" dirty="0">
                <a:ea typeface="ヒラギノ角ゴ Pro W3" pitchFamily="-84" charset="-128"/>
              </a:rPr>
              <a:t>Municipal Bonds: Example</a:t>
            </a:r>
            <a:endParaRPr lang="en-US" dirty="0"/>
          </a:p>
        </p:txBody>
      </p:sp>
      <p:sp>
        <p:nvSpPr>
          <p:cNvPr id="3" name="Content Placeholder 2">
            <a:extLst>
              <a:ext uri="{FF2B5EF4-FFF2-40B4-BE49-F238E27FC236}">
                <a16:creationId xmlns:a16="http://schemas.microsoft.com/office/drawing/2014/main" id="{D0B8118A-0A69-4E13-9F57-F70063E0BEAA}"/>
              </a:ext>
            </a:extLst>
          </p:cNvPr>
          <p:cNvSpPr>
            <a:spLocks noGrp="1"/>
          </p:cNvSpPr>
          <p:nvPr>
            <p:ph sz="quarter" idx="13"/>
          </p:nvPr>
        </p:nvSpPr>
        <p:spPr>
          <a:xfrm>
            <a:off x="453571" y="1055393"/>
            <a:ext cx="8236857" cy="1756683"/>
          </a:xfrm>
        </p:spPr>
        <p:txBody>
          <a:bodyPr/>
          <a:lstStyle/>
          <a:p>
            <a:pPr marL="0" indent="0">
              <a:spcBef>
                <a:spcPts val="1200"/>
              </a:spcBef>
              <a:buNone/>
            </a:pPr>
            <a:r>
              <a:rPr lang="en-US" altLang="en-US" dirty="0">
                <a:ea typeface="ヒラギノ角ゴ Pro W3" pitchFamily="-84" charset="-128"/>
              </a:rPr>
              <a:t>Suppose the rate on a corporate bond is 5% and the rate on a municipal bond is 3.5%. Which should you choose? Your marginal tax rate is 28%.</a:t>
            </a:r>
            <a:br>
              <a:rPr lang="en-US" altLang="en-US" dirty="0">
                <a:ea typeface="ヒラギノ角ゴ Pro W3" pitchFamily="-84" charset="-128"/>
              </a:rPr>
            </a:br>
            <a:br>
              <a:rPr lang="en-US" altLang="en-US" dirty="0">
                <a:ea typeface="ヒラギノ角ゴ Pro W3" pitchFamily="-84" charset="-128"/>
              </a:rPr>
            </a:br>
            <a:r>
              <a:rPr lang="en-US" altLang="en-US" dirty="0">
                <a:ea typeface="ヒラギノ角ゴ Pro W3" pitchFamily="-84" charset="-128"/>
              </a:rPr>
              <a:t>Find the equivalent tax-free rate (E</a:t>
            </a:r>
            <a:r>
              <a:rPr lang="en-US" altLang="en-US" sz="100" dirty="0">
                <a:ea typeface="ヒラギノ角ゴ Pro W3" pitchFamily="-84" charset="-128"/>
              </a:rPr>
              <a:t> </a:t>
            </a:r>
            <a:r>
              <a:rPr lang="en-US" altLang="en-US" dirty="0">
                <a:ea typeface="ヒラギノ角ゴ Pro W3" pitchFamily="-84" charset="-128"/>
              </a:rPr>
              <a:t>T</a:t>
            </a:r>
            <a:r>
              <a:rPr lang="en-US" altLang="en-US" sz="100" dirty="0">
                <a:ea typeface="ヒラギノ角ゴ Pro W3" pitchFamily="-84" charset="-128"/>
              </a:rPr>
              <a:t> </a:t>
            </a:r>
            <a:r>
              <a:rPr lang="en-US" altLang="en-US" dirty="0">
                <a:ea typeface="ヒラギノ角ゴ Pro W3" pitchFamily="-84" charset="-128"/>
              </a:rPr>
              <a:t>F</a:t>
            </a:r>
            <a:r>
              <a:rPr lang="en-US" altLang="en-US" sz="100" dirty="0">
                <a:ea typeface="ヒラギノ角ゴ Pro W3" pitchFamily="-84" charset="-128"/>
              </a:rPr>
              <a:t> </a:t>
            </a:r>
            <a:r>
              <a:rPr lang="en-US" altLang="en-US" dirty="0">
                <a:ea typeface="ヒラギノ角ゴ Pro W3" pitchFamily="-84" charset="-128"/>
              </a:rPr>
              <a:t>R):</a:t>
            </a:r>
          </a:p>
        </p:txBody>
      </p:sp>
      <mc:AlternateContent xmlns:mc="http://schemas.openxmlformats.org/markup-compatibility/2006">
        <mc:Choice xmlns:a14="http://schemas.microsoft.com/office/drawing/2010/main" Requires="a14">
          <p:sp>
            <p:nvSpPr>
              <p:cNvPr id="17" name="Object 16" descr="E T F R = 5% times left parenthesis 1 minus M T R right parenthesis = 5% times left parenthesis 1 minus 0.28 right parenthesis ">
                <a:extLst>
                  <a:ext uri="{FF2B5EF4-FFF2-40B4-BE49-F238E27FC236}">
                    <a16:creationId xmlns:a16="http://schemas.microsoft.com/office/drawing/2014/main" id="{1F328288-0F4C-4896-B545-C77EDC79BD3B}"/>
                  </a:ext>
                </a:extLst>
              </p:cNvPr>
              <p:cNvSpPr txBox="1"/>
              <p:nvPr/>
            </p:nvSpPr>
            <p:spPr>
              <a:xfrm>
                <a:off x="2084388" y="4462463"/>
                <a:ext cx="5257800" cy="3429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m:rPr>
                          <m:nor/>
                        </m:rPr>
                        <a:rPr lang="en-GB" sz="1800" i="0">
                          <a:solidFill>
                            <a:srgbClr val="000000"/>
                          </a:solidFill>
                          <a:latin typeface="Cambria Math" panose="02040503050406030204" pitchFamily="18" charset="0"/>
                        </a:rPr>
                        <m:t>ETFR</m:t>
                      </m:r>
                      <m:r>
                        <a:rPr lang="en-GB" sz="1800" i="1">
                          <a:solidFill>
                            <a:srgbClr val="000000"/>
                          </a:solidFill>
                          <a:latin typeface="Cambria Math" panose="02040503050406030204" pitchFamily="18" charset="0"/>
                        </a:rPr>
                        <m:t>=</m:t>
                      </m:r>
                      <m:r>
                        <m:rPr>
                          <m:nor/>
                        </m:rPr>
                        <a:rPr lang="en-GB" sz="1800" i="0">
                          <a:solidFill>
                            <a:srgbClr val="000000"/>
                          </a:solidFill>
                          <a:latin typeface="Cambria Math" panose="02040503050406030204" pitchFamily="18" charset="0"/>
                        </a:rPr>
                        <m:t>5%</m:t>
                      </m:r>
                      <m:r>
                        <a:rPr lang="en-GB" sz="1800" i="1">
                          <a:solidFill>
                            <a:srgbClr val="000000"/>
                          </a:solidFill>
                          <a:latin typeface="Cambria Math" panose="02040503050406030204" pitchFamily="18" charset="0"/>
                        </a:rPr>
                        <m:t>×(</m:t>
                      </m:r>
                      <m:r>
                        <a:rPr lang="en-GB" sz="1800" i="0">
                          <a:solidFill>
                            <a:srgbClr val="000000"/>
                          </a:solidFill>
                          <a:latin typeface="Cambria Math" panose="02040503050406030204" pitchFamily="18" charset="0"/>
                        </a:rPr>
                        <m:t>1</m:t>
                      </m:r>
                      <m:r>
                        <a:rPr lang="en-GB" sz="1800" i="1">
                          <a:solidFill>
                            <a:srgbClr val="000000"/>
                          </a:solidFill>
                          <a:latin typeface="Cambria Math" panose="02040503050406030204" pitchFamily="18" charset="0"/>
                        </a:rPr>
                        <m:t>−</m:t>
                      </m:r>
                      <m:r>
                        <m:rPr>
                          <m:nor/>
                        </m:rPr>
                        <a:rPr lang="en-GB" sz="1800" i="0">
                          <a:solidFill>
                            <a:srgbClr val="000000"/>
                          </a:solidFill>
                          <a:latin typeface="Cambria Math" panose="02040503050406030204" pitchFamily="18" charset="0"/>
                        </a:rPr>
                        <m:t>MTR</m:t>
                      </m:r>
                      <m:r>
                        <a:rPr lang="en-GB" sz="1800" i="1">
                          <a:solidFill>
                            <a:srgbClr val="000000"/>
                          </a:solidFill>
                          <a:latin typeface="Cambria Math" panose="02040503050406030204" pitchFamily="18" charset="0"/>
                        </a:rPr>
                        <m:t>)=</m:t>
                      </m:r>
                      <m:r>
                        <m:rPr>
                          <m:nor/>
                        </m:rPr>
                        <a:rPr lang="en-GB" sz="1800" i="0">
                          <a:solidFill>
                            <a:srgbClr val="000000"/>
                          </a:solidFill>
                          <a:latin typeface="Cambria Math" panose="02040503050406030204" pitchFamily="18" charset="0"/>
                        </a:rPr>
                        <m:t>5%</m:t>
                      </m:r>
                      <m:r>
                        <a:rPr lang="en-GB" sz="1800" i="1">
                          <a:solidFill>
                            <a:srgbClr val="000000"/>
                          </a:solidFill>
                          <a:latin typeface="Cambria Math" panose="02040503050406030204" pitchFamily="18" charset="0"/>
                        </a:rPr>
                        <m:t>×(</m:t>
                      </m:r>
                      <m:r>
                        <a:rPr lang="en-GB" sz="1800" i="0">
                          <a:solidFill>
                            <a:srgbClr val="000000"/>
                          </a:solidFill>
                          <a:latin typeface="Cambria Math" panose="02040503050406030204" pitchFamily="18" charset="0"/>
                        </a:rPr>
                        <m:t>1</m:t>
                      </m:r>
                      <m:r>
                        <a:rPr lang="en-GB" sz="1800" i="1">
                          <a:solidFill>
                            <a:srgbClr val="000000"/>
                          </a:solidFill>
                          <a:latin typeface="Cambria Math" panose="02040503050406030204" pitchFamily="18" charset="0"/>
                        </a:rPr>
                        <m:t>−</m:t>
                      </m:r>
                      <m:r>
                        <m:rPr>
                          <m:nor/>
                        </m:rPr>
                        <a:rPr lang="en-GB" sz="1800" i="0">
                          <a:solidFill>
                            <a:srgbClr val="000000"/>
                          </a:solidFill>
                          <a:latin typeface="Cambria Math" panose="02040503050406030204" pitchFamily="18" charset="0"/>
                        </a:rPr>
                        <m:t>0.28</m:t>
                      </m:r>
                      <m:r>
                        <a:rPr lang="en-GB" sz="1800" i="1">
                          <a:solidFill>
                            <a:srgbClr val="000000"/>
                          </a:solidFill>
                          <a:latin typeface="Cambria Math" panose="02040503050406030204" pitchFamily="18" charset="0"/>
                        </a:rPr>
                        <m:t>)</m:t>
                      </m:r>
                    </m:oMath>
                  </m:oMathPara>
                </a14:m>
                <a:endParaRPr lang="en-GB" sz="1800" dirty="0"/>
              </a:p>
            </p:txBody>
          </p:sp>
        </mc:Choice>
        <mc:Fallback>
          <p:sp>
            <p:nvSpPr>
              <p:cNvPr id="17" name="Object 16" descr="E T F R = 5% times left parenthesis 1 minus M T R right parenthesis = 5% times left parenthesis 1 minus 0.28 right parenthesis ">
                <a:extLst>
                  <a:ext uri="{FF2B5EF4-FFF2-40B4-BE49-F238E27FC236}">
                    <a16:creationId xmlns:a16="http://schemas.microsoft.com/office/drawing/2014/main" id="{1F328288-0F4C-4896-B545-C77EDC79BD3B}"/>
                  </a:ext>
                </a:extLst>
              </p:cNvPr>
              <p:cNvSpPr txBox="1">
                <a:spLocks noRot="1" noChangeAspect="1" noMove="1" noResize="1" noEditPoints="1" noAdjustHandles="1" noChangeArrowheads="1" noChangeShapeType="1" noTextEdit="1"/>
              </p:cNvSpPr>
              <p:nvPr/>
            </p:nvSpPr>
            <p:spPr>
              <a:xfrm>
                <a:off x="2084388" y="4462463"/>
                <a:ext cx="5257800" cy="342900"/>
              </a:xfrm>
              <a:prstGeom prst="rect">
                <a:avLst/>
              </a:prstGeom>
              <a:blipFill>
                <a:blip r:embed="rId2"/>
                <a:stretch>
                  <a:fillRect b="-25000"/>
                </a:stretch>
              </a:blipFill>
            </p:spPr>
            <p:txBody>
              <a:bodyPr/>
              <a:lstStyle/>
              <a:p>
                <a:r>
                  <a:rPr lang="en-GB">
                    <a:noFill/>
                  </a:rPr>
                  <a:t> </a:t>
                </a:r>
              </a:p>
            </p:txBody>
          </p:sp>
        </mc:Fallback>
      </mc:AlternateContent>
      <p:sp>
        <p:nvSpPr>
          <p:cNvPr id="4" name="Content Placeholder 3">
            <a:extLst>
              <a:ext uri="{FF2B5EF4-FFF2-40B4-BE49-F238E27FC236}">
                <a16:creationId xmlns:a16="http://schemas.microsoft.com/office/drawing/2014/main" id="{07EA18B6-6259-4D45-90BC-FF95E7FDC1E5}"/>
              </a:ext>
            </a:extLst>
          </p:cNvPr>
          <p:cNvSpPr>
            <a:spLocks noGrp="1"/>
          </p:cNvSpPr>
          <p:nvPr>
            <p:ph sz="quarter" idx="14"/>
          </p:nvPr>
        </p:nvSpPr>
        <p:spPr>
          <a:xfrm>
            <a:off x="457200" y="5070281"/>
            <a:ext cx="7952509" cy="918314"/>
          </a:xfrm>
        </p:spPr>
        <p:txBody>
          <a:bodyPr/>
          <a:lstStyle/>
          <a:p>
            <a:pPr marL="432" indent="0">
              <a:buNone/>
            </a:pPr>
            <a:r>
              <a:rPr lang="en-US" altLang="en-US" dirty="0">
                <a:ea typeface="ヒラギノ角ゴ Pro W3" pitchFamily="-84" charset="-128"/>
              </a:rPr>
              <a:t>The E</a:t>
            </a:r>
            <a:r>
              <a:rPr lang="en-US" altLang="en-US" sz="100" dirty="0">
                <a:ea typeface="ヒラギノ角ゴ Pro W3" pitchFamily="-84" charset="-128"/>
              </a:rPr>
              <a:t> </a:t>
            </a:r>
            <a:r>
              <a:rPr lang="en-US" altLang="en-US" dirty="0">
                <a:ea typeface="ヒラギノ角ゴ Pro W3" pitchFamily="-84" charset="-128"/>
              </a:rPr>
              <a:t>T</a:t>
            </a:r>
            <a:r>
              <a:rPr lang="en-US" altLang="en-US" sz="100" dirty="0">
                <a:ea typeface="ヒラギノ角ゴ Pro W3" pitchFamily="-84" charset="-128"/>
              </a:rPr>
              <a:t> </a:t>
            </a:r>
            <a:r>
              <a:rPr lang="en-US" altLang="en-US" dirty="0">
                <a:ea typeface="ヒラギノ角ゴ Pro W3" pitchFamily="-84" charset="-128"/>
              </a:rPr>
              <a:t>F</a:t>
            </a:r>
            <a:r>
              <a:rPr lang="en-US" altLang="en-US" sz="100" dirty="0">
                <a:ea typeface="ヒラギノ角ゴ Pro W3" pitchFamily="-84" charset="-128"/>
              </a:rPr>
              <a:t> </a:t>
            </a:r>
            <a:r>
              <a:rPr lang="en-US" altLang="en-US" dirty="0">
                <a:ea typeface="ヒラギノ角ゴ Pro W3" pitchFamily="-84" charset="-128"/>
              </a:rPr>
              <a:t>R </a:t>
            </a:r>
            <a:r>
              <a:rPr lang="en-US" altLang="en-US" dirty="0"/>
              <a:t>=</a:t>
            </a:r>
            <a:r>
              <a:rPr lang="en-US" altLang="en-US" dirty="0">
                <a:ea typeface="ヒラギノ角ゴ Pro W3" pitchFamily="-84" charset="-128"/>
              </a:rPr>
              <a:t> 3.36%. If the actual muni-rate is above this (it is), choose the muni.</a:t>
            </a:r>
            <a:endParaRPr lang="en-US" dirty="0"/>
          </a:p>
        </p:txBody>
      </p:sp>
      <mc:AlternateContent xmlns:mc="http://schemas.openxmlformats.org/markup-compatibility/2006">
        <mc:Choice xmlns:a14="http://schemas.microsoft.com/office/drawing/2010/main" Requires="a14">
          <p:sp>
            <p:nvSpPr>
              <p:cNvPr id="5" name="Object 4" descr="Tax free municipal interest rate = taxable interest rate times left parenthesis 1 minus marginal tax rate right parenthesis ">
                <a:extLst>
                  <a:ext uri="{FF2B5EF4-FFF2-40B4-BE49-F238E27FC236}">
                    <a16:creationId xmlns:a16="http://schemas.microsoft.com/office/drawing/2014/main" id="{6B2D414A-7A47-4AF3-A2B0-8365F721B342}"/>
                  </a:ext>
                </a:extLst>
              </p:cNvPr>
              <p:cNvSpPr txBox="1"/>
              <p:nvPr/>
            </p:nvSpPr>
            <p:spPr>
              <a:xfrm>
                <a:off x="933810" y="3192990"/>
                <a:ext cx="6999288" cy="498792"/>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m:rPr>
                          <m:sty m:val="p"/>
                        </m:rPr>
                        <a:rPr lang="en-GB" sz="2400" b="0" i="0" smtClean="0">
                          <a:solidFill>
                            <a:srgbClr val="000000"/>
                          </a:solidFill>
                          <a:latin typeface="Cambria Math" panose="02040503050406030204" pitchFamily="18" charset="0"/>
                        </a:rPr>
                        <m:t>Equivalent</m:t>
                      </m:r>
                      <m:r>
                        <a:rPr lang="en-GB" sz="2400" b="0" i="0" smtClean="0">
                          <a:solidFill>
                            <a:srgbClr val="000000"/>
                          </a:solidFill>
                          <a:latin typeface="Cambria Math" panose="02040503050406030204" pitchFamily="18" charset="0"/>
                        </a:rPr>
                        <m:t> </m:t>
                      </m:r>
                      <m:r>
                        <a:rPr lang="en-GB" sz="2400" b="0" i="1" smtClean="0">
                          <a:solidFill>
                            <a:srgbClr val="000000"/>
                          </a:solidFill>
                          <a:latin typeface="Cambria Math" panose="02040503050406030204" pitchFamily="18" charset="0"/>
                        </a:rPr>
                        <m:t>𝑡</m:t>
                      </m:r>
                      <m:r>
                        <m:rPr>
                          <m:sty m:val="p"/>
                        </m:rPr>
                        <a:rPr lang="en-GB" sz="2400" i="1" smtClean="0">
                          <a:solidFill>
                            <a:srgbClr val="000000"/>
                          </a:solidFill>
                          <a:latin typeface="Cambria Math" panose="02040503050406030204" pitchFamily="18" charset="0"/>
                        </a:rPr>
                        <m:t>ax</m:t>
                      </m:r>
                      <m:r>
                        <a:rPr lang="en-GB" sz="2400" i="0">
                          <a:solidFill>
                            <a:srgbClr val="000000"/>
                          </a:solidFill>
                          <a:latin typeface="Cambria Math" panose="02040503050406030204" pitchFamily="18" charset="0"/>
                        </a:rPr>
                        <m:t>−</m:t>
                      </m:r>
                      <m:r>
                        <m:rPr>
                          <m:sty m:val="p"/>
                        </m:rPr>
                        <a:rPr lang="en-GB" sz="2400" i="1">
                          <a:solidFill>
                            <a:srgbClr val="000000"/>
                          </a:solidFill>
                          <a:latin typeface="Cambria Math" panose="02040503050406030204" pitchFamily="18" charset="0"/>
                        </a:rPr>
                        <m:t>free</m:t>
                      </m:r>
                      <m:r>
                        <a:rPr lang="en-GB" sz="2400" i="1">
                          <a:solidFill>
                            <a:srgbClr val="000000"/>
                          </a:solidFill>
                          <a:latin typeface="Cambria Math" panose="02040503050406030204" pitchFamily="18" charset="0"/>
                        </a:rPr>
                        <m:t>  </m:t>
                      </m:r>
                      <m:r>
                        <m:rPr>
                          <m:sty m:val="p"/>
                        </m:rPr>
                        <a:rPr lang="en-GB" sz="2400" i="1">
                          <a:solidFill>
                            <a:srgbClr val="000000"/>
                          </a:solidFill>
                          <a:latin typeface="Cambria Math" panose="02040503050406030204" pitchFamily="18" charset="0"/>
                        </a:rPr>
                        <m:t>interest</m:t>
                      </m:r>
                      <m:r>
                        <a:rPr lang="en-GB" sz="2400" i="1">
                          <a:solidFill>
                            <a:srgbClr val="000000"/>
                          </a:solidFill>
                          <a:latin typeface="Cambria Math" panose="02040503050406030204" pitchFamily="18" charset="0"/>
                        </a:rPr>
                        <m:t> </m:t>
                      </m:r>
                      <m:r>
                        <m:rPr>
                          <m:sty m:val="p"/>
                        </m:rPr>
                        <a:rPr lang="en-GB" sz="2400" i="1">
                          <a:solidFill>
                            <a:srgbClr val="000000"/>
                          </a:solidFill>
                          <a:latin typeface="Cambria Math" panose="02040503050406030204" pitchFamily="18" charset="0"/>
                        </a:rPr>
                        <m:t>rate</m:t>
                      </m:r>
                      <m:r>
                        <a:rPr lang="en-GB" sz="2400" i="1">
                          <a:solidFill>
                            <a:srgbClr val="000000"/>
                          </a:solidFill>
                          <a:latin typeface="Cambria Math" panose="02040503050406030204" pitchFamily="18" charset="0"/>
                        </a:rPr>
                        <m:t>=</m:t>
                      </m:r>
                      <m:r>
                        <m:rPr>
                          <m:sty m:val="p"/>
                        </m:rPr>
                        <a:rPr lang="en-GB" sz="2400" i="1">
                          <a:solidFill>
                            <a:srgbClr val="000000"/>
                          </a:solidFill>
                          <a:latin typeface="Cambria Math" panose="02040503050406030204" pitchFamily="18" charset="0"/>
                        </a:rPr>
                        <m:t>taxable</m:t>
                      </m:r>
                      <m:r>
                        <a:rPr lang="en-GB" sz="2400" i="1">
                          <a:solidFill>
                            <a:srgbClr val="000000"/>
                          </a:solidFill>
                          <a:latin typeface="Cambria Math" panose="02040503050406030204" pitchFamily="18" charset="0"/>
                        </a:rPr>
                        <m:t> </m:t>
                      </m:r>
                      <m:r>
                        <m:rPr>
                          <m:sty m:val="p"/>
                        </m:rPr>
                        <a:rPr lang="en-GB" sz="2400" i="1">
                          <a:solidFill>
                            <a:srgbClr val="000000"/>
                          </a:solidFill>
                          <a:latin typeface="Cambria Math" panose="02040503050406030204" pitchFamily="18" charset="0"/>
                        </a:rPr>
                        <m:t>interest</m:t>
                      </m:r>
                      <m:r>
                        <a:rPr lang="en-GB" sz="2400" i="1">
                          <a:solidFill>
                            <a:srgbClr val="000000"/>
                          </a:solidFill>
                          <a:latin typeface="Cambria Math" panose="02040503050406030204" pitchFamily="18" charset="0"/>
                        </a:rPr>
                        <m:t> </m:t>
                      </m:r>
                      <m:r>
                        <m:rPr>
                          <m:sty m:val="p"/>
                        </m:rPr>
                        <a:rPr lang="en-GB" sz="2400" i="1">
                          <a:solidFill>
                            <a:srgbClr val="000000"/>
                          </a:solidFill>
                          <a:latin typeface="Cambria Math" panose="02040503050406030204" pitchFamily="18" charset="0"/>
                        </a:rPr>
                        <m:t>rate</m:t>
                      </m:r>
                      <m:r>
                        <a:rPr lang="en-GB" sz="2400" b="0" i="1" smtClean="0">
                          <a:solidFill>
                            <a:srgbClr val="000000"/>
                          </a:solidFill>
                          <a:latin typeface="Cambria Math" panose="02040503050406030204" pitchFamily="18" charset="0"/>
                        </a:rPr>
                        <m:t> </m:t>
                      </m:r>
                      <m:r>
                        <a:rPr lang="en-GB" sz="2400" i="1">
                          <a:solidFill>
                            <a:srgbClr val="000000"/>
                          </a:solidFill>
                          <a:latin typeface="Cambria Math" panose="02040503050406030204" pitchFamily="18" charset="0"/>
                        </a:rPr>
                        <m:t>×(1 − </m:t>
                      </m:r>
                      <m:r>
                        <m:rPr>
                          <m:sty m:val="p"/>
                        </m:rPr>
                        <a:rPr lang="en-GB" sz="2400" i="1">
                          <a:solidFill>
                            <a:srgbClr val="000000"/>
                          </a:solidFill>
                          <a:latin typeface="Cambria Math" panose="02040503050406030204" pitchFamily="18" charset="0"/>
                        </a:rPr>
                        <m:t>marginal</m:t>
                      </m:r>
                      <m:r>
                        <a:rPr lang="en-GB" sz="2400" i="1">
                          <a:solidFill>
                            <a:srgbClr val="000000"/>
                          </a:solidFill>
                          <a:latin typeface="Cambria Math" panose="02040503050406030204" pitchFamily="18" charset="0"/>
                        </a:rPr>
                        <m:t> </m:t>
                      </m:r>
                      <m:r>
                        <m:rPr>
                          <m:sty m:val="p"/>
                        </m:rPr>
                        <a:rPr lang="en-GB" sz="2400" i="1">
                          <a:solidFill>
                            <a:srgbClr val="000000"/>
                          </a:solidFill>
                          <a:latin typeface="Cambria Math" panose="02040503050406030204" pitchFamily="18" charset="0"/>
                        </a:rPr>
                        <m:t>tax</m:t>
                      </m:r>
                      <m:r>
                        <a:rPr lang="en-GB" sz="2400" i="1">
                          <a:solidFill>
                            <a:srgbClr val="000000"/>
                          </a:solidFill>
                          <a:latin typeface="Cambria Math" panose="02040503050406030204" pitchFamily="18" charset="0"/>
                        </a:rPr>
                        <m:t> </m:t>
                      </m:r>
                      <m:r>
                        <m:rPr>
                          <m:sty m:val="p"/>
                        </m:rPr>
                        <a:rPr lang="en-GB" sz="2400" i="1">
                          <a:solidFill>
                            <a:srgbClr val="000000"/>
                          </a:solidFill>
                          <a:latin typeface="Cambria Math" panose="02040503050406030204" pitchFamily="18" charset="0"/>
                        </a:rPr>
                        <m:t>rate</m:t>
                      </m:r>
                      <m:r>
                        <a:rPr lang="en-GB" sz="2400" i="1">
                          <a:solidFill>
                            <a:srgbClr val="000000"/>
                          </a:solidFill>
                          <a:latin typeface="Cambria Math" panose="02040503050406030204" pitchFamily="18" charset="0"/>
                        </a:rPr>
                        <m:t>)</m:t>
                      </m:r>
                    </m:oMath>
                  </m:oMathPara>
                </a14:m>
                <a:endParaRPr lang="en-GB" sz="2400" dirty="0"/>
              </a:p>
            </p:txBody>
          </p:sp>
        </mc:Choice>
        <mc:Fallback>
          <p:sp>
            <p:nvSpPr>
              <p:cNvPr id="5" name="Object 4" descr="Tax free municipal interest rate = taxable interest rate times left parenthesis 1 minus marginal tax rate right parenthesis ">
                <a:extLst>
                  <a:ext uri="{FF2B5EF4-FFF2-40B4-BE49-F238E27FC236}">
                    <a16:creationId xmlns:a16="http://schemas.microsoft.com/office/drawing/2014/main" id="{6B2D414A-7A47-4AF3-A2B0-8365F721B342}"/>
                  </a:ext>
                </a:extLst>
              </p:cNvPr>
              <p:cNvSpPr txBox="1">
                <a:spLocks noRot="1" noChangeAspect="1" noMove="1" noResize="1" noEditPoints="1" noAdjustHandles="1" noChangeArrowheads="1" noChangeShapeType="1" noTextEdit="1"/>
              </p:cNvSpPr>
              <p:nvPr/>
            </p:nvSpPr>
            <p:spPr>
              <a:xfrm>
                <a:off x="933810" y="3192990"/>
                <a:ext cx="6999288" cy="498792"/>
              </a:xfrm>
              <a:prstGeom prst="rect">
                <a:avLst/>
              </a:prstGeom>
              <a:blipFill>
                <a:blip r:embed="rId3"/>
                <a:stretch>
                  <a:fillRect l="-697" b="-81707"/>
                </a:stretch>
              </a:blipFill>
            </p:spPr>
            <p:txBody>
              <a:bodyPr/>
              <a:lstStyle/>
              <a:p>
                <a:r>
                  <a:rPr lang="en-GB">
                    <a:noFill/>
                  </a:rPr>
                  <a:t> </a:t>
                </a:r>
              </a:p>
            </p:txBody>
          </p:sp>
        </mc:Fallback>
      </mc:AlternateContent>
    </p:spTree>
    <p:extLst>
      <p:ext uri="{BB962C8B-B14F-4D97-AF65-F5344CB8AC3E}">
        <p14:creationId xmlns:p14="http://schemas.microsoft.com/office/powerpoint/2010/main" val="849263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D036-2D5D-474B-8DE7-D3A3DB33DD2C}"/>
              </a:ext>
            </a:extLst>
          </p:cNvPr>
          <p:cNvSpPr>
            <a:spLocks noGrp="1"/>
          </p:cNvSpPr>
          <p:nvPr>
            <p:ph type="title"/>
          </p:nvPr>
        </p:nvSpPr>
        <p:spPr/>
        <p:txBody>
          <a:bodyPr/>
          <a:lstStyle/>
          <a:p>
            <a:r>
              <a:rPr lang="en-US" altLang="en-US" dirty="0">
                <a:ea typeface="ヒラギノ角ゴ Pro W3" pitchFamily="-84" charset="-128"/>
              </a:rPr>
              <a:t>Municipal Bonds</a:t>
            </a:r>
            <a:endParaRPr lang="en-US" dirty="0"/>
          </a:p>
        </p:txBody>
      </p:sp>
      <p:sp>
        <p:nvSpPr>
          <p:cNvPr id="3" name="Content Placeholder 2">
            <a:extLst>
              <a:ext uri="{FF2B5EF4-FFF2-40B4-BE49-F238E27FC236}">
                <a16:creationId xmlns:a16="http://schemas.microsoft.com/office/drawing/2014/main" id="{64113436-AA9B-4CF8-AA06-E56D38136132}"/>
              </a:ext>
            </a:extLst>
          </p:cNvPr>
          <p:cNvSpPr>
            <a:spLocks noGrp="1"/>
          </p:cNvSpPr>
          <p:nvPr>
            <p:ph sz="quarter" idx="13"/>
          </p:nvPr>
        </p:nvSpPr>
        <p:spPr/>
        <p:txBody>
          <a:bodyPr/>
          <a:lstStyle/>
          <a:p>
            <a:r>
              <a:rPr lang="en-US" altLang="en-US" dirty="0">
                <a:ea typeface="ヒラギノ角ゴ Pro W3" pitchFamily="-84" charset="-128"/>
              </a:rPr>
              <a:t>Two types</a:t>
            </a:r>
          </a:p>
          <a:p>
            <a:pPr lvl="1"/>
            <a:r>
              <a:rPr lang="en-US" altLang="en-US" dirty="0">
                <a:ea typeface="ヒラギノ角ゴ Pro W3" pitchFamily="-84" charset="-128"/>
              </a:rPr>
              <a:t>General obligation bonds</a:t>
            </a:r>
            <a:endParaRPr lang="en-US" dirty="0"/>
          </a:p>
          <a:p>
            <a:pPr lvl="1"/>
            <a:r>
              <a:rPr lang="en-US" altLang="en-US" dirty="0">
                <a:ea typeface="ヒラギノ角ゴ Pro W3" pitchFamily="-84" charset="-128"/>
              </a:rPr>
              <a:t>Revenue bonds</a:t>
            </a:r>
            <a:endParaRPr lang="en-US" dirty="0"/>
          </a:p>
          <a:p>
            <a:r>
              <a:rPr lang="en-US" altLang="en-US" dirty="0">
                <a:ea typeface="ヒラギノ角ゴ Pro W3" pitchFamily="-84" charset="-128"/>
              </a:rPr>
              <a:t>NOT default-free (e.g., Orange County California)</a:t>
            </a:r>
          </a:p>
          <a:p>
            <a:pPr lvl="1"/>
            <a:r>
              <a:rPr lang="en-US" altLang="en-US" dirty="0">
                <a:ea typeface="ヒラギノ角ゴ Pro W3" pitchFamily="-84" charset="-128"/>
              </a:rPr>
              <a:t>Defaults in 1990 amounted to $1.4 billion in this market</a:t>
            </a:r>
            <a:endParaRPr lang="en-US" dirty="0"/>
          </a:p>
        </p:txBody>
      </p:sp>
    </p:spTree>
    <p:extLst>
      <p:ext uri="{BB962C8B-B14F-4D97-AF65-F5344CB8AC3E}">
        <p14:creationId xmlns:p14="http://schemas.microsoft.com/office/powerpoint/2010/main" val="1343619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4863-1B8B-4D9E-AE4F-FCE4BF8AF9A8}"/>
              </a:ext>
            </a:extLst>
          </p:cNvPr>
          <p:cNvSpPr>
            <a:spLocks noGrp="1"/>
          </p:cNvSpPr>
          <p:nvPr>
            <p:ph type="title"/>
          </p:nvPr>
        </p:nvSpPr>
        <p:spPr/>
        <p:txBody>
          <a:bodyPr/>
          <a:lstStyle/>
          <a:p>
            <a:r>
              <a:rPr lang="en-US" sz="2800" noProof="0" dirty="0"/>
              <a:t>Issuance of Revenue and General Obligation Bonds, 1984–2015 (End of Year)</a:t>
            </a:r>
          </a:p>
        </p:txBody>
      </p:sp>
      <p:pic>
        <p:nvPicPr>
          <p:cNvPr id="19" name="Content Placeholder 18" descr="A bar graph shows the issuance of revenue and general obligation bonds from 19 84 to 20 15 left parenthesis End of year right parenthesis. For long description in Notes pane, press F6.">
            <a:extLst>
              <a:ext uri="{FF2B5EF4-FFF2-40B4-BE49-F238E27FC236}">
                <a16:creationId xmlns:a16="http://schemas.microsoft.com/office/drawing/2014/main" id="{1864E3A5-5D60-419B-A625-259BE4751D17}"/>
              </a:ext>
            </a:extLst>
          </p:cNvPr>
          <p:cNvPicPr>
            <a:picLocks noGrp="1" noChangeAspect="1"/>
          </p:cNvPicPr>
          <p:nvPr>
            <p:ph sz="quarter" idx="13"/>
          </p:nvPr>
        </p:nvPicPr>
        <p:blipFill>
          <a:blip r:embed="rId3"/>
          <a:stretch>
            <a:fillRect/>
          </a:stretch>
        </p:blipFill>
        <p:spPr>
          <a:xfrm>
            <a:off x="1584542" y="1622723"/>
            <a:ext cx="5974914" cy="3758612"/>
          </a:xfrm>
        </p:spPr>
      </p:pic>
      <p:sp>
        <p:nvSpPr>
          <p:cNvPr id="15" name="Content Placeholder 14">
            <a:extLst>
              <a:ext uri="{FF2B5EF4-FFF2-40B4-BE49-F238E27FC236}">
                <a16:creationId xmlns:a16="http://schemas.microsoft.com/office/drawing/2014/main" id="{CE4FA17B-E37E-4668-B154-15D2A19DDDAE}"/>
              </a:ext>
            </a:extLst>
          </p:cNvPr>
          <p:cNvSpPr>
            <a:spLocks noGrp="1"/>
          </p:cNvSpPr>
          <p:nvPr>
            <p:ph sz="quarter" idx="14"/>
          </p:nvPr>
        </p:nvSpPr>
        <p:spPr>
          <a:xfrm>
            <a:off x="457201" y="5708120"/>
            <a:ext cx="962024" cy="318607"/>
          </a:xfrm>
        </p:spPr>
        <p:txBody>
          <a:bodyPr/>
          <a:lstStyle/>
          <a:p>
            <a:pPr marL="432" indent="0">
              <a:buNone/>
            </a:pPr>
            <a:r>
              <a:rPr lang="en-US" sz="1600" b="1" dirty="0"/>
              <a:t>Source:</a:t>
            </a:r>
          </a:p>
        </p:txBody>
      </p:sp>
      <p:sp>
        <p:nvSpPr>
          <p:cNvPr id="16" name="Text Placeholder 15">
            <a:extLst>
              <a:ext uri="{FF2B5EF4-FFF2-40B4-BE49-F238E27FC236}">
                <a16:creationId xmlns:a16="http://schemas.microsoft.com/office/drawing/2014/main" id="{E00FBFB3-BA17-46B4-A2F6-315780CBF282}"/>
              </a:ext>
            </a:extLst>
          </p:cNvPr>
          <p:cNvSpPr>
            <a:spLocks noGrp="1"/>
          </p:cNvSpPr>
          <p:nvPr>
            <p:ph type="body" sz="quarter" idx="15"/>
          </p:nvPr>
        </p:nvSpPr>
        <p:spPr>
          <a:xfrm>
            <a:off x="1482941" y="5708120"/>
            <a:ext cx="6856197" cy="310670"/>
          </a:xfrm>
        </p:spPr>
        <p:txBody>
          <a:bodyPr/>
          <a:lstStyle/>
          <a:p>
            <a:r>
              <a:rPr lang="en-US" sz="1600" dirty="0">
                <a:hlinkClick r:id="rId4" tooltip="www.federalreserve.gov/econresdata/releases/govsecure/current.htm."/>
              </a:rPr>
              <a:t>http://www.federalreserve.gov/econresdata/releases/govsecure/current.htm</a:t>
            </a:r>
            <a:endParaRPr lang="en-US" sz="1600" dirty="0"/>
          </a:p>
        </p:txBody>
      </p:sp>
      <p:sp>
        <p:nvSpPr>
          <p:cNvPr id="17" name="Content Placeholder 16">
            <a:extLst>
              <a:ext uri="{FF2B5EF4-FFF2-40B4-BE49-F238E27FC236}">
                <a16:creationId xmlns:a16="http://schemas.microsoft.com/office/drawing/2014/main" id="{E2CE0DE7-277E-41B1-BAE7-E3C3CD6B7632}"/>
              </a:ext>
            </a:extLst>
          </p:cNvPr>
          <p:cNvSpPr>
            <a:spLocks noGrp="1"/>
          </p:cNvSpPr>
          <p:nvPr>
            <p:ph sz="quarter" idx="16"/>
          </p:nvPr>
        </p:nvSpPr>
        <p:spPr>
          <a:xfrm>
            <a:off x="8409709" y="5694265"/>
            <a:ext cx="263236" cy="318607"/>
          </a:xfrm>
        </p:spPr>
        <p:txBody>
          <a:bodyPr/>
          <a:lstStyle/>
          <a:p>
            <a:r>
              <a:rPr lang="en-US" sz="100" dirty="0"/>
              <a:t> </a:t>
            </a:r>
            <a:r>
              <a:rPr lang="en-US" dirty="0"/>
              <a:t> .</a:t>
            </a:r>
            <a:endParaRPr lang="en-IN" dirty="0"/>
          </a:p>
        </p:txBody>
      </p:sp>
    </p:spTree>
    <p:extLst>
      <p:ext uri="{BB962C8B-B14F-4D97-AF65-F5344CB8AC3E}">
        <p14:creationId xmlns:p14="http://schemas.microsoft.com/office/powerpoint/2010/main" val="837158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0C0D-F9FC-4800-83C1-81165BB20DBB}"/>
              </a:ext>
            </a:extLst>
          </p:cNvPr>
          <p:cNvSpPr>
            <a:spLocks noGrp="1"/>
          </p:cNvSpPr>
          <p:nvPr>
            <p:ph type="title"/>
          </p:nvPr>
        </p:nvSpPr>
        <p:spPr/>
        <p:txBody>
          <a:bodyPr/>
          <a:lstStyle/>
          <a:p>
            <a:r>
              <a:rPr lang="en-US" altLang="en-US" dirty="0">
                <a:ea typeface="ヒラギノ角ゴ Pro W3" pitchFamily="-84" charset="-128"/>
              </a:rPr>
              <a:t>Corporate Bonds</a:t>
            </a:r>
            <a:endParaRPr lang="en-US" dirty="0"/>
          </a:p>
        </p:txBody>
      </p:sp>
      <p:sp>
        <p:nvSpPr>
          <p:cNvPr id="3" name="Content Placeholder 2">
            <a:extLst>
              <a:ext uri="{FF2B5EF4-FFF2-40B4-BE49-F238E27FC236}">
                <a16:creationId xmlns:a16="http://schemas.microsoft.com/office/drawing/2014/main" id="{D3D02ADC-D15D-4B75-9334-19E21CA0B876}"/>
              </a:ext>
            </a:extLst>
          </p:cNvPr>
          <p:cNvSpPr>
            <a:spLocks noGrp="1"/>
          </p:cNvSpPr>
          <p:nvPr>
            <p:ph sz="quarter" idx="13"/>
          </p:nvPr>
        </p:nvSpPr>
        <p:spPr/>
        <p:txBody>
          <a:bodyPr/>
          <a:lstStyle/>
          <a:p>
            <a:r>
              <a:rPr lang="en-US" altLang="en-US" dirty="0">
                <a:ea typeface="ヒラギノ角ゴ Pro W3" pitchFamily="-84" charset="-128"/>
              </a:rPr>
              <a:t>Typically have a face value of $1,000, although some have a face value of $5,000 or $10,000</a:t>
            </a:r>
          </a:p>
          <a:p>
            <a:r>
              <a:rPr lang="en-US" altLang="en-US" dirty="0">
                <a:ea typeface="ヒラギノ角ゴ Pro W3" pitchFamily="-84" charset="-128"/>
              </a:rPr>
              <a:t>Most pay interest semi-annually</a:t>
            </a:r>
          </a:p>
          <a:p>
            <a:r>
              <a:rPr lang="en-US" altLang="en-US" dirty="0">
                <a:ea typeface="ヒラギノ角ゴ Pro W3" pitchFamily="-84" charset="-128"/>
              </a:rPr>
              <a:t>Cannot be redeemed anytime the issuer wishes, unless a specific clause states this (call option).</a:t>
            </a:r>
          </a:p>
          <a:p>
            <a:r>
              <a:rPr lang="en-US" altLang="en-US" dirty="0">
                <a:ea typeface="ヒラギノ角ゴ Pro W3" pitchFamily="-84" charset="-128"/>
              </a:rPr>
              <a:t>Degree of risk varies with each bond, even from the same issuer. Following suite, the required interest rate varies with level of risk.</a:t>
            </a:r>
            <a:endParaRPr lang="en-US" dirty="0"/>
          </a:p>
          <a:p>
            <a:endParaRPr lang="en-US" dirty="0"/>
          </a:p>
        </p:txBody>
      </p:sp>
    </p:spTree>
    <p:extLst>
      <p:ext uri="{BB962C8B-B14F-4D97-AF65-F5344CB8AC3E}">
        <p14:creationId xmlns:p14="http://schemas.microsoft.com/office/powerpoint/2010/main" val="1098356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0C0D-F9FC-4800-83C1-81165BB20DBB}"/>
              </a:ext>
            </a:extLst>
          </p:cNvPr>
          <p:cNvSpPr>
            <a:spLocks noGrp="1"/>
          </p:cNvSpPr>
          <p:nvPr>
            <p:ph type="title"/>
          </p:nvPr>
        </p:nvSpPr>
        <p:spPr/>
        <p:txBody>
          <a:bodyPr/>
          <a:lstStyle/>
          <a:p>
            <a:r>
              <a:rPr lang="en-US" altLang="en-US" dirty="0">
                <a:ea typeface="ヒラギノ角ゴ Pro W3" pitchFamily="-84" charset="-128"/>
              </a:rPr>
              <a:t>Corporate Bonds</a:t>
            </a:r>
            <a:endParaRPr lang="en-US" dirty="0"/>
          </a:p>
        </p:txBody>
      </p:sp>
      <p:sp>
        <p:nvSpPr>
          <p:cNvPr id="3" name="Content Placeholder 2">
            <a:extLst>
              <a:ext uri="{FF2B5EF4-FFF2-40B4-BE49-F238E27FC236}">
                <a16:creationId xmlns:a16="http://schemas.microsoft.com/office/drawing/2014/main" id="{D3D02ADC-D15D-4B75-9334-19E21CA0B876}"/>
              </a:ext>
            </a:extLst>
          </p:cNvPr>
          <p:cNvSpPr>
            <a:spLocks noGrp="1"/>
          </p:cNvSpPr>
          <p:nvPr>
            <p:ph sz="quarter" idx="13"/>
          </p:nvPr>
        </p:nvSpPr>
        <p:spPr/>
        <p:txBody>
          <a:bodyPr/>
          <a:lstStyle/>
          <a:p>
            <a:r>
              <a:rPr lang="en-US" altLang="en-US" dirty="0">
                <a:ea typeface="ヒラギノ角ゴ Pro W3" pitchFamily="-84" charset="-128"/>
              </a:rPr>
              <a:t>The degree of risk ranges from low-risk (A</a:t>
            </a:r>
            <a:r>
              <a:rPr lang="en-US" altLang="en-US" sz="100" dirty="0">
                <a:ea typeface="ヒラギノ角ゴ Pro W3" pitchFamily="-84" charset="-128"/>
              </a:rPr>
              <a:t> </a:t>
            </a:r>
            <a:r>
              <a:rPr lang="en-US" altLang="en-US" dirty="0" err="1">
                <a:ea typeface="ヒラギノ角ゴ Pro W3" pitchFamily="-84" charset="-128"/>
              </a:rPr>
              <a:t>A</a:t>
            </a:r>
            <a:r>
              <a:rPr lang="en-US" altLang="en-US" sz="100" dirty="0">
                <a:ea typeface="ヒラギノ角ゴ Pro W3" pitchFamily="-84" charset="-128"/>
              </a:rPr>
              <a:t> </a:t>
            </a:r>
            <a:r>
              <a:rPr lang="en-US" altLang="en-US" dirty="0">
                <a:ea typeface="ヒラギノ角ゴ Pro W3" pitchFamily="-84" charset="-128"/>
              </a:rPr>
              <a:t>A) to higher risk (B</a:t>
            </a:r>
            <a:r>
              <a:rPr lang="en-US" altLang="en-US" sz="100" dirty="0">
                <a:ea typeface="ヒラギノ角ゴ Pro W3" pitchFamily="-84" charset="-128"/>
              </a:rPr>
              <a:t> </a:t>
            </a:r>
            <a:r>
              <a:rPr lang="en-US" altLang="en-US" dirty="0" err="1">
                <a:ea typeface="ヒラギノ角ゴ Pro W3" pitchFamily="-84" charset="-128"/>
              </a:rPr>
              <a:t>B</a:t>
            </a:r>
            <a:r>
              <a:rPr lang="en-US" altLang="en-US" sz="100" dirty="0">
                <a:ea typeface="ヒラギノ角ゴ Pro W3" pitchFamily="-84" charset="-128"/>
              </a:rPr>
              <a:t> </a:t>
            </a:r>
            <a:r>
              <a:rPr lang="en-US" altLang="en-US" dirty="0">
                <a:ea typeface="ヒラギノ角ゴ Pro W3" pitchFamily="-84" charset="-128"/>
              </a:rPr>
              <a:t>B). Any bonds rated below BBB are considered sub-investment grade debt.</a:t>
            </a:r>
            <a:endParaRPr lang="en-US" dirty="0"/>
          </a:p>
        </p:txBody>
      </p:sp>
    </p:spTree>
    <p:extLst>
      <p:ext uri="{BB962C8B-B14F-4D97-AF65-F5344CB8AC3E}">
        <p14:creationId xmlns:p14="http://schemas.microsoft.com/office/powerpoint/2010/main" val="363166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121B"/>
                </a:solidFill>
              </a:rPr>
              <a:t>Financial Markets and Institutions</a:t>
            </a:r>
          </a:p>
        </p:txBody>
      </p:sp>
      <p:sp>
        <p:nvSpPr>
          <p:cNvPr id="3" name="Text Placeholder 2"/>
          <p:cNvSpPr>
            <a:spLocks noGrp="1"/>
          </p:cNvSpPr>
          <p:nvPr>
            <p:ph type="body" sz="quarter" idx="13"/>
          </p:nvPr>
        </p:nvSpPr>
        <p:spPr>
          <a:xfrm>
            <a:off x="457200" y="816430"/>
            <a:ext cx="8229600" cy="443422"/>
          </a:xfrm>
        </p:spPr>
        <p:txBody>
          <a:bodyPr/>
          <a:lstStyle/>
          <a:p>
            <a:r>
              <a:rPr lang="en-US" dirty="0"/>
              <a:t>Ninth Edition, Global Edition</a:t>
            </a:r>
          </a:p>
        </p:txBody>
      </p:sp>
      <p:sp>
        <p:nvSpPr>
          <p:cNvPr id="5" name="Text Placeholder 4"/>
          <p:cNvSpPr>
            <a:spLocks noGrp="1"/>
          </p:cNvSpPr>
          <p:nvPr>
            <p:ph type="body" sz="quarter" idx="15"/>
          </p:nvPr>
        </p:nvSpPr>
        <p:spPr>
          <a:xfrm>
            <a:off x="4953000" y="1371600"/>
            <a:ext cx="3657600" cy="2925763"/>
          </a:xfrm>
        </p:spPr>
        <p:txBody>
          <a:bodyPr/>
          <a:lstStyle/>
          <a:p>
            <a:r>
              <a:rPr lang="en-US" altLang="en-US"/>
              <a:t>Reading – Chapter 12 The Bond Market </a:t>
            </a:r>
          </a:p>
          <a:p>
            <a:endParaRPr lang="en-US" alt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542" y="1259852"/>
            <a:ext cx="3991210" cy="50312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4863-1B8B-4D9E-AE4F-FCE4BF8AF9A8}"/>
              </a:ext>
            </a:extLst>
          </p:cNvPr>
          <p:cNvSpPr>
            <a:spLocks noGrp="1"/>
          </p:cNvSpPr>
          <p:nvPr>
            <p:ph type="title"/>
          </p:nvPr>
        </p:nvSpPr>
        <p:spPr/>
        <p:txBody>
          <a:bodyPr/>
          <a:lstStyle/>
          <a:p>
            <a:r>
              <a:rPr lang="en-US" sz="3000" noProof="0" dirty="0"/>
              <a:t>Corporate Bond Interest Rates, 1973–2015 (End of Year)</a:t>
            </a:r>
          </a:p>
        </p:txBody>
      </p:sp>
      <p:pic>
        <p:nvPicPr>
          <p:cNvPr id="19" name="Content Placeholder 18" descr="A line graph shows corporate bond interest rates from 19 73 to 20 15 left parenthesis End of year right parenthesis. For long description in Notes pane, press F6.">
            <a:extLst>
              <a:ext uri="{FF2B5EF4-FFF2-40B4-BE49-F238E27FC236}">
                <a16:creationId xmlns:a16="http://schemas.microsoft.com/office/drawing/2014/main" id="{2BC240AB-FD6F-4E77-BF8F-7A6F2896E549}"/>
              </a:ext>
            </a:extLst>
          </p:cNvPr>
          <p:cNvPicPr>
            <a:picLocks noGrp="1" noChangeAspect="1"/>
          </p:cNvPicPr>
          <p:nvPr>
            <p:ph sz="quarter" idx="13"/>
          </p:nvPr>
        </p:nvPicPr>
        <p:blipFill>
          <a:blip r:embed="rId3"/>
          <a:stretch>
            <a:fillRect/>
          </a:stretch>
        </p:blipFill>
        <p:spPr>
          <a:xfrm>
            <a:off x="1425259" y="1653323"/>
            <a:ext cx="6293481" cy="3926046"/>
          </a:xfrm>
        </p:spPr>
      </p:pic>
      <p:sp>
        <p:nvSpPr>
          <p:cNvPr id="15" name="Content Placeholder 14">
            <a:extLst>
              <a:ext uri="{FF2B5EF4-FFF2-40B4-BE49-F238E27FC236}">
                <a16:creationId xmlns:a16="http://schemas.microsoft.com/office/drawing/2014/main" id="{3DEE4C7B-3BA3-4719-BD98-5C0186480A23}"/>
              </a:ext>
            </a:extLst>
          </p:cNvPr>
          <p:cNvSpPr>
            <a:spLocks noGrp="1"/>
          </p:cNvSpPr>
          <p:nvPr>
            <p:ph sz="quarter" idx="14"/>
          </p:nvPr>
        </p:nvSpPr>
        <p:spPr>
          <a:xfrm>
            <a:off x="457200" y="5830953"/>
            <a:ext cx="1080655" cy="348178"/>
          </a:xfrm>
        </p:spPr>
        <p:txBody>
          <a:bodyPr/>
          <a:lstStyle/>
          <a:p>
            <a:pPr marL="432" indent="0">
              <a:buNone/>
            </a:pPr>
            <a:r>
              <a:rPr lang="en-US" b="1" dirty="0"/>
              <a:t>Source:</a:t>
            </a:r>
          </a:p>
        </p:txBody>
      </p:sp>
      <p:sp>
        <p:nvSpPr>
          <p:cNvPr id="16" name="Text Placeholder 15">
            <a:extLst>
              <a:ext uri="{FF2B5EF4-FFF2-40B4-BE49-F238E27FC236}">
                <a16:creationId xmlns:a16="http://schemas.microsoft.com/office/drawing/2014/main" id="{82AFFAEF-C380-42C9-8C1A-DB69CE2057B4}"/>
              </a:ext>
            </a:extLst>
          </p:cNvPr>
          <p:cNvSpPr>
            <a:spLocks noGrp="1"/>
          </p:cNvSpPr>
          <p:nvPr>
            <p:ph type="body" sz="quarter" idx="15"/>
          </p:nvPr>
        </p:nvSpPr>
        <p:spPr>
          <a:xfrm>
            <a:off x="1620984" y="5836913"/>
            <a:ext cx="5458691" cy="345936"/>
          </a:xfrm>
        </p:spPr>
        <p:txBody>
          <a:bodyPr/>
          <a:lstStyle/>
          <a:p>
            <a:r>
              <a:rPr lang="en-US" dirty="0">
                <a:hlinkClick r:id="rId4" tooltip="www.federalreserve.gov/releases/h15/data.htm."/>
              </a:rPr>
              <a:t>http://www.federalreserve.gov/releases/h15/data.htm</a:t>
            </a:r>
            <a:endParaRPr lang="en-US" dirty="0"/>
          </a:p>
        </p:txBody>
      </p:sp>
      <p:sp>
        <p:nvSpPr>
          <p:cNvPr id="17" name="Content Placeholder 16">
            <a:extLst>
              <a:ext uri="{FF2B5EF4-FFF2-40B4-BE49-F238E27FC236}">
                <a16:creationId xmlns:a16="http://schemas.microsoft.com/office/drawing/2014/main" id="{4C60ACDC-CDD8-4C39-8AB1-C88450F601C4}"/>
              </a:ext>
            </a:extLst>
          </p:cNvPr>
          <p:cNvSpPr>
            <a:spLocks noGrp="1"/>
          </p:cNvSpPr>
          <p:nvPr>
            <p:ph sz="quarter" idx="16"/>
          </p:nvPr>
        </p:nvSpPr>
        <p:spPr>
          <a:xfrm>
            <a:off x="7148939" y="5850768"/>
            <a:ext cx="277092" cy="345936"/>
          </a:xfrm>
        </p:spPr>
        <p:txBody>
          <a:bodyPr/>
          <a:lstStyle/>
          <a:p>
            <a:r>
              <a:rPr lang="en-US" sz="100" dirty="0"/>
              <a:t> </a:t>
            </a:r>
            <a:r>
              <a:rPr lang="en-US" dirty="0"/>
              <a:t> .</a:t>
            </a:r>
            <a:endParaRPr lang="en-IN" dirty="0"/>
          </a:p>
        </p:txBody>
      </p:sp>
    </p:spTree>
    <p:extLst>
      <p:ext uri="{BB962C8B-B14F-4D97-AF65-F5344CB8AC3E}">
        <p14:creationId xmlns:p14="http://schemas.microsoft.com/office/powerpoint/2010/main" val="1910956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1E84E-FB11-49DF-B46B-887E32C0D9BE}"/>
              </a:ext>
            </a:extLst>
          </p:cNvPr>
          <p:cNvSpPr>
            <a:spLocks noGrp="1"/>
          </p:cNvSpPr>
          <p:nvPr>
            <p:ph type="title"/>
          </p:nvPr>
        </p:nvSpPr>
        <p:spPr>
          <a:xfrm>
            <a:off x="457200" y="215371"/>
            <a:ext cx="8498114" cy="1097279"/>
          </a:xfrm>
        </p:spPr>
        <p:txBody>
          <a:bodyPr/>
          <a:lstStyle/>
          <a:p>
            <a:r>
              <a:rPr lang="en-US" altLang="en-US" sz="3400" dirty="0">
                <a:ea typeface="ヒラギノ角ゴ Pro W3" pitchFamily="-84" charset="-128"/>
              </a:rPr>
              <a:t>Characteristics of Corporate Bonds</a:t>
            </a:r>
            <a:endParaRPr lang="en-US" dirty="0"/>
          </a:p>
        </p:txBody>
      </p:sp>
      <p:sp>
        <p:nvSpPr>
          <p:cNvPr id="3" name="Content Placeholder 2">
            <a:extLst>
              <a:ext uri="{FF2B5EF4-FFF2-40B4-BE49-F238E27FC236}">
                <a16:creationId xmlns:a16="http://schemas.microsoft.com/office/drawing/2014/main" id="{43E5F708-8990-40CA-A22D-979EDD012607}"/>
              </a:ext>
            </a:extLst>
          </p:cNvPr>
          <p:cNvSpPr>
            <a:spLocks noGrp="1"/>
          </p:cNvSpPr>
          <p:nvPr>
            <p:ph sz="quarter" idx="13"/>
          </p:nvPr>
        </p:nvSpPr>
        <p:spPr/>
        <p:txBody>
          <a:bodyPr/>
          <a:lstStyle/>
          <a:p>
            <a:r>
              <a:rPr lang="en-US" noProof="0" dirty="0"/>
              <a:t>Registered Bonds</a:t>
            </a:r>
          </a:p>
          <a:p>
            <a:pPr lvl="1"/>
            <a:r>
              <a:rPr lang="en-US" noProof="0" dirty="0"/>
              <a:t>Replaced “bearer” bonds</a:t>
            </a:r>
          </a:p>
          <a:p>
            <a:pPr lvl="1"/>
            <a:r>
              <a:rPr lang="en-US" noProof="0" dirty="0"/>
              <a:t>I</a:t>
            </a:r>
            <a:r>
              <a:rPr lang="en-US" sz="100" noProof="0" dirty="0"/>
              <a:t> </a:t>
            </a:r>
            <a:r>
              <a:rPr lang="en-US" noProof="0" dirty="0"/>
              <a:t>R</a:t>
            </a:r>
            <a:r>
              <a:rPr lang="en-US" sz="100" noProof="0" dirty="0"/>
              <a:t> </a:t>
            </a:r>
            <a:r>
              <a:rPr lang="en-US" noProof="0" dirty="0"/>
              <a:t>S can track interest income this way</a:t>
            </a:r>
          </a:p>
          <a:p>
            <a:r>
              <a:rPr lang="en-US" noProof="0" dirty="0"/>
              <a:t>Restrictive Covenants</a:t>
            </a:r>
          </a:p>
          <a:p>
            <a:pPr lvl="1"/>
            <a:r>
              <a:rPr lang="en-US" noProof="0" dirty="0"/>
              <a:t>Mitigates conflicts with shareholder interests</a:t>
            </a:r>
          </a:p>
          <a:p>
            <a:pPr lvl="1"/>
            <a:r>
              <a:rPr lang="en-US" noProof="0" dirty="0"/>
              <a:t>May limit dividends, new debt, ratios, etc.</a:t>
            </a:r>
          </a:p>
          <a:p>
            <a:pPr lvl="1"/>
            <a:r>
              <a:rPr lang="en-US" dirty="0"/>
              <a:t>Interest rate is lower the more restrictions are placed on management through covenants</a:t>
            </a:r>
            <a:endParaRPr lang="en-US" noProof="0" dirty="0"/>
          </a:p>
        </p:txBody>
      </p:sp>
    </p:spTree>
    <p:extLst>
      <p:ext uri="{BB962C8B-B14F-4D97-AF65-F5344CB8AC3E}">
        <p14:creationId xmlns:p14="http://schemas.microsoft.com/office/powerpoint/2010/main" val="3322967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1E84E-FB11-49DF-B46B-887E32C0D9BE}"/>
              </a:ext>
            </a:extLst>
          </p:cNvPr>
          <p:cNvSpPr>
            <a:spLocks noGrp="1"/>
          </p:cNvSpPr>
          <p:nvPr>
            <p:ph type="title"/>
          </p:nvPr>
        </p:nvSpPr>
        <p:spPr>
          <a:xfrm>
            <a:off x="457200" y="-251989"/>
            <a:ext cx="8498114" cy="1097279"/>
          </a:xfrm>
        </p:spPr>
        <p:txBody>
          <a:bodyPr/>
          <a:lstStyle/>
          <a:p>
            <a:r>
              <a:rPr lang="en-US" altLang="en-US" sz="3400" dirty="0">
                <a:ea typeface="ヒラギノ角ゴ Pro W3" pitchFamily="-84" charset="-128"/>
              </a:rPr>
              <a:t>Characteristics of Corporate Bonds</a:t>
            </a:r>
            <a:endParaRPr lang="en-US" dirty="0"/>
          </a:p>
        </p:txBody>
      </p:sp>
      <p:sp>
        <p:nvSpPr>
          <p:cNvPr id="3" name="Content Placeholder 2">
            <a:extLst>
              <a:ext uri="{FF2B5EF4-FFF2-40B4-BE49-F238E27FC236}">
                <a16:creationId xmlns:a16="http://schemas.microsoft.com/office/drawing/2014/main" id="{43E5F708-8990-40CA-A22D-979EDD012607}"/>
              </a:ext>
            </a:extLst>
          </p:cNvPr>
          <p:cNvSpPr>
            <a:spLocks noGrp="1"/>
          </p:cNvSpPr>
          <p:nvPr>
            <p:ph sz="quarter" idx="13"/>
          </p:nvPr>
        </p:nvSpPr>
        <p:spPr>
          <a:xfrm>
            <a:off x="457200" y="997527"/>
            <a:ext cx="8229600" cy="4586896"/>
          </a:xfrm>
        </p:spPr>
        <p:txBody>
          <a:bodyPr/>
          <a:lstStyle/>
          <a:p>
            <a:r>
              <a:rPr lang="en-US" altLang="en-US" dirty="0">
                <a:ea typeface="ヒラギノ角ゴ Pro W3" pitchFamily="-84" charset="-128"/>
              </a:rPr>
              <a:t>Call Provisions</a:t>
            </a:r>
          </a:p>
          <a:p>
            <a:pPr lvl="1"/>
            <a:r>
              <a:rPr lang="en-US" altLang="en-US" dirty="0">
                <a:ea typeface="ヒラギノ角ゴ Pro W3" pitchFamily="-84" charset="-128"/>
              </a:rPr>
              <a:t>Higher required yield</a:t>
            </a:r>
            <a:endParaRPr lang="en-US" dirty="0"/>
          </a:p>
          <a:p>
            <a:pPr lvl="1"/>
            <a:r>
              <a:rPr lang="en-US" altLang="en-US" dirty="0">
                <a:ea typeface="ヒラギノ角ゴ Pro W3" pitchFamily="-84" charset="-128"/>
              </a:rPr>
              <a:t>Mechanism to adhere to a sinking fund provision</a:t>
            </a:r>
            <a:endParaRPr lang="en-US" dirty="0"/>
          </a:p>
          <a:p>
            <a:pPr lvl="1"/>
            <a:r>
              <a:rPr lang="en-US" altLang="en-US" dirty="0">
                <a:ea typeface="ヒラギノ角ゴ Pro W3" pitchFamily="-84" charset="-128"/>
              </a:rPr>
              <a:t>Interest of the stockholders</a:t>
            </a:r>
            <a:endParaRPr lang="en-US" dirty="0"/>
          </a:p>
          <a:p>
            <a:pPr lvl="1"/>
            <a:r>
              <a:rPr lang="en-US" altLang="en-US" dirty="0">
                <a:ea typeface="ヒラギノ角ゴ Pro W3" pitchFamily="-84" charset="-128"/>
              </a:rPr>
              <a:t>Altering capital structure</a:t>
            </a:r>
            <a:endParaRPr lang="en-US" dirty="0"/>
          </a:p>
          <a:p>
            <a:r>
              <a:rPr lang="en-US" altLang="en-US" dirty="0">
                <a:ea typeface="ヒラギノ角ゴ Pro W3" pitchFamily="-84" charset="-128"/>
              </a:rPr>
              <a:t>Conversion</a:t>
            </a:r>
          </a:p>
          <a:p>
            <a:pPr lvl="1"/>
            <a:r>
              <a:rPr lang="en-US" altLang="en-US" dirty="0">
                <a:ea typeface="ヒラギノ角ゴ Pro W3" pitchFamily="-84" charset="-128"/>
              </a:rPr>
              <a:t>Some debt may be converted to equity</a:t>
            </a:r>
          </a:p>
          <a:p>
            <a:pPr lvl="1"/>
            <a:r>
              <a:rPr lang="en-GB" dirty="0">
                <a:ea typeface="ヒラギノ角ゴ Pro W3" pitchFamily="-84" charset="-128"/>
              </a:rPr>
              <a:t>This feature permits bondholders to share in the firm’s good fortunes if the stock price rises.</a:t>
            </a:r>
          </a:p>
          <a:p>
            <a:pPr lvl="1"/>
            <a:r>
              <a:rPr lang="en-GB" dirty="0">
                <a:ea typeface="ヒラギノ角ゴ Pro W3" pitchFamily="-84" charset="-128"/>
              </a:rPr>
              <a:t>The conversion ratio will be such that the price of the stock must rise substantially before conversion is likely to occur</a:t>
            </a:r>
            <a:r>
              <a:rPr lang="en-GB" b="0" i="0" dirty="0">
                <a:solidFill>
                  <a:srgbClr val="555555"/>
                </a:solidFill>
                <a:effectLst/>
                <a:latin typeface="robotoregular"/>
              </a:rPr>
              <a:t>.</a:t>
            </a:r>
            <a:endParaRPr lang="en-US" dirty="0">
              <a:ea typeface="ヒラギノ角ゴ Pro W3" pitchFamily="-84" charset="-128"/>
            </a:endParaRPr>
          </a:p>
        </p:txBody>
      </p:sp>
    </p:spTree>
    <p:extLst>
      <p:ext uri="{BB962C8B-B14F-4D97-AF65-F5344CB8AC3E}">
        <p14:creationId xmlns:p14="http://schemas.microsoft.com/office/powerpoint/2010/main" val="3221857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0175-41D1-4786-B8AB-37E2041B9A82}"/>
              </a:ext>
            </a:extLst>
          </p:cNvPr>
          <p:cNvSpPr>
            <a:spLocks noGrp="1"/>
          </p:cNvSpPr>
          <p:nvPr>
            <p:ph type="title"/>
          </p:nvPr>
        </p:nvSpPr>
        <p:spPr/>
        <p:txBody>
          <a:bodyPr/>
          <a:lstStyle/>
          <a:p>
            <a:r>
              <a:rPr lang="en-US" altLang="en-US" sz="3200" dirty="0">
                <a:ea typeface="ヒラギノ角ゴ Pro W3" pitchFamily="-84" charset="-128"/>
              </a:rPr>
              <a:t>Characteristics of Corporate Bonds</a:t>
            </a:r>
            <a:endParaRPr lang="en-US" dirty="0"/>
          </a:p>
        </p:txBody>
      </p:sp>
      <p:sp>
        <p:nvSpPr>
          <p:cNvPr id="3" name="Content Placeholder 2">
            <a:extLst>
              <a:ext uri="{FF2B5EF4-FFF2-40B4-BE49-F238E27FC236}">
                <a16:creationId xmlns:a16="http://schemas.microsoft.com/office/drawing/2014/main" id="{2AC91FF1-AD2D-4658-B493-5CB2EA0664D4}"/>
              </a:ext>
            </a:extLst>
          </p:cNvPr>
          <p:cNvSpPr>
            <a:spLocks noGrp="1"/>
          </p:cNvSpPr>
          <p:nvPr>
            <p:ph sz="quarter" idx="13"/>
          </p:nvPr>
        </p:nvSpPr>
        <p:spPr/>
        <p:txBody>
          <a:bodyPr/>
          <a:lstStyle/>
          <a:p>
            <a:r>
              <a:rPr lang="en-US" altLang="en-US" dirty="0">
                <a:ea typeface="ヒラギノ角ゴ Pro W3" pitchFamily="-84" charset="-128"/>
              </a:rPr>
              <a:t>Secured Bonds</a:t>
            </a:r>
          </a:p>
          <a:p>
            <a:pPr lvl="1"/>
            <a:r>
              <a:rPr lang="en-US" altLang="en-US" dirty="0">
                <a:ea typeface="ヒラギノ角ゴ Pro W3" pitchFamily="-84" charset="-128"/>
              </a:rPr>
              <a:t>Bonds with collateral attached</a:t>
            </a:r>
          </a:p>
          <a:p>
            <a:pPr lvl="2"/>
            <a:r>
              <a:rPr lang="en-US" altLang="en-US" dirty="0">
                <a:ea typeface="ヒラギノ角ゴ Pro W3" pitchFamily="-84" charset="-128"/>
              </a:rPr>
              <a:t>Mortgage bonds: are used to finance a specific project. </a:t>
            </a:r>
            <a:r>
              <a:rPr lang="en-GB" dirty="0">
                <a:ea typeface="ヒラギノ角ゴ Pro W3" pitchFamily="-84" charset="-128"/>
              </a:rPr>
              <a:t>For example, a building may be the collateral for bonds issued for its construction.</a:t>
            </a:r>
            <a:endParaRPr lang="en-US" dirty="0">
              <a:ea typeface="ヒラギノ角ゴ Pro W3" pitchFamily="-84" charset="-128"/>
            </a:endParaRPr>
          </a:p>
          <a:p>
            <a:pPr lvl="2"/>
            <a:r>
              <a:rPr lang="en-US" altLang="en-US" dirty="0">
                <a:ea typeface="ヒラギノ角ゴ Pro W3" pitchFamily="-84" charset="-128"/>
              </a:rPr>
              <a:t>Equipment trust certificates: </a:t>
            </a:r>
            <a:r>
              <a:rPr lang="en-GB" altLang="en-US" dirty="0">
                <a:ea typeface="ヒラギノ角ゴ Pro W3" pitchFamily="-84" charset="-128"/>
              </a:rPr>
              <a:t>B</a:t>
            </a:r>
            <a:r>
              <a:rPr lang="en-GB" dirty="0">
                <a:ea typeface="ヒラギノ角ゴ Pro W3" pitchFamily="-84" charset="-128"/>
              </a:rPr>
              <a:t>onds secured by tangible non-real-estate property, such as heavy equipment and airplanes.</a:t>
            </a:r>
            <a:endParaRPr lang="en-US" dirty="0">
              <a:ea typeface="ヒラギノ角ゴ Pro W3" pitchFamily="-84" charset="-128"/>
            </a:endParaRPr>
          </a:p>
        </p:txBody>
      </p:sp>
    </p:spTree>
    <p:extLst>
      <p:ext uri="{BB962C8B-B14F-4D97-AF65-F5344CB8AC3E}">
        <p14:creationId xmlns:p14="http://schemas.microsoft.com/office/powerpoint/2010/main" val="1026704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23F0-BDF3-195A-24DA-61A65388B71A}"/>
              </a:ext>
            </a:extLst>
          </p:cNvPr>
          <p:cNvSpPr>
            <a:spLocks noGrp="1"/>
          </p:cNvSpPr>
          <p:nvPr>
            <p:ph type="title"/>
          </p:nvPr>
        </p:nvSpPr>
        <p:spPr/>
        <p:txBody>
          <a:bodyPr/>
          <a:lstStyle/>
          <a:p>
            <a:r>
              <a:rPr lang="en-US" altLang="en-US" sz="3200" dirty="0">
                <a:ea typeface="ヒラギノ角ゴ Pro W3" pitchFamily="-84" charset="-128"/>
              </a:rPr>
              <a:t>Characteristics of Corporate Bonds</a:t>
            </a:r>
            <a:endParaRPr lang="en-GB" sz="3200" dirty="0"/>
          </a:p>
        </p:txBody>
      </p:sp>
      <p:sp>
        <p:nvSpPr>
          <p:cNvPr id="3" name="Content Placeholder 2">
            <a:extLst>
              <a:ext uri="{FF2B5EF4-FFF2-40B4-BE49-F238E27FC236}">
                <a16:creationId xmlns:a16="http://schemas.microsoft.com/office/drawing/2014/main" id="{A9292670-93B3-7829-1E05-72B906A91073}"/>
              </a:ext>
            </a:extLst>
          </p:cNvPr>
          <p:cNvSpPr>
            <a:spLocks noGrp="1"/>
          </p:cNvSpPr>
          <p:nvPr>
            <p:ph sz="quarter" idx="13"/>
          </p:nvPr>
        </p:nvSpPr>
        <p:spPr/>
        <p:txBody>
          <a:bodyPr/>
          <a:lstStyle/>
          <a:p>
            <a:r>
              <a:rPr lang="en-US" altLang="en-US" dirty="0">
                <a:ea typeface="ヒラギノ角ゴ Pro W3" pitchFamily="-84" charset="-128"/>
              </a:rPr>
              <a:t>Unsecured Bonds</a:t>
            </a:r>
          </a:p>
          <a:p>
            <a:pPr lvl="1"/>
            <a:r>
              <a:rPr lang="en-US" altLang="en-US" dirty="0">
                <a:ea typeface="ヒラギノ角ゴ Pro W3" pitchFamily="-84" charset="-128"/>
              </a:rPr>
              <a:t>Debentures: </a:t>
            </a:r>
            <a:r>
              <a:rPr lang="en-GB" altLang="en-US" dirty="0">
                <a:ea typeface="ヒラギノ角ゴ Pro W3" pitchFamily="-84" charset="-128"/>
              </a:rPr>
              <a:t>L</a:t>
            </a:r>
            <a:r>
              <a:rPr lang="en-GB" dirty="0">
                <a:ea typeface="ヒラギノ角ゴ Pro W3" pitchFamily="-84" charset="-128"/>
              </a:rPr>
              <a:t>ong-term unsecured bonds that are backed only by the general creditworthiness of the issuer. No specific collateral is pledged to repay the debt.</a:t>
            </a:r>
            <a:endParaRPr lang="en-US" dirty="0">
              <a:ea typeface="ヒラギノ角ゴ Pro W3" pitchFamily="-84" charset="-128"/>
            </a:endParaRPr>
          </a:p>
          <a:p>
            <a:pPr lvl="1"/>
            <a:r>
              <a:rPr lang="en-US" altLang="en-US" dirty="0">
                <a:ea typeface="ヒラギノ角ゴ Pro W3" pitchFamily="-84" charset="-128"/>
              </a:rPr>
              <a:t>Subordinated debentures: </a:t>
            </a:r>
            <a:r>
              <a:rPr lang="en-GB" altLang="en-US" dirty="0">
                <a:ea typeface="ヒラギノ角ゴ Pro W3" pitchFamily="-84" charset="-128"/>
              </a:rPr>
              <a:t>S</a:t>
            </a:r>
            <a:r>
              <a:rPr lang="en-GB" dirty="0">
                <a:ea typeface="ヒラギノ角ゴ Pro W3" pitchFamily="-84" charset="-128"/>
              </a:rPr>
              <a:t>imilar to debentures except that they have a lower priority claim.</a:t>
            </a:r>
            <a:endParaRPr lang="en-US" dirty="0">
              <a:ea typeface="ヒラギノ角ゴ Pro W3" pitchFamily="-84" charset="-128"/>
            </a:endParaRPr>
          </a:p>
          <a:p>
            <a:pPr lvl="1"/>
            <a:r>
              <a:rPr lang="en-US" altLang="en-US" dirty="0">
                <a:ea typeface="ヒラギノ角ゴ Pro W3" pitchFamily="-84" charset="-128"/>
              </a:rPr>
              <a:t>Variable-rate bonds</a:t>
            </a:r>
            <a:endParaRPr lang="en-US" dirty="0"/>
          </a:p>
          <a:p>
            <a:pPr marL="432" indent="0">
              <a:buNone/>
            </a:pPr>
            <a:endParaRPr lang="en-GB" dirty="0"/>
          </a:p>
        </p:txBody>
      </p:sp>
    </p:spTree>
    <p:extLst>
      <p:ext uri="{BB962C8B-B14F-4D97-AF65-F5344CB8AC3E}">
        <p14:creationId xmlns:p14="http://schemas.microsoft.com/office/powerpoint/2010/main" val="1206872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0175-41D1-4786-B8AB-37E2041B9A82}"/>
              </a:ext>
            </a:extLst>
          </p:cNvPr>
          <p:cNvSpPr>
            <a:spLocks noGrp="1"/>
          </p:cNvSpPr>
          <p:nvPr>
            <p:ph type="title"/>
          </p:nvPr>
        </p:nvSpPr>
        <p:spPr/>
        <p:txBody>
          <a:bodyPr/>
          <a:lstStyle/>
          <a:p>
            <a:r>
              <a:rPr lang="en-US" altLang="en-US" sz="3200" dirty="0">
                <a:ea typeface="ヒラギノ角ゴ Pro W3" pitchFamily="-84" charset="-128"/>
              </a:rPr>
              <a:t>Characteristics of Corporate Bonds</a:t>
            </a:r>
            <a:endParaRPr lang="en-US" dirty="0"/>
          </a:p>
        </p:txBody>
      </p:sp>
      <p:sp>
        <p:nvSpPr>
          <p:cNvPr id="3" name="Content Placeholder 2">
            <a:extLst>
              <a:ext uri="{FF2B5EF4-FFF2-40B4-BE49-F238E27FC236}">
                <a16:creationId xmlns:a16="http://schemas.microsoft.com/office/drawing/2014/main" id="{2AC91FF1-AD2D-4658-B493-5CB2EA0664D4}"/>
              </a:ext>
            </a:extLst>
          </p:cNvPr>
          <p:cNvSpPr>
            <a:spLocks noGrp="1"/>
          </p:cNvSpPr>
          <p:nvPr>
            <p:ph sz="quarter" idx="13"/>
          </p:nvPr>
        </p:nvSpPr>
        <p:spPr/>
        <p:txBody>
          <a:bodyPr/>
          <a:lstStyle/>
          <a:p>
            <a:r>
              <a:rPr lang="en-US" altLang="en-US" dirty="0">
                <a:ea typeface="ヒラギノ角ゴ Pro W3" pitchFamily="-84" charset="-128"/>
              </a:rPr>
              <a:t>Junk Bonds</a:t>
            </a:r>
          </a:p>
          <a:p>
            <a:pPr lvl="1"/>
            <a:r>
              <a:rPr lang="en-US" altLang="en-US" dirty="0">
                <a:ea typeface="ヒラギノ角ゴ Pro W3" pitchFamily="-84" charset="-128"/>
              </a:rPr>
              <a:t>Debt that is rated below B</a:t>
            </a:r>
            <a:r>
              <a:rPr lang="en-US" altLang="en-US" sz="100" dirty="0">
                <a:ea typeface="ヒラギノ角ゴ Pro W3" pitchFamily="-84" charset="-128"/>
              </a:rPr>
              <a:t> </a:t>
            </a:r>
            <a:r>
              <a:rPr lang="en-US" altLang="en-US" dirty="0" err="1">
                <a:ea typeface="ヒラギノ角ゴ Pro W3" pitchFamily="-84" charset="-128"/>
              </a:rPr>
              <a:t>B</a:t>
            </a:r>
            <a:r>
              <a:rPr lang="en-US" altLang="en-US" sz="100" dirty="0">
                <a:ea typeface="ヒラギノ角ゴ Pro W3" pitchFamily="-84" charset="-128"/>
              </a:rPr>
              <a:t> </a:t>
            </a:r>
            <a:r>
              <a:rPr lang="en-US" altLang="en-US" dirty="0" err="1">
                <a:ea typeface="ヒラギノ角ゴ Pro W3" pitchFamily="-84" charset="-128"/>
              </a:rPr>
              <a:t>B</a:t>
            </a:r>
            <a:endParaRPr lang="en-US" dirty="0"/>
          </a:p>
          <a:p>
            <a:pPr lvl="1"/>
            <a:r>
              <a:rPr lang="en-US" altLang="en-US" dirty="0">
                <a:ea typeface="ヒラギノ角ゴ Pro W3" pitchFamily="-84" charset="-128"/>
              </a:rPr>
              <a:t>Often, trusts and insurance companies are not permitted to invest in junk debt</a:t>
            </a:r>
          </a:p>
          <a:p>
            <a:pPr lvl="1"/>
            <a:r>
              <a:rPr lang="en-US" dirty="0"/>
              <a:t>Poor </a:t>
            </a:r>
            <a:r>
              <a:rPr lang="en-US" dirty="0">
                <a:ea typeface="ヒラギノ角ゴ Pro W3" pitchFamily="-84" charset="-128"/>
              </a:rPr>
              <a:t>liquidity</a:t>
            </a:r>
          </a:p>
          <a:p>
            <a:pPr lvl="1"/>
            <a:r>
              <a:rPr lang="en-GB" dirty="0">
                <a:ea typeface="ヒラギノ角ゴ Pro W3" pitchFamily="-84" charset="-128"/>
              </a:rPr>
              <a:t>A very real chance existed that the issuing firms would default on their bond payments.</a:t>
            </a:r>
            <a:endParaRPr lang="en-US" dirty="0">
              <a:ea typeface="ヒラギノ角ゴ Pro W3" pitchFamily="-84" charset="-128"/>
            </a:endParaRPr>
          </a:p>
        </p:txBody>
      </p:sp>
    </p:spTree>
    <p:extLst>
      <p:ext uri="{BB962C8B-B14F-4D97-AF65-F5344CB8AC3E}">
        <p14:creationId xmlns:p14="http://schemas.microsoft.com/office/powerpoint/2010/main" val="3569104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587B-87AB-4B23-9B21-05EC39662376}"/>
              </a:ext>
            </a:extLst>
          </p:cNvPr>
          <p:cNvSpPr>
            <a:spLocks noGrp="1"/>
          </p:cNvSpPr>
          <p:nvPr>
            <p:ph type="title"/>
          </p:nvPr>
        </p:nvSpPr>
        <p:spPr/>
        <p:txBody>
          <a:bodyPr/>
          <a:lstStyle/>
          <a:p>
            <a:r>
              <a:rPr lang="en-US" altLang="en-US" dirty="0">
                <a:ea typeface="ヒラギノ角ゴ Pro W3" pitchFamily="-84" charset="-128"/>
              </a:rPr>
              <a:t>Financial Guarantees for Bonds</a:t>
            </a:r>
            <a:endParaRPr lang="en-US" dirty="0"/>
          </a:p>
        </p:txBody>
      </p:sp>
      <p:sp>
        <p:nvSpPr>
          <p:cNvPr id="3" name="Content Placeholder 2">
            <a:extLst>
              <a:ext uri="{FF2B5EF4-FFF2-40B4-BE49-F238E27FC236}">
                <a16:creationId xmlns:a16="http://schemas.microsoft.com/office/drawing/2014/main" id="{20DB141B-47B6-496A-A986-2E11E4878229}"/>
              </a:ext>
            </a:extLst>
          </p:cNvPr>
          <p:cNvSpPr>
            <a:spLocks noGrp="1"/>
          </p:cNvSpPr>
          <p:nvPr>
            <p:ph sz="quarter" idx="13"/>
          </p:nvPr>
        </p:nvSpPr>
        <p:spPr/>
        <p:txBody>
          <a:bodyPr/>
          <a:lstStyle/>
          <a:p>
            <a:r>
              <a:rPr lang="en-US" altLang="en-US" dirty="0">
                <a:ea typeface="ヒラギノ角ゴ Pro W3" pitchFamily="-84" charset="-128"/>
              </a:rPr>
              <a:t>Some debt issuers purchase </a:t>
            </a:r>
            <a:r>
              <a:rPr lang="en-US" altLang="en-US" b="1" dirty="0">
                <a:ea typeface="ヒラギノ角ゴ Pro W3" pitchFamily="-84" charset="-128"/>
              </a:rPr>
              <a:t>financial guarantees</a:t>
            </a:r>
            <a:r>
              <a:rPr lang="en-US" altLang="en-US" dirty="0">
                <a:ea typeface="ヒラギノ角ゴ Pro W3" pitchFamily="-84" charset="-128"/>
              </a:rPr>
              <a:t> to lower the risk of their debt.</a:t>
            </a:r>
          </a:p>
          <a:p>
            <a:r>
              <a:rPr lang="en-US" altLang="en-US" dirty="0">
                <a:ea typeface="ヒラギノ角ゴ Pro W3" pitchFamily="-84" charset="-128"/>
              </a:rPr>
              <a:t>The guarantee provides for timely payment of interest and principal and are usually backed by large insurance companies. </a:t>
            </a:r>
          </a:p>
          <a:p>
            <a:r>
              <a:rPr lang="en-US" altLang="en-US" dirty="0">
                <a:ea typeface="ヒラギノ角ゴ Pro W3" pitchFamily="-84" charset="-128"/>
              </a:rPr>
              <a:t>In 1995, J</a:t>
            </a:r>
            <a:r>
              <a:rPr lang="en-US" altLang="en-US" sz="100" dirty="0">
                <a:ea typeface="ヒラギノ角ゴ Pro W3" pitchFamily="-84" charset="-128"/>
              </a:rPr>
              <a:t> </a:t>
            </a:r>
            <a:r>
              <a:rPr lang="en-US" altLang="en-US" dirty="0">
                <a:ea typeface="ヒラギノ角ゴ Pro W3" pitchFamily="-84" charset="-128"/>
              </a:rPr>
              <a:t>P</a:t>
            </a:r>
            <a:r>
              <a:rPr lang="en-US" altLang="en-US" sz="100" dirty="0">
                <a:ea typeface="ヒラギノ角ゴ Pro W3" pitchFamily="-84" charset="-128"/>
              </a:rPr>
              <a:t> </a:t>
            </a:r>
            <a:r>
              <a:rPr lang="en-US" altLang="en-US" dirty="0">
                <a:ea typeface="ヒラギノ角ゴ Pro W3" pitchFamily="-84" charset="-128"/>
              </a:rPr>
              <a:t>Morgan created the credit default swap (CDS), a type of insurance on bonds.</a:t>
            </a:r>
            <a:endParaRPr lang="en-US" dirty="0"/>
          </a:p>
          <a:p>
            <a:endParaRPr lang="en-US" dirty="0"/>
          </a:p>
        </p:txBody>
      </p:sp>
    </p:spTree>
    <p:extLst>
      <p:ext uri="{BB962C8B-B14F-4D97-AF65-F5344CB8AC3E}">
        <p14:creationId xmlns:p14="http://schemas.microsoft.com/office/powerpoint/2010/main" val="4222154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6F72-331D-4AFD-B377-91C9D6EABC28}"/>
              </a:ext>
            </a:extLst>
          </p:cNvPr>
          <p:cNvSpPr>
            <a:spLocks noGrp="1"/>
          </p:cNvSpPr>
          <p:nvPr>
            <p:ph type="title"/>
          </p:nvPr>
        </p:nvSpPr>
        <p:spPr/>
        <p:txBody>
          <a:bodyPr/>
          <a:lstStyle/>
          <a:p>
            <a:r>
              <a:rPr lang="en-US" noProof="0" dirty="0"/>
              <a:t>Oversight of the Bond Markets</a:t>
            </a:r>
          </a:p>
        </p:txBody>
      </p:sp>
      <p:sp>
        <p:nvSpPr>
          <p:cNvPr id="3" name="Content Placeholder 2">
            <a:extLst>
              <a:ext uri="{FF2B5EF4-FFF2-40B4-BE49-F238E27FC236}">
                <a16:creationId xmlns:a16="http://schemas.microsoft.com/office/drawing/2014/main" id="{FD9EECD6-FC49-49EA-9A1C-56CC1F22F4D8}"/>
              </a:ext>
            </a:extLst>
          </p:cNvPr>
          <p:cNvSpPr>
            <a:spLocks noGrp="1"/>
          </p:cNvSpPr>
          <p:nvPr>
            <p:ph sz="quarter" idx="13"/>
          </p:nvPr>
        </p:nvSpPr>
        <p:spPr/>
        <p:txBody>
          <a:bodyPr/>
          <a:lstStyle/>
          <a:p>
            <a:r>
              <a:rPr lang="en-US" altLang="en-US" dirty="0">
                <a:ea typeface="ヒラギノ角ゴ Pro W3" pitchFamily="-84" charset="-128"/>
              </a:rPr>
              <a:t>Bond trades are not available to the public, making trading less transparent. </a:t>
            </a:r>
            <a:r>
              <a:rPr lang="en-GB" dirty="0">
                <a:ea typeface="ヒラギノ角ゴ Pro W3" pitchFamily="-84" charset="-128"/>
              </a:rPr>
              <a:t>bonds typically trade over the counter</a:t>
            </a:r>
            <a:endParaRPr lang="en-US" altLang="en-US" dirty="0">
              <a:ea typeface="ヒラギノ角ゴ Pro W3" pitchFamily="-84" charset="-128"/>
            </a:endParaRPr>
          </a:p>
          <a:p>
            <a:r>
              <a:rPr lang="en-GB" dirty="0">
                <a:solidFill>
                  <a:schemeClr val="tx1"/>
                </a:solidFill>
                <a:latin typeface="robotoregular"/>
              </a:rPr>
              <a:t>T</a:t>
            </a:r>
            <a:r>
              <a:rPr lang="en-GB" i="0" dirty="0">
                <a:solidFill>
                  <a:schemeClr val="tx1"/>
                </a:solidFill>
                <a:effectLst/>
                <a:latin typeface="robotoregular"/>
              </a:rPr>
              <a:t>rade reporting and compliance engine </a:t>
            </a:r>
            <a:r>
              <a:rPr lang="en-GB" dirty="0"/>
              <a:t>(</a:t>
            </a:r>
            <a:r>
              <a:rPr lang="en-US" altLang="en-US" dirty="0">
                <a:ea typeface="ヒラギノ角ゴ Pro W3" pitchFamily="-84" charset="-128"/>
              </a:rPr>
              <a:t>T</a:t>
            </a:r>
            <a:r>
              <a:rPr lang="en-US" altLang="en-US" sz="100" dirty="0">
                <a:ea typeface="ヒラギノ角ゴ Pro W3" pitchFamily="-84" charset="-128"/>
              </a:rPr>
              <a:t> </a:t>
            </a:r>
            <a:r>
              <a:rPr lang="en-US" altLang="en-US" dirty="0">
                <a:ea typeface="ヒラギノ角ゴ Pro W3" pitchFamily="-84" charset="-128"/>
              </a:rPr>
              <a:t>R</a:t>
            </a:r>
            <a:r>
              <a:rPr lang="en-US" altLang="en-US" sz="100" dirty="0">
                <a:ea typeface="ヒラギノ角ゴ Pro W3" pitchFamily="-84" charset="-128"/>
              </a:rPr>
              <a:t> </a:t>
            </a:r>
            <a:r>
              <a:rPr lang="en-US" altLang="en-US" dirty="0">
                <a:ea typeface="ヒラギノ角ゴ Pro W3" pitchFamily="-84" charset="-128"/>
              </a:rPr>
              <a:t>A</a:t>
            </a:r>
            <a:r>
              <a:rPr lang="en-US" altLang="en-US" sz="100" dirty="0">
                <a:ea typeface="ヒラギノ角ゴ Pro W3" pitchFamily="-84" charset="-128"/>
              </a:rPr>
              <a:t> </a:t>
            </a:r>
            <a:r>
              <a:rPr lang="en-US" altLang="en-US" dirty="0">
                <a:ea typeface="ヒラギノ角ゴ Pro W3" pitchFamily="-84" charset="-128"/>
              </a:rPr>
              <a:t>C</a:t>
            </a:r>
            <a:r>
              <a:rPr lang="en-US" altLang="en-US" sz="100" dirty="0">
                <a:ea typeface="ヒラギノ角ゴ Pro W3" pitchFamily="-84" charset="-128"/>
              </a:rPr>
              <a:t> </a:t>
            </a:r>
            <a:r>
              <a:rPr lang="en-US" altLang="en-US" dirty="0">
                <a:ea typeface="ヒラギノ角ゴ Pro W3" pitchFamily="-84" charset="-128"/>
              </a:rPr>
              <a:t>E), under F</a:t>
            </a:r>
            <a:r>
              <a:rPr lang="en-US" altLang="en-US" sz="100" dirty="0">
                <a:ea typeface="ヒラギノ角ゴ Pro W3" pitchFamily="-84" charset="-128"/>
              </a:rPr>
              <a:t> </a:t>
            </a:r>
            <a:r>
              <a:rPr lang="en-US" altLang="en-US" dirty="0">
                <a:ea typeface="ヒラギノ角ゴ Pro W3" pitchFamily="-84" charset="-128"/>
              </a:rPr>
              <a:t>I</a:t>
            </a:r>
            <a:r>
              <a:rPr lang="en-US" altLang="en-US" sz="100" dirty="0">
                <a:ea typeface="ヒラギノ角ゴ Pro W3" pitchFamily="-84" charset="-128"/>
              </a:rPr>
              <a:t> </a:t>
            </a:r>
            <a:r>
              <a:rPr lang="en-US" altLang="en-US" dirty="0">
                <a:ea typeface="ヒラギノ角ゴ Pro W3" pitchFamily="-84" charset="-128"/>
              </a:rPr>
              <a:t>N</a:t>
            </a:r>
            <a:r>
              <a:rPr lang="en-US" altLang="en-US" sz="100" dirty="0">
                <a:ea typeface="ヒラギノ角ゴ Pro W3" pitchFamily="-84" charset="-128"/>
              </a:rPr>
              <a:t> </a:t>
            </a:r>
            <a:r>
              <a:rPr lang="en-US" altLang="en-US" dirty="0">
                <a:ea typeface="ヒラギノ角ゴ Pro W3" pitchFamily="-84" charset="-128"/>
              </a:rPr>
              <a:t>R</a:t>
            </a:r>
            <a:r>
              <a:rPr lang="en-US" altLang="en-US" sz="100" dirty="0">
                <a:ea typeface="ヒラギノ角ゴ Pro W3" pitchFamily="-84" charset="-128"/>
              </a:rPr>
              <a:t> </a:t>
            </a:r>
            <a:r>
              <a:rPr lang="en-US" altLang="en-US" dirty="0">
                <a:ea typeface="ヒラギノ角ゴ Pro W3" pitchFamily="-84" charset="-128"/>
              </a:rPr>
              <a:t>A, was developed to:</a:t>
            </a:r>
          </a:p>
          <a:p>
            <a:pPr lvl="1"/>
            <a:r>
              <a:rPr lang="en-US" altLang="en-US" dirty="0">
                <a:ea typeface="ヒラギノ角ゴ Pro W3" pitchFamily="-84" charset="-128"/>
              </a:rPr>
              <a:t>Make some bond transactions reported to the public</a:t>
            </a:r>
            <a:endParaRPr lang="en-US" dirty="0"/>
          </a:p>
          <a:p>
            <a:pPr lvl="1"/>
            <a:r>
              <a:rPr lang="en-US" altLang="en-US" dirty="0">
                <a:ea typeface="ヒラギノ角ゴ Pro W3" pitchFamily="-84" charset="-128"/>
              </a:rPr>
              <a:t>Develop a trading platform to make transaction data available to the public</a:t>
            </a:r>
            <a:endParaRPr lang="en-US" dirty="0"/>
          </a:p>
        </p:txBody>
      </p:sp>
    </p:spTree>
    <p:extLst>
      <p:ext uri="{BB962C8B-B14F-4D97-AF65-F5344CB8AC3E}">
        <p14:creationId xmlns:p14="http://schemas.microsoft.com/office/powerpoint/2010/main" val="2690702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ED6C47-6A7E-4110-95DC-6837C7409C0C}"/>
              </a:ext>
            </a:extLst>
          </p:cNvPr>
          <p:cNvSpPr>
            <a:spLocks noGrp="1"/>
          </p:cNvSpPr>
          <p:nvPr>
            <p:ph type="title"/>
          </p:nvPr>
        </p:nvSpPr>
        <p:spPr/>
        <p:txBody>
          <a:bodyPr/>
          <a:lstStyle/>
          <a:p>
            <a:r>
              <a:rPr lang="en-US" altLang="en-US" dirty="0">
                <a:ea typeface="ヒラギノ角ゴ Pro W3" pitchFamily="-84" charset="-128"/>
              </a:rPr>
              <a:t>Finding the Value of Coupon Bonds</a:t>
            </a:r>
            <a:endParaRPr lang="en-US" dirty="0"/>
          </a:p>
        </p:txBody>
      </p:sp>
      <p:sp>
        <p:nvSpPr>
          <p:cNvPr id="6" name="Content Placeholder 5">
            <a:extLst>
              <a:ext uri="{FF2B5EF4-FFF2-40B4-BE49-F238E27FC236}">
                <a16:creationId xmlns:a16="http://schemas.microsoft.com/office/drawing/2014/main" id="{89C8F68F-F83D-4CF8-9ADE-DB6103E8109F}"/>
              </a:ext>
            </a:extLst>
          </p:cNvPr>
          <p:cNvSpPr>
            <a:spLocks noGrp="1"/>
          </p:cNvSpPr>
          <p:nvPr>
            <p:ph sz="quarter" idx="13"/>
          </p:nvPr>
        </p:nvSpPr>
        <p:spPr>
          <a:xfrm>
            <a:off x="457200" y="1556327"/>
            <a:ext cx="8093034" cy="4586896"/>
          </a:xfrm>
        </p:spPr>
        <p:txBody>
          <a:bodyPr/>
          <a:lstStyle/>
          <a:p>
            <a:r>
              <a:rPr lang="en-US" altLang="en-US" dirty="0">
                <a:ea typeface="ヒラギノ角ゴ Pro W3" pitchFamily="-84" charset="-128"/>
              </a:rPr>
              <a:t>Bond pricing is, in theory, no different than pricing any set of known cash flows.</a:t>
            </a:r>
          </a:p>
          <a:p>
            <a:r>
              <a:rPr lang="en-US" altLang="en-US" dirty="0">
                <a:ea typeface="ヒラギノ角ゴ Pro W3" pitchFamily="-84" charset="-128"/>
              </a:rPr>
              <a:t>Once the cash flows have been identified, they should be discounted to time zero at an appropriate discount rate.</a:t>
            </a:r>
            <a:endParaRPr lang="en-US" dirty="0"/>
          </a:p>
        </p:txBody>
      </p:sp>
    </p:spTree>
    <p:extLst>
      <p:ext uri="{BB962C8B-B14F-4D97-AF65-F5344CB8AC3E}">
        <p14:creationId xmlns:p14="http://schemas.microsoft.com/office/powerpoint/2010/main" val="1133854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3EB8-7D26-4699-ACF9-286037FAA120}"/>
              </a:ext>
            </a:extLst>
          </p:cNvPr>
          <p:cNvSpPr>
            <a:spLocks noGrp="1"/>
          </p:cNvSpPr>
          <p:nvPr>
            <p:ph type="title"/>
          </p:nvPr>
        </p:nvSpPr>
        <p:spPr/>
        <p:txBody>
          <a:bodyPr/>
          <a:lstStyle/>
          <a:p>
            <a:r>
              <a:rPr lang="en-US" altLang="en-US" dirty="0">
                <a:ea typeface="ヒラギノ角ゴ Pro W3" pitchFamily="-84" charset="-128"/>
              </a:rPr>
              <a:t>Bond Terminology</a:t>
            </a:r>
            <a:endParaRPr lang="en-US" dirty="0"/>
          </a:p>
        </p:txBody>
      </p:sp>
      <p:graphicFrame>
        <p:nvGraphicFramePr>
          <p:cNvPr id="4" name="Table 4">
            <a:extLst>
              <a:ext uri="{FF2B5EF4-FFF2-40B4-BE49-F238E27FC236}">
                <a16:creationId xmlns:a16="http://schemas.microsoft.com/office/drawing/2014/main" id="{4D1A5771-4EF1-461F-A842-870B82074E5E}"/>
              </a:ext>
            </a:extLst>
          </p:cNvPr>
          <p:cNvGraphicFramePr>
            <a:graphicFrameLocks noGrp="1"/>
          </p:cNvGraphicFramePr>
          <p:nvPr>
            <p:ph sz="quarter" idx="13"/>
            <p:extLst>
              <p:ext uri="{D42A27DB-BD31-4B8C-83A1-F6EECF244321}">
                <p14:modId xmlns:p14="http://schemas.microsoft.com/office/powerpoint/2010/main" val="2323905016"/>
              </p:ext>
            </p:extLst>
          </p:nvPr>
        </p:nvGraphicFramePr>
        <p:xfrm>
          <a:off x="457200" y="1817004"/>
          <a:ext cx="8229600" cy="2839666"/>
        </p:xfrm>
        <a:graphic>
          <a:graphicData uri="http://schemas.openxmlformats.org/drawingml/2006/table">
            <a:tbl>
              <a:tblPr firstRow="1" bandRow="1">
                <a:tableStyleId>{40F9630F-82C1-40B7-BC3A-925EFCFF5E92}</a:tableStyleId>
              </a:tblPr>
              <a:tblGrid>
                <a:gridCol w="2489200">
                  <a:extLst>
                    <a:ext uri="{9D8B030D-6E8A-4147-A177-3AD203B41FA5}">
                      <a16:colId xmlns:a16="http://schemas.microsoft.com/office/drawing/2014/main" val="24046494"/>
                    </a:ext>
                  </a:extLst>
                </a:gridCol>
                <a:gridCol w="5740400">
                  <a:extLst>
                    <a:ext uri="{9D8B030D-6E8A-4147-A177-3AD203B41FA5}">
                      <a16:colId xmlns:a16="http://schemas.microsoft.com/office/drawing/2014/main" val="1038832935"/>
                    </a:ext>
                  </a:extLst>
                </a:gridCol>
              </a:tblGrid>
              <a:tr h="370840">
                <a:tc>
                  <a:txBody>
                    <a:bodyPr/>
                    <a:lstStyle/>
                    <a:p>
                      <a:r>
                        <a:rPr lang="en-US" sz="1800" b="1" dirty="0">
                          <a:latin typeface="+mn-lt"/>
                        </a:rPr>
                        <a:t>Term</a:t>
                      </a:r>
                      <a:endParaRPr lang="en-US" sz="1800" b="1" dirty="0">
                        <a:solidFill>
                          <a:schemeClr val="bg1"/>
                        </a:solidFill>
                        <a:latin typeface="+mn-lt"/>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dirty="0">
                          <a:latin typeface="+mn-lt"/>
                        </a:rPr>
                        <a:t>Definition</a:t>
                      </a:r>
                      <a:endParaRPr lang="en-US" sz="1800" b="1" dirty="0">
                        <a:solidFill>
                          <a:schemeClr val="bg1"/>
                        </a:solidFill>
                        <a:latin typeface="+mn-lt"/>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70994"/>
                  </a:ext>
                </a:extLst>
              </a:tr>
              <a:tr h="370840">
                <a:tc>
                  <a:txBody>
                    <a:bodyPr/>
                    <a:lstStyle/>
                    <a:p>
                      <a:r>
                        <a:rPr lang="en-US" sz="1800" dirty="0">
                          <a:latin typeface="+mn-lt"/>
                        </a:rPr>
                        <a:t>Coupon interest rate</a:t>
                      </a: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u="none" strike="noStrike" kern="1200" baseline="0" dirty="0">
                          <a:latin typeface="+mn-lt"/>
                        </a:rPr>
                        <a:t>The stated annual interest rate on the bond. It is usually fixed for the life of the bond.</a:t>
                      </a:r>
                      <a:endParaRPr lang="en-US" sz="1800" dirty="0">
                        <a:latin typeface="+mn-lt"/>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1685908"/>
                  </a:ext>
                </a:extLst>
              </a:tr>
              <a:tr h="370840">
                <a:tc>
                  <a:txBody>
                    <a:bodyPr/>
                    <a:lstStyle/>
                    <a:p>
                      <a:r>
                        <a:rPr lang="en-US" sz="1800" dirty="0">
                          <a:latin typeface="+mn-lt"/>
                        </a:rPr>
                        <a:t>Current yield</a:t>
                      </a: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u="none" strike="noStrike" kern="1200" baseline="0" dirty="0">
                          <a:latin typeface="+mn-lt"/>
                        </a:rPr>
                        <a:t>The coupon interest payment divided by the current market price of the bond.</a:t>
                      </a:r>
                      <a:endParaRPr lang="en-US" sz="1800" dirty="0">
                        <a:latin typeface="+mn-lt"/>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0340564"/>
                  </a:ext>
                </a:extLst>
              </a:tr>
              <a:tr h="370840">
                <a:tc>
                  <a:txBody>
                    <a:bodyPr/>
                    <a:lstStyle/>
                    <a:p>
                      <a:r>
                        <a:rPr lang="en-US" sz="1800" dirty="0">
                          <a:latin typeface="+mn-lt"/>
                        </a:rPr>
                        <a:t>Face amount</a:t>
                      </a: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latin typeface="+mn-lt"/>
                        </a:rPr>
                        <a:t>The maturity value of the bond. The holder of the bond will receive the face amount from the issuer when the bond matures. Face amount is synonymous with par value.</a:t>
                      </a: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34222784"/>
                  </a:ext>
                </a:extLst>
              </a:tr>
            </a:tbl>
          </a:graphicData>
        </a:graphic>
      </p:graphicFrame>
    </p:spTree>
    <p:extLst>
      <p:ext uri="{BB962C8B-B14F-4D97-AF65-F5344CB8AC3E}">
        <p14:creationId xmlns:p14="http://schemas.microsoft.com/office/powerpoint/2010/main" val="118230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58D8-B452-4AFD-9480-C0DC70FB44EA}"/>
              </a:ext>
            </a:extLst>
          </p:cNvPr>
          <p:cNvSpPr>
            <a:spLocks noGrp="1"/>
          </p:cNvSpPr>
          <p:nvPr>
            <p:ph type="title"/>
          </p:nvPr>
        </p:nvSpPr>
        <p:spPr/>
        <p:txBody>
          <a:bodyPr/>
          <a:lstStyle/>
          <a:p>
            <a:r>
              <a:rPr lang="en-US" altLang="en-US" dirty="0">
                <a:ea typeface="ヒラギノ角ゴ Pro W3" pitchFamily="-84" charset="-128"/>
              </a:rPr>
              <a:t>Chapter Preview</a:t>
            </a:r>
            <a:endParaRPr lang="en-US" dirty="0"/>
          </a:p>
        </p:txBody>
      </p:sp>
      <p:sp>
        <p:nvSpPr>
          <p:cNvPr id="3" name="Content Placeholder 2">
            <a:extLst>
              <a:ext uri="{FF2B5EF4-FFF2-40B4-BE49-F238E27FC236}">
                <a16:creationId xmlns:a16="http://schemas.microsoft.com/office/drawing/2014/main" id="{3067B8AC-0776-4831-8CA2-C71FBEDAB10F}"/>
              </a:ext>
            </a:extLst>
          </p:cNvPr>
          <p:cNvSpPr>
            <a:spLocks noGrp="1"/>
          </p:cNvSpPr>
          <p:nvPr>
            <p:ph sz="quarter" idx="13"/>
          </p:nvPr>
        </p:nvSpPr>
        <p:spPr>
          <a:xfrm>
            <a:off x="457200" y="1552575"/>
            <a:ext cx="4129548" cy="4438650"/>
          </a:xfrm>
        </p:spPr>
        <p:txBody>
          <a:bodyPr/>
          <a:lstStyle/>
          <a:p>
            <a:pPr>
              <a:spcBef>
                <a:spcPts val="1000"/>
              </a:spcBef>
              <a:defRPr/>
            </a:pPr>
            <a:r>
              <a:rPr lang="en-US" dirty="0"/>
              <a:t>Purpose of the Capital Market</a:t>
            </a:r>
          </a:p>
          <a:p>
            <a:pPr>
              <a:spcBef>
                <a:spcPts val="1000"/>
              </a:spcBef>
              <a:defRPr/>
            </a:pPr>
            <a:r>
              <a:rPr lang="en-US" dirty="0"/>
              <a:t>Capital Market Participants</a:t>
            </a:r>
          </a:p>
          <a:p>
            <a:pPr>
              <a:spcBef>
                <a:spcPts val="1000"/>
              </a:spcBef>
              <a:defRPr/>
            </a:pPr>
            <a:r>
              <a:rPr lang="en-US" dirty="0"/>
              <a:t>Capital Market Trading</a:t>
            </a:r>
          </a:p>
          <a:p>
            <a:pPr>
              <a:spcBef>
                <a:spcPts val="1000"/>
              </a:spcBef>
              <a:defRPr/>
            </a:pPr>
            <a:r>
              <a:rPr lang="en-US" dirty="0"/>
              <a:t>Types of Bonds</a:t>
            </a:r>
          </a:p>
          <a:p>
            <a:pPr>
              <a:spcBef>
                <a:spcPts val="1000"/>
              </a:spcBef>
              <a:defRPr/>
            </a:pPr>
            <a:r>
              <a:rPr lang="en-US" dirty="0"/>
              <a:t>Treasury Notes and Bonds</a:t>
            </a:r>
          </a:p>
          <a:p>
            <a:pPr>
              <a:spcBef>
                <a:spcPts val="1000"/>
              </a:spcBef>
              <a:defRPr/>
            </a:pPr>
            <a:r>
              <a:rPr lang="en-US" altLang="en-US" dirty="0"/>
              <a:t>Municipal Bonds</a:t>
            </a:r>
          </a:p>
          <a:p>
            <a:pPr>
              <a:spcBef>
                <a:spcPts val="1000"/>
              </a:spcBef>
              <a:defRPr/>
            </a:pPr>
            <a:r>
              <a:rPr lang="en-US" altLang="en-US" dirty="0"/>
              <a:t>Corporate Bonds</a:t>
            </a:r>
            <a:endParaRPr lang="en-US" dirty="0"/>
          </a:p>
        </p:txBody>
      </p:sp>
      <p:sp>
        <p:nvSpPr>
          <p:cNvPr id="4" name="Content Placeholder 3">
            <a:extLst>
              <a:ext uri="{FF2B5EF4-FFF2-40B4-BE49-F238E27FC236}">
                <a16:creationId xmlns:a16="http://schemas.microsoft.com/office/drawing/2014/main" id="{B3BCD102-D8CB-4819-B14F-0BE7F7921837}"/>
              </a:ext>
            </a:extLst>
          </p:cNvPr>
          <p:cNvSpPr>
            <a:spLocks noGrp="1"/>
          </p:cNvSpPr>
          <p:nvPr>
            <p:ph sz="quarter" idx="14"/>
          </p:nvPr>
        </p:nvSpPr>
        <p:spPr>
          <a:extLst>
            <a:ext uri="{909E8E84-426E-40DD-AFC4-6F175D3DCCD1}">
              <a14:hiddenFill xmlns:a14="http://schemas.microsoft.com/office/drawing/2010/main">
                <a:solidFill>
                  <a:srgbClr val="FFFFFF"/>
                </a:solidFill>
              </a14:hiddenFill>
            </a:ext>
          </a:extLst>
        </p:spPr>
        <p:txBody>
          <a:bodyPr/>
          <a:lstStyle/>
          <a:p>
            <a:pPr>
              <a:spcBef>
                <a:spcPts val="1000"/>
              </a:spcBef>
              <a:defRPr/>
            </a:pPr>
            <a:r>
              <a:rPr lang="en-US" altLang="en-US" dirty="0"/>
              <a:t>Financial Guarantees for Bonds</a:t>
            </a:r>
          </a:p>
          <a:p>
            <a:pPr>
              <a:spcBef>
                <a:spcPts val="1000"/>
              </a:spcBef>
              <a:defRPr/>
            </a:pPr>
            <a:r>
              <a:rPr lang="en-US" altLang="en-US" dirty="0"/>
              <a:t>Oversight of the Bond Markets</a:t>
            </a:r>
          </a:p>
          <a:p>
            <a:pPr>
              <a:spcBef>
                <a:spcPts val="1000"/>
              </a:spcBef>
              <a:defRPr/>
            </a:pPr>
            <a:r>
              <a:rPr lang="en-US" altLang="en-US" dirty="0"/>
              <a:t>Current Yield Calculation</a:t>
            </a:r>
          </a:p>
          <a:p>
            <a:pPr>
              <a:spcBef>
                <a:spcPts val="1000"/>
              </a:spcBef>
              <a:defRPr/>
            </a:pPr>
            <a:r>
              <a:rPr lang="en-US" altLang="en-US" dirty="0"/>
              <a:t>Finding the Value of Coupon Bonds</a:t>
            </a:r>
          </a:p>
          <a:p>
            <a:pPr>
              <a:spcBef>
                <a:spcPts val="1000"/>
              </a:spcBef>
              <a:defRPr/>
            </a:pPr>
            <a:r>
              <a:rPr lang="en-US" altLang="en-US" dirty="0"/>
              <a:t>Investing in Bonds</a:t>
            </a:r>
            <a:endParaRPr lang="en-US" dirty="0"/>
          </a:p>
        </p:txBody>
      </p:sp>
    </p:spTree>
    <p:extLst>
      <p:ext uri="{BB962C8B-B14F-4D97-AF65-F5344CB8AC3E}">
        <p14:creationId xmlns:p14="http://schemas.microsoft.com/office/powerpoint/2010/main" val="3523835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3EB8-7D26-4699-ACF9-286037FAA120}"/>
              </a:ext>
            </a:extLst>
          </p:cNvPr>
          <p:cNvSpPr>
            <a:spLocks noGrp="1"/>
          </p:cNvSpPr>
          <p:nvPr>
            <p:ph type="title"/>
          </p:nvPr>
        </p:nvSpPr>
        <p:spPr/>
        <p:txBody>
          <a:bodyPr/>
          <a:lstStyle/>
          <a:p>
            <a:r>
              <a:rPr lang="en-US" altLang="en-US" dirty="0">
                <a:ea typeface="ヒラギノ角ゴ Pro W3" pitchFamily="-84" charset="-128"/>
              </a:rPr>
              <a:t>Bond Terminology</a:t>
            </a:r>
            <a:endParaRPr lang="en-US" dirty="0"/>
          </a:p>
        </p:txBody>
      </p:sp>
      <p:graphicFrame>
        <p:nvGraphicFramePr>
          <p:cNvPr id="4" name="Table 4">
            <a:extLst>
              <a:ext uri="{FF2B5EF4-FFF2-40B4-BE49-F238E27FC236}">
                <a16:creationId xmlns:a16="http://schemas.microsoft.com/office/drawing/2014/main" id="{4D1A5771-4EF1-461F-A842-870B82074E5E}"/>
              </a:ext>
            </a:extLst>
          </p:cNvPr>
          <p:cNvGraphicFramePr>
            <a:graphicFrameLocks noGrp="1"/>
          </p:cNvGraphicFramePr>
          <p:nvPr>
            <p:ph sz="quarter" idx="13"/>
            <p:extLst>
              <p:ext uri="{D42A27DB-BD31-4B8C-83A1-F6EECF244321}">
                <p14:modId xmlns:p14="http://schemas.microsoft.com/office/powerpoint/2010/main" val="1677888030"/>
              </p:ext>
            </p:extLst>
          </p:nvPr>
        </p:nvGraphicFramePr>
        <p:xfrm>
          <a:off x="457200" y="1817004"/>
          <a:ext cx="8229600" cy="2199612"/>
        </p:xfrm>
        <a:graphic>
          <a:graphicData uri="http://schemas.openxmlformats.org/drawingml/2006/table">
            <a:tbl>
              <a:tblPr firstRow="1" bandRow="1">
                <a:tableStyleId>{40F9630F-82C1-40B7-BC3A-925EFCFF5E92}</a:tableStyleId>
              </a:tblPr>
              <a:tblGrid>
                <a:gridCol w="2489200">
                  <a:extLst>
                    <a:ext uri="{9D8B030D-6E8A-4147-A177-3AD203B41FA5}">
                      <a16:colId xmlns:a16="http://schemas.microsoft.com/office/drawing/2014/main" val="24046494"/>
                    </a:ext>
                  </a:extLst>
                </a:gridCol>
                <a:gridCol w="5740400">
                  <a:extLst>
                    <a:ext uri="{9D8B030D-6E8A-4147-A177-3AD203B41FA5}">
                      <a16:colId xmlns:a16="http://schemas.microsoft.com/office/drawing/2014/main" val="1038832935"/>
                    </a:ext>
                  </a:extLst>
                </a:gridCol>
              </a:tblGrid>
              <a:tr h="370840">
                <a:tc>
                  <a:txBody>
                    <a:bodyPr/>
                    <a:lstStyle/>
                    <a:p>
                      <a:r>
                        <a:rPr lang="en-US" sz="1800" b="1" dirty="0">
                          <a:latin typeface="+mn-lt"/>
                        </a:rPr>
                        <a:t>Term</a:t>
                      </a:r>
                      <a:endParaRPr lang="en-US" sz="1800" b="1" dirty="0">
                        <a:solidFill>
                          <a:schemeClr val="bg1"/>
                        </a:solidFill>
                        <a:latin typeface="+mn-lt"/>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dirty="0">
                          <a:latin typeface="+mn-lt"/>
                        </a:rPr>
                        <a:t>Definition</a:t>
                      </a:r>
                      <a:endParaRPr lang="en-US" sz="1800" b="1" dirty="0">
                        <a:solidFill>
                          <a:schemeClr val="bg1"/>
                        </a:solidFill>
                        <a:latin typeface="+mn-lt"/>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70994"/>
                  </a:ext>
                </a:extLst>
              </a:tr>
              <a:tr h="370840">
                <a:tc>
                  <a:txBody>
                    <a:bodyPr/>
                    <a:lstStyle/>
                    <a:p>
                      <a:r>
                        <a:rPr lang="en-US" sz="1800" dirty="0">
                          <a:latin typeface="+mn-lt"/>
                        </a:rPr>
                        <a:t>Indenture</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kern="1200" baseline="0" dirty="0">
                          <a:solidFill>
                            <a:schemeClr val="dk1"/>
                          </a:solidFill>
                          <a:latin typeface="+mn-lt"/>
                          <a:ea typeface="+mn-ea"/>
                          <a:cs typeface="+mn-cs"/>
                        </a:rPr>
                        <a:t>The contract that accompanies a bond and specifies the terms of the loan agreement. It includes management restrictions, called covenants.</a:t>
                      </a:r>
                      <a:endParaRPr lang="en-US" sz="1800" dirty="0">
                        <a:latin typeface="+mn-lt"/>
                      </a:endParaRP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1685908"/>
                  </a:ext>
                </a:extLst>
              </a:tr>
              <a:tr h="370840">
                <a:tc>
                  <a:txBody>
                    <a:bodyPr/>
                    <a:lstStyle/>
                    <a:p>
                      <a:r>
                        <a:rPr lang="en-US" sz="1800" dirty="0">
                          <a:latin typeface="+mn-lt"/>
                        </a:rPr>
                        <a:t>Market rate</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kern="1200" baseline="0" dirty="0">
                          <a:solidFill>
                            <a:schemeClr val="dk1"/>
                          </a:solidFill>
                          <a:latin typeface="+mn-lt"/>
                          <a:ea typeface="+mn-ea"/>
                          <a:cs typeface="+mn-cs"/>
                        </a:rPr>
                        <a:t>The interest rate currently in effect in the market for securities of similar risk and maturity. The market rate is used to value bonds.</a:t>
                      </a:r>
                      <a:endParaRPr lang="en-US" sz="1800" dirty="0">
                        <a:latin typeface="+mn-lt"/>
                      </a:endParaRP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0340564"/>
                  </a:ext>
                </a:extLst>
              </a:tr>
            </a:tbl>
          </a:graphicData>
        </a:graphic>
      </p:graphicFrame>
    </p:spTree>
    <p:extLst>
      <p:ext uri="{BB962C8B-B14F-4D97-AF65-F5344CB8AC3E}">
        <p14:creationId xmlns:p14="http://schemas.microsoft.com/office/powerpoint/2010/main" val="4246457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3EB8-7D26-4699-ACF9-286037FAA120}"/>
              </a:ext>
            </a:extLst>
          </p:cNvPr>
          <p:cNvSpPr>
            <a:spLocks noGrp="1"/>
          </p:cNvSpPr>
          <p:nvPr>
            <p:ph type="title"/>
          </p:nvPr>
        </p:nvSpPr>
        <p:spPr/>
        <p:txBody>
          <a:bodyPr/>
          <a:lstStyle/>
          <a:p>
            <a:r>
              <a:rPr lang="en-US" altLang="en-US" dirty="0">
                <a:ea typeface="ヒラギノ角ゴ Pro W3" pitchFamily="-84" charset="-128"/>
              </a:rPr>
              <a:t>Bond Terminology</a:t>
            </a:r>
            <a:endParaRPr lang="en-US" dirty="0"/>
          </a:p>
        </p:txBody>
      </p:sp>
      <p:graphicFrame>
        <p:nvGraphicFramePr>
          <p:cNvPr id="4" name="Table 4">
            <a:extLst>
              <a:ext uri="{FF2B5EF4-FFF2-40B4-BE49-F238E27FC236}">
                <a16:creationId xmlns:a16="http://schemas.microsoft.com/office/drawing/2014/main" id="{4D1A5771-4EF1-461F-A842-870B82074E5E}"/>
              </a:ext>
            </a:extLst>
          </p:cNvPr>
          <p:cNvGraphicFramePr>
            <a:graphicFrameLocks noGrp="1"/>
          </p:cNvGraphicFramePr>
          <p:nvPr>
            <p:ph sz="quarter" idx="13"/>
            <p:extLst>
              <p:ext uri="{D42A27DB-BD31-4B8C-83A1-F6EECF244321}">
                <p14:modId xmlns:p14="http://schemas.microsoft.com/office/powerpoint/2010/main" val="2670194590"/>
              </p:ext>
            </p:extLst>
          </p:nvPr>
        </p:nvGraphicFramePr>
        <p:xfrm>
          <a:off x="457200" y="1817004"/>
          <a:ext cx="8229600" cy="2291092"/>
        </p:xfrm>
        <a:graphic>
          <a:graphicData uri="http://schemas.openxmlformats.org/drawingml/2006/table">
            <a:tbl>
              <a:tblPr firstRow="1" bandRow="1">
                <a:tableStyleId>{40F9630F-82C1-40B7-BC3A-925EFCFF5E92}</a:tableStyleId>
              </a:tblPr>
              <a:tblGrid>
                <a:gridCol w="2489200">
                  <a:extLst>
                    <a:ext uri="{9D8B030D-6E8A-4147-A177-3AD203B41FA5}">
                      <a16:colId xmlns:a16="http://schemas.microsoft.com/office/drawing/2014/main" val="24046494"/>
                    </a:ext>
                  </a:extLst>
                </a:gridCol>
                <a:gridCol w="5740400">
                  <a:extLst>
                    <a:ext uri="{9D8B030D-6E8A-4147-A177-3AD203B41FA5}">
                      <a16:colId xmlns:a16="http://schemas.microsoft.com/office/drawing/2014/main" val="1038832935"/>
                    </a:ext>
                  </a:extLst>
                </a:gridCol>
              </a:tblGrid>
              <a:tr h="370840">
                <a:tc>
                  <a:txBody>
                    <a:bodyPr/>
                    <a:lstStyle/>
                    <a:p>
                      <a:r>
                        <a:rPr lang="en-US" sz="1800" b="1" dirty="0">
                          <a:latin typeface="+mn-lt"/>
                        </a:rPr>
                        <a:t>Term</a:t>
                      </a:r>
                      <a:endParaRPr lang="en-US" sz="1800" b="1" dirty="0">
                        <a:solidFill>
                          <a:schemeClr val="bg1"/>
                        </a:solidFill>
                        <a:latin typeface="+mn-lt"/>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dirty="0">
                          <a:latin typeface="+mn-lt"/>
                        </a:rPr>
                        <a:t>Definition</a:t>
                      </a:r>
                      <a:endParaRPr lang="en-US" sz="1800" b="1" dirty="0">
                        <a:solidFill>
                          <a:schemeClr val="bg1"/>
                        </a:solidFill>
                        <a:latin typeface="+mn-lt"/>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70994"/>
                  </a:ext>
                </a:extLst>
              </a:tr>
              <a:tr h="370840">
                <a:tc>
                  <a:txBody>
                    <a:bodyPr/>
                    <a:lstStyle/>
                    <a:p>
                      <a:r>
                        <a:rPr lang="en-US" sz="1800" dirty="0">
                          <a:latin typeface="+mn-lt"/>
                        </a:rPr>
                        <a:t>Maturity</a:t>
                      </a:r>
                    </a:p>
                  </a:txBody>
                  <a:tcPr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kern="1200" baseline="0" dirty="0">
                          <a:solidFill>
                            <a:schemeClr val="dk1"/>
                          </a:solidFill>
                          <a:latin typeface="+mn-lt"/>
                          <a:ea typeface="+mn-ea"/>
                          <a:cs typeface="+mn-cs"/>
                        </a:rPr>
                        <a:t>The number of years or periods until the bond matures and the holder is paid the face amount.</a:t>
                      </a:r>
                      <a:endParaRPr lang="en-US" sz="1800" dirty="0">
                        <a:latin typeface="+mn-lt"/>
                      </a:endParaRPr>
                    </a:p>
                  </a:txBody>
                  <a:tcPr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1685908"/>
                  </a:ext>
                </a:extLst>
              </a:tr>
              <a:tr h="370840">
                <a:tc>
                  <a:txBody>
                    <a:bodyPr/>
                    <a:lstStyle/>
                    <a:p>
                      <a:r>
                        <a:rPr lang="en-US" sz="1800" dirty="0">
                          <a:latin typeface="+mn-lt"/>
                        </a:rPr>
                        <a:t>Par value</a:t>
                      </a:r>
                    </a:p>
                  </a:txBody>
                  <a:tcPr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kern="1200" baseline="0" dirty="0">
                          <a:solidFill>
                            <a:schemeClr val="dk1"/>
                          </a:solidFill>
                          <a:latin typeface="+mn-lt"/>
                          <a:ea typeface="+mn-ea"/>
                          <a:cs typeface="+mn-cs"/>
                        </a:rPr>
                        <a:t>The same as </a:t>
                      </a:r>
                      <a:r>
                        <a:rPr lang="en-US" sz="1800" b="1" i="0" u="none" strike="noStrike" kern="1200" baseline="0" dirty="0">
                          <a:solidFill>
                            <a:schemeClr val="dk1"/>
                          </a:solidFill>
                          <a:latin typeface="+mn-lt"/>
                          <a:ea typeface="+mn-ea"/>
                          <a:cs typeface="+mn-cs"/>
                        </a:rPr>
                        <a:t>face amount</a:t>
                      </a:r>
                      <a:r>
                        <a:rPr lang="en-US" sz="1800" b="0" i="0" u="none" strike="noStrike" kern="1200" baseline="0" dirty="0">
                          <a:solidFill>
                            <a:schemeClr val="dk1"/>
                          </a:solidFill>
                          <a:latin typeface="+mn-lt"/>
                          <a:ea typeface="+mn-ea"/>
                          <a:cs typeface="+mn-cs"/>
                        </a:rPr>
                        <a:t>, the maturity value of the bond.</a:t>
                      </a:r>
                      <a:endParaRPr lang="en-US" sz="1800" dirty="0">
                        <a:latin typeface="+mn-lt"/>
                      </a:endParaRPr>
                    </a:p>
                  </a:txBody>
                  <a:tcPr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0340564"/>
                  </a:ext>
                </a:extLst>
              </a:tr>
              <a:tr h="370840">
                <a:tc>
                  <a:txBody>
                    <a:bodyPr/>
                    <a:lstStyle/>
                    <a:p>
                      <a:r>
                        <a:rPr lang="en-US" sz="1800" dirty="0">
                          <a:latin typeface="+mn-lt"/>
                        </a:rPr>
                        <a:t>Yield to maturity</a:t>
                      </a:r>
                    </a:p>
                  </a:txBody>
                  <a:tcPr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kern="1200" baseline="0" dirty="0">
                          <a:solidFill>
                            <a:schemeClr val="dk1"/>
                          </a:solidFill>
                          <a:latin typeface="+mn-lt"/>
                          <a:ea typeface="+mn-ea"/>
                          <a:cs typeface="+mn-cs"/>
                        </a:rPr>
                        <a:t>The yield an investor will earn if the bond is purchased at the current market price and held until maturity.</a:t>
                      </a:r>
                      <a:endParaRPr lang="en-US" sz="1800" dirty="0">
                        <a:latin typeface="+mn-lt"/>
                      </a:endParaRPr>
                    </a:p>
                  </a:txBody>
                  <a:tcPr marT="45722" marB="457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1248367"/>
                  </a:ext>
                </a:extLst>
              </a:tr>
            </a:tbl>
          </a:graphicData>
        </a:graphic>
      </p:graphicFrame>
    </p:spTree>
    <p:extLst>
      <p:ext uri="{BB962C8B-B14F-4D97-AF65-F5344CB8AC3E}">
        <p14:creationId xmlns:p14="http://schemas.microsoft.com/office/powerpoint/2010/main" val="2825595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8FA1-99EB-4ED2-9E1C-809ABC81104E}"/>
              </a:ext>
            </a:extLst>
          </p:cNvPr>
          <p:cNvSpPr>
            <a:spLocks noGrp="1"/>
          </p:cNvSpPr>
          <p:nvPr>
            <p:ph type="title"/>
          </p:nvPr>
        </p:nvSpPr>
        <p:spPr>
          <a:xfrm>
            <a:off x="457199" y="215371"/>
            <a:ext cx="8512629" cy="1097279"/>
          </a:xfrm>
        </p:spPr>
        <p:txBody>
          <a:bodyPr/>
          <a:lstStyle/>
          <a:p>
            <a:r>
              <a:rPr lang="en-US" altLang="en-US" sz="3400" dirty="0">
                <a:ea typeface="ヒラギノ角ゴ Pro W3" pitchFamily="-84" charset="-128"/>
              </a:rPr>
              <a:t>Finding the Value of Coupon Bonds</a:t>
            </a:r>
            <a:endParaRPr lang="en-US" dirty="0"/>
          </a:p>
        </p:txBody>
      </p:sp>
      <p:sp>
        <p:nvSpPr>
          <p:cNvPr id="3" name="Content Placeholder 2">
            <a:extLst>
              <a:ext uri="{FF2B5EF4-FFF2-40B4-BE49-F238E27FC236}">
                <a16:creationId xmlns:a16="http://schemas.microsoft.com/office/drawing/2014/main" id="{C9AC8537-0AFD-4A15-885F-6C7621EB1EC7}"/>
              </a:ext>
            </a:extLst>
          </p:cNvPr>
          <p:cNvSpPr>
            <a:spLocks noGrp="1"/>
          </p:cNvSpPr>
          <p:nvPr>
            <p:ph sz="quarter" idx="13"/>
          </p:nvPr>
        </p:nvSpPr>
        <p:spPr/>
        <p:txBody>
          <a:bodyPr/>
          <a:lstStyle/>
          <a:p>
            <a:pPr marL="0" indent="0">
              <a:buNone/>
            </a:pPr>
            <a:r>
              <a:rPr lang="en-US" noProof="0" dirty="0"/>
              <a:t>Let’s use a simple example to illustrate the bond pricing idea.</a:t>
            </a:r>
          </a:p>
          <a:p>
            <a:pPr marL="0" indent="0">
              <a:buNone/>
            </a:pPr>
            <a:r>
              <a:rPr lang="en-US" noProof="0" dirty="0"/>
              <a:t>What is the price of two-year, 10% coupon bond (semi-annual coupon payments) with a face value of $1,000 and a required rate of 12%?</a:t>
            </a:r>
          </a:p>
        </p:txBody>
      </p:sp>
      <p:pic>
        <p:nvPicPr>
          <p:cNvPr id="5" name="Picture 4">
            <a:extLst>
              <a:ext uri="{FF2B5EF4-FFF2-40B4-BE49-F238E27FC236}">
                <a16:creationId xmlns:a16="http://schemas.microsoft.com/office/drawing/2014/main" id="{FCD2B550-BD93-64B7-C080-DB38CA9980D4}"/>
              </a:ext>
            </a:extLst>
          </p:cNvPr>
          <p:cNvPicPr>
            <a:picLocks noChangeAspect="1"/>
          </p:cNvPicPr>
          <p:nvPr/>
        </p:nvPicPr>
        <p:blipFill>
          <a:blip r:embed="rId2"/>
          <a:stretch>
            <a:fillRect/>
          </a:stretch>
        </p:blipFill>
        <p:spPr>
          <a:xfrm>
            <a:off x="457200" y="3849775"/>
            <a:ext cx="7335520" cy="1987615"/>
          </a:xfrm>
          <a:prstGeom prst="rect">
            <a:avLst/>
          </a:prstGeom>
        </p:spPr>
      </p:pic>
    </p:spTree>
    <p:extLst>
      <p:ext uri="{BB962C8B-B14F-4D97-AF65-F5344CB8AC3E}">
        <p14:creationId xmlns:p14="http://schemas.microsoft.com/office/powerpoint/2010/main" val="209094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EF0C-711D-437A-9024-D74B33507A40}"/>
              </a:ext>
            </a:extLst>
          </p:cNvPr>
          <p:cNvSpPr>
            <a:spLocks noGrp="1"/>
          </p:cNvSpPr>
          <p:nvPr>
            <p:ph type="title"/>
          </p:nvPr>
        </p:nvSpPr>
        <p:spPr>
          <a:xfrm>
            <a:off x="457199" y="215371"/>
            <a:ext cx="8541657" cy="1097279"/>
          </a:xfrm>
        </p:spPr>
        <p:txBody>
          <a:bodyPr/>
          <a:lstStyle/>
          <a:p>
            <a:r>
              <a:rPr lang="en-US" altLang="en-US" sz="3400" dirty="0">
                <a:ea typeface="ヒラギノ角ゴ Pro W3" pitchFamily="-84" charset="-128"/>
              </a:rPr>
              <a:t>Finding the Value of Coupon Bonds</a:t>
            </a:r>
            <a:endParaRPr lang="en-US" sz="3400" dirty="0"/>
          </a:p>
        </p:txBody>
      </p:sp>
      <p:sp>
        <p:nvSpPr>
          <p:cNvPr id="3" name="Content Placeholder 2">
            <a:extLst>
              <a:ext uri="{FF2B5EF4-FFF2-40B4-BE49-F238E27FC236}">
                <a16:creationId xmlns:a16="http://schemas.microsoft.com/office/drawing/2014/main" id="{69C0DC3A-0FA2-48F7-9BB9-1B0758FD0776}"/>
              </a:ext>
            </a:extLst>
          </p:cNvPr>
          <p:cNvSpPr>
            <a:spLocks noGrp="1"/>
          </p:cNvSpPr>
          <p:nvPr>
            <p:ph sz="quarter" idx="13"/>
          </p:nvPr>
        </p:nvSpPr>
        <p:spPr>
          <a:xfrm>
            <a:off x="457201" y="1552575"/>
            <a:ext cx="3810000" cy="1059996"/>
          </a:xfrm>
        </p:spPr>
        <p:txBody>
          <a:bodyPr/>
          <a:lstStyle/>
          <a:p>
            <a:pPr marL="0" indent="0">
              <a:buNone/>
              <a:defRPr/>
            </a:pPr>
            <a:r>
              <a:rPr lang="en-US" dirty="0">
                <a:ea typeface="ヒラギノ角ゴ Pro W3" charset="0"/>
                <a:cs typeface="ヒラギノ角ゴ Pro W3" charset="0"/>
              </a:rPr>
              <a:t>Solution:</a:t>
            </a:r>
          </a:p>
          <a:p>
            <a:pPr marL="432000" indent="-432000">
              <a:buFontTx/>
              <a:buAutoNum type="arabicPeriod"/>
              <a:defRPr/>
            </a:pPr>
            <a:r>
              <a:rPr lang="en-US" dirty="0">
                <a:ea typeface="ヒラギノ角ゴ Pro W3" charset="0"/>
                <a:cs typeface="ヒラギノ角ゴ Pro W3" charset="0"/>
              </a:rPr>
              <a:t>Identify the cash flows:</a:t>
            </a:r>
          </a:p>
        </p:txBody>
      </p:sp>
      <p:sp>
        <p:nvSpPr>
          <p:cNvPr id="4" name="Content Placeholder 3">
            <a:extLst>
              <a:ext uri="{FF2B5EF4-FFF2-40B4-BE49-F238E27FC236}">
                <a16:creationId xmlns:a16="http://schemas.microsoft.com/office/drawing/2014/main" id="{8CE90821-8E5C-449C-BD47-D63F55FA4E77}"/>
              </a:ext>
            </a:extLst>
          </p:cNvPr>
          <p:cNvSpPr>
            <a:spLocks noGrp="1"/>
          </p:cNvSpPr>
          <p:nvPr>
            <p:ph sz="quarter" idx="14"/>
          </p:nvPr>
        </p:nvSpPr>
        <p:spPr>
          <a:xfrm>
            <a:off x="457200" y="2680569"/>
            <a:ext cx="8352971" cy="976371"/>
          </a:xfrm>
        </p:spPr>
        <p:txBody>
          <a:bodyPr/>
          <a:lstStyle/>
          <a:p>
            <a:pPr lvl="1"/>
            <a:r>
              <a:rPr lang="en-US" dirty="0">
                <a:ea typeface="ヒラギノ角ゴ Pro W3" charset="0"/>
              </a:rPr>
              <a:t>$50 is received every six months in interest</a:t>
            </a:r>
            <a:endParaRPr lang="en-US" dirty="0"/>
          </a:p>
          <a:p>
            <a:pPr lvl="1"/>
            <a:r>
              <a:rPr lang="en-US" dirty="0">
                <a:ea typeface="ヒラギノ角ゴ Pro W3" charset="0"/>
              </a:rPr>
              <a:t>$1000 is received in two years as principal repayment</a:t>
            </a:r>
            <a:endParaRPr lang="en-US" dirty="0"/>
          </a:p>
        </p:txBody>
      </p:sp>
      <p:sp>
        <p:nvSpPr>
          <p:cNvPr id="5" name="Content Placeholder 4">
            <a:extLst>
              <a:ext uri="{FF2B5EF4-FFF2-40B4-BE49-F238E27FC236}">
                <a16:creationId xmlns:a16="http://schemas.microsoft.com/office/drawing/2014/main" id="{7B96AD43-8382-426B-A384-D337675341D1}"/>
              </a:ext>
            </a:extLst>
          </p:cNvPr>
          <p:cNvSpPr>
            <a:spLocks noGrp="1"/>
          </p:cNvSpPr>
          <p:nvPr>
            <p:ph sz="quarter" idx="15"/>
          </p:nvPr>
        </p:nvSpPr>
        <p:spPr>
          <a:xfrm>
            <a:off x="457200" y="3722732"/>
            <a:ext cx="8120743" cy="921837"/>
          </a:xfrm>
        </p:spPr>
        <p:txBody>
          <a:bodyPr/>
          <a:lstStyle/>
          <a:p>
            <a:pPr marL="432000" indent="-432000">
              <a:buFont typeface="+mj-lt"/>
              <a:buAutoNum type="arabicPeriod" startAt="2"/>
            </a:pPr>
            <a:r>
              <a:rPr lang="en-US" dirty="0">
                <a:ea typeface="ヒラギノ角ゴ Pro W3" charset="0"/>
                <a:cs typeface="ヒラギノ角ゴ Pro W3" charset="0"/>
              </a:rPr>
              <a:t>Find the present value of the cash flows (calculator solution):</a:t>
            </a:r>
            <a:endParaRPr lang="en-US" dirty="0"/>
          </a:p>
        </p:txBody>
      </p:sp>
      <p:sp>
        <p:nvSpPr>
          <p:cNvPr id="6" name="Content Placeholder 5">
            <a:extLst>
              <a:ext uri="{FF2B5EF4-FFF2-40B4-BE49-F238E27FC236}">
                <a16:creationId xmlns:a16="http://schemas.microsoft.com/office/drawing/2014/main" id="{B4B6E979-1730-44F4-B8C8-A9E6AB567E8F}"/>
              </a:ext>
            </a:extLst>
          </p:cNvPr>
          <p:cNvSpPr>
            <a:spLocks noGrp="1"/>
          </p:cNvSpPr>
          <p:nvPr>
            <p:ph sz="quarter" idx="16"/>
          </p:nvPr>
        </p:nvSpPr>
        <p:spPr>
          <a:xfrm>
            <a:off x="457200" y="4700488"/>
            <a:ext cx="7104743" cy="945570"/>
          </a:xfrm>
        </p:spPr>
        <p:txBody>
          <a:bodyPr/>
          <a:lstStyle/>
          <a:p>
            <a:pPr lvl="1"/>
            <a:r>
              <a:rPr lang="en-US" noProof="0" dirty="0">
                <a:ea typeface="ヒラギノ角ゴ Pro W3" charset="0"/>
              </a:rPr>
              <a:t>N = 4, F</a:t>
            </a:r>
            <a:r>
              <a:rPr lang="en-US" sz="100" noProof="0" dirty="0">
                <a:ea typeface="ヒラギノ角ゴ Pro W3" charset="0"/>
              </a:rPr>
              <a:t> </a:t>
            </a:r>
            <a:r>
              <a:rPr lang="en-US" noProof="0" dirty="0">
                <a:ea typeface="ヒラギノ角ゴ Pro W3" charset="0"/>
              </a:rPr>
              <a:t>V = 1000, P</a:t>
            </a:r>
            <a:r>
              <a:rPr lang="en-US" sz="100" noProof="0" dirty="0">
                <a:ea typeface="ヒラギノ角ゴ Pro W3" charset="0"/>
              </a:rPr>
              <a:t> </a:t>
            </a:r>
            <a:r>
              <a:rPr lang="en-US" noProof="0" dirty="0">
                <a:ea typeface="ヒラギノ角ゴ Pro W3" charset="0"/>
              </a:rPr>
              <a:t>M</a:t>
            </a:r>
            <a:r>
              <a:rPr lang="en-US" sz="100" noProof="0" dirty="0">
                <a:ea typeface="ヒラギノ角ゴ Pro W3" charset="0"/>
              </a:rPr>
              <a:t> </a:t>
            </a:r>
            <a:r>
              <a:rPr lang="en-US" noProof="0" dirty="0">
                <a:ea typeface="ヒラギノ角ゴ Pro W3" charset="0"/>
              </a:rPr>
              <a:t>T = 50, I = 6</a:t>
            </a:r>
            <a:endParaRPr lang="en-US" noProof="0" dirty="0"/>
          </a:p>
          <a:p>
            <a:pPr lvl="1"/>
            <a:r>
              <a:rPr lang="en-US" dirty="0">
                <a:ea typeface="ヒラギノ角ゴ Pro W3" charset="0"/>
              </a:rPr>
              <a:t>Computer the P</a:t>
            </a:r>
            <a:r>
              <a:rPr lang="en-US" sz="100" dirty="0">
                <a:ea typeface="ヒラギノ角ゴ Pro W3" charset="0"/>
              </a:rPr>
              <a:t> </a:t>
            </a:r>
            <a:r>
              <a:rPr lang="en-US" dirty="0">
                <a:ea typeface="ヒラギノ角ゴ Pro W3" charset="0"/>
              </a:rPr>
              <a:t>V. P</a:t>
            </a:r>
            <a:r>
              <a:rPr lang="en-US" sz="100" dirty="0">
                <a:ea typeface="ヒラギノ角ゴ Pro W3" charset="0"/>
              </a:rPr>
              <a:t> </a:t>
            </a:r>
            <a:r>
              <a:rPr lang="en-US" dirty="0">
                <a:ea typeface="ヒラギノ角ゴ Pro W3" charset="0"/>
              </a:rPr>
              <a:t>V = 965.35</a:t>
            </a:r>
            <a:endParaRPr lang="en-US" dirty="0"/>
          </a:p>
        </p:txBody>
      </p:sp>
    </p:spTree>
    <p:extLst>
      <p:ext uri="{BB962C8B-B14F-4D97-AF65-F5344CB8AC3E}">
        <p14:creationId xmlns:p14="http://schemas.microsoft.com/office/powerpoint/2010/main" val="642025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32BBC-BBE5-4A9D-92C5-F618E987FDB5}"/>
              </a:ext>
            </a:extLst>
          </p:cNvPr>
          <p:cNvSpPr>
            <a:spLocks noGrp="1"/>
          </p:cNvSpPr>
          <p:nvPr>
            <p:ph type="title"/>
          </p:nvPr>
        </p:nvSpPr>
        <p:spPr/>
        <p:txBody>
          <a:bodyPr/>
          <a:lstStyle/>
          <a:p>
            <a:r>
              <a:rPr lang="en-US" altLang="en-US" dirty="0">
                <a:ea typeface="ヒラギノ角ゴ Pro W3" pitchFamily="-84" charset="-128"/>
              </a:rPr>
              <a:t>Current Yield Calculations</a:t>
            </a:r>
            <a:endParaRPr lang="en-US" dirty="0"/>
          </a:p>
        </p:txBody>
      </p:sp>
      <p:sp>
        <p:nvSpPr>
          <p:cNvPr id="3" name="Content Placeholder 2">
            <a:extLst>
              <a:ext uri="{FF2B5EF4-FFF2-40B4-BE49-F238E27FC236}">
                <a16:creationId xmlns:a16="http://schemas.microsoft.com/office/drawing/2014/main" id="{2CBF1161-011F-41E9-A55C-69358A5C9F42}"/>
              </a:ext>
            </a:extLst>
          </p:cNvPr>
          <p:cNvSpPr>
            <a:spLocks noGrp="1"/>
          </p:cNvSpPr>
          <p:nvPr>
            <p:ph sz="quarter" idx="13"/>
          </p:nvPr>
        </p:nvSpPr>
        <p:spPr/>
        <p:txBody>
          <a:bodyPr/>
          <a:lstStyle/>
          <a:p>
            <a:r>
              <a:rPr lang="en-GB" b="0" i="0" dirty="0">
                <a:solidFill>
                  <a:schemeClr val="tx1"/>
                </a:solidFill>
                <a:effectLst/>
                <a:latin typeface="robotoregular"/>
              </a:rPr>
              <a:t>The current yield is an approximation of the yield to maturity on coupon bonds that is often reported because it is easily calculated. </a:t>
            </a:r>
          </a:p>
          <a:p>
            <a:endParaRPr lang="en-GB" dirty="0">
              <a:solidFill>
                <a:schemeClr val="tx1"/>
              </a:solidFill>
              <a:latin typeface="robotoregular"/>
            </a:endParaRPr>
          </a:p>
          <a:p>
            <a:r>
              <a:rPr lang="en-GB" b="0" i="0" dirty="0">
                <a:solidFill>
                  <a:schemeClr val="tx1"/>
                </a:solidFill>
                <a:effectLst/>
                <a:latin typeface="robotoregular"/>
              </a:rPr>
              <a:t>It is defined as the yearly coupon payment divided by the price of the security.</a:t>
            </a:r>
            <a:endParaRPr lang="en-US" dirty="0">
              <a:solidFill>
                <a:schemeClr val="tx1"/>
              </a:solidFill>
            </a:endParaRPr>
          </a:p>
        </p:txBody>
      </p:sp>
    </p:spTree>
    <p:extLst>
      <p:ext uri="{BB962C8B-B14F-4D97-AF65-F5344CB8AC3E}">
        <p14:creationId xmlns:p14="http://schemas.microsoft.com/office/powerpoint/2010/main" val="3889705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289F2-3A12-4792-83F6-64D6580FF96B}"/>
              </a:ext>
            </a:extLst>
          </p:cNvPr>
          <p:cNvSpPr>
            <a:spLocks noGrp="1"/>
          </p:cNvSpPr>
          <p:nvPr>
            <p:ph type="title"/>
          </p:nvPr>
        </p:nvSpPr>
        <p:spPr/>
        <p:txBody>
          <a:bodyPr/>
          <a:lstStyle/>
          <a:p>
            <a:r>
              <a:rPr lang="en-US" dirty="0"/>
              <a:t>Bond Current Yield Calculation</a:t>
            </a:r>
          </a:p>
        </p:txBody>
      </p:sp>
      <p:sp>
        <p:nvSpPr>
          <p:cNvPr id="3" name="Content Placeholder 2">
            <a:extLst>
              <a:ext uri="{FF2B5EF4-FFF2-40B4-BE49-F238E27FC236}">
                <a16:creationId xmlns:a16="http://schemas.microsoft.com/office/drawing/2014/main" id="{B10CC9D0-BD5D-4274-A278-8FDAE4E02A38}"/>
              </a:ext>
            </a:extLst>
          </p:cNvPr>
          <p:cNvSpPr>
            <a:spLocks noGrp="1"/>
          </p:cNvSpPr>
          <p:nvPr>
            <p:ph sz="quarter" idx="13"/>
          </p:nvPr>
        </p:nvSpPr>
        <p:spPr>
          <a:xfrm>
            <a:off x="457200" y="1552575"/>
            <a:ext cx="8338457" cy="1263196"/>
          </a:xfrm>
        </p:spPr>
        <p:txBody>
          <a:bodyPr/>
          <a:lstStyle/>
          <a:p>
            <a:pPr marL="432" indent="0">
              <a:buNone/>
            </a:pPr>
            <a:r>
              <a:rPr lang="en-US" dirty="0">
                <a:ea typeface="ヒラギノ角ゴ Pro W3" charset="0"/>
                <a:cs typeface="ヒラギノ角ゴ Pro W3" charset="0"/>
              </a:rPr>
              <a:t>What is the current yield for a bond with a face value of $1,000, a current price of $921.01, and a coupon rate of 10.95%?</a:t>
            </a:r>
            <a:endParaRPr lang="en-US" dirty="0"/>
          </a:p>
        </p:txBody>
      </p:sp>
      <p:sp>
        <p:nvSpPr>
          <p:cNvPr id="4" name="Content Placeholder 3">
            <a:extLst>
              <a:ext uri="{FF2B5EF4-FFF2-40B4-BE49-F238E27FC236}">
                <a16:creationId xmlns:a16="http://schemas.microsoft.com/office/drawing/2014/main" id="{F096AEFF-790D-4574-96A9-68F15099943A}"/>
              </a:ext>
            </a:extLst>
          </p:cNvPr>
          <p:cNvSpPr>
            <a:spLocks noGrp="1"/>
          </p:cNvSpPr>
          <p:nvPr>
            <p:ph sz="quarter" idx="14"/>
          </p:nvPr>
        </p:nvSpPr>
        <p:spPr>
          <a:xfrm>
            <a:off x="457201" y="2895015"/>
            <a:ext cx="1371600" cy="501987"/>
          </a:xfrm>
        </p:spPr>
        <p:txBody>
          <a:bodyPr/>
          <a:lstStyle/>
          <a:p>
            <a:pPr marL="432" indent="0">
              <a:buNone/>
            </a:pPr>
            <a:r>
              <a:rPr lang="en-US" dirty="0"/>
              <a:t>Answer:</a:t>
            </a:r>
          </a:p>
        </p:txBody>
      </p:sp>
      <mc:AlternateContent xmlns:mc="http://schemas.openxmlformats.org/markup-compatibility/2006">
        <mc:Choice xmlns:a14="http://schemas.microsoft.com/office/drawing/2010/main" Requires="a14">
          <p:sp>
            <p:nvSpPr>
              <p:cNvPr id="17" name="Object 16" descr="i sub c = start fraction C over P end fraction = start fraction $109.50 over $921.01 end fraction = 11.89%">
                <a:extLst>
                  <a:ext uri="{FF2B5EF4-FFF2-40B4-BE49-F238E27FC236}">
                    <a16:creationId xmlns:a16="http://schemas.microsoft.com/office/drawing/2014/main" id="{293094E6-6BD4-48DA-A86D-1B7A68372C3E}"/>
                  </a:ext>
                </a:extLst>
              </p:cNvPr>
              <p:cNvSpPr txBox="1"/>
              <p:nvPr/>
            </p:nvSpPr>
            <p:spPr>
              <a:xfrm>
                <a:off x="1584960" y="3633671"/>
                <a:ext cx="6504253" cy="3810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en-GB" sz="2400" i="1">
                              <a:solidFill>
                                <a:srgbClr val="000000"/>
                              </a:solidFill>
                              <a:latin typeface="Cambria Math" panose="02040503050406030204" pitchFamily="18" charset="0"/>
                            </a:rPr>
                          </m:ctrlPr>
                        </m:sSubPr>
                        <m:e>
                          <m:r>
                            <a:rPr lang="en-GB" sz="2400" i="1">
                              <a:solidFill>
                                <a:srgbClr val="000000"/>
                              </a:solidFill>
                              <a:latin typeface="Cambria Math" panose="02040503050406030204" pitchFamily="18" charset="0"/>
                            </a:rPr>
                            <m:t>𝑖</m:t>
                          </m:r>
                        </m:e>
                        <m:sub>
                          <m:r>
                            <a:rPr lang="en-GB" sz="2400" i="1">
                              <a:solidFill>
                                <a:srgbClr val="000000"/>
                              </a:solidFill>
                              <a:latin typeface="Cambria Math" panose="02040503050406030204" pitchFamily="18" charset="0"/>
                            </a:rPr>
                            <m:t>𝑐</m:t>
                          </m:r>
                        </m:sub>
                      </m:sSub>
                      <m:r>
                        <a:rPr lang="en-GB" sz="2400" i="1">
                          <a:solidFill>
                            <a:srgbClr val="000000"/>
                          </a:solidFill>
                          <a:latin typeface="Cambria Math" panose="02040503050406030204" pitchFamily="18" charset="0"/>
                        </a:rPr>
                        <m:t>=</m:t>
                      </m:r>
                      <m:r>
                        <a:rPr lang="en-GB" sz="2400" i="1">
                          <a:solidFill>
                            <a:srgbClr val="000000"/>
                          </a:solidFill>
                          <a:latin typeface="Cambria Math" panose="02040503050406030204" pitchFamily="18" charset="0"/>
                        </a:rPr>
                        <m:t>𝐶</m:t>
                      </m:r>
                      <m:r>
                        <a:rPr lang="en-GB" sz="2400" i="1">
                          <a:solidFill>
                            <a:srgbClr val="000000"/>
                          </a:solidFill>
                          <a:latin typeface="Cambria Math" panose="02040503050406030204" pitchFamily="18" charset="0"/>
                        </a:rPr>
                        <m:t>/</m:t>
                      </m:r>
                      <m:r>
                        <a:rPr lang="en-GB" sz="2400" i="1">
                          <a:solidFill>
                            <a:srgbClr val="000000"/>
                          </a:solidFill>
                          <a:latin typeface="Cambria Math" panose="02040503050406030204" pitchFamily="18" charset="0"/>
                        </a:rPr>
                        <m:t>𝑃</m:t>
                      </m:r>
                      <m:r>
                        <a:rPr lang="en-GB" sz="2400" i="1">
                          <a:solidFill>
                            <a:srgbClr val="000000"/>
                          </a:solidFill>
                          <a:latin typeface="Cambria Math" panose="02040503050406030204" pitchFamily="18" charset="0"/>
                        </a:rPr>
                        <m:t>=$109.50/$921.01=11.89%</m:t>
                      </m:r>
                    </m:oMath>
                  </m:oMathPara>
                </a14:m>
                <a:endParaRPr lang="en-GB" sz="2400" dirty="0"/>
              </a:p>
            </p:txBody>
          </p:sp>
        </mc:Choice>
        <mc:Fallback>
          <p:sp>
            <p:nvSpPr>
              <p:cNvPr id="17" name="Object 16" descr="i sub c = start fraction C over P end fraction = start fraction $109.50 over $921.01 end fraction = 11.89%">
                <a:extLst>
                  <a:ext uri="{FF2B5EF4-FFF2-40B4-BE49-F238E27FC236}">
                    <a16:creationId xmlns:a16="http://schemas.microsoft.com/office/drawing/2014/main" id="{293094E6-6BD4-48DA-A86D-1B7A68372C3E}"/>
                  </a:ext>
                </a:extLst>
              </p:cNvPr>
              <p:cNvSpPr txBox="1">
                <a:spLocks noRot="1" noChangeAspect="1" noMove="1" noResize="1" noEditPoints="1" noAdjustHandles="1" noChangeArrowheads="1" noChangeShapeType="1" noTextEdit="1"/>
              </p:cNvSpPr>
              <p:nvPr/>
            </p:nvSpPr>
            <p:spPr>
              <a:xfrm>
                <a:off x="1584960" y="3633671"/>
                <a:ext cx="6504253" cy="381000"/>
              </a:xfrm>
              <a:prstGeom prst="rect">
                <a:avLst/>
              </a:prstGeom>
              <a:blipFill>
                <a:blip r:embed="rId2"/>
                <a:stretch>
                  <a:fillRect l="-187" b="-44444"/>
                </a:stretch>
              </a:blipFill>
            </p:spPr>
            <p:txBody>
              <a:bodyPr/>
              <a:lstStyle/>
              <a:p>
                <a:r>
                  <a:rPr lang="en-GB">
                    <a:noFill/>
                  </a:rPr>
                  <a:t> </a:t>
                </a:r>
              </a:p>
            </p:txBody>
          </p:sp>
        </mc:Fallback>
      </mc:AlternateContent>
      <p:sp>
        <p:nvSpPr>
          <p:cNvPr id="5" name="Content Placeholder 4">
            <a:extLst>
              <a:ext uri="{FF2B5EF4-FFF2-40B4-BE49-F238E27FC236}">
                <a16:creationId xmlns:a16="http://schemas.microsoft.com/office/drawing/2014/main" id="{C970540D-3B31-44D1-BD7D-A90A7D310BA3}"/>
              </a:ext>
            </a:extLst>
          </p:cNvPr>
          <p:cNvSpPr>
            <a:spLocks noGrp="1"/>
          </p:cNvSpPr>
          <p:nvPr>
            <p:ph sz="quarter" idx="15"/>
          </p:nvPr>
        </p:nvSpPr>
        <p:spPr>
          <a:xfrm>
            <a:off x="457200" y="4076355"/>
            <a:ext cx="2547257" cy="525368"/>
          </a:xfrm>
        </p:spPr>
        <p:txBody>
          <a:bodyPr/>
          <a:lstStyle/>
          <a:p>
            <a:pPr marL="432" indent="0">
              <a:buNone/>
            </a:pPr>
            <a:r>
              <a:rPr lang="en-US" dirty="0">
                <a:ea typeface="ヒラギノ角ゴ Pro W3" charset="0"/>
                <a:cs typeface="ヒラギノ角ゴ Pro W3" charset="0"/>
              </a:rPr>
              <a:t>Note: C (coupon)</a:t>
            </a:r>
            <a:endParaRPr lang="en-US" dirty="0"/>
          </a:p>
        </p:txBody>
      </p:sp>
      <mc:AlternateContent xmlns:mc="http://schemas.openxmlformats.org/markup-compatibility/2006">
        <mc:Choice xmlns:a14="http://schemas.microsoft.com/office/drawing/2010/main" Requires="a14">
          <p:sp>
            <p:nvSpPr>
              <p:cNvPr id="18" name="Object 17" descr=" = 10.95% times $1,000">
                <a:extLst>
                  <a:ext uri="{FF2B5EF4-FFF2-40B4-BE49-F238E27FC236}">
                    <a16:creationId xmlns:a16="http://schemas.microsoft.com/office/drawing/2014/main" id="{A88DA12B-46B0-404F-AC6C-9D0D870897F9}"/>
                  </a:ext>
                </a:extLst>
              </p:cNvPr>
              <p:cNvSpPr txBox="1"/>
              <p:nvPr/>
            </p:nvSpPr>
            <p:spPr>
              <a:xfrm>
                <a:off x="3077029" y="4217481"/>
                <a:ext cx="3062516" cy="3302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en-GB" sz="2400" i="1">
                          <a:solidFill>
                            <a:srgbClr val="000000"/>
                          </a:solidFill>
                          <a:latin typeface="Cambria Math" panose="02040503050406030204" pitchFamily="18" charset="0"/>
                        </a:rPr>
                        <m:t>=10.95%×$1,000</m:t>
                      </m:r>
                    </m:oMath>
                  </m:oMathPara>
                </a14:m>
                <a:endParaRPr lang="en-GB" sz="2400" dirty="0"/>
              </a:p>
            </p:txBody>
          </p:sp>
        </mc:Choice>
        <mc:Fallback>
          <p:sp>
            <p:nvSpPr>
              <p:cNvPr id="18" name="Object 17" descr=" = 10.95% times $1,000">
                <a:extLst>
                  <a:ext uri="{FF2B5EF4-FFF2-40B4-BE49-F238E27FC236}">
                    <a16:creationId xmlns:a16="http://schemas.microsoft.com/office/drawing/2014/main" id="{A88DA12B-46B0-404F-AC6C-9D0D870897F9}"/>
                  </a:ext>
                </a:extLst>
              </p:cNvPr>
              <p:cNvSpPr txBox="1">
                <a:spLocks noRot="1" noChangeAspect="1" noMove="1" noResize="1" noEditPoints="1" noAdjustHandles="1" noChangeArrowheads="1" noChangeShapeType="1" noTextEdit="1"/>
              </p:cNvSpPr>
              <p:nvPr/>
            </p:nvSpPr>
            <p:spPr>
              <a:xfrm>
                <a:off x="3077029" y="4217481"/>
                <a:ext cx="3062516" cy="330200"/>
              </a:xfrm>
              <a:prstGeom prst="rect">
                <a:avLst/>
              </a:prstGeom>
              <a:blipFill>
                <a:blip r:embed="rId3"/>
                <a:stretch>
                  <a:fillRect b="-4814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9" name="Object 18" descr=" = $109.50">
                <a:extLst>
                  <a:ext uri="{FF2B5EF4-FFF2-40B4-BE49-F238E27FC236}">
                    <a16:creationId xmlns:a16="http://schemas.microsoft.com/office/drawing/2014/main" id="{9398A94F-9BD9-4CDF-BE86-1D7A5D1BC1B4}"/>
                  </a:ext>
                </a:extLst>
              </p:cNvPr>
              <p:cNvSpPr txBox="1"/>
              <p:nvPr/>
            </p:nvSpPr>
            <p:spPr>
              <a:xfrm>
                <a:off x="3077029" y="4746230"/>
                <a:ext cx="1384300" cy="3175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en-GB" sz="2400" i="1">
                          <a:solidFill>
                            <a:srgbClr val="000000"/>
                          </a:solidFill>
                          <a:latin typeface="Cambria Math" panose="02040503050406030204" pitchFamily="18" charset="0"/>
                        </a:rPr>
                        <m:t>=$109.50</m:t>
                      </m:r>
                    </m:oMath>
                  </m:oMathPara>
                </a14:m>
                <a:endParaRPr lang="en-GB" sz="2400" dirty="0"/>
              </a:p>
            </p:txBody>
          </p:sp>
        </mc:Choice>
        <mc:Fallback>
          <p:sp>
            <p:nvSpPr>
              <p:cNvPr id="19" name="Object 18" descr=" = $109.50">
                <a:extLst>
                  <a:ext uri="{FF2B5EF4-FFF2-40B4-BE49-F238E27FC236}">
                    <a16:creationId xmlns:a16="http://schemas.microsoft.com/office/drawing/2014/main" id="{9398A94F-9BD9-4CDF-BE86-1D7A5D1BC1B4}"/>
                  </a:ext>
                </a:extLst>
              </p:cNvPr>
              <p:cNvSpPr txBox="1">
                <a:spLocks noRot="1" noChangeAspect="1" noMove="1" noResize="1" noEditPoints="1" noAdjustHandles="1" noChangeArrowheads="1" noChangeShapeType="1" noTextEdit="1"/>
              </p:cNvSpPr>
              <p:nvPr/>
            </p:nvSpPr>
            <p:spPr>
              <a:xfrm>
                <a:off x="3077029" y="4746230"/>
                <a:ext cx="1384300" cy="317500"/>
              </a:xfrm>
              <a:prstGeom prst="rect">
                <a:avLst/>
              </a:prstGeom>
              <a:blipFill>
                <a:blip r:embed="rId4"/>
                <a:stretch>
                  <a:fillRect r="-14097" b="-53846"/>
                </a:stretch>
              </a:blipFill>
            </p:spPr>
            <p:txBody>
              <a:bodyPr/>
              <a:lstStyle/>
              <a:p>
                <a:r>
                  <a:rPr lang="en-GB">
                    <a:noFill/>
                  </a:rPr>
                  <a:t> </a:t>
                </a:r>
              </a:p>
            </p:txBody>
          </p:sp>
        </mc:Fallback>
      </mc:AlternateContent>
    </p:spTree>
    <p:extLst>
      <p:ext uri="{BB962C8B-B14F-4D97-AF65-F5344CB8AC3E}">
        <p14:creationId xmlns:p14="http://schemas.microsoft.com/office/powerpoint/2010/main" val="3354131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FFF1-4A4D-4F48-8AC2-BB2A7FF2069E}"/>
              </a:ext>
            </a:extLst>
          </p:cNvPr>
          <p:cNvSpPr>
            <a:spLocks noGrp="1"/>
          </p:cNvSpPr>
          <p:nvPr>
            <p:ph type="title"/>
          </p:nvPr>
        </p:nvSpPr>
        <p:spPr>
          <a:xfrm>
            <a:off x="457200" y="60960"/>
            <a:ext cx="8229600" cy="743690"/>
          </a:xfrm>
        </p:spPr>
        <p:txBody>
          <a:bodyPr/>
          <a:lstStyle/>
          <a:p>
            <a:r>
              <a:rPr lang="en-US" altLang="en-US" dirty="0">
                <a:ea typeface="ヒラギノ角ゴ Pro W3" pitchFamily="-84" charset="-128"/>
              </a:rPr>
              <a:t>Investing in Bonds</a:t>
            </a:r>
            <a:endParaRPr lang="en-US" dirty="0"/>
          </a:p>
        </p:txBody>
      </p:sp>
      <p:sp>
        <p:nvSpPr>
          <p:cNvPr id="3" name="Content Placeholder 2">
            <a:extLst>
              <a:ext uri="{FF2B5EF4-FFF2-40B4-BE49-F238E27FC236}">
                <a16:creationId xmlns:a16="http://schemas.microsoft.com/office/drawing/2014/main" id="{2EB5D6B6-7E52-41F7-9DA4-A72D76F38B87}"/>
              </a:ext>
            </a:extLst>
          </p:cNvPr>
          <p:cNvSpPr>
            <a:spLocks noGrp="1"/>
          </p:cNvSpPr>
          <p:nvPr>
            <p:ph sz="quarter" idx="13"/>
          </p:nvPr>
        </p:nvSpPr>
        <p:spPr>
          <a:xfrm>
            <a:off x="457200" y="804650"/>
            <a:ext cx="8091055" cy="4586896"/>
          </a:xfrm>
        </p:spPr>
        <p:txBody>
          <a:bodyPr/>
          <a:lstStyle/>
          <a:p>
            <a:r>
              <a:rPr lang="en-GB" sz="2200" b="0" i="0" dirty="0">
                <a:solidFill>
                  <a:schemeClr val="tx1"/>
                </a:solidFill>
                <a:effectLst/>
                <a:latin typeface="robotoregular"/>
              </a:rPr>
              <a:t>Bonds are lower risk than stocks because they have a higher priority of payment.</a:t>
            </a:r>
          </a:p>
          <a:p>
            <a:r>
              <a:rPr lang="en-US" altLang="en-US" sz="2200" dirty="0">
                <a:solidFill>
                  <a:schemeClr val="tx1"/>
                </a:solidFill>
                <a:ea typeface="ヒラギノ角ゴ Pro W3" pitchFamily="-84" charset="-128"/>
              </a:rPr>
              <a:t>Bonds are the most popular alternative to stocks for long-term investing.</a:t>
            </a:r>
          </a:p>
          <a:p>
            <a:r>
              <a:rPr lang="en-GB" sz="2200" b="0" i="0" dirty="0">
                <a:solidFill>
                  <a:schemeClr val="tx1"/>
                </a:solidFill>
                <a:effectLst/>
                <a:latin typeface="robotoregular"/>
              </a:rPr>
              <a:t>They offer relative security and dependable cash payments, making them ideal for retired investors and those who want to live off their investments.</a:t>
            </a:r>
          </a:p>
          <a:p>
            <a:r>
              <a:rPr lang="en-US" altLang="en-US" sz="2200" dirty="0">
                <a:solidFill>
                  <a:schemeClr val="tx1"/>
                </a:solidFill>
                <a:ea typeface="ヒラギノ角ゴ Pro W3" pitchFamily="-84" charset="-128"/>
              </a:rPr>
              <a:t>Even though the bonds of a corporation are less risky than its equity, investors still have risk. </a:t>
            </a:r>
            <a:r>
              <a:rPr lang="en-GB" altLang="en-US" sz="2200" dirty="0">
                <a:solidFill>
                  <a:schemeClr val="tx1"/>
                </a:solidFill>
                <a:latin typeface="robotoregular"/>
                <a:ea typeface="ヒラギノ角ゴ Pro W3" pitchFamily="-84" charset="-128"/>
              </a:rPr>
              <a:t>B</a:t>
            </a:r>
            <a:r>
              <a:rPr lang="en-GB" sz="2200" b="0" i="0" dirty="0">
                <a:solidFill>
                  <a:schemeClr val="tx1"/>
                </a:solidFill>
                <a:effectLst/>
                <a:latin typeface="robotoregular"/>
              </a:rPr>
              <a:t>ond investors face fluctuations in price due to market interest-rate movements in the economy.</a:t>
            </a:r>
          </a:p>
          <a:p>
            <a:r>
              <a:rPr lang="en-GB" sz="2200" dirty="0">
                <a:solidFill>
                  <a:schemeClr val="tx1"/>
                </a:solidFill>
                <a:latin typeface="robotoregular"/>
              </a:rPr>
              <a:t>T</a:t>
            </a:r>
            <a:r>
              <a:rPr lang="en-GB" sz="2200" b="0" i="0" dirty="0">
                <a:solidFill>
                  <a:schemeClr val="tx1"/>
                </a:solidFill>
                <a:effectLst/>
                <a:latin typeface="robotoregular"/>
              </a:rPr>
              <a:t>he possibility of suffering a loss because of interest-rate changes is called </a:t>
            </a:r>
            <a:r>
              <a:rPr lang="en-GB" sz="2200" b="1" i="0" dirty="0">
                <a:solidFill>
                  <a:schemeClr val="tx1"/>
                </a:solidFill>
                <a:effectLst/>
                <a:latin typeface="robotoregular"/>
              </a:rPr>
              <a:t>interest-rate risk</a:t>
            </a:r>
            <a:r>
              <a:rPr lang="en-GB" sz="2200" b="0" i="0" dirty="0">
                <a:solidFill>
                  <a:schemeClr val="tx1"/>
                </a:solidFill>
                <a:effectLst/>
                <a:latin typeface="robotoregular"/>
              </a:rPr>
              <a:t>.</a:t>
            </a:r>
            <a:endParaRPr lang="en-US" sz="2200" dirty="0">
              <a:solidFill>
                <a:schemeClr val="tx1"/>
              </a:solidFill>
            </a:endParaRPr>
          </a:p>
        </p:txBody>
      </p:sp>
    </p:spTree>
    <p:extLst>
      <p:ext uri="{BB962C8B-B14F-4D97-AF65-F5344CB8AC3E}">
        <p14:creationId xmlns:p14="http://schemas.microsoft.com/office/powerpoint/2010/main" val="2997652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4863-1B8B-4D9E-AE4F-FCE4BF8AF9A8}"/>
              </a:ext>
            </a:extLst>
          </p:cNvPr>
          <p:cNvSpPr>
            <a:spLocks noGrp="1"/>
          </p:cNvSpPr>
          <p:nvPr>
            <p:ph type="title"/>
          </p:nvPr>
        </p:nvSpPr>
        <p:spPr>
          <a:xfrm>
            <a:off x="457200" y="215371"/>
            <a:ext cx="8082643" cy="1097279"/>
          </a:xfrm>
        </p:spPr>
        <p:txBody>
          <a:bodyPr/>
          <a:lstStyle/>
          <a:p>
            <a:r>
              <a:rPr lang="en-US" sz="3000" noProof="0" dirty="0"/>
              <a:t>Bonds and Stocks Issued, 1983–2015</a:t>
            </a:r>
          </a:p>
        </p:txBody>
      </p:sp>
      <p:pic>
        <p:nvPicPr>
          <p:cNvPr id="19" name="Content Placeholder 18" descr="A bar graph shows bonds and stocks issued from 19 83 to 20 15. For long description in Notes pane, press F6.">
            <a:extLst>
              <a:ext uri="{FF2B5EF4-FFF2-40B4-BE49-F238E27FC236}">
                <a16:creationId xmlns:a16="http://schemas.microsoft.com/office/drawing/2014/main" id="{1922851A-34DC-40D2-B316-07CC73523441}"/>
              </a:ext>
            </a:extLst>
          </p:cNvPr>
          <p:cNvPicPr>
            <a:picLocks noGrp="1" noChangeAspect="1"/>
          </p:cNvPicPr>
          <p:nvPr>
            <p:ph sz="quarter" idx="13"/>
          </p:nvPr>
        </p:nvPicPr>
        <p:blipFill>
          <a:blip r:embed="rId3"/>
          <a:stretch>
            <a:fillRect/>
          </a:stretch>
        </p:blipFill>
        <p:spPr>
          <a:xfrm>
            <a:off x="1108730" y="1538537"/>
            <a:ext cx="6926538" cy="3860799"/>
          </a:xfrm>
        </p:spPr>
      </p:pic>
      <p:sp>
        <p:nvSpPr>
          <p:cNvPr id="15" name="Content Placeholder 14">
            <a:extLst>
              <a:ext uri="{FF2B5EF4-FFF2-40B4-BE49-F238E27FC236}">
                <a16:creationId xmlns:a16="http://schemas.microsoft.com/office/drawing/2014/main" id="{8ED9F255-8055-4EBB-A084-27DDA2FDE382}"/>
              </a:ext>
            </a:extLst>
          </p:cNvPr>
          <p:cNvSpPr>
            <a:spLocks noGrp="1"/>
          </p:cNvSpPr>
          <p:nvPr>
            <p:ph sz="quarter" idx="14"/>
          </p:nvPr>
        </p:nvSpPr>
        <p:spPr>
          <a:xfrm>
            <a:off x="457202" y="5663597"/>
            <a:ext cx="969816" cy="387941"/>
          </a:xfrm>
        </p:spPr>
        <p:txBody>
          <a:bodyPr/>
          <a:lstStyle/>
          <a:p>
            <a:pPr marL="432" indent="0">
              <a:buNone/>
            </a:pPr>
            <a:r>
              <a:rPr lang="en-US" sz="1600" b="1" dirty="0"/>
              <a:t>Source:</a:t>
            </a:r>
          </a:p>
        </p:txBody>
      </p:sp>
      <p:sp>
        <p:nvSpPr>
          <p:cNvPr id="16" name="Text Placeholder 15">
            <a:extLst>
              <a:ext uri="{FF2B5EF4-FFF2-40B4-BE49-F238E27FC236}">
                <a16:creationId xmlns:a16="http://schemas.microsoft.com/office/drawing/2014/main" id="{3E553338-91F9-4E5B-8232-9E5C8E068DA8}"/>
              </a:ext>
            </a:extLst>
          </p:cNvPr>
          <p:cNvSpPr>
            <a:spLocks noGrp="1"/>
          </p:cNvSpPr>
          <p:nvPr>
            <p:ph type="body" sz="quarter" idx="15"/>
          </p:nvPr>
        </p:nvSpPr>
        <p:spPr>
          <a:xfrm>
            <a:off x="1524002" y="5677452"/>
            <a:ext cx="6926538" cy="307713"/>
          </a:xfrm>
        </p:spPr>
        <p:txBody>
          <a:bodyPr/>
          <a:lstStyle/>
          <a:p>
            <a:r>
              <a:rPr lang="en-US" sz="1600" dirty="0">
                <a:hlinkClick r:id="rId4" tooltip="www.federalreserve.gov/econresdata/releases/corpsecure/current.htm."/>
              </a:rPr>
              <a:t>http://www.federalreserve.gov/econresdata/releases/corpsecure/current.htm</a:t>
            </a:r>
            <a:endParaRPr lang="en-US" sz="1600" dirty="0"/>
          </a:p>
        </p:txBody>
      </p:sp>
      <p:sp>
        <p:nvSpPr>
          <p:cNvPr id="17" name="Content Placeholder 16">
            <a:extLst>
              <a:ext uri="{FF2B5EF4-FFF2-40B4-BE49-F238E27FC236}">
                <a16:creationId xmlns:a16="http://schemas.microsoft.com/office/drawing/2014/main" id="{393E2589-F5F4-432F-9784-9D34C44E83BB}"/>
              </a:ext>
            </a:extLst>
          </p:cNvPr>
          <p:cNvSpPr>
            <a:spLocks noGrp="1"/>
          </p:cNvSpPr>
          <p:nvPr>
            <p:ph sz="quarter" idx="16"/>
          </p:nvPr>
        </p:nvSpPr>
        <p:spPr>
          <a:xfrm>
            <a:off x="8547524" y="5705161"/>
            <a:ext cx="304800" cy="387941"/>
          </a:xfrm>
        </p:spPr>
        <p:txBody>
          <a:bodyPr/>
          <a:lstStyle/>
          <a:p>
            <a:r>
              <a:rPr lang="en-US" sz="100" dirty="0"/>
              <a:t> </a:t>
            </a:r>
            <a:r>
              <a:rPr lang="en-US" sz="1600" dirty="0"/>
              <a:t> .</a:t>
            </a:r>
            <a:endParaRPr lang="en-IN" sz="1600" dirty="0"/>
          </a:p>
        </p:txBody>
      </p:sp>
    </p:spTree>
    <p:extLst>
      <p:ext uri="{BB962C8B-B14F-4D97-AF65-F5344CB8AC3E}">
        <p14:creationId xmlns:p14="http://schemas.microsoft.com/office/powerpoint/2010/main" val="3115853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1675-F333-4E16-9D8E-44924CF0C257}"/>
              </a:ext>
            </a:extLst>
          </p:cNvPr>
          <p:cNvSpPr>
            <a:spLocks noGrp="1"/>
          </p:cNvSpPr>
          <p:nvPr>
            <p:ph type="title"/>
          </p:nvPr>
        </p:nvSpPr>
        <p:spPr/>
        <p:txBody>
          <a:bodyPr/>
          <a:lstStyle/>
          <a:p>
            <a:r>
              <a:rPr lang="en-US" altLang="en-US" dirty="0">
                <a:ea typeface="ヒラギノ角ゴ Pro W3" pitchFamily="-84" charset="-128"/>
              </a:rPr>
              <a:t>Chapter Summary </a:t>
            </a:r>
            <a:r>
              <a:rPr lang="en-US" altLang="en-US" sz="2000" b="0" dirty="0">
                <a:ea typeface="ヒラギノ角ゴ Pro W3" pitchFamily="-84" charset="-128"/>
              </a:rPr>
              <a:t>(1 of 4)</a:t>
            </a:r>
            <a:endParaRPr lang="en-US" dirty="0"/>
          </a:p>
        </p:txBody>
      </p:sp>
      <p:sp>
        <p:nvSpPr>
          <p:cNvPr id="3" name="Content Placeholder 2">
            <a:extLst>
              <a:ext uri="{FF2B5EF4-FFF2-40B4-BE49-F238E27FC236}">
                <a16:creationId xmlns:a16="http://schemas.microsoft.com/office/drawing/2014/main" id="{2C857E98-7A3A-4458-BA6F-D33581D25C1B}"/>
              </a:ext>
            </a:extLst>
          </p:cNvPr>
          <p:cNvSpPr>
            <a:spLocks noGrp="1"/>
          </p:cNvSpPr>
          <p:nvPr>
            <p:ph sz="quarter" idx="13"/>
          </p:nvPr>
        </p:nvSpPr>
        <p:spPr/>
        <p:txBody>
          <a:bodyPr/>
          <a:lstStyle/>
          <a:p>
            <a:r>
              <a:rPr lang="en-US" altLang="en-US" dirty="0">
                <a:ea typeface="ヒラギノ角ゴ Pro W3" pitchFamily="-84" charset="-128"/>
              </a:rPr>
              <a:t>Purpose of the Capital Market: provide financing for long-term capital assets</a:t>
            </a:r>
          </a:p>
          <a:p>
            <a:r>
              <a:rPr lang="en-US" altLang="en-US" dirty="0">
                <a:ea typeface="ヒラギノ角ゴ Pro W3" pitchFamily="-84" charset="-128"/>
              </a:rPr>
              <a:t>Capital Market Participants: governments and corporations issue bond, and we buy them</a:t>
            </a:r>
          </a:p>
          <a:p>
            <a:r>
              <a:rPr lang="en-US" altLang="en-US" dirty="0">
                <a:ea typeface="ヒラギノ角ゴ Pro W3" pitchFamily="-84" charset="-128"/>
              </a:rPr>
              <a:t>Capital Market Trading: primary and secondary markets exist for most securities of governments and corporations</a:t>
            </a:r>
            <a:endParaRPr lang="en-US" dirty="0"/>
          </a:p>
        </p:txBody>
      </p:sp>
    </p:spTree>
    <p:extLst>
      <p:ext uri="{BB962C8B-B14F-4D97-AF65-F5344CB8AC3E}">
        <p14:creationId xmlns:p14="http://schemas.microsoft.com/office/powerpoint/2010/main" val="2901292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1675-F333-4E16-9D8E-44924CF0C257}"/>
              </a:ext>
            </a:extLst>
          </p:cNvPr>
          <p:cNvSpPr>
            <a:spLocks noGrp="1"/>
          </p:cNvSpPr>
          <p:nvPr>
            <p:ph type="title"/>
          </p:nvPr>
        </p:nvSpPr>
        <p:spPr/>
        <p:txBody>
          <a:bodyPr/>
          <a:lstStyle/>
          <a:p>
            <a:r>
              <a:rPr lang="en-US" altLang="en-US" dirty="0">
                <a:ea typeface="ヒラギノ角ゴ Pro W3" pitchFamily="-84" charset="-128"/>
              </a:rPr>
              <a:t>Chapter Summary </a:t>
            </a:r>
            <a:r>
              <a:rPr lang="en-US" altLang="en-US" sz="2000" b="0" dirty="0">
                <a:ea typeface="ヒラギノ角ゴ Pro W3" pitchFamily="-84" charset="-128"/>
              </a:rPr>
              <a:t>(2 of 4)</a:t>
            </a:r>
            <a:endParaRPr lang="en-US" dirty="0"/>
          </a:p>
        </p:txBody>
      </p:sp>
      <p:sp>
        <p:nvSpPr>
          <p:cNvPr id="3" name="Content Placeholder 2">
            <a:extLst>
              <a:ext uri="{FF2B5EF4-FFF2-40B4-BE49-F238E27FC236}">
                <a16:creationId xmlns:a16="http://schemas.microsoft.com/office/drawing/2014/main" id="{2C857E98-7A3A-4458-BA6F-D33581D25C1B}"/>
              </a:ext>
            </a:extLst>
          </p:cNvPr>
          <p:cNvSpPr>
            <a:spLocks noGrp="1"/>
          </p:cNvSpPr>
          <p:nvPr>
            <p:ph sz="quarter" idx="13"/>
          </p:nvPr>
        </p:nvSpPr>
        <p:spPr/>
        <p:txBody>
          <a:bodyPr/>
          <a:lstStyle/>
          <a:p>
            <a:r>
              <a:rPr lang="en-US" altLang="en-US" dirty="0">
                <a:ea typeface="ヒラギノ角ゴ Pro W3" pitchFamily="-84" charset="-128"/>
              </a:rPr>
              <a:t>Types of Bonds: includes Treasury, municipal, and corporate bonds</a:t>
            </a:r>
          </a:p>
          <a:p>
            <a:r>
              <a:rPr lang="en-US" altLang="en-US" dirty="0">
                <a:ea typeface="ヒラギノ角ゴ Pro W3" pitchFamily="-84" charset="-128"/>
              </a:rPr>
              <a:t>Treasury Notes and Bonds: issued and backed by the full faith and credit of the U.S. Federal government</a:t>
            </a:r>
          </a:p>
          <a:p>
            <a:r>
              <a:rPr lang="en-US" altLang="en-US" dirty="0">
                <a:ea typeface="ヒラギノ角ゴ Pro W3" pitchFamily="-84" charset="-128"/>
              </a:rPr>
              <a:t>Municipal Bonds: issued by state and local governments, tax-exempt, defaultable.</a:t>
            </a:r>
            <a:endParaRPr lang="en-US" dirty="0"/>
          </a:p>
        </p:txBody>
      </p:sp>
    </p:spTree>
    <p:extLst>
      <p:ext uri="{BB962C8B-B14F-4D97-AF65-F5344CB8AC3E}">
        <p14:creationId xmlns:p14="http://schemas.microsoft.com/office/powerpoint/2010/main" val="187913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0288-5831-4F29-9BDA-06D0888E62EA}"/>
              </a:ext>
            </a:extLst>
          </p:cNvPr>
          <p:cNvSpPr>
            <a:spLocks noGrp="1"/>
          </p:cNvSpPr>
          <p:nvPr>
            <p:ph type="title"/>
          </p:nvPr>
        </p:nvSpPr>
        <p:spPr/>
        <p:txBody>
          <a:bodyPr/>
          <a:lstStyle/>
          <a:p>
            <a:r>
              <a:rPr lang="en-US" altLang="en-US" dirty="0">
                <a:ea typeface="ヒラギノ角ゴ Pro W3" pitchFamily="-84" charset="-128"/>
              </a:rPr>
              <a:t>Purpose of the Capital Market</a:t>
            </a:r>
            <a:endParaRPr lang="en-US" dirty="0"/>
          </a:p>
        </p:txBody>
      </p:sp>
      <p:sp>
        <p:nvSpPr>
          <p:cNvPr id="3" name="Content Placeholder 2">
            <a:extLst>
              <a:ext uri="{FF2B5EF4-FFF2-40B4-BE49-F238E27FC236}">
                <a16:creationId xmlns:a16="http://schemas.microsoft.com/office/drawing/2014/main" id="{21AA7F39-156D-40CE-A755-B604693D02B3}"/>
              </a:ext>
            </a:extLst>
          </p:cNvPr>
          <p:cNvSpPr>
            <a:spLocks noGrp="1"/>
          </p:cNvSpPr>
          <p:nvPr>
            <p:ph sz="quarter" idx="13"/>
          </p:nvPr>
        </p:nvSpPr>
        <p:spPr/>
        <p:txBody>
          <a:bodyPr/>
          <a:lstStyle/>
          <a:p>
            <a:r>
              <a:rPr lang="en-US" altLang="en-US" dirty="0">
                <a:ea typeface="ヒラギノ角ゴ Pro W3" pitchFamily="-84" charset="-128"/>
              </a:rPr>
              <a:t>Original maturity is </a:t>
            </a:r>
            <a:r>
              <a:rPr lang="en-US" altLang="en-US" b="1" dirty="0">
                <a:ea typeface="ヒラギノ角ゴ Pro W3" pitchFamily="-84" charset="-128"/>
              </a:rPr>
              <a:t>greater </a:t>
            </a:r>
            <a:r>
              <a:rPr lang="en-US" altLang="en-US" dirty="0">
                <a:ea typeface="ヒラギノ角ゴ Pro W3" pitchFamily="-84" charset="-128"/>
              </a:rPr>
              <a:t>than one year, typically for long-term financing or investments</a:t>
            </a:r>
          </a:p>
          <a:p>
            <a:r>
              <a:rPr lang="en-US" altLang="en-US" dirty="0">
                <a:ea typeface="ヒラギノ角ゴ Pro W3" pitchFamily="-84" charset="-128"/>
              </a:rPr>
              <a:t>Best known capital market securities:</a:t>
            </a:r>
          </a:p>
          <a:p>
            <a:pPr lvl="1"/>
            <a:r>
              <a:rPr lang="en-US" altLang="en-US" dirty="0">
                <a:ea typeface="ヒラギノ角ゴ Pro W3" pitchFamily="-84" charset="-128"/>
              </a:rPr>
              <a:t>Stocks and bonds</a:t>
            </a:r>
            <a:endParaRPr lang="en-US" dirty="0"/>
          </a:p>
        </p:txBody>
      </p:sp>
    </p:spTree>
    <p:extLst>
      <p:ext uri="{BB962C8B-B14F-4D97-AF65-F5344CB8AC3E}">
        <p14:creationId xmlns:p14="http://schemas.microsoft.com/office/powerpoint/2010/main" val="2040028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1675-F333-4E16-9D8E-44924CF0C257}"/>
              </a:ext>
            </a:extLst>
          </p:cNvPr>
          <p:cNvSpPr>
            <a:spLocks noGrp="1"/>
          </p:cNvSpPr>
          <p:nvPr>
            <p:ph type="title"/>
          </p:nvPr>
        </p:nvSpPr>
        <p:spPr/>
        <p:txBody>
          <a:bodyPr/>
          <a:lstStyle/>
          <a:p>
            <a:r>
              <a:rPr lang="en-US" altLang="en-US" dirty="0">
                <a:ea typeface="ヒラギノ角ゴ Pro W3" pitchFamily="-84" charset="-128"/>
              </a:rPr>
              <a:t>Chapter Summary </a:t>
            </a:r>
            <a:r>
              <a:rPr lang="en-US" altLang="en-US" sz="2000" b="0" dirty="0">
                <a:ea typeface="ヒラギノ角ゴ Pro W3" pitchFamily="-84" charset="-128"/>
              </a:rPr>
              <a:t>(3 of 4)</a:t>
            </a:r>
            <a:endParaRPr lang="en-US" dirty="0"/>
          </a:p>
        </p:txBody>
      </p:sp>
      <p:sp>
        <p:nvSpPr>
          <p:cNvPr id="3" name="Content Placeholder 2">
            <a:extLst>
              <a:ext uri="{FF2B5EF4-FFF2-40B4-BE49-F238E27FC236}">
                <a16:creationId xmlns:a16="http://schemas.microsoft.com/office/drawing/2014/main" id="{2C857E98-7A3A-4458-BA6F-D33581D25C1B}"/>
              </a:ext>
            </a:extLst>
          </p:cNvPr>
          <p:cNvSpPr>
            <a:spLocks noGrp="1"/>
          </p:cNvSpPr>
          <p:nvPr>
            <p:ph sz="quarter" idx="13"/>
          </p:nvPr>
        </p:nvSpPr>
        <p:spPr>
          <a:xfrm>
            <a:off x="457200" y="1556327"/>
            <a:ext cx="7998031" cy="4586896"/>
          </a:xfrm>
        </p:spPr>
        <p:txBody>
          <a:bodyPr/>
          <a:lstStyle/>
          <a:p>
            <a:r>
              <a:rPr lang="en-US" altLang="en-US" dirty="0">
                <a:ea typeface="ヒラギノ角ゴ Pro W3" pitchFamily="-84" charset="-128"/>
              </a:rPr>
              <a:t>Corporate Bonds: issued by corporations and have a wide range of features and risk</a:t>
            </a:r>
          </a:p>
          <a:p>
            <a:r>
              <a:rPr lang="en-US" altLang="en-US" dirty="0">
                <a:ea typeface="ヒラギノ角ゴ Pro W3" pitchFamily="-84" charset="-128"/>
              </a:rPr>
              <a:t>Financial Guarantees for Bonds: bond </a:t>
            </a:r>
            <a:r>
              <a:rPr lang="en-US" altLang="ja-JP" noProof="0" dirty="0"/>
              <a:t>“</a:t>
            </a:r>
            <a:r>
              <a:rPr lang="en-US" altLang="ja-JP" dirty="0">
                <a:ea typeface="ヒラギノ角ゴ Pro W3" pitchFamily="-84" charset="-128"/>
              </a:rPr>
              <a:t>insurance</a:t>
            </a:r>
            <a:r>
              <a:rPr lang="en-US" altLang="ja-JP" noProof="0" dirty="0"/>
              <a:t>”</a:t>
            </a:r>
            <a:r>
              <a:rPr lang="en-US" altLang="ja-JP" dirty="0">
                <a:ea typeface="ヒラギノ角ゴ Pro W3" pitchFamily="-84" charset="-128"/>
              </a:rPr>
              <a:t> should the issuer default</a:t>
            </a:r>
          </a:p>
          <a:p>
            <a:r>
              <a:rPr lang="en-US" altLang="en-US" dirty="0">
                <a:ea typeface="ヒラギノ角ゴ Pro W3" pitchFamily="-84" charset="-128"/>
              </a:rPr>
              <a:t>Oversight of the Bond Markets: T</a:t>
            </a:r>
            <a:r>
              <a:rPr lang="en-US" altLang="en-US" sz="100" dirty="0">
                <a:ea typeface="ヒラギノ角ゴ Pro W3" pitchFamily="-84" charset="-128"/>
              </a:rPr>
              <a:t> </a:t>
            </a:r>
            <a:r>
              <a:rPr lang="en-US" altLang="en-US" dirty="0">
                <a:ea typeface="ヒラギノ角ゴ Pro W3" pitchFamily="-84" charset="-128"/>
              </a:rPr>
              <a:t>R</a:t>
            </a:r>
            <a:r>
              <a:rPr lang="en-US" altLang="en-US" sz="100" dirty="0">
                <a:ea typeface="ヒラギノ角ゴ Pro W3" pitchFamily="-84" charset="-128"/>
              </a:rPr>
              <a:t> </a:t>
            </a:r>
            <a:r>
              <a:rPr lang="en-US" altLang="en-US" dirty="0">
                <a:ea typeface="ヒラギノ角ゴ Pro W3" pitchFamily="-84" charset="-128"/>
              </a:rPr>
              <a:t>A</a:t>
            </a:r>
            <a:r>
              <a:rPr lang="en-US" altLang="en-US" sz="100" dirty="0">
                <a:ea typeface="ヒラギノ角ゴ Pro W3" pitchFamily="-84" charset="-128"/>
              </a:rPr>
              <a:t> </a:t>
            </a:r>
            <a:r>
              <a:rPr lang="en-US" altLang="en-US" dirty="0">
                <a:ea typeface="ヒラギノ角ゴ Pro W3" pitchFamily="-84" charset="-128"/>
              </a:rPr>
              <a:t>C</a:t>
            </a:r>
            <a:r>
              <a:rPr lang="en-US" altLang="en-US" sz="100" dirty="0">
                <a:ea typeface="ヒラギノ角ゴ Pro W3" pitchFamily="-84" charset="-128"/>
              </a:rPr>
              <a:t> </a:t>
            </a:r>
            <a:r>
              <a:rPr lang="en-US" altLang="en-US" dirty="0">
                <a:ea typeface="ヒラギノ角ゴ Pro W3" pitchFamily="-84" charset="-128"/>
              </a:rPr>
              <a:t>E developed to add transparency to bond markets</a:t>
            </a:r>
            <a:endParaRPr lang="en-US" dirty="0"/>
          </a:p>
        </p:txBody>
      </p:sp>
    </p:spTree>
    <p:extLst>
      <p:ext uri="{BB962C8B-B14F-4D97-AF65-F5344CB8AC3E}">
        <p14:creationId xmlns:p14="http://schemas.microsoft.com/office/powerpoint/2010/main" val="1909697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1675-F333-4E16-9D8E-44924CF0C257}"/>
              </a:ext>
            </a:extLst>
          </p:cNvPr>
          <p:cNvSpPr>
            <a:spLocks noGrp="1"/>
          </p:cNvSpPr>
          <p:nvPr>
            <p:ph type="title"/>
          </p:nvPr>
        </p:nvSpPr>
        <p:spPr/>
        <p:txBody>
          <a:bodyPr/>
          <a:lstStyle/>
          <a:p>
            <a:r>
              <a:rPr lang="en-US" altLang="en-US" dirty="0">
                <a:ea typeface="ヒラギノ角ゴ Pro W3" pitchFamily="-84" charset="-128"/>
              </a:rPr>
              <a:t>Chapter Summary </a:t>
            </a:r>
            <a:r>
              <a:rPr lang="en-US" altLang="en-US" sz="2000" b="0" dirty="0">
                <a:ea typeface="ヒラギノ角ゴ Pro W3" pitchFamily="-84" charset="-128"/>
              </a:rPr>
              <a:t>(4 of 4)</a:t>
            </a:r>
            <a:endParaRPr lang="en-US" dirty="0"/>
          </a:p>
        </p:txBody>
      </p:sp>
      <p:sp>
        <p:nvSpPr>
          <p:cNvPr id="3" name="Content Placeholder 2">
            <a:extLst>
              <a:ext uri="{FF2B5EF4-FFF2-40B4-BE49-F238E27FC236}">
                <a16:creationId xmlns:a16="http://schemas.microsoft.com/office/drawing/2014/main" id="{2C857E98-7A3A-4458-BA6F-D33581D25C1B}"/>
              </a:ext>
            </a:extLst>
          </p:cNvPr>
          <p:cNvSpPr>
            <a:spLocks noGrp="1"/>
          </p:cNvSpPr>
          <p:nvPr>
            <p:ph sz="quarter" idx="13"/>
          </p:nvPr>
        </p:nvSpPr>
        <p:spPr>
          <a:xfrm>
            <a:off x="457200" y="1556327"/>
            <a:ext cx="8222343" cy="4586896"/>
          </a:xfrm>
        </p:spPr>
        <p:txBody>
          <a:bodyPr/>
          <a:lstStyle/>
          <a:p>
            <a:r>
              <a:rPr lang="en-US" altLang="en-US" dirty="0">
                <a:ea typeface="ヒラギノ角ゴ Pro W3" pitchFamily="-84" charset="-128"/>
              </a:rPr>
              <a:t>Finding the Value of Coupon Bonds: determining the cash flows and discounting back to the present at an appropriate discount rate</a:t>
            </a:r>
          </a:p>
          <a:p>
            <a:r>
              <a:rPr lang="en-US" altLang="en-US" dirty="0">
                <a:ea typeface="ヒラギノ角ゴ Pro W3" pitchFamily="-84" charset="-128"/>
              </a:rPr>
              <a:t>Bond Current Yield Calculation: how to calculate the current yield for a bond</a:t>
            </a:r>
          </a:p>
          <a:p>
            <a:r>
              <a:rPr lang="en-US" altLang="en-US" dirty="0">
                <a:ea typeface="ヒラギノ角ゴ Pro W3" pitchFamily="-84" charset="-128"/>
              </a:rPr>
              <a:t>Investing in Bonds: most popular alternative to investing in the stock market for long-term investments</a:t>
            </a:r>
            <a:endParaRPr lang="en-US" dirty="0"/>
          </a:p>
        </p:txBody>
      </p:sp>
    </p:spTree>
    <p:extLst>
      <p:ext uri="{BB962C8B-B14F-4D97-AF65-F5344CB8AC3E}">
        <p14:creationId xmlns:p14="http://schemas.microsoft.com/office/powerpoint/2010/main" val="4148419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5121B"/>
                </a:solidFill>
              </a:rPr>
              <a:t>Financial Markets and Institutions</a:t>
            </a:r>
          </a:p>
        </p:txBody>
      </p:sp>
      <p:sp>
        <p:nvSpPr>
          <p:cNvPr id="3" name="Text Placeholder 2"/>
          <p:cNvSpPr>
            <a:spLocks noGrp="1"/>
          </p:cNvSpPr>
          <p:nvPr>
            <p:ph type="body" sz="quarter" idx="13"/>
          </p:nvPr>
        </p:nvSpPr>
        <p:spPr>
          <a:xfrm>
            <a:off x="457200" y="816430"/>
            <a:ext cx="8229600" cy="443422"/>
          </a:xfrm>
        </p:spPr>
        <p:txBody>
          <a:bodyPr/>
          <a:lstStyle/>
          <a:p>
            <a:r>
              <a:rPr lang="en-US" dirty="0"/>
              <a:t>Ninth Edition, Global Edition</a:t>
            </a:r>
          </a:p>
        </p:txBody>
      </p:sp>
      <p:sp>
        <p:nvSpPr>
          <p:cNvPr id="5" name="Text Placeholder 4"/>
          <p:cNvSpPr>
            <a:spLocks noGrp="1"/>
          </p:cNvSpPr>
          <p:nvPr>
            <p:ph type="body" sz="quarter" idx="15"/>
          </p:nvPr>
        </p:nvSpPr>
        <p:spPr>
          <a:xfrm>
            <a:off x="4953000" y="1371600"/>
            <a:ext cx="3657600" cy="2925763"/>
          </a:xfrm>
        </p:spPr>
        <p:txBody>
          <a:bodyPr/>
          <a:lstStyle/>
          <a:p>
            <a:r>
              <a:rPr lang="en-US" altLang="en-US"/>
              <a:t>Reading – Chapter 12 The Bond Market </a:t>
            </a:r>
          </a:p>
          <a:p>
            <a:endParaRPr lang="en-US" alt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542" y="1259852"/>
            <a:ext cx="3991210" cy="5031295"/>
          </a:xfrm>
          <a:prstGeom prst="rect">
            <a:avLst/>
          </a:prstGeom>
        </p:spPr>
      </p:pic>
    </p:spTree>
    <p:extLst>
      <p:ext uri="{BB962C8B-B14F-4D97-AF65-F5344CB8AC3E}">
        <p14:creationId xmlns:p14="http://schemas.microsoft.com/office/powerpoint/2010/main" val="85238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5728-E0CE-496E-BB2A-CC5A356EC14A}"/>
              </a:ext>
            </a:extLst>
          </p:cNvPr>
          <p:cNvSpPr>
            <a:spLocks noGrp="1"/>
          </p:cNvSpPr>
          <p:nvPr>
            <p:ph type="title"/>
          </p:nvPr>
        </p:nvSpPr>
        <p:spPr/>
        <p:txBody>
          <a:bodyPr/>
          <a:lstStyle/>
          <a:p>
            <a:r>
              <a:rPr lang="en-US" dirty="0"/>
              <a:t>Capital Market Participants</a:t>
            </a:r>
          </a:p>
        </p:txBody>
      </p:sp>
      <p:sp>
        <p:nvSpPr>
          <p:cNvPr id="3" name="Content Placeholder 2">
            <a:extLst>
              <a:ext uri="{FF2B5EF4-FFF2-40B4-BE49-F238E27FC236}">
                <a16:creationId xmlns:a16="http://schemas.microsoft.com/office/drawing/2014/main" id="{9F9D83AB-84A6-4CE4-BAC3-C262C109F09B}"/>
              </a:ext>
            </a:extLst>
          </p:cNvPr>
          <p:cNvSpPr>
            <a:spLocks noGrp="1"/>
          </p:cNvSpPr>
          <p:nvPr>
            <p:ph sz="quarter" idx="13"/>
          </p:nvPr>
        </p:nvSpPr>
        <p:spPr/>
        <p:txBody>
          <a:bodyPr/>
          <a:lstStyle/>
          <a:p>
            <a:r>
              <a:rPr lang="en-US" altLang="en-US" dirty="0">
                <a:ea typeface="ヒラギノ角ゴ Pro W3" pitchFamily="-84" charset="-128"/>
              </a:rPr>
              <a:t>Primary issuers of securities:</a:t>
            </a:r>
          </a:p>
          <a:p>
            <a:pPr lvl="1"/>
            <a:r>
              <a:rPr lang="en-US" altLang="en-US" dirty="0">
                <a:ea typeface="ヒラギノ角ゴ Pro W3" pitchFamily="-84" charset="-128"/>
              </a:rPr>
              <a:t>Federal and local governments: debt issuers</a:t>
            </a:r>
            <a:endParaRPr lang="en-US" dirty="0"/>
          </a:p>
          <a:p>
            <a:pPr lvl="1"/>
            <a:r>
              <a:rPr lang="en-US" altLang="en-US" dirty="0">
                <a:ea typeface="ヒラギノ角ゴ Pro W3" pitchFamily="-84" charset="-128"/>
              </a:rPr>
              <a:t>Corporations: equity and debt issuers</a:t>
            </a:r>
            <a:endParaRPr lang="en-US" dirty="0"/>
          </a:p>
          <a:p>
            <a:r>
              <a:rPr lang="en-US" altLang="en-US" dirty="0">
                <a:ea typeface="ヒラギノ角ゴ Pro W3" pitchFamily="-84" charset="-128"/>
              </a:rPr>
              <a:t>Largest purchasers of securities:</a:t>
            </a:r>
          </a:p>
          <a:p>
            <a:pPr lvl="1"/>
            <a:r>
              <a:rPr lang="en-US" altLang="en-US" dirty="0">
                <a:ea typeface="ヒラギノ角ゴ Pro W3" pitchFamily="-84" charset="-128"/>
              </a:rPr>
              <a:t>You and me</a:t>
            </a:r>
            <a:endParaRPr lang="en-US" dirty="0"/>
          </a:p>
        </p:txBody>
      </p:sp>
    </p:spTree>
    <p:extLst>
      <p:ext uri="{BB962C8B-B14F-4D97-AF65-F5344CB8AC3E}">
        <p14:creationId xmlns:p14="http://schemas.microsoft.com/office/powerpoint/2010/main" val="189463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4917-A74D-4815-A911-0880253F0470}"/>
              </a:ext>
            </a:extLst>
          </p:cNvPr>
          <p:cNvSpPr>
            <a:spLocks noGrp="1"/>
          </p:cNvSpPr>
          <p:nvPr>
            <p:ph type="title"/>
          </p:nvPr>
        </p:nvSpPr>
        <p:spPr/>
        <p:txBody>
          <a:bodyPr/>
          <a:lstStyle/>
          <a:p>
            <a:r>
              <a:rPr lang="en-US" altLang="en-US" dirty="0">
                <a:ea typeface="ヒラギノ角ゴ Pro W3" pitchFamily="-84" charset="-128"/>
              </a:rPr>
              <a:t>Capital Market Trading</a:t>
            </a:r>
            <a:endParaRPr lang="en-US" dirty="0"/>
          </a:p>
        </p:txBody>
      </p:sp>
      <p:sp>
        <p:nvSpPr>
          <p:cNvPr id="3" name="Content Placeholder 2">
            <a:extLst>
              <a:ext uri="{FF2B5EF4-FFF2-40B4-BE49-F238E27FC236}">
                <a16:creationId xmlns:a16="http://schemas.microsoft.com/office/drawing/2014/main" id="{FAD06410-2077-4FAF-B405-73F6B3E46FB1}"/>
              </a:ext>
            </a:extLst>
          </p:cNvPr>
          <p:cNvSpPr>
            <a:spLocks noGrp="1"/>
          </p:cNvSpPr>
          <p:nvPr>
            <p:ph sz="quarter" idx="13"/>
          </p:nvPr>
        </p:nvSpPr>
        <p:spPr>
          <a:xfrm>
            <a:off x="457200" y="1556327"/>
            <a:ext cx="8229600" cy="1083634"/>
          </a:xfrm>
        </p:spPr>
        <p:txBody>
          <a:bodyPr/>
          <a:lstStyle/>
          <a:p>
            <a:pPr marL="432000" indent="-432000">
              <a:buFontTx/>
              <a:buAutoNum type="arabicPeriod"/>
            </a:pPr>
            <a:r>
              <a:rPr lang="en-US" altLang="en-US" dirty="0">
                <a:ea typeface="ヒラギノ角ゴ Pro W3" pitchFamily="-84" charset="-128"/>
              </a:rPr>
              <a:t>Primary market for initial sale (I</a:t>
            </a:r>
            <a:r>
              <a:rPr lang="en-US" altLang="en-US" sz="100" dirty="0">
                <a:ea typeface="ヒラギノ角ゴ Pro W3" pitchFamily="-84" charset="-128"/>
              </a:rPr>
              <a:t> </a:t>
            </a:r>
            <a:r>
              <a:rPr lang="en-US" altLang="en-US" dirty="0">
                <a:ea typeface="ヒラギノ角ゴ Pro W3" pitchFamily="-84" charset="-128"/>
              </a:rPr>
              <a:t>P</a:t>
            </a:r>
            <a:r>
              <a:rPr lang="en-US" altLang="en-US" sz="100" dirty="0">
                <a:ea typeface="ヒラギノ角ゴ Pro W3" pitchFamily="-84" charset="-128"/>
              </a:rPr>
              <a:t> </a:t>
            </a:r>
            <a:r>
              <a:rPr lang="en-US" altLang="en-US" dirty="0">
                <a:ea typeface="ヒラギノ角ゴ Pro W3" pitchFamily="-84" charset="-128"/>
              </a:rPr>
              <a:t>O)</a:t>
            </a:r>
          </a:p>
          <a:p>
            <a:pPr marL="432000" indent="-432000">
              <a:buFontTx/>
              <a:buAutoNum type="arabicPeriod"/>
            </a:pPr>
            <a:r>
              <a:rPr lang="en-US" altLang="en-US" dirty="0">
                <a:ea typeface="ヒラギノ角ゴ Pro W3" pitchFamily="-84" charset="-128"/>
              </a:rPr>
              <a:t>Secondary market</a:t>
            </a:r>
          </a:p>
        </p:txBody>
      </p:sp>
      <p:sp>
        <p:nvSpPr>
          <p:cNvPr id="4" name="Content Placeholder 3">
            <a:extLst>
              <a:ext uri="{FF2B5EF4-FFF2-40B4-BE49-F238E27FC236}">
                <a16:creationId xmlns:a16="http://schemas.microsoft.com/office/drawing/2014/main" id="{63FF5DBD-A8B5-479D-A958-7905FE0C332E}"/>
              </a:ext>
            </a:extLst>
          </p:cNvPr>
          <p:cNvSpPr>
            <a:spLocks noGrp="1"/>
          </p:cNvSpPr>
          <p:nvPr>
            <p:ph sz="quarter" idx="14"/>
          </p:nvPr>
        </p:nvSpPr>
        <p:spPr>
          <a:xfrm>
            <a:off x="457200" y="2707537"/>
            <a:ext cx="5810865" cy="1003302"/>
          </a:xfrm>
        </p:spPr>
        <p:txBody>
          <a:bodyPr/>
          <a:lstStyle/>
          <a:p>
            <a:pPr lvl="1"/>
            <a:r>
              <a:rPr lang="en-US" altLang="en-US" dirty="0">
                <a:ea typeface="ヒラギノ角ゴ Pro W3" pitchFamily="-84" charset="-128"/>
              </a:rPr>
              <a:t>Over-the-counter</a:t>
            </a:r>
            <a:endParaRPr lang="en-US" dirty="0"/>
          </a:p>
          <a:p>
            <a:pPr lvl="1"/>
            <a:r>
              <a:rPr lang="en-US" altLang="en-US" dirty="0">
                <a:ea typeface="ヒラギノ角ゴ Pro W3" pitchFamily="-84" charset="-128"/>
              </a:rPr>
              <a:t>Organized exchanges (i.e., N</a:t>
            </a:r>
            <a:r>
              <a:rPr lang="en-US" altLang="en-US" sz="100" dirty="0">
                <a:ea typeface="ヒラギノ角ゴ Pro W3" pitchFamily="-84" charset="-128"/>
              </a:rPr>
              <a:t> </a:t>
            </a:r>
            <a:r>
              <a:rPr lang="en-US" altLang="en-US" dirty="0">
                <a:ea typeface="ヒラギノ角ゴ Pro W3" pitchFamily="-84" charset="-128"/>
              </a:rPr>
              <a:t>Y</a:t>
            </a:r>
            <a:r>
              <a:rPr lang="en-US" altLang="en-US" sz="100" dirty="0">
                <a:ea typeface="ヒラギノ角ゴ Pro W3" pitchFamily="-84" charset="-128"/>
              </a:rPr>
              <a:t> </a:t>
            </a:r>
            <a:r>
              <a:rPr lang="en-US" altLang="en-US" dirty="0">
                <a:ea typeface="ヒラギノ角ゴ Pro W3" pitchFamily="-84" charset="-128"/>
              </a:rPr>
              <a:t>S</a:t>
            </a:r>
            <a:r>
              <a:rPr lang="en-US" altLang="en-US" sz="100" dirty="0">
                <a:ea typeface="ヒラギノ角ゴ Pro W3" pitchFamily="-84" charset="-128"/>
              </a:rPr>
              <a:t> </a:t>
            </a:r>
            <a:r>
              <a:rPr lang="en-US" altLang="en-US" dirty="0">
                <a:ea typeface="ヒラギノ角ゴ Pro W3" pitchFamily="-84" charset="-128"/>
              </a:rPr>
              <a:t>E)</a:t>
            </a:r>
            <a:endParaRPr lang="en-US" dirty="0"/>
          </a:p>
        </p:txBody>
      </p:sp>
    </p:spTree>
    <p:extLst>
      <p:ext uri="{BB962C8B-B14F-4D97-AF65-F5344CB8AC3E}">
        <p14:creationId xmlns:p14="http://schemas.microsoft.com/office/powerpoint/2010/main" val="258504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6116-D75D-4719-986B-AFA092E787D5}"/>
              </a:ext>
            </a:extLst>
          </p:cNvPr>
          <p:cNvSpPr>
            <a:spLocks noGrp="1"/>
          </p:cNvSpPr>
          <p:nvPr>
            <p:ph type="title"/>
          </p:nvPr>
        </p:nvSpPr>
        <p:spPr/>
        <p:txBody>
          <a:bodyPr/>
          <a:lstStyle/>
          <a:p>
            <a:r>
              <a:rPr lang="en-US" altLang="en-US" dirty="0">
                <a:ea typeface="ヒラギノ角ゴ Pro W3" pitchFamily="-84" charset="-128"/>
              </a:rPr>
              <a:t>Types of Bonds</a:t>
            </a:r>
            <a:endParaRPr lang="en-US" dirty="0"/>
          </a:p>
        </p:txBody>
      </p:sp>
      <p:sp>
        <p:nvSpPr>
          <p:cNvPr id="3" name="Content Placeholder 2">
            <a:extLst>
              <a:ext uri="{FF2B5EF4-FFF2-40B4-BE49-F238E27FC236}">
                <a16:creationId xmlns:a16="http://schemas.microsoft.com/office/drawing/2014/main" id="{6510E510-DB40-4312-A754-CCD22D37FA9E}"/>
              </a:ext>
            </a:extLst>
          </p:cNvPr>
          <p:cNvSpPr>
            <a:spLocks noGrp="1"/>
          </p:cNvSpPr>
          <p:nvPr>
            <p:ph sz="quarter" idx="13"/>
          </p:nvPr>
        </p:nvSpPr>
        <p:spPr/>
        <p:txBody>
          <a:bodyPr/>
          <a:lstStyle/>
          <a:p>
            <a:r>
              <a:rPr lang="en-US" altLang="en-US" b="1" dirty="0">
                <a:ea typeface="ヒラギノ角ゴ Pro W3" pitchFamily="-84" charset="-128"/>
              </a:rPr>
              <a:t>Bonds </a:t>
            </a:r>
            <a:r>
              <a:rPr lang="en-US" altLang="en-US" dirty="0">
                <a:ea typeface="ヒラギノ角ゴ Pro W3" pitchFamily="-84" charset="-128"/>
              </a:rPr>
              <a:t>are securities that represent debt owed by the issuer to the investor, and typically have specified payments on specific dates.</a:t>
            </a:r>
          </a:p>
          <a:p>
            <a:r>
              <a:rPr lang="en-US" altLang="en-US" dirty="0">
                <a:ea typeface="ヒラギノ角ゴ Pro W3" pitchFamily="-84" charset="-128"/>
              </a:rPr>
              <a:t>Types of bonds we will examine include long-term government bonds (T-bonds), municipal bonds, and corporate bonds.</a:t>
            </a:r>
            <a:endParaRPr lang="en-US" dirty="0"/>
          </a:p>
        </p:txBody>
      </p:sp>
    </p:spTree>
    <p:extLst>
      <p:ext uri="{BB962C8B-B14F-4D97-AF65-F5344CB8AC3E}">
        <p14:creationId xmlns:p14="http://schemas.microsoft.com/office/powerpoint/2010/main" val="61408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B94B-D831-4FB4-9D7A-804026BCAD84}"/>
              </a:ext>
            </a:extLst>
          </p:cNvPr>
          <p:cNvSpPr>
            <a:spLocks noGrp="1"/>
          </p:cNvSpPr>
          <p:nvPr>
            <p:ph type="title"/>
          </p:nvPr>
        </p:nvSpPr>
        <p:spPr/>
        <p:txBody>
          <a:bodyPr/>
          <a:lstStyle/>
          <a:p>
            <a:r>
              <a:rPr lang="en-US" altLang="en-US" dirty="0">
                <a:ea typeface="ヒラギノ角ゴ Pro W3" pitchFamily="-84" charset="-128"/>
              </a:rPr>
              <a:t>Treasury Notes and Bonds</a:t>
            </a:r>
            <a:endParaRPr lang="en-US" dirty="0"/>
          </a:p>
        </p:txBody>
      </p:sp>
      <p:sp>
        <p:nvSpPr>
          <p:cNvPr id="3" name="Content Placeholder 2">
            <a:extLst>
              <a:ext uri="{FF2B5EF4-FFF2-40B4-BE49-F238E27FC236}">
                <a16:creationId xmlns:a16="http://schemas.microsoft.com/office/drawing/2014/main" id="{6B3C3A67-2B29-4125-8D9E-F38626094C17}"/>
              </a:ext>
            </a:extLst>
          </p:cNvPr>
          <p:cNvSpPr>
            <a:spLocks noGrp="1"/>
          </p:cNvSpPr>
          <p:nvPr>
            <p:ph sz="quarter" idx="13"/>
          </p:nvPr>
        </p:nvSpPr>
        <p:spPr/>
        <p:txBody>
          <a:bodyPr/>
          <a:lstStyle/>
          <a:p>
            <a:r>
              <a:rPr lang="en-US" altLang="en-US" dirty="0">
                <a:ea typeface="ヒラギノ角ゴ Pro W3" pitchFamily="-84" charset="-128"/>
              </a:rPr>
              <a:t>The U.S. Treasury issues notes and bonds to finance its operations.</a:t>
            </a:r>
          </a:p>
          <a:p>
            <a:r>
              <a:rPr lang="en-US" altLang="en-US" dirty="0">
                <a:ea typeface="ヒラギノ角ゴ Pro W3" pitchFamily="-84" charset="-128"/>
              </a:rPr>
              <a:t>The following table summarizes the maturity differences among the various Treasury securities.</a:t>
            </a:r>
            <a:endParaRPr lang="en-US" dirty="0"/>
          </a:p>
        </p:txBody>
      </p:sp>
      <p:graphicFrame>
        <p:nvGraphicFramePr>
          <p:cNvPr id="4" name="Table 4">
            <a:extLst>
              <a:ext uri="{FF2B5EF4-FFF2-40B4-BE49-F238E27FC236}">
                <a16:creationId xmlns:a16="http://schemas.microsoft.com/office/drawing/2014/main" id="{A9DF153F-E33C-48FE-BCB7-76AA426E9236}"/>
              </a:ext>
            </a:extLst>
          </p:cNvPr>
          <p:cNvGraphicFramePr>
            <a:graphicFrameLocks/>
          </p:cNvGraphicFramePr>
          <p:nvPr>
            <p:extLst>
              <p:ext uri="{D42A27DB-BD31-4B8C-83A1-F6EECF244321}">
                <p14:modId xmlns:p14="http://schemas.microsoft.com/office/powerpoint/2010/main" val="3623302537"/>
              </p:ext>
            </p:extLst>
          </p:nvPr>
        </p:nvGraphicFramePr>
        <p:xfrm>
          <a:off x="535000" y="3819928"/>
          <a:ext cx="7762726" cy="1584800"/>
        </p:xfrm>
        <a:graphic>
          <a:graphicData uri="http://schemas.openxmlformats.org/drawingml/2006/table">
            <a:tbl>
              <a:tblPr firstRow="1" bandRow="1">
                <a:tableStyleId>{40F9630F-82C1-40B7-BC3A-925EFCFF5E92}</a:tableStyleId>
              </a:tblPr>
              <a:tblGrid>
                <a:gridCol w="3881363">
                  <a:extLst>
                    <a:ext uri="{9D8B030D-6E8A-4147-A177-3AD203B41FA5}">
                      <a16:colId xmlns:a16="http://schemas.microsoft.com/office/drawing/2014/main" val="1817345411"/>
                    </a:ext>
                  </a:extLst>
                </a:gridCol>
                <a:gridCol w="3881363">
                  <a:extLst>
                    <a:ext uri="{9D8B030D-6E8A-4147-A177-3AD203B41FA5}">
                      <a16:colId xmlns:a16="http://schemas.microsoft.com/office/drawing/2014/main" val="2569266393"/>
                    </a:ext>
                  </a:extLst>
                </a:gridCol>
              </a:tblGrid>
              <a:tr h="370840">
                <a:tc>
                  <a:txBody>
                    <a:bodyPr/>
                    <a:lstStyle/>
                    <a:p>
                      <a:r>
                        <a:rPr lang="en-US" sz="2000" b="1" baseline="0" dirty="0">
                          <a:latin typeface="+mn-lt"/>
                        </a:rPr>
                        <a:t>Type</a:t>
                      </a:r>
                      <a:endParaRPr lang="en-US" sz="2000" b="1" baseline="0" dirty="0">
                        <a:solidFill>
                          <a:schemeClr val="bg1"/>
                        </a:solidFill>
                        <a:latin typeface="+mn-lt"/>
                      </a:endParaRPr>
                    </a:p>
                  </a:txBody>
                  <a:tcPr marL="133877" marR="13387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baseline="0" dirty="0">
                          <a:latin typeface="+mn-lt"/>
                        </a:rPr>
                        <a:t>Maturity</a:t>
                      </a:r>
                      <a:endParaRPr lang="en-US" sz="2000" b="1" baseline="0" dirty="0">
                        <a:solidFill>
                          <a:schemeClr val="bg1"/>
                        </a:solidFill>
                        <a:latin typeface="+mn-lt"/>
                      </a:endParaRPr>
                    </a:p>
                  </a:txBody>
                  <a:tcPr marL="133877" marR="13387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726221"/>
                  </a:ext>
                </a:extLst>
              </a:tr>
              <a:tr h="370840">
                <a:tc>
                  <a:txBody>
                    <a:bodyPr/>
                    <a:lstStyle/>
                    <a:p>
                      <a:r>
                        <a:rPr lang="en-US" sz="2000" baseline="0" dirty="0">
                          <a:latin typeface="+mn-lt"/>
                        </a:rPr>
                        <a:t>Treasury bill</a:t>
                      </a:r>
                    </a:p>
                  </a:txBody>
                  <a:tcPr marL="133877" marR="13387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aseline="0" dirty="0">
                          <a:latin typeface="+mn-lt"/>
                        </a:rPr>
                        <a:t>Less than 1 year</a:t>
                      </a:r>
                    </a:p>
                  </a:txBody>
                  <a:tcPr marL="133877" marR="13387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2226944"/>
                  </a:ext>
                </a:extLst>
              </a:tr>
              <a:tr h="370840">
                <a:tc>
                  <a:txBody>
                    <a:bodyPr/>
                    <a:lstStyle/>
                    <a:p>
                      <a:r>
                        <a:rPr lang="en-US" sz="2000" baseline="0" dirty="0">
                          <a:latin typeface="+mn-lt"/>
                        </a:rPr>
                        <a:t>Treasury note</a:t>
                      </a:r>
                    </a:p>
                  </a:txBody>
                  <a:tcPr marL="133877" marR="13387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aseline="0" dirty="0">
                          <a:latin typeface="+mn-lt"/>
                        </a:rPr>
                        <a:t>1 to 10 years</a:t>
                      </a:r>
                    </a:p>
                  </a:txBody>
                  <a:tcPr marL="133877" marR="13387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0191635"/>
                  </a:ext>
                </a:extLst>
              </a:tr>
              <a:tr h="370840">
                <a:tc>
                  <a:txBody>
                    <a:bodyPr/>
                    <a:lstStyle/>
                    <a:p>
                      <a:r>
                        <a:rPr lang="en-US" sz="2000" baseline="0" dirty="0">
                          <a:latin typeface="+mn-lt"/>
                        </a:rPr>
                        <a:t>Treasury bond</a:t>
                      </a:r>
                    </a:p>
                  </a:txBody>
                  <a:tcPr marL="133877" marR="13387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aseline="0" dirty="0">
                          <a:latin typeface="+mn-lt"/>
                        </a:rPr>
                        <a:t>10 to 30 years</a:t>
                      </a:r>
                    </a:p>
                  </a:txBody>
                  <a:tcPr marL="133877" marR="13387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9399529"/>
                  </a:ext>
                </a:extLst>
              </a:tr>
            </a:tbl>
          </a:graphicData>
        </a:graphic>
      </p:graphicFrame>
    </p:spTree>
    <p:extLst>
      <p:ext uri="{BB962C8B-B14F-4D97-AF65-F5344CB8AC3E}">
        <p14:creationId xmlns:p14="http://schemas.microsoft.com/office/powerpoint/2010/main" val="171329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38AC-2F3B-408D-8188-4A4BD5CEE97D}"/>
              </a:ext>
            </a:extLst>
          </p:cNvPr>
          <p:cNvSpPr>
            <a:spLocks noGrp="1"/>
          </p:cNvSpPr>
          <p:nvPr>
            <p:ph type="title"/>
          </p:nvPr>
        </p:nvSpPr>
        <p:spPr/>
        <p:txBody>
          <a:bodyPr/>
          <a:lstStyle/>
          <a:p>
            <a:r>
              <a:rPr lang="en-US" altLang="en-US" dirty="0">
                <a:ea typeface="ヒラギノ角ゴ Pro W3" pitchFamily="-84" charset="-128"/>
              </a:rPr>
              <a:t>Treasury Bond Interest Rates</a:t>
            </a:r>
            <a:endParaRPr lang="en-US" dirty="0"/>
          </a:p>
        </p:txBody>
      </p:sp>
      <p:sp>
        <p:nvSpPr>
          <p:cNvPr id="3" name="Content Placeholder 2">
            <a:extLst>
              <a:ext uri="{FF2B5EF4-FFF2-40B4-BE49-F238E27FC236}">
                <a16:creationId xmlns:a16="http://schemas.microsoft.com/office/drawing/2014/main" id="{A834967A-9966-4ACC-9BC4-FE079CB91AE2}"/>
              </a:ext>
            </a:extLst>
          </p:cNvPr>
          <p:cNvSpPr>
            <a:spLocks noGrp="1"/>
          </p:cNvSpPr>
          <p:nvPr>
            <p:ph sz="quarter" idx="13"/>
          </p:nvPr>
        </p:nvSpPr>
        <p:spPr/>
        <p:txBody>
          <a:bodyPr/>
          <a:lstStyle/>
          <a:p>
            <a:r>
              <a:rPr lang="en-US" altLang="en-US" dirty="0">
                <a:ea typeface="ヒラギノ角ゴ Pro W3" pitchFamily="-84" charset="-128"/>
              </a:rPr>
              <a:t>No default risk since the Treasury can print money to payoff the debt</a:t>
            </a:r>
          </a:p>
          <a:p>
            <a:r>
              <a:rPr lang="en-US" altLang="en-US" dirty="0">
                <a:ea typeface="ヒラギノ角ゴ Pro W3" pitchFamily="-84" charset="-128"/>
              </a:rPr>
              <a:t>Very low interest rates, often considered the risk-free rate (although inflation risk is still present)</a:t>
            </a:r>
            <a:endParaRPr lang="en-US" dirty="0"/>
          </a:p>
        </p:txBody>
      </p:sp>
    </p:spTree>
    <p:extLst>
      <p:ext uri="{BB962C8B-B14F-4D97-AF65-F5344CB8AC3E}">
        <p14:creationId xmlns:p14="http://schemas.microsoft.com/office/powerpoint/2010/main" val="1546353559"/>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MediaLengthInSeconds xmlns="6125ffc9-2c56-435e-8267-1393444907b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3" ma:contentTypeDescription="Create a new document." ma:contentTypeScope="" ma:versionID="0393889cf394bad1b20cde57c6bb7eb5">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BA4F01-CE53-4A39-913A-7703E5F5C832}">
  <ds:schemaRefs>
    <ds:schemaRef ds:uri="http://schemas.microsoft.com/sharepoint/v3/contenttype/forms"/>
  </ds:schemaRefs>
</ds:datastoreItem>
</file>

<file path=customXml/itemProps2.xml><?xml version="1.0" encoding="utf-8"?>
<ds:datastoreItem xmlns:ds="http://schemas.openxmlformats.org/officeDocument/2006/customXml" ds:itemID="{244B828E-B203-4FF5-B4F6-0E1ABDEDE884}">
  <ds:schemaRefs>
    <ds:schemaRef ds:uri="http://schemas.microsoft.com/office/2006/metadata/properties"/>
    <ds:schemaRef ds:uri="http://schemas.microsoft.com/office/infopath/2007/PartnerControls"/>
    <ds:schemaRef ds:uri="7c1bd8dc-4e40-424f-a15f-9ffcd522197f"/>
    <ds:schemaRef ds:uri="6125ffc9-2c56-435e-8267-1393444907b2"/>
  </ds:schemaRefs>
</ds:datastoreItem>
</file>

<file path=customXml/itemProps3.xml><?xml version="1.0" encoding="utf-8"?>
<ds:datastoreItem xmlns:ds="http://schemas.openxmlformats.org/officeDocument/2006/customXml" ds:itemID="{08FF9860-D744-4A95-98F6-3529E8D0F4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149814</TotalTime>
  <Words>3054</Words>
  <Application>Microsoft Office PowerPoint</Application>
  <PresentationFormat>On-screen Show (4:3)</PresentationFormat>
  <Paragraphs>246</Paragraphs>
  <Slides>42</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ヒラギノ角ゴ Pro W3</vt:lpstr>
      <vt:lpstr>Cambria Math</vt:lpstr>
      <vt:lpstr>Arial</vt:lpstr>
      <vt:lpstr>Times New Roman</vt:lpstr>
      <vt:lpstr>robotoregular</vt:lpstr>
      <vt:lpstr>Calibri</vt:lpstr>
      <vt:lpstr>Noto Sans Symbols</vt:lpstr>
      <vt:lpstr>Verdana</vt:lpstr>
      <vt:lpstr>USHE</vt:lpstr>
      <vt:lpstr>USHE_slide options</vt:lpstr>
      <vt:lpstr>AcF 304 Financial Markets  </vt:lpstr>
      <vt:lpstr>Financial Markets and Institutions</vt:lpstr>
      <vt:lpstr>Chapter Preview</vt:lpstr>
      <vt:lpstr>Purpose of the Capital Market</vt:lpstr>
      <vt:lpstr>Capital Market Participants</vt:lpstr>
      <vt:lpstr>Capital Market Trading</vt:lpstr>
      <vt:lpstr>Types of Bonds</vt:lpstr>
      <vt:lpstr>Treasury Notes and Bonds</vt:lpstr>
      <vt:lpstr>Treasury Bond Interest Rates</vt:lpstr>
      <vt:lpstr>Interest Rate on Treasury Bonds and the Inflation Rate, 1973–2016 (January of Each Year)</vt:lpstr>
      <vt:lpstr>Treasury Bonds: Recent Innovation</vt:lpstr>
      <vt:lpstr>Treasury Bonds: Agency Debt</vt:lpstr>
      <vt:lpstr>Municipal Bonds</vt:lpstr>
      <vt:lpstr>Municipal Bonds: Example</vt:lpstr>
      <vt:lpstr>Municipal Bonds: Example</vt:lpstr>
      <vt:lpstr>Municipal Bonds</vt:lpstr>
      <vt:lpstr>Issuance of Revenue and General Obligation Bonds, 1984–2015 (End of Year)</vt:lpstr>
      <vt:lpstr>Corporate Bonds</vt:lpstr>
      <vt:lpstr>Corporate Bonds</vt:lpstr>
      <vt:lpstr>Corporate Bond Interest Rates, 1973–2015 (End of Year)</vt:lpstr>
      <vt:lpstr>Characteristics of Corporate Bonds</vt:lpstr>
      <vt:lpstr>Characteristics of Corporate Bonds</vt:lpstr>
      <vt:lpstr>Characteristics of Corporate Bonds</vt:lpstr>
      <vt:lpstr>Characteristics of Corporate Bonds</vt:lpstr>
      <vt:lpstr>Characteristics of Corporate Bonds</vt:lpstr>
      <vt:lpstr>Financial Guarantees for Bonds</vt:lpstr>
      <vt:lpstr>Oversight of the Bond Markets</vt:lpstr>
      <vt:lpstr>Finding the Value of Coupon Bonds</vt:lpstr>
      <vt:lpstr>Bond Terminology</vt:lpstr>
      <vt:lpstr>Bond Terminology</vt:lpstr>
      <vt:lpstr>Bond Terminology</vt:lpstr>
      <vt:lpstr>Finding the Value of Coupon Bonds</vt:lpstr>
      <vt:lpstr>Finding the Value of Coupon Bonds</vt:lpstr>
      <vt:lpstr>Current Yield Calculations</vt:lpstr>
      <vt:lpstr>Bond Current Yield Calculation</vt:lpstr>
      <vt:lpstr>Investing in Bonds</vt:lpstr>
      <vt:lpstr>Bonds and Stocks Issued, 1983–2015</vt:lpstr>
      <vt:lpstr>Chapter Summary (1 of 4)</vt:lpstr>
      <vt:lpstr>Chapter Summary (2 of 4)</vt:lpstr>
      <vt:lpstr>Chapter Summary (3 of 4)</vt:lpstr>
      <vt:lpstr>Chapter Summary (4 of 4)</vt:lpstr>
      <vt:lpstr>Financial Markets and Institutions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AcF 304 Financial Markets  </dc:title>
  <dc:subject>Business and Finance</dc:subject>
  <dc:creator>Mishkin/Eakins</dc:creator>
  <cp:keywords>Financial Markets and Institutions</cp:keywords>
  <dc:description>This presentation contains the hyperlinks; Long description alt-text is inserted in the notes pane; Alt text for images/math equations within table cells have been placed behind the object intentionally to provide a better screen reader user experience. </dc:description>
  <cp:lastModifiedBy>Mohamed Mostafa</cp:lastModifiedBy>
  <cp:revision>1843</cp:revision>
  <dcterms:modified xsi:type="dcterms:W3CDTF">2024-01-22T22:51:13Z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Order">
    <vt:r8>7072900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