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0" r:id="rId2"/>
    <p:sldId id="283" r:id="rId3"/>
    <p:sldId id="421" r:id="rId4"/>
    <p:sldId id="285" r:id="rId5"/>
    <p:sldId id="488" r:id="rId6"/>
    <p:sldId id="329" r:id="rId7"/>
    <p:sldId id="348" r:id="rId8"/>
    <p:sldId id="351" r:id="rId9"/>
    <p:sldId id="286" r:id="rId10"/>
    <p:sldId id="466" r:id="rId11"/>
    <p:sldId id="496" r:id="rId12"/>
    <p:sldId id="497" r:id="rId13"/>
    <p:sldId id="495" r:id="rId14"/>
  </p:sldIdLst>
  <p:sldSz cx="9144000" cy="6858000" type="screen4x3"/>
  <p:notesSz cx="6889750" cy="10015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5">
          <p15:clr>
            <a:srgbClr val="A4A3A4"/>
          </p15:clr>
        </p15:guide>
        <p15:guide id="5" orient="horz" pos="3004">
          <p15:clr>
            <a:srgbClr val="A4A3A4"/>
          </p15:clr>
        </p15:guide>
        <p15:guide id="6" orient="horz" pos="3155">
          <p15:clr>
            <a:srgbClr val="A4A3A4"/>
          </p15:clr>
        </p15:guide>
        <p15:guide id="7" pos="2034">
          <p15:clr>
            <a:srgbClr val="A4A3A4"/>
          </p15:clr>
        </p15:guide>
        <p15:guide id="8" pos="21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666666"/>
    <a:srgbClr val="007FA3"/>
    <a:srgbClr val="3C1581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4" autoAdjust="0"/>
    <p:restoredTop sz="90514" autoAdjust="0"/>
  </p:normalViewPr>
  <p:slideViewPr>
    <p:cSldViewPr>
      <p:cViewPr varScale="1">
        <p:scale>
          <a:sx n="114" d="100"/>
          <a:sy n="114" d="100"/>
        </p:scale>
        <p:origin x="16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660" y="-48"/>
      </p:cViewPr>
      <p:guideLst>
        <p:guide orient="horz" pos="2880"/>
        <p:guide pos="2160"/>
        <p:guide orient="horz" pos="3024"/>
        <p:guide pos="2305"/>
        <p:guide orient="horz" pos="3004"/>
        <p:guide orient="horz" pos="3155"/>
        <p:guide pos="2034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8D874E-E9D5-433B-A149-BDF6BFDD40A8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7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051F04-9E25-42C3-8BC5-EC2E8469D95E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2475"/>
            <a:ext cx="5003800" cy="375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6" y="4757382"/>
            <a:ext cx="5511800" cy="4506992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382512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81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6"/>
            <a:ext cx="8425184" cy="3816573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7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600200" y="6371626"/>
            <a:ext cx="7159752" cy="274320"/>
          </a:xfrm>
        </p:spPr>
        <p:txBody>
          <a:bodyPr lIns="91440" tIns="45720" rIns="91440" bIns="4572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2018, 2016, 2014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OCD2017_M\MISC3\Paul\LUMS\Teaching 2019\Misc\Lancaster Background.jp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B5121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666666"/>
              </a:buClr>
              <a:buSzPct val="100000"/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1pPr>
            <a:lvl2pPr marL="742950" indent="-28575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1143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3pPr>
            <a:lvl4pPr marL="1600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4pPr>
            <a:lvl5pPr marL="20574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5pPr>
            <a:lvl6pPr marL="25146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6pPr>
            <a:lvl7pPr marL="29718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7pPr>
            <a:lvl8pPr marL="3429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8pPr>
            <a:lvl9pPr marL="3886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007FA3"/>
              </a:buClr>
              <a:buSzPct val="100000"/>
              <a:defRPr sz="2800"/>
            </a:lvl1pPr>
            <a:lvl2pPr marL="740664" indent="-285750"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800"/>
            </a:lvl6pPr>
            <a:lvl7pPr>
              <a:buClr>
                <a:srgbClr val="007FA3"/>
              </a:buClr>
              <a:defRPr sz="1800"/>
            </a:lvl7pPr>
            <a:lvl8pPr>
              <a:buClr>
                <a:srgbClr val="007FA3"/>
              </a:buClr>
              <a:defRPr sz="1800"/>
            </a:lvl8pPr>
            <a:lvl9pPr>
              <a:buClr>
                <a:srgbClr val="007FA3"/>
              </a:buCl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2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9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5121B"/>
                </a:solidFill>
              </a:rPr>
              <a:t>AcF 304 Financial Markets</a:t>
            </a:r>
            <a:br>
              <a:rPr lang="en-US">
                <a:solidFill>
                  <a:srgbClr val="B5121B"/>
                </a:solidFill>
              </a:rPr>
            </a:br>
            <a:br>
              <a:rPr lang="en-US">
                <a:solidFill>
                  <a:srgbClr val="B5121B"/>
                </a:solidFill>
              </a:rPr>
            </a:br>
            <a:endParaRPr lang="en-US" dirty="0">
              <a:solidFill>
                <a:srgbClr val="B5121B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4444180"/>
            <a:ext cx="7696200" cy="2286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solidFill>
                <a:srgbClr val="666666"/>
              </a:solidFill>
            </a:endParaRPr>
          </a:p>
          <a:p>
            <a:r>
              <a:rPr lang="en-US" sz="2400">
                <a:solidFill>
                  <a:srgbClr val="666666"/>
                </a:solidFill>
              </a:rPr>
              <a:t>Topic 5 - The Foreign Exchange Market   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1549"/>
            <a:ext cx="4724400" cy="31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2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3"/>
            <a:ext cx="8229600" cy="1097280"/>
          </a:xfrm>
        </p:spPr>
        <p:txBody>
          <a:bodyPr/>
          <a:lstStyle/>
          <a:p>
            <a:r>
              <a:rPr lang="en-US" altLang="en-US">
                <a:ea typeface="ヒラギノ角ゴ Pro W3" charset="-128"/>
              </a:rPr>
              <a:t>What are Foreign Exchange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166018"/>
            <a:ext cx="8915400" cy="4525963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Spot Transactions – involving immediate (2-day) exchange of currencies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Forward Transactions – exchange some time in the future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Currency increases in value = appreciation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Currency decreases in value = depreciation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Beginning 1999: 1 EUR = $1.18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June 16, 2016: 1 EUR = $1.11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The Euro depreciated by 6%: (1.11-1.18)/1.18 </a:t>
            </a:r>
            <a:r>
              <a:rPr lang="en-US" altLang="en-US" sz="2400">
                <a:solidFill>
                  <a:srgbClr val="000000"/>
                </a:solidFill>
                <a:ea typeface="ヒラギノ角ゴ Pro W3" charset="-128"/>
              </a:rPr>
              <a:t>= -0.06</a:t>
            </a:r>
            <a:endParaRPr lang="en-US" altLang="en-US" sz="2400" dirty="0">
              <a:solidFill>
                <a:srgbClr val="000000"/>
              </a:solidFill>
              <a:ea typeface="ヒラギノ角ゴ Pro W3" charset="-128"/>
            </a:endParaRP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USD appreciated by 6%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This affects the price of US goods in Europe and vice versa</a:t>
            </a:r>
          </a:p>
          <a:p>
            <a:endParaRPr lang="en-US" altLang="en-US" sz="2400" dirty="0">
              <a:solidFill>
                <a:srgbClr val="000000"/>
              </a:solidFill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9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charset="-128"/>
              </a:rPr>
              <a:t>What are Exchange Rates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087"/>
            <a:ext cx="8229600" cy="4525963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This affects the price of US goods in Europe and vice versa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A US consumer John decides to buy a bottle of vintage French wine.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EUR cost 1,000. If EUR/USD is 1.11. US cost $1,100 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If delays purchase and EUR appreciates EUR/USD 1.40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EUR cost 1,000. If EUR/USD is 1.40. US cost $1,400 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EUR has appreciated making the cost of European goods more expensive in US (as need more dollars to buy such goods-dollar has weakened/depreciated). </a:t>
            </a:r>
          </a:p>
          <a:p>
            <a:endParaRPr lang="en-US" altLang="en-US" sz="2400" dirty="0">
              <a:solidFill>
                <a:srgbClr val="000000"/>
              </a:solidFill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charset="-128"/>
              </a:rPr>
              <a:t>What are Exchange Rates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087"/>
            <a:ext cx="8229600" cy="4525963"/>
          </a:xfrm>
        </p:spPr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ヒラギノ角ゴ Pro W3" charset="-128"/>
              </a:rPr>
              <a:t>The same currency appreciation however has made the price of US goods in Europe less expensive.</a:t>
            </a:r>
          </a:p>
          <a:p>
            <a:r>
              <a:rPr lang="en-US" altLang="en-US" sz="2400">
                <a:solidFill>
                  <a:srgbClr val="000000"/>
                </a:solidFill>
                <a:ea typeface="ヒラギノ角ゴ Pro W3" charset="-128"/>
              </a:rPr>
              <a:t>At EUR/USD 1.11 …a $2000 Lenovo laptop costs</a:t>
            </a:r>
          </a:p>
          <a:p>
            <a:pPr marL="0" indent="0">
              <a:buNone/>
            </a:pPr>
            <a:r>
              <a:rPr lang="en-US" altLang="en-US" sz="2400">
                <a:solidFill>
                  <a:srgbClr val="000000"/>
                </a:solidFill>
                <a:ea typeface="ヒラギノ角ゴ Pro W3" charset="-128"/>
              </a:rPr>
              <a:t> 2000/1.11=EUR 1,801.80 </a:t>
            </a:r>
          </a:p>
          <a:p>
            <a:r>
              <a:rPr lang="en-US" altLang="en-US" sz="2400">
                <a:solidFill>
                  <a:srgbClr val="000000"/>
                </a:solidFill>
                <a:ea typeface="ヒラギノ角ゴ Pro W3" charset="-128"/>
              </a:rPr>
              <a:t>At EUR/USD 1.40 …a $2000 Lenovo laptop costs</a:t>
            </a:r>
          </a:p>
          <a:p>
            <a:pPr marL="0" indent="0">
              <a:buNone/>
            </a:pPr>
            <a:r>
              <a:rPr lang="en-US" altLang="en-US" sz="2400">
                <a:solidFill>
                  <a:srgbClr val="000000"/>
                </a:solidFill>
                <a:ea typeface="ヒラギノ角ゴ Pro W3" charset="-128"/>
              </a:rPr>
              <a:t> 2000/1.40=EUR 1,428.57 </a:t>
            </a:r>
          </a:p>
          <a:p>
            <a:endParaRPr lang="en-US" altLang="en-US" sz="2400">
              <a:solidFill>
                <a:srgbClr val="000000"/>
              </a:solidFill>
              <a:ea typeface="ヒラギノ角ゴ Pro W3" charset="-128"/>
            </a:endParaRPr>
          </a:p>
          <a:p>
            <a:r>
              <a:rPr lang="en-US" altLang="en-US" sz="2000" i="1">
                <a:solidFill>
                  <a:srgbClr val="000000"/>
                </a:solidFill>
                <a:ea typeface="ヒラギノ角ゴ Pro W3" charset="-128"/>
              </a:rPr>
              <a:t>A strengthening of a currency (EUR v USD) makes foreign /US goods cheaper in Europe BUT makes European goods more expensive in the US </a:t>
            </a:r>
          </a:p>
          <a:p>
            <a:endParaRPr lang="en-US" altLang="en-US" sz="2400" dirty="0">
              <a:solidFill>
                <a:srgbClr val="000000"/>
              </a:solidFill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5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How is Foreign Exchange Traded?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FX traded in over-the-counter market</a:t>
            </a:r>
          </a:p>
          <a:p>
            <a:pPr marL="740664" lvl="1" indent="-402336"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Involve buying / 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selling cash denominated </a:t>
            </a: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in different currencies.</a:t>
            </a:r>
          </a:p>
          <a:p>
            <a:pPr marL="740664" lvl="1" indent="-402336"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Trades involve transactions in excess of $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1 million made by institutions e.g. banks </a:t>
            </a:r>
            <a:endParaRPr lang="en-US" altLang="en-US" dirty="0">
              <a:solidFill>
                <a:srgbClr val="000000"/>
              </a:solidFill>
              <a:ea typeface="ヒラギノ角ゴ Pro W3" charset="-128"/>
            </a:endParaRPr>
          </a:p>
          <a:p>
            <a:pPr marL="740664" lvl="1" indent="-402336"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Typical retail consumers i.e.you/me buy </a:t>
            </a: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foreign currencies from retail dealers, such </a:t>
            </a:r>
            <a:r>
              <a:rPr lang="en-US" altLang="en-US">
                <a:solidFill>
                  <a:srgbClr val="000000"/>
                </a:solidFill>
                <a:ea typeface="ヒラギノ角ゴ Pro W3" charset="-128"/>
              </a:rPr>
              <a:t>as Western Union / American Express/ high street banks.</a:t>
            </a:r>
            <a:endParaRPr lang="en-US" altLang="en-US" dirty="0">
              <a:solidFill>
                <a:srgbClr val="000000"/>
              </a:solidFill>
              <a:ea typeface="ヒラギノ角ゴ Pro W3" charset="-128"/>
            </a:endParaRP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FX volume exceeds $5 trillion </a:t>
            </a:r>
            <a:r>
              <a:rPr lang="en-US" altLang="en-US" sz="2400">
                <a:solidFill>
                  <a:srgbClr val="000000"/>
                </a:solidFill>
                <a:ea typeface="ヒラギノ角ゴ Pro W3" charset="-128"/>
              </a:rPr>
              <a:t>per day!!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 and Institutions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816430"/>
            <a:ext cx="8229600" cy="443422"/>
          </a:xfrm>
        </p:spPr>
        <p:txBody>
          <a:bodyPr/>
          <a:lstStyle/>
          <a:p>
            <a:r>
              <a:rPr lang="en-US" dirty="0"/>
              <a:t>Ninth Edition, Global Edition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53000" y="1371600"/>
            <a:ext cx="3657600" cy="2925763"/>
          </a:xfrm>
        </p:spPr>
        <p:txBody>
          <a:bodyPr/>
          <a:lstStyle/>
          <a:p>
            <a:r>
              <a:rPr lang="en-US" altLang="en-US"/>
              <a:t>Additional reading – Chapter 15 The </a:t>
            </a:r>
            <a:r>
              <a:rPr lang="en-US" altLang="en-US" b="1" dirty="0"/>
              <a:t>Foreign </a:t>
            </a:r>
            <a:r>
              <a:rPr lang="en-US" altLang="en-US" b="1"/>
              <a:t>Exchange Market </a:t>
            </a:r>
            <a:r>
              <a:rPr lang="en-US" altLang="en-US"/>
              <a:t>– </a:t>
            </a:r>
            <a:r>
              <a:rPr lang="en-US" altLang="en-US" b="1"/>
              <a:t>however</a:t>
            </a:r>
            <a:r>
              <a:rPr lang="en-US" altLang="en-US"/>
              <a:t> we focus on the topic slides and seminar material for this topic (including for assessment purposes).</a:t>
            </a:r>
          </a:p>
          <a:p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2" y="1259852"/>
            <a:ext cx="3991210" cy="5031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Chapter Preview </a:t>
            </a:r>
            <a:r>
              <a:rPr lang="en-US" altLang="en-US" sz="1800" b="0" dirty="0">
                <a:ea typeface="ヒラギノ角ゴ Pro W3" charset="-128"/>
              </a:rPr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In the mid-1980s, American businesses became less competitive relative to their foreign counterparts. By the 2000s, though, competitiveness increased. Why?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Part of the answer can be found in exchange rates. In the 1980s, the dollar was strong, and US goods were expensive to foreign buyers.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By the 1990s and 2000s, the dollar weakened, so American goods became cheaper and American businesses became more competitive.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1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Chapter Preview </a:t>
            </a:r>
            <a:r>
              <a:rPr lang="en-US" altLang="en-US" sz="1800" b="0" dirty="0">
                <a:ea typeface="ヒラギノ角ゴ Pro W3" charset="-128"/>
              </a:rPr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In this chapter, we will introduce the basic theory behind Exchange Rates in the Short Run and Long Run.</a:t>
            </a:r>
          </a:p>
          <a:p>
            <a:endParaRPr lang="en-US" altLang="en-US" sz="2400" dirty="0">
              <a:solidFill>
                <a:srgbClr val="000000"/>
              </a:solidFill>
              <a:ea typeface="ヒラギノ角ゴ Pro W3" charset="-128"/>
            </a:endParaRP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We will look at ‘Spot’, ‘Forward’, and ‘FX Swaps’ transactions.</a:t>
            </a:r>
          </a:p>
          <a:p>
            <a:endParaRPr lang="en-US" sz="2400" dirty="0">
              <a:solidFill>
                <a:srgbClr val="000000"/>
              </a:solidFill>
              <a:ea typeface="ヒラギノ角ゴ Pro W3" charset="-128"/>
            </a:endParaRPr>
          </a:p>
          <a:p>
            <a:r>
              <a:rPr lang="en-US" sz="2400" dirty="0">
                <a:solidFill>
                  <a:srgbClr val="000000"/>
                </a:solidFill>
                <a:ea typeface="ヒラギノ角ゴ Pro W3" charset="-128"/>
              </a:rPr>
              <a:t>We also will spend considerable time </a:t>
            </a:r>
            <a:r>
              <a:rPr lang="en-US" sz="2400" dirty="0" err="1">
                <a:solidFill>
                  <a:srgbClr val="000000"/>
                </a:solidFill>
                <a:ea typeface="ヒラギノ角ゴ Pro W3" charset="-128"/>
              </a:rPr>
              <a:t>focussing</a:t>
            </a:r>
            <a:r>
              <a:rPr lang="en-US" sz="2400" dirty="0">
                <a:solidFill>
                  <a:srgbClr val="000000"/>
                </a:solidFill>
                <a:ea typeface="ヒラギノ角ゴ Pro W3" charset="-128"/>
              </a:rPr>
              <a:t> on how the market really works and the real-world FX landscape!</a:t>
            </a:r>
          </a:p>
          <a:p>
            <a:endParaRPr lang="en-US" sz="2400" dirty="0">
              <a:solidFill>
                <a:srgbClr val="000000"/>
              </a:solidFill>
              <a:ea typeface="ヒラギノ角ゴ Pro W3" charset="-128"/>
            </a:endParaRPr>
          </a:p>
          <a:p>
            <a:r>
              <a:rPr lang="en-US" sz="2400" dirty="0">
                <a:solidFill>
                  <a:srgbClr val="000000"/>
                </a:solidFill>
                <a:ea typeface="ヒラギノ角ゴ Pro W3" charset="-128"/>
              </a:rPr>
              <a:t>We will finish with a look at where the US Dollar is today.</a:t>
            </a:r>
          </a:p>
        </p:txBody>
      </p:sp>
    </p:spTree>
    <p:extLst>
      <p:ext uri="{BB962C8B-B14F-4D97-AF65-F5344CB8AC3E}">
        <p14:creationId xmlns:p14="http://schemas.microsoft.com/office/powerpoint/2010/main" val="5884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6768752" cy="1152128"/>
          </a:xfrm>
        </p:spPr>
        <p:txBody>
          <a:bodyPr/>
          <a:lstStyle/>
          <a:p>
            <a:r>
              <a:rPr lang="en-GB"/>
              <a:t>Why trade FX?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371600"/>
            <a:ext cx="8425184" cy="38165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ヒラギノ角ゴ Pro W3" charset="-128"/>
              </a:rPr>
              <a:t>Financial institutions generally engage in foreign exchange trading activities for the following purposes:</a:t>
            </a:r>
            <a:endParaRPr lang="en-GB" sz="1800" dirty="0">
              <a:solidFill>
                <a:srgbClr val="000000"/>
              </a:solidFill>
              <a:ea typeface="ヒラギノ角ゴ Pro W3" charset="-128"/>
            </a:endParaRPr>
          </a:p>
          <a:p>
            <a:r>
              <a:rPr lang="en-US" sz="1800" dirty="0">
                <a:solidFill>
                  <a:srgbClr val="000000"/>
                </a:solidFill>
                <a:ea typeface="ヒラギノ角ゴ Pro W3" charset="-128"/>
              </a:rPr>
              <a:t>a) The buying and selling of foreign currencies on behalf of their customers so as to allow their customers to engage in and complete </a:t>
            </a:r>
            <a:r>
              <a:rPr lang="en-US" sz="1800" b="1" dirty="0">
                <a:solidFill>
                  <a:srgbClr val="000000"/>
                </a:solidFill>
                <a:ea typeface="ヒラギノ角ゴ Pro W3" charset="-128"/>
              </a:rPr>
              <a:t>international trading transactions</a:t>
            </a:r>
            <a:r>
              <a:rPr lang="en-US" sz="1800" dirty="0">
                <a:solidFill>
                  <a:srgbClr val="000000"/>
                </a:solidFill>
                <a:ea typeface="ヒラギノ角ゴ Pro W3" charset="-128"/>
              </a:rPr>
              <a:t> with counterparties. </a:t>
            </a:r>
          </a:p>
          <a:p>
            <a:r>
              <a:rPr lang="en-US" sz="1800" dirty="0">
                <a:solidFill>
                  <a:srgbClr val="000000"/>
                </a:solidFill>
                <a:ea typeface="ヒラギノ角ゴ Pro W3" charset="-128"/>
              </a:rPr>
              <a:t>b) The buying and selling of foreign currencies on behalf of their customers (or on its own behalf) in order to take positions of </a:t>
            </a:r>
            <a:r>
              <a:rPr lang="en-US" sz="1800" b="1" dirty="0">
                <a:solidFill>
                  <a:srgbClr val="000000"/>
                </a:solidFill>
                <a:ea typeface="ヒラギノ角ゴ Pro W3" charset="-128"/>
              </a:rPr>
              <a:t>a speculative nature </a:t>
            </a:r>
            <a:r>
              <a:rPr lang="en-US" sz="1800" dirty="0">
                <a:solidFill>
                  <a:srgbClr val="000000"/>
                </a:solidFill>
                <a:ea typeface="ヒラギノ角ゴ Pro W3" charset="-128"/>
              </a:rPr>
              <a:t>in foreign exchange or other financial instruments. </a:t>
            </a:r>
          </a:p>
          <a:p>
            <a:r>
              <a:rPr lang="en-US" sz="1800" dirty="0">
                <a:solidFill>
                  <a:srgbClr val="000000"/>
                </a:solidFill>
                <a:ea typeface="ヒラギノ角ゴ Pro W3" charset="-128"/>
              </a:rPr>
              <a:t>c) The buying and selling of foreign currencies for </a:t>
            </a:r>
            <a:r>
              <a:rPr lang="en-US" sz="1800" b="1" dirty="0">
                <a:solidFill>
                  <a:srgbClr val="000000"/>
                </a:solidFill>
                <a:ea typeface="ヒラギノ角ゴ Pro W3" charset="-128"/>
              </a:rPr>
              <a:t>hedging purposes </a:t>
            </a:r>
            <a:r>
              <a:rPr lang="en-US" sz="1800" dirty="0">
                <a:solidFill>
                  <a:srgbClr val="000000"/>
                </a:solidFill>
                <a:ea typeface="ヒラギノ角ゴ Pro W3" charset="-128"/>
              </a:rPr>
              <a:t>to offset customer (or its own) exposure to any given currency.  </a:t>
            </a:r>
            <a:endParaRPr lang="en-GB" sz="1800" dirty="0">
              <a:solidFill>
                <a:srgbClr val="000000"/>
              </a:solidFill>
              <a:ea typeface="ヒラギノ角ゴ Pro W3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ヒラギノ角ゴ Pro W3" charset="0"/>
              </a:rPr>
              <a:t>Why Study Financial Markets?</a:t>
            </a:r>
            <a:br>
              <a:rPr lang="en-US" dirty="0">
                <a:ea typeface="ヒラギノ角ゴ Pro W3" charset="0"/>
              </a:rPr>
            </a:br>
            <a:r>
              <a:rPr lang="en-US" dirty="0">
                <a:ea typeface="ヒラギノ角ゴ Pro W3" charset="0"/>
              </a:rPr>
              <a:t>The Foreign Exchange </a:t>
            </a:r>
            <a:r>
              <a:rPr lang="en-US">
                <a:ea typeface="ヒラギノ角ゴ Pro W3" charset="0"/>
              </a:rPr>
              <a:t>Market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FX fluctuations </a:t>
            </a:r>
            <a:r>
              <a:rPr lang="en-US" altLang="en-US" sz="2400" dirty="0"/>
              <a:t>matter!</a:t>
            </a:r>
          </a:p>
          <a:p>
            <a:pPr lvl="1"/>
            <a:r>
              <a:rPr lang="en-US" altLang="en-US"/>
              <a:t>At various times US consumers </a:t>
            </a:r>
            <a:r>
              <a:rPr lang="en-US" altLang="en-US" dirty="0"/>
              <a:t>have found that vacationing in Europe is expensive, due to a weakening dollar relative to the </a:t>
            </a:r>
            <a:r>
              <a:rPr lang="en-US" altLang="en-US"/>
              <a:t>Euro.</a:t>
            </a:r>
          </a:p>
          <a:p>
            <a:pPr lvl="1"/>
            <a:r>
              <a:rPr lang="en-US"/>
              <a:t>UK consumers pay a lot more to travel to Europe since Sterling’s fall over Brexit</a:t>
            </a:r>
            <a:endParaRPr lang="en-US" dirty="0"/>
          </a:p>
          <a:p>
            <a:pPr lvl="1"/>
            <a:r>
              <a:rPr lang="en-US" altLang="en-US"/>
              <a:t>But UK exporters now find it easier to sell goods!</a:t>
            </a:r>
          </a:p>
          <a:p>
            <a:pPr lvl="1"/>
            <a:r>
              <a:rPr lang="en-US" altLang="en-US"/>
              <a:t>FTSE 100 share index is boosted as GBP falls!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5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14" y="-304800"/>
            <a:ext cx="8229600" cy="1097280"/>
          </a:xfrm>
        </p:spPr>
        <p:txBody>
          <a:bodyPr/>
          <a:lstStyle/>
          <a:p>
            <a:r>
              <a:rPr lang="en-US" sz="2400">
                <a:ea typeface="ヒラギノ角ゴ Pro W3" charset="0"/>
              </a:rPr>
              <a:t>FTSE 100 vs GBP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" y="1219200"/>
            <a:ext cx="8579951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6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14" y="-304800"/>
            <a:ext cx="8229600" cy="1097280"/>
          </a:xfrm>
        </p:spPr>
        <p:txBody>
          <a:bodyPr/>
          <a:lstStyle/>
          <a:p>
            <a:r>
              <a:rPr lang="en-US" sz="2400">
                <a:ea typeface="ヒラギノ角ゴ Pro W3" charset="0"/>
              </a:rPr>
              <a:t>GBP &amp; BREXIT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8" y="940429"/>
            <a:ext cx="7655501" cy="416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4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Foreign Exchange Market </a:t>
            </a:r>
            <a:r>
              <a:rPr lang="en-US" altLang="en-US" sz="1800" b="0" dirty="0">
                <a:ea typeface="ヒラギノ角ゴ Pro W3" charset="-128"/>
              </a:rPr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Most countries have their own currencies: the U.S. dollar, the euro in Europe, the Brazilian real, and the Chinese yuan, just to name a few.</a:t>
            </a:r>
          </a:p>
          <a:p>
            <a:r>
              <a:rPr lang="en-US" altLang="en-US" sz="2400" dirty="0">
                <a:solidFill>
                  <a:srgbClr val="000000"/>
                </a:solidFill>
                <a:ea typeface="ヒラギノ角ゴ Pro W3" charset="-128"/>
              </a:rPr>
              <a:t>The trading of currencies is what makes up the foreign exchange market.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30885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5742</TotalTime>
  <Words>895</Words>
  <Application>Microsoft Office PowerPoint</Application>
  <PresentationFormat>On-screen Show (4:3)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Verdana</vt:lpstr>
      <vt:lpstr>Wingdings</vt:lpstr>
      <vt:lpstr>ヒラギノ角ゴ Pro W3</vt:lpstr>
      <vt:lpstr>508 Lecture</vt:lpstr>
      <vt:lpstr>AcF 304 Financial Markets  </vt:lpstr>
      <vt:lpstr>Financial Markets and Institutions</vt:lpstr>
      <vt:lpstr>Chapter Preview (1 of 2)</vt:lpstr>
      <vt:lpstr>Chapter Preview (2 of 2)</vt:lpstr>
      <vt:lpstr>Why trade FX? </vt:lpstr>
      <vt:lpstr>Why Study Financial Markets? The Foreign Exchange Market </vt:lpstr>
      <vt:lpstr>FTSE 100 vs GBP </vt:lpstr>
      <vt:lpstr>GBP &amp; BREXIT </vt:lpstr>
      <vt:lpstr>Foreign Exchange Market (1 of 2)</vt:lpstr>
      <vt:lpstr>What are Foreign Exchange Rates?</vt:lpstr>
      <vt:lpstr>What are Exchange Rates Important?</vt:lpstr>
      <vt:lpstr>What are Exchange Rates Important?</vt:lpstr>
      <vt:lpstr>How is Foreign Exchange Traded?</vt:lpstr>
    </vt:vector>
  </TitlesOfParts>
  <Company>Cenveo Publisher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 and Institutions, Ninth Edition</dc:title>
  <dc:subject>Chapter 15:  The Foreign Exchange Market</dc:subject>
  <dc:creator>Frederic S. Mishkin and Stanley G. Eakins</dc:creator>
  <cp:keywords>Finance</cp:keywords>
  <cp:lastModifiedBy>Mykola Babiak</cp:lastModifiedBy>
  <cp:revision>1644</cp:revision>
  <cp:lastPrinted>2018-08-06T13:32:29Z</cp:lastPrinted>
  <dcterms:created xsi:type="dcterms:W3CDTF">2014-07-14T20:04:21Z</dcterms:created>
  <dcterms:modified xsi:type="dcterms:W3CDTF">2024-01-30T08:32:01Z</dcterms:modified>
  <cp:category>Financial Management</cp:category>
</cp:coreProperties>
</file>