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390" r:id="rId2"/>
    <p:sldId id="467" r:id="rId3"/>
    <p:sldId id="468" r:id="rId4"/>
    <p:sldId id="469" r:id="rId5"/>
    <p:sldId id="470" r:id="rId6"/>
    <p:sldId id="471" r:id="rId7"/>
    <p:sldId id="472" r:id="rId8"/>
    <p:sldId id="473" r:id="rId9"/>
    <p:sldId id="498" r:id="rId10"/>
    <p:sldId id="499" r:id="rId11"/>
  </p:sldIdLst>
  <p:sldSz cx="9144000" cy="6858000" type="screen4x3"/>
  <p:notesSz cx="6889750" cy="100155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3024">
          <p15:clr>
            <a:srgbClr val="A4A3A4"/>
          </p15:clr>
        </p15:guide>
        <p15:guide id="4" pos="2305">
          <p15:clr>
            <a:srgbClr val="A4A3A4"/>
          </p15:clr>
        </p15:guide>
        <p15:guide id="5" orient="horz" pos="3004">
          <p15:clr>
            <a:srgbClr val="A4A3A4"/>
          </p15:clr>
        </p15:guide>
        <p15:guide id="6" orient="horz" pos="3155">
          <p15:clr>
            <a:srgbClr val="A4A3A4"/>
          </p15:clr>
        </p15:guide>
        <p15:guide id="7" pos="2034">
          <p15:clr>
            <a:srgbClr val="A4A3A4"/>
          </p15:clr>
        </p15:guide>
        <p15:guide id="8" pos="217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121B"/>
    <a:srgbClr val="666666"/>
    <a:srgbClr val="007FA3"/>
    <a:srgbClr val="3C1581"/>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34" autoAdjust="0"/>
    <p:restoredTop sz="90514" autoAdjust="0"/>
  </p:normalViewPr>
  <p:slideViewPr>
    <p:cSldViewPr>
      <p:cViewPr varScale="1">
        <p:scale>
          <a:sx n="114" d="100"/>
          <a:sy n="114" d="100"/>
        </p:scale>
        <p:origin x="1608" y="102"/>
      </p:cViewPr>
      <p:guideLst>
        <p:guide orient="horz" pos="2160"/>
        <p:guide pos="2880"/>
      </p:guideLst>
    </p:cSldViewPr>
  </p:slideViewPr>
  <p:outlineViewPr>
    <p:cViewPr>
      <p:scale>
        <a:sx n="33" d="100"/>
        <a:sy n="33" d="100"/>
      </p:scale>
      <p:origin x="0" y="20976"/>
    </p:cViewPr>
  </p:outlineViewPr>
  <p:notesTextViewPr>
    <p:cViewPr>
      <p:scale>
        <a:sx n="1" d="1"/>
        <a:sy n="1" d="1"/>
      </p:scale>
      <p:origin x="0" y="0"/>
    </p:cViewPr>
  </p:notesTextViewPr>
  <p:sorterViewPr>
    <p:cViewPr>
      <p:scale>
        <a:sx n="100" d="100"/>
        <a:sy n="100" d="100"/>
      </p:scale>
      <p:origin x="0" y="0"/>
    </p:cViewPr>
  </p:sorterViewPr>
  <p:notesViewPr>
    <p:cSldViewPr>
      <p:cViewPr>
        <p:scale>
          <a:sx n="85" d="100"/>
          <a:sy n="85" d="100"/>
        </p:scale>
        <p:origin x="-3660" y="-48"/>
      </p:cViewPr>
      <p:guideLst>
        <p:guide orient="horz" pos="2880"/>
        <p:guide pos="2160"/>
        <p:guide orient="horz" pos="3024"/>
        <p:guide pos="2305"/>
        <p:guide orient="horz" pos="3004"/>
        <p:guide orient="horz" pos="3155"/>
        <p:guide pos="2034"/>
        <p:guide pos="217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85558" cy="500777"/>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sz="quarter" idx="1"/>
          </p:nvPr>
        </p:nvSpPr>
        <p:spPr>
          <a:xfrm>
            <a:off x="3902597" y="0"/>
            <a:ext cx="2985558" cy="500777"/>
          </a:xfrm>
          <a:prstGeom prst="rect">
            <a:avLst/>
          </a:prstGeom>
        </p:spPr>
        <p:txBody>
          <a:bodyPr vert="horz" lIns="96661" tIns="48331" rIns="96661" bIns="48331" rtlCol="0"/>
          <a:lstStyle>
            <a:lvl1pPr algn="r">
              <a:defRPr sz="1300"/>
            </a:lvl1pPr>
          </a:lstStyle>
          <a:p>
            <a:fld id="{8D8D874E-E9D5-433B-A149-BDF6BFDD40A8}" type="datetimeFigureOut">
              <a:rPr lang="en-US" smtClean="0"/>
              <a:pPr/>
              <a:t>1/30/2024</a:t>
            </a:fld>
            <a:endParaRPr lang="en-US" dirty="0"/>
          </a:p>
        </p:txBody>
      </p:sp>
      <p:sp>
        <p:nvSpPr>
          <p:cNvPr id="4" name="Footer Placeholder 3"/>
          <p:cNvSpPr>
            <a:spLocks noGrp="1"/>
          </p:cNvSpPr>
          <p:nvPr>
            <p:ph type="ftr" sz="quarter" idx="2"/>
          </p:nvPr>
        </p:nvSpPr>
        <p:spPr>
          <a:xfrm>
            <a:off x="1" y="9513023"/>
            <a:ext cx="2985558" cy="500777"/>
          </a:xfrm>
          <a:prstGeom prst="rect">
            <a:avLst/>
          </a:prstGeom>
        </p:spPr>
        <p:txBody>
          <a:bodyPr vert="horz" lIns="96661" tIns="48331" rIns="96661" bIns="48331" rtlCol="0" anchor="b"/>
          <a:lstStyle>
            <a:lvl1pPr algn="l">
              <a:defRPr sz="1300"/>
            </a:lvl1pPr>
          </a:lstStyle>
          <a:p>
            <a:endParaRPr lang="en-US" dirty="0"/>
          </a:p>
        </p:txBody>
      </p:sp>
      <p:sp>
        <p:nvSpPr>
          <p:cNvPr id="5" name="Slide Number Placeholder 4"/>
          <p:cNvSpPr>
            <a:spLocks noGrp="1"/>
          </p:cNvSpPr>
          <p:nvPr>
            <p:ph type="sldNum" sz="quarter" idx="3"/>
          </p:nvPr>
        </p:nvSpPr>
        <p:spPr>
          <a:xfrm>
            <a:off x="3902597" y="9513023"/>
            <a:ext cx="2985558" cy="500777"/>
          </a:xfrm>
          <a:prstGeom prst="rect">
            <a:avLst/>
          </a:prstGeom>
        </p:spPr>
        <p:txBody>
          <a:bodyPr vert="horz" lIns="96661" tIns="48331" rIns="96661" bIns="48331" rtlCol="0" anchor="b"/>
          <a:lstStyle>
            <a:lvl1pPr algn="r">
              <a:defRPr sz="13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85558" cy="500777"/>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3902597" y="0"/>
            <a:ext cx="2985558" cy="500777"/>
          </a:xfrm>
          <a:prstGeom prst="rect">
            <a:avLst/>
          </a:prstGeom>
        </p:spPr>
        <p:txBody>
          <a:bodyPr vert="horz" lIns="96661" tIns="48331" rIns="96661" bIns="48331" rtlCol="0"/>
          <a:lstStyle>
            <a:lvl1pPr algn="r">
              <a:defRPr sz="1300"/>
            </a:lvl1pPr>
          </a:lstStyle>
          <a:p>
            <a:fld id="{EA051F04-9E25-42C3-8BC5-EC2E8469D95E}" type="datetimeFigureOut">
              <a:rPr lang="en-US" smtClean="0"/>
              <a:pPr/>
              <a:t>1/30/2024</a:t>
            </a:fld>
            <a:endParaRPr lang="en-US" dirty="0"/>
          </a:p>
        </p:txBody>
      </p:sp>
      <p:sp>
        <p:nvSpPr>
          <p:cNvPr id="4" name="Slide Image Placeholder 3"/>
          <p:cNvSpPr>
            <a:spLocks noGrp="1" noRot="1" noChangeAspect="1"/>
          </p:cNvSpPr>
          <p:nvPr>
            <p:ph type="sldImg" idx="2"/>
          </p:nvPr>
        </p:nvSpPr>
        <p:spPr>
          <a:xfrm>
            <a:off x="942975" y="752475"/>
            <a:ext cx="5003800" cy="3754438"/>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688976" y="4757382"/>
            <a:ext cx="5511800" cy="4506992"/>
          </a:xfrm>
          <a:prstGeom prst="rect">
            <a:avLst/>
          </a:prstGeom>
        </p:spPr>
        <p:txBody>
          <a:bodyPr vert="horz" lIns="96661" tIns="48331" rIns="96661" bIns="48331"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1" y="9513023"/>
            <a:ext cx="2985558" cy="500777"/>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3902597" y="9513023"/>
            <a:ext cx="2985558" cy="500777"/>
          </a:xfrm>
          <a:prstGeom prst="rect">
            <a:avLst/>
          </a:prstGeom>
        </p:spPr>
        <p:txBody>
          <a:bodyPr vert="horz" lIns="96661" tIns="48331" rIns="96661" bIns="48331" rtlCol="0" anchor="b"/>
          <a:lstStyle>
            <a:lvl1pPr algn="r">
              <a:defRPr sz="13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If this PowerPoint presentation contains mathematical equations, you may need to check that your computer has the following installed:</a:t>
            </a:r>
          </a:p>
          <a:p>
            <a:r>
              <a:rPr lang="en-US" sz="1200" kern="1200" dirty="0">
                <a:solidFill>
                  <a:schemeClr val="tx1"/>
                </a:solidFill>
                <a:latin typeface="+mn-lt"/>
                <a:ea typeface="+mn-ea"/>
                <a:cs typeface="+mn-cs"/>
              </a:rPr>
              <a:t>1) </a:t>
            </a:r>
            <a:r>
              <a:rPr lang="en-US" sz="1200" kern="1200" dirty="0" err="1">
                <a:solidFill>
                  <a:schemeClr val="tx1"/>
                </a:solidFill>
                <a:latin typeface="+mn-lt"/>
                <a:ea typeface="+mn-ea"/>
                <a:cs typeface="+mn-cs"/>
              </a:rPr>
              <a:t>MathType</a:t>
            </a:r>
            <a:r>
              <a:rPr lang="en-US" sz="1200" kern="1200" dirty="0">
                <a:solidFill>
                  <a:schemeClr val="tx1"/>
                </a:solidFill>
                <a:latin typeface="+mn-lt"/>
                <a:ea typeface="+mn-ea"/>
                <a:cs typeface="+mn-cs"/>
              </a:rPr>
              <a:t> Plugin</a:t>
            </a:r>
          </a:p>
          <a:p>
            <a:r>
              <a:rPr lang="en-US" sz="1200" kern="1200" dirty="0">
                <a:solidFill>
                  <a:schemeClr val="tx1"/>
                </a:solidFill>
                <a:latin typeface="+mn-lt"/>
                <a:ea typeface="+mn-ea"/>
                <a:cs typeface="+mn-cs"/>
              </a:rPr>
              <a:t>2) Math Player (free versions available)</a:t>
            </a:r>
          </a:p>
          <a:p>
            <a:r>
              <a:rPr lang="en-US" sz="1200" kern="1200" dirty="0">
                <a:solidFill>
                  <a:schemeClr val="tx1"/>
                </a:solidFill>
                <a:latin typeface="+mn-lt"/>
                <a:ea typeface="+mn-ea"/>
                <a:cs typeface="+mn-cs"/>
              </a:rPr>
              <a:t>3) NVDA Reader (free versions available)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899191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If this PowerPoint presentation contains mathematical equations, you may need to check that your computer has the following installed:</a:t>
            </a:r>
          </a:p>
          <a:p>
            <a:r>
              <a:rPr lang="en-US" sz="1200" kern="1200" dirty="0">
                <a:solidFill>
                  <a:schemeClr val="tx1"/>
                </a:solidFill>
                <a:latin typeface="+mn-lt"/>
                <a:ea typeface="+mn-ea"/>
                <a:cs typeface="+mn-cs"/>
              </a:rPr>
              <a:t>1) </a:t>
            </a:r>
            <a:r>
              <a:rPr lang="en-US" sz="1200" kern="1200" dirty="0" err="1">
                <a:solidFill>
                  <a:schemeClr val="tx1"/>
                </a:solidFill>
                <a:latin typeface="+mn-lt"/>
                <a:ea typeface="+mn-ea"/>
                <a:cs typeface="+mn-cs"/>
              </a:rPr>
              <a:t>MathType</a:t>
            </a:r>
            <a:r>
              <a:rPr lang="en-US" sz="1200" kern="1200" dirty="0">
                <a:solidFill>
                  <a:schemeClr val="tx1"/>
                </a:solidFill>
                <a:latin typeface="+mn-lt"/>
                <a:ea typeface="+mn-ea"/>
                <a:cs typeface="+mn-cs"/>
              </a:rPr>
              <a:t> Plugin</a:t>
            </a:r>
          </a:p>
          <a:p>
            <a:r>
              <a:rPr lang="en-US" sz="1200" kern="1200" dirty="0">
                <a:solidFill>
                  <a:schemeClr val="tx1"/>
                </a:solidFill>
                <a:latin typeface="+mn-lt"/>
                <a:ea typeface="+mn-ea"/>
                <a:cs typeface="+mn-cs"/>
              </a:rPr>
              <a:t>2) Math Player (free versions available)</a:t>
            </a:r>
          </a:p>
          <a:p>
            <a:r>
              <a:rPr lang="en-US" sz="1200" kern="1200" dirty="0">
                <a:solidFill>
                  <a:schemeClr val="tx1"/>
                </a:solidFill>
                <a:latin typeface="+mn-lt"/>
                <a:ea typeface="+mn-ea"/>
                <a:cs typeface="+mn-cs"/>
              </a:rPr>
              <a:t>3) NVDA Reader (free versions available)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10</a:t>
            </a:fld>
            <a:endParaRPr lang="en-US" dirty="0"/>
          </a:p>
        </p:txBody>
      </p:sp>
    </p:spTree>
    <p:extLst>
      <p:ext uri="{BB962C8B-B14F-4D97-AF65-F5344CB8AC3E}">
        <p14:creationId xmlns:p14="http://schemas.microsoft.com/office/powerpoint/2010/main" val="697772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2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a:prstGeom prst="rect">
            <a:avLst/>
          </a:prstGeom>
        </p:spPr>
        <p:txBody>
          <a:bodyPr/>
          <a:lstStyle/>
          <a:p>
            <a:endParaRPr lang="en-US" dirty="0"/>
          </a:p>
        </p:txBody>
      </p:sp>
      <p:sp>
        <p:nvSpPr>
          <p:cNvPr id="4" name="Date Placeholder 3"/>
          <p:cNvSpPr>
            <a:spLocks noGrp="1"/>
          </p:cNvSpPr>
          <p:nvPr>
            <p:ph type="dt" sz="half" idx="10"/>
          </p:nvPr>
        </p:nvSpPr>
        <p:spPr>
          <a:xfrm>
            <a:off x="6335713" y="113072"/>
            <a:ext cx="2133600" cy="182880"/>
          </a:xfrm>
          <a:prstGeom prst="rect">
            <a:avLst/>
          </a:prstGeom>
        </p:spPr>
        <p:txBody>
          <a:bodyPr/>
          <a:lstStyle/>
          <a:p>
            <a:fld id="{A9DF6EFB-3F44-496C-A842-1E0B3D3B975A}" type="datetimeFigureOut">
              <a:rPr lang="en-US" smtClean="0"/>
              <a:pPr/>
              <a:t>1/30/2024</a:t>
            </a:fld>
            <a:endParaRPr lang="en-US" dirty="0"/>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5" name="TextBox 14"/>
          <p:cNvSpPr txBox="1"/>
          <p:nvPr userDrawn="1"/>
        </p:nvSpPr>
        <p:spPr>
          <a:xfrm>
            <a:off x="1600200" y="6382512"/>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itchFamily="34" charset="0"/>
                <a:ea typeface="Verdana" pitchFamily="34" charset="0"/>
                <a:cs typeface="Verdana" pitchFamily="34" charset="0"/>
              </a:rPr>
              <a:t>Copyright © 2018 Pearson Education, Ltd. All Rights Reserved.</a:t>
            </a: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lvl1pPr>
              <a:defRPr sz="3200">
                <a:latin typeface="+mj-lt"/>
                <a:cs typeface="Times New Roman" panose="02020603050405020304" pitchFamily="18" charset="0"/>
              </a:defRPr>
            </a:lvl1p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a:prstGeom prst="rect">
            <a:avLst/>
          </a:prstGeom>
        </p:spPr>
        <p:txBody>
          <a:bodyPr/>
          <a:lstStyle/>
          <a:p>
            <a:endParaRPr lang="en-US" dirty="0"/>
          </a:p>
        </p:txBody>
      </p:sp>
      <p:sp>
        <p:nvSpPr>
          <p:cNvPr id="3" name="Date Placeholder 2"/>
          <p:cNvSpPr>
            <a:spLocks noGrp="1"/>
          </p:cNvSpPr>
          <p:nvPr>
            <p:ph type="dt" sz="half" idx="10"/>
          </p:nvPr>
        </p:nvSpPr>
        <p:spPr>
          <a:xfrm>
            <a:off x="6335713" y="113072"/>
            <a:ext cx="2133600" cy="182880"/>
          </a:xfrm>
          <a:prstGeom prst="rect">
            <a:avLst/>
          </a:prstGeom>
        </p:spPr>
        <p:txBody>
          <a:bodyPr/>
          <a:lstStyle/>
          <a:p>
            <a:fld id="{A9DF6EFB-3F44-496C-A842-1E0B3D3B975A}" type="datetimeFigureOut">
              <a:rPr lang="en-US" smtClean="0"/>
              <a:pPr/>
              <a:t>1/30/2024</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a:prstGeom prst="rect">
            <a:avLst/>
          </a:prstGeom>
        </p:spPr>
        <p:txBody>
          <a:bodyPr/>
          <a:lstStyle/>
          <a:p>
            <a:endParaRPr lang="en-US" dirty="0"/>
          </a:p>
        </p:txBody>
      </p:sp>
      <p:pic>
        <p:nvPicPr>
          <p:cNvPr id="6" name="Picture 5"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1" name="TextBox 10"/>
          <p:cNvSpPr txBox="1"/>
          <p:nvPr userDrawn="1"/>
        </p:nvSpPr>
        <p:spPr>
          <a:xfrm>
            <a:off x="1600200" y="6385803"/>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kern="1200" dirty="0">
                <a:solidFill>
                  <a:schemeClr val="tx1"/>
                </a:solidFill>
                <a:latin typeface="Verdana" pitchFamily="34" charset="0"/>
                <a:ea typeface="Verdana" pitchFamily="34" charset="0"/>
                <a:cs typeface="Verdana" pitchFamily="34" charset="0"/>
              </a:rPr>
              <a:t>Copyright © 2018 Pearson Education, Ltd. All Rights Reserved.</a:t>
            </a:r>
          </a:p>
        </p:txBody>
      </p:sp>
    </p:spTree>
    <p:extLst>
      <p:ext uri="{BB962C8B-B14F-4D97-AF65-F5344CB8AC3E}">
        <p14:creationId xmlns:p14="http://schemas.microsoft.com/office/powerpoint/2010/main" val="37111366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4" name="Title 13"/>
          <p:cNvSpPr>
            <a:spLocks noGrp="1"/>
          </p:cNvSpPr>
          <p:nvPr>
            <p:ph type="title"/>
          </p:nvPr>
        </p:nvSpPr>
        <p:spPr>
          <a:xfrm>
            <a:off x="457200" y="215372"/>
            <a:ext cx="8229600" cy="621792"/>
          </a:xfrm>
        </p:spPr>
        <p:txBody>
          <a:bodyPr anchor="t" anchorCtr="0"/>
          <a:lstStyle/>
          <a:p>
            <a:r>
              <a:rPr lang="en-US" dirty="0"/>
              <a:t>Click to edit Master title style</a:t>
            </a:r>
          </a:p>
        </p:txBody>
      </p:sp>
      <p:sp>
        <p:nvSpPr>
          <p:cNvPr id="9" name="Text Placeholder 8"/>
          <p:cNvSpPr>
            <a:spLocks noGrp="1"/>
          </p:cNvSpPr>
          <p:nvPr>
            <p:ph type="body" sz="quarter" idx="14" hasCustomPrompt="1"/>
          </p:nvPr>
        </p:nvSpPr>
        <p:spPr>
          <a:xfrm>
            <a:off x="5029200" y="1600201"/>
            <a:ext cx="3657600" cy="1600199"/>
          </a:xfrm>
          <a:prstGeom prst="rect">
            <a:avLst/>
          </a:prstGeo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a:prstGeom prst="rect">
            <a:avLst/>
          </a:prstGeo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Tree>
    <p:extLst>
      <p:ext uri="{BB962C8B-B14F-4D97-AF65-F5344CB8AC3E}">
        <p14:creationId xmlns:p14="http://schemas.microsoft.com/office/powerpoint/2010/main" val="366813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4" name="Title 13"/>
          <p:cNvSpPr>
            <a:spLocks noGrp="1"/>
          </p:cNvSpPr>
          <p:nvPr>
            <p:ph type="title"/>
          </p:nvPr>
        </p:nvSpPr>
        <p:spPr>
          <a:xfrm>
            <a:off x="457200" y="215372"/>
            <a:ext cx="8229600" cy="621792"/>
          </a:xfrm>
        </p:spPr>
        <p:txBody>
          <a:bodyPr anchor="t" anchorCtr="0"/>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latin typeface="+mj-lt"/>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5" name="Date Placeholder 14"/>
          <p:cNvSpPr>
            <a:spLocks noGrp="1"/>
          </p:cNvSpPr>
          <p:nvPr>
            <p:ph type="dt" sz="half" idx="16"/>
          </p:nvPr>
        </p:nvSpPr>
        <p:spPr>
          <a:xfrm>
            <a:off x="6335713" y="113072"/>
            <a:ext cx="2133600" cy="182880"/>
          </a:xfrm>
          <a:prstGeom prst="rect">
            <a:avLst/>
          </a:prstGeom>
        </p:spPr>
        <p:txBody>
          <a:bodyPr/>
          <a:lstStyle/>
          <a:p>
            <a:fld id="{A9DF6EFB-3F44-496C-A842-1E0B3D3B975A}" type="datetimeFigureOut">
              <a:rPr lang="en-US" smtClean="0"/>
              <a:pPr/>
              <a:t>1/30/2024</a:t>
            </a:fld>
            <a:endParaRPr lang="en-US" dirty="0"/>
          </a:p>
        </p:txBody>
      </p:sp>
      <p:sp>
        <p:nvSpPr>
          <p:cNvPr id="18" name="Footer Placeholder 17"/>
          <p:cNvSpPr>
            <a:spLocks noGrp="1"/>
          </p:cNvSpPr>
          <p:nvPr>
            <p:ph type="ftr" sz="quarter" idx="18"/>
          </p:nvPr>
        </p:nvSpPr>
        <p:spPr>
          <a:xfrm>
            <a:off x="93969" y="6172200"/>
            <a:ext cx="8595360" cy="235463"/>
          </a:xfrm>
          <a:prstGeom prst="rect">
            <a:avLst/>
          </a:prstGeom>
        </p:spPr>
        <p:txBody>
          <a:bodyPr/>
          <a:lstStyle/>
          <a:p>
            <a:endParaRPr lang="en-US" dirty="0"/>
          </a:p>
        </p:txBody>
      </p:sp>
      <p:pic>
        <p:nvPicPr>
          <p:cNvPr id="19" name="Picture 1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2" name="Text Placeholder 11"/>
          <p:cNvSpPr>
            <a:spLocks noGrp="1"/>
          </p:cNvSpPr>
          <p:nvPr>
            <p:ph type="body" sz="quarter" idx="19" hasCustomPrompt="1"/>
          </p:nvPr>
        </p:nvSpPr>
        <p:spPr>
          <a:xfrm>
            <a:off x="1600200" y="6371626"/>
            <a:ext cx="7159752" cy="274320"/>
          </a:xfrm>
        </p:spPr>
        <p:txBody>
          <a:bodyPr lIns="91440" tIns="45720" rIns="91440" bIns="45720"/>
          <a:lstStyle>
            <a:lvl1pPr marL="0" marR="0" indent="0" algn="r" defTabSz="914400" rtl="0" eaLnBrk="1" fontAlgn="auto" latinLnBrk="0" hangingPunct="1">
              <a:lnSpc>
                <a:spcPct val="100000"/>
              </a:lnSpc>
              <a:spcBef>
                <a:spcPts val="0"/>
              </a:spcBef>
              <a:spcAft>
                <a:spcPts val="0"/>
              </a:spcAft>
              <a:buClrTx/>
              <a:buSzTx/>
              <a:buFontTx/>
              <a:buNone/>
              <a:tabLst/>
              <a:defRPr lang="en-US" altLang="en-US" sz="1200" b="0" kern="1200" dirty="0">
                <a:solidFill>
                  <a:schemeClr val="tx1"/>
                </a:solidFill>
                <a:latin typeface="Verdana" pitchFamily="34" charset="0"/>
                <a:ea typeface="Verdana" pitchFamily="34" charset="0"/>
                <a:cs typeface="Verdana" pitchFamily="34" charset="0"/>
              </a:defRPr>
            </a:lvl1p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lvl1pPr>
              <a:defRPr sz="3200">
                <a:latin typeface="+mj-lt"/>
              </a:defRPr>
            </a:lvl1pPr>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latin typeface="+mj-lt"/>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a:prstGeom prst="rect">
            <a:avLst/>
          </a:prstGeom>
        </p:spPr>
        <p:txBody>
          <a:bodyPr/>
          <a:lstStyle/>
          <a:p>
            <a:endParaRPr lang="en-US" dirty="0"/>
          </a:p>
        </p:txBody>
      </p:sp>
      <p:sp>
        <p:nvSpPr>
          <p:cNvPr id="4" name="Date Placeholder 3"/>
          <p:cNvSpPr>
            <a:spLocks noGrp="1"/>
          </p:cNvSpPr>
          <p:nvPr>
            <p:ph type="dt" sz="half" idx="11"/>
          </p:nvPr>
        </p:nvSpPr>
        <p:spPr>
          <a:xfrm>
            <a:off x="6335713" y="113072"/>
            <a:ext cx="2133600" cy="182880"/>
          </a:xfrm>
          <a:prstGeom prst="rect">
            <a:avLst/>
          </a:prstGeom>
        </p:spPr>
        <p:txBody>
          <a:bodyPr/>
          <a:lstStyle/>
          <a:p>
            <a:fld id="{A9DF6EFB-3F44-496C-A842-1E0B3D3B975A}" type="datetimeFigureOut">
              <a:rPr lang="en-US" smtClean="0"/>
              <a:pPr/>
              <a:t>1/30/2024</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1026" name="Picture 2" descr="C:\Users\Lenovo\Desktop\OCD2017_M\MISC3\Paul\LUMS\Teaching 2019\Misc\Lancaster Background.jpg.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77" y="283"/>
            <a:ext cx="9143245" cy="6857434"/>
          </a:xfrm>
          <a:prstGeom prst="rect">
            <a:avLst/>
          </a:prstGeom>
          <a:noFill/>
          <a:extLst>
            <a:ext uri="{909E8E84-426E-40DD-AFC4-6F175D3DCCD1}">
              <a14:hiddenFill xmlns:a14="http://schemas.microsoft.com/office/drawing/2010/main">
                <a:solidFill>
                  <a:srgbClr val="FFFFFF"/>
                </a:solidFill>
              </a14:hiddenFill>
            </a:ext>
          </a:extLst>
        </p:spPr>
      </p:pic>
      <p:sp>
        <p:nvSpPr>
          <p:cNvPr id="8" name="Title 7"/>
          <p:cNvSpPr>
            <a:spLocks noGrp="1"/>
          </p:cNvSpPr>
          <p:nvPr>
            <p:ph type="title"/>
          </p:nvPr>
        </p:nvSpPr>
        <p:spPr/>
        <p:txBody>
          <a:bodyPr/>
          <a:lstStyle>
            <a:lvl1pPr>
              <a:defRPr sz="3200">
                <a:solidFill>
                  <a:srgbClr val="B5121B"/>
                </a:solidFill>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marL="256032" indent="-256032">
              <a:buClr>
                <a:srgbClr val="666666"/>
              </a:buClr>
              <a:buSzPct val="100000"/>
              <a:buFont typeface="Arial" pitchFamily="34" charset="0"/>
              <a:buChar char="•"/>
              <a:defRPr>
                <a:solidFill>
                  <a:srgbClr val="666666"/>
                </a:solidFill>
              </a:defRPr>
            </a:lvl1pPr>
            <a:lvl2pPr marL="742950" indent="-285750">
              <a:buClr>
                <a:srgbClr val="666666"/>
              </a:buClr>
              <a:buFont typeface="Arial" pitchFamily="34" charset="0"/>
              <a:buChar char="•"/>
              <a:defRPr>
                <a:solidFill>
                  <a:srgbClr val="666666"/>
                </a:solidFill>
              </a:defRPr>
            </a:lvl2pPr>
            <a:lvl3pPr marL="1143000" indent="-228600">
              <a:buClr>
                <a:srgbClr val="666666"/>
              </a:buClr>
              <a:buFont typeface="Arial" pitchFamily="34" charset="0"/>
              <a:buChar char="•"/>
              <a:defRPr>
                <a:solidFill>
                  <a:srgbClr val="666666"/>
                </a:solidFill>
              </a:defRPr>
            </a:lvl3pPr>
            <a:lvl4pPr marL="1600200" indent="-228600">
              <a:buClr>
                <a:srgbClr val="666666"/>
              </a:buClr>
              <a:buFont typeface="Arial" pitchFamily="34" charset="0"/>
              <a:buChar char="•"/>
              <a:defRPr>
                <a:solidFill>
                  <a:srgbClr val="666666"/>
                </a:solidFill>
              </a:defRPr>
            </a:lvl4pPr>
            <a:lvl5pPr marL="2057400" indent="-228600">
              <a:buClr>
                <a:srgbClr val="666666"/>
              </a:buClr>
              <a:buFont typeface="Arial" pitchFamily="34" charset="0"/>
              <a:buChar char="•"/>
              <a:defRPr>
                <a:solidFill>
                  <a:srgbClr val="666666"/>
                </a:solidFill>
              </a:defRPr>
            </a:lvl5pPr>
            <a:lvl6pPr marL="2514600" indent="-228600">
              <a:buClr>
                <a:srgbClr val="666666"/>
              </a:buClr>
              <a:buFont typeface="Arial" pitchFamily="34" charset="0"/>
              <a:buChar char="•"/>
              <a:defRPr>
                <a:solidFill>
                  <a:srgbClr val="666666"/>
                </a:solidFill>
              </a:defRPr>
            </a:lvl6pPr>
            <a:lvl7pPr marL="2971800" indent="-228600">
              <a:buClr>
                <a:srgbClr val="666666"/>
              </a:buClr>
              <a:buFont typeface="Arial" pitchFamily="34" charset="0"/>
              <a:buChar char="•"/>
              <a:defRPr>
                <a:solidFill>
                  <a:srgbClr val="666666"/>
                </a:solidFill>
              </a:defRPr>
            </a:lvl7pPr>
            <a:lvl8pPr marL="3429000" indent="-228600">
              <a:buClr>
                <a:srgbClr val="666666"/>
              </a:buClr>
              <a:buFont typeface="Arial" pitchFamily="34" charset="0"/>
              <a:buChar char="•"/>
              <a:defRPr>
                <a:solidFill>
                  <a:srgbClr val="666666"/>
                </a:solidFill>
              </a:defRPr>
            </a:lvl8pPr>
            <a:lvl9pPr marL="3886200" indent="-228600">
              <a:buClr>
                <a:srgbClr val="666666"/>
              </a:buClr>
              <a:buFont typeface="Arial" pitchFamily="34" charset="0"/>
              <a:buChar char="•"/>
              <a:defRPr>
                <a:solidFill>
                  <a:srgbClr val="666666"/>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pic>
        <p:nvPicPr>
          <p:cNvPr id="7" name="Picture 6" descr="3642-LUni-QuadrupleAccredited-Lockup2017.jp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30324" y="5949280"/>
            <a:ext cx="2768476" cy="510552"/>
          </a:xfrm>
          <a:prstGeom prst="rect">
            <a:avLst/>
          </a:prstGeom>
        </p:spPr>
      </p:pic>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Figures+Tabl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200">
                <a:latin typeface="+mj-lt"/>
              </a:defRPr>
            </a:lvl1pPr>
          </a:lstStyle>
          <a:p>
            <a:r>
              <a:rPr lang="en-US" dirty="0"/>
              <a:t>Click to edit Master title style</a:t>
            </a:r>
          </a:p>
        </p:txBody>
      </p:sp>
      <p:sp>
        <p:nvSpPr>
          <p:cNvPr id="7" name="Content Placeholder 6"/>
          <p:cNvSpPr>
            <a:spLocks noGrp="1"/>
          </p:cNvSpPr>
          <p:nvPr>
            <p:ph sz="quarter" idx="14"/>
          </p:nvPr>
        </p:nvSpPr>
        <p:spPr>
          <a:xfrm>
            <a:off x="457200" y="5410200"/>
            <a:ext cx="8229600" cy="758952"/>
          </a:xfrm>
        </p:spPr>
        <p:txBody>
          <a:bodyPr/>
          <a:lstStyle>
            <a:lvl1pPr marL="0" indent="0">
              <a:buNone/>
              <a:defRPr/>
            </a:lvl1pPr>
          </a:lstStyle>
          <a:p>
            <a:pPr lvl="0"/>
            <a:endParaRPr lang="en-US" dirty="0"/>
          </a:p>
        </p:txBody>
      </p:sp>
      <p:sp>
        <p:nvSpPr>
          <p:cNvPr id="4" name="Content Placeholder 3"/>
          <p:cNvSpPr>
            <a:spLocks noGrp="1"/>
          </p:cNvSpPr>
          <p:nvPr>
            <p:ph sz="quarter" idx="13"/>
          </p:nvPr>
        </p:nvSpPr>
        <p:spPr>
          <a:xfrm>
            <a:off x="457200" y="4495800"/>
            <a:ext cx="8229600" cy="762000"/>
          </a:xfrm>
        </p:spPr>
        <p:txBody>
          <a:bodyPr/>
          <a:lstStyle>
            <a:lvl1pPr marL="0" indent="0">
              <a:buNone/>
              <a:defRPr/>
            </a:lvl1pPr>
          </a:lstStyle>
          <a:p>
            <a:pPr lvl="0"/>
            <a:endParaRPr lang="en-US" dirty="0"/>
          </a:p>
        </p:txBody>
      </p:sp>
      <p:sp>
        <p:nvSpPr>
          <p:cNvPr id="3" name="Content Placeholder 2"/>
          <p:cNvSpPr>
            <a:spLocks noGrp="1"/>
          </p:cNvSpPr>
          <p:nvPr>
            <p:ph idx="1"/>
          </p:nvPr>
        </p:nvSpPr>
        <p:spPr>
          <a:xfrm>
            <a:off x="457200" y="1600201"/>
            <a:ext cx="8229600" cy="762000"/>
          </a:xfrm>
        </p:spPr>
        <p:txBody>
          <a:bodyPr/>
          <a:lstStyle>
            <a:lvl1pPr marL="0" indent="0">
              <a:buClr>
                <a:srgbClr val="007FA3"/>
              </a:buClr>
              <a:buSzPct val="100000"/>
              <a:buNone/>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endParaRPr lang="en-US" dirty="0"/>
          </a:p>
        </p:txBody>
      </p:sp>
      <p:sp>
        <p:nvSpPr>
          <p:cNvPr id="6" name="Footer Placeholder 4"/>
          <p:cNvSpPr>
            <a:spLocks noGrp="1"/>
          </p:cNvSpPr>
          <p:nvPr>
            <p:ph type="ftr" sz="quarter" idx="11"/>
          </p:nvPr>
        </p:nvSpPr>
        <p:spPr>
          <a:xfrm>
            <a:off x="93969" y="6172200"/>
            <a:ext cx="8595360" cy="235463"/>
          </a:xfrm>
          <a:prstGeom prst="rect">
            <a:avLst/>
          </a:prstGeom>
        </p:spPr>
        <p:txBody>
          <a:bodyPr/>
          <a:lstStyle/>
          <a:p>
            <a:endParaRPr lang="en-US" dirty="0"/>
          </a:p>
        </p:txBody>
      </p:sp>
      <p:sp>
        <p:nvSpPr>
          <p:cNvPr id="9" name="Date Placeholder 3"/>
          <p:cNvSpPr>
            <a:spLocks noGrp="1"/>
          </p:cNvSpPr>
          <p:nvPr>
            <p:ph type="dt" sz="half" idx="10"/>
          </p:nvPr>
        </p:nvSpPr>
        <p:spPr>
          <a:xfrm>
            <a:off x="6335713" y="113072"/>
            <a:ext cx="2133600" cy="182880"/>
          </a:xfrm>
          <a:prstGeom prst="rect">
            <a:avLst/>
          </a:prstGeom>
        </p:spPr>
        <p:txBody>
          <a:bodyPr/>
          <a:lstStyle/>
          <a:p>
            <a:fld id="{A9DF6EFB-3F44-496C-A842-1E0B3D3B975A}" type="datetimeFigureOut">
              <a:rPr lang="en-US" smtClean="0"/>
              <a:pPr/>
              <a:t>1/30/2024</a:t>
            </a:fld>
            <a:endParaRPr lang="en-US" dirty="0"/>
          </a:p>
        </p:txBody>
      </p:sp>
    </p:spTree>
    <p:extLst>
      <p:ext uri="{BB962C8B-B14F-4D97-AF65-F5344CB8AC3E}">
        <p14:creationId xmlns:p14="http://schemas.microsoft.com/office/powerpoint/2010/main" val="2142705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200">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marL="256032" indent="-256032">
              <a:buClr>
                <a:srgbClr val="007FA3"/>
              </a:buClr>
              <a:buSzPct val="100000"/>
              <a:defRPr sz="2800"/>
            </a:lvl1pPr>
            <a:lvl2pPr marL="740664" indent="-285750">
              <a:buClr>
                <a:srgbClr val="007FA3"/>
              </a:buClr>
              <a:defRPr sz="2400"/>
            </a:lvl2pPr>
            <a:lvl3pPr>
              <a:buClr>
                <a:srgbClr val="007FA3"/>
              </a:buClr>
              <a:defRPr sz="2000"/>
            </a:lvl3pPr>
            <a:lvl4pPr>
              <a:buClr>
                <a:srgbClr val="007FA3"/>
              </a:buClr>
              <a:defRPr sz="1800"/>
            </a:lvl4pPr>
            <a:lvl5pPr>
              <a:buClr>
                <a:srgbClr val="007FA3"/>
              </a:buClr>
              <a:defRPr sz="1800"/>
            </a:lvl5pPr>
            <a:lvl6pPr>
              <a:buClr>
                <a:srgbClr val="007FA3"/>
              </a:buClr>
              <a:defRPr sz="1800"/>
            </a:lvl6pPr>
            <a:lvl7pPr>
              <a:buClr>
                <a:srgbClr val="007FA3"/>
              </a:buClr>
              <a:defRPr sz="1800"/>
            </a:lvl7pPr>
            <a:lvl8pPr>
              <a:buClr>
                <a:srgbClr val="007FA3"/>
              </a:buClr>
              <a:defRPr sz="1800"/>
            </a:lvl8pPr>
            <a:lvl9pPr>
              <a:buClr>
                <a:srgbClr val="007FA3"/>
              </a:buCl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a:prstGeom prst="rect">
            <a:avLst/>
          </a:prstGeom>
        </p:spPr>
        <p:txBody>
          <a:bodyPr/>
          <a:lstStyle/>
          <a:p>
            <a:endParaRPr lang="en-US" dirty="0"/>
          </a:p>
        </p:txBody>
      </p:sp>
      <p:sp>
        <p:nvSpPr>
          <p:cNvPr id="4" name="Date Placeholder 3"/>
          <p:cNvSpPr>
            <a:spLocks noGrp="1"/>
          </p:cNvSpPr>
          <p:nvPr>
            <p:ph type="dt" sz="half" idx="10"/>
          </p:nvPr>
        </p:nvSpPr>
        <p:spPr>
          <a:xfrm>
            <a:off x="6335713" y="113072"/>
            <a:ext cx="2133600" cy="182880"/>
          </a:xfrm>
          <a:prstGeom prst="rect">
            <a:avLst/>
          </a:prstGeom>
        </p:spPr>
        <p:txBody>
          <a:bodyPr/>
          <a:lstStyle/>
          <a:p>
            <a:fld id="{A9DF6EFB-3F44-496C-A842-1E0B3D3B975A}" type="datetimeFigureOut">
              <a:rPr lang="en-US" smtClean="0"/>
              <a:pPr/>
              <a:t>1/30/2024</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200">
                <a:solidFill>
                  <a:srgbClr val="007FA3"/>
                </a:solidFill>
                <a:latin typeface="+mj-lt"/>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a:prstGeom prst="rect">
            <a:avLst/>
          </a:prstGeom>
        </p:spPr>
        <p:txBody>
          <a:bodyPr/>
          <a:lstStyle/>
          <a:p>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4" name="TextBox 13"/>
          <p:cNvSpPr txBox="1"/>
          <p:nvPr userDrawn="1"/>
        </p:nvSpPr>
        <p:spPr>
          <a:xfrm>
            <a:off x="1600200" y="6385803"/>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kern="1200" dirty="0">
                <a:solidFill>
                  <a:schemeClr val="tx1"/>
                </a:solidFill>
                <a:latin typeface="Verdana" pitchFamily="34" charset="0"/>
                <a:ea typeface="Verdana" pitchFamily="34" charset="0"/>
                <a:cs typeface="Verdana" pitchFamily="34" charset="0"/>
              </a:rPr>
              <a:t>Copyright © 2018 Pearson Education, Ltd. All Rights Reserved.</a:t>
            </a:r>
          </a:p>
        </p:txBody>
      </p:sp>
    </p:spTree>
    <p:extLst>
      <p:ext uri="{BB962C8B-B14F-4D97-AF65-F5344CB8AC3E}">
        <p14:creationId xmlns:p14="http://schemas.microsoft.com/office/powerpoint/2010/main" val="2203796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200">
                <a:latin typeface="+mj-lt"/>
              </a:defRPr>
            </a:lvl1p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a:prstGeom prst="rect">
            <a:avLst/>
          </a:prstGeom>
        </p:spPr>
        <p:txBody>
          <a:bodyPr/>
          <a:lstStyle/>
          <a:p>
            <a:endParaRPr lang="en-US" dirty="0"/>
          </a:p>
        </p:txBody>
      </p:sp>
      <p:sp>
        <p:nvSpPr>
          <p:cNvPr id="4" name="Date Placeholder 3"/>
          <p:cNvSpPr>
            <a:spLocks noGrp="1"/>
          </p:cNvSpPr>
          <p:nvPr>
            <p:ph type="dt" sz="half" idx="10"/>
          </p:nvPr>
        </p:nvSpPr>
        <p:spPr>
          <a:xfrm>
            <a:off x="6335713" y="113072"/>
            <a:ext cx="2133600" cy="182880"/>
          </a:xfrm>
          <a:prstGeom prst="rect">
            <a:avLst/>
          </a:prstGeom>
        </p:spPr>
        <p:txBody>
          <a:bodyPr/>
          <a:lstStyle/>
          <a:p>
            <a:fld id="{A9DF6EFB-3F44-496C-A842-1E0B3D3B975A}" type="datetimeFigureOut">
              <a:rPr lang="en-US" smtClean="0"/>
              <a:pPr/>
              <a:t>1/30/2024</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200" b="1" cap="none" baseline="0">
                <a:solidFill>
                  <a:srgbClr val="007FA3"/>
                </a:solidFill>
                <a:latin typeface="+mj-lt"/>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a:prstGeom prst="rect">
            <a:avLst/>
          </a:prstGeom>
        </p:spPr>
        <p:txBody>
          <a:bodyPr/>
          <a:lstStyle/>
          <a:p>
            <a:endParaRPr lang="en-US" dirty="0"/>
          </a:p>
        </p:txBody>
      </p:sp>
      <p:sp>
        <p:nvSpPr>
          <p:cNvPr id="4" name="Date Placeholder 3"/>
          <p:cNvSpPr>
            <a:spLocks noGrp="1"/>
          </p:cNvSpPr>
          <p:nvPr>
            <p:ph type="dt" sz="half" idx="10"/>
          </p:nvPr>
        </p:nvSpPr>
        <p:spPr>
          <a:xfrm>
            <a:off x="6335713" y="113072"/>
            <a:ext cx="2133600" cy="182880"/>
          </a:xfrm>
          <a:prstGeom prst="rect">
            <a:avLst/>
          </a:prstGeom>
        </p:spPr>
        <p:txBody>
          <a:bodyPr/>
          <a:lstStyle/>
          <a:p>
            <a:fld id="{A9DF6EFB-3F44-496C-A842-1E0B3D3B975A}" type="datetimeFigureOut">
              <a:rPr lang="en-US" smtClean="0"/>
              <a:pPr/>
              <a:t>1/30/2024</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pic>
        <p:nvPicPr>
          <p:cNvPr id="7" name="Picture 6" descr="3642-LUni-QuadrupleAccredited-Lockup2017.jpg"/>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330324" y="5949280"/>
            <a:ext cx="2768476" cy="510552"/>
          </a:xfrm>
          <a:prstGeom prst="rect">
            <a:avLst/>
          </a:prstGeom>
        </p:spPr>
      </p:pic>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61" r:id="rId5"/>
    <p:sldLayoutId id="2147483659" r:id="rId6"/>
    <p:sldLayoutId id="2147483658" r:id="rId7"/>
    <p:sldLayoutId id="2147483660" r:id="rId8"/>
    <p:sldLayoutId id="2147483651" r:id="rId9"/>
    <p:sldLayoutId id="2147483654" r:id="rId10"/>
    <p:sldLayoutId id="2147483655" r:id="rId11"/>
    <p:sldLayoutId id="2147483662" r:id="rId12"/>
  </p:sldLayoutIdLst>
  <p:txStyles>
    <p:titleStyle>
      <a:lvl1pPr algn="l" defTabSz="914400" rtl="0" eaLnBrk="1" latinLnBrk="0" hangingPunct="1">
        <a:lnSpc>
          <a:spcPct val="100000"/>
        </a:lnSpc>
        <a:spcBef>
          <a:spcPct val="0"/>
        </a:spcBef>
        <a:buNone/>
        <a:defRPr sz="3200" b="1" kern="1200">
          <a:solidFill>
            <a:srgbClr val="007FA3"/>
          </a:solidFill>
          <a:latin typeface="+mj-lt"/>
          <a:ea typeface="+mj-ea"/>
          <a:cs typeface="Times New Roman" panose="02020603050405020304" pitchFamily="18" charset="0"/>
        </a:defRPr>
      </a:lvl1pPr>
    </p:titleStyle>
    <p:bodyStyle>
      <a:lvl1pPr marL="256032" indent="-256032" algn="l" defTabSz="914400" rtl="0" eaLnBrk="1" latinLnBrk="0" hangingPunct="1">
        <a:spcBef>
          <a:spcPts val="900"/>
        </a:spcBef>
        <a:buClr>
          <a:srgbClr val="007FA3"/>
        </a:buClr>
        <a:buFont typeface="Arial" panose="020B0604020202020204" pitchFamily="34" charset="0"/>
        <a:buChar char="•"/>
        <a:defRPr sz="2800" kern="1200">
          <a:solidFill>
            <a:srgbClr val="666666"/>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rgbClr val="666666"/>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rgbClr val="666666"/>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800" kern="1200">
          <a:solidFill>
            <a:srgbClr val="666666"/>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800" kern="1200">
          <a:solidFill>
            <a:srgbClr val="666666"/>
          </a:solidFill>
          <a:latin typeface="+mn-lt"/>
          <a:ea typeface="+mn-ea"/>
          <a:cs typeface="+mn-cs"/>
        </a:defRPr>
      </a:lvl5pPr>
      <a:lvl6pPr marL="2514600" indent="-228600" algn="l" defTabSz="914400" rtl="0" eaLnBrk="1" latinLnBrk="0" hangingPunct="1">
        <a:spcBef>
          <a:spcPts val="600"/>
        </a:spcBef>
        <a:buClr>
          <a:srgbClr val="007FA3"/>
        </a:buClr>
        <a:buFont typeface="Arial" panose="020B0604020202020204" pitchFamily="34" charset="0"/>
        <a:buChar char="•"/>
        <a:defRPr sz="1800" kern="1200">
          <a:solidFill>
            <a:srgbClr val="666666"/>
          </a:solidFill>
          <a:latin typeface="+mn-lt"/>
          <a:ea typeface="+mn-ea"/>
          <a:cs typeface="+mn-cs"/>
        </a:defRPr>
      </a:lvl6pPr>
      <a:lvl7pPr marL="2971800" indent="-228600" algn="l" defTabSz="914400" rtl="0" eaLnBrk="1" latinLnBrk="0" hangingPunct="1">
        <a:spcBef>
          <a:spcPts val="600"/>
        </a:spcBef>
        <a:buClr>
          <a:srgbClr val="007FA3"/>
        </a:buClr>
        <a:buFont typeface="Arial" panose="020B0604020202020204" pitchFamily="34" charset="0"/>
        <a:buChar char="•"/>
        <a:defRPr sz="1800" kern="1200">
          <a:solidFill>
            <a:srgbClr val="666666"/>
          </a:solidFill>
          <a:latin typeface="+mn-lt"/>
          <a:ea typeface="+mn-ea"/>
          <a:cs typeface="+mn-cs"/>
        </a:defRPr>
      </a:lvl7pPr>
      <a:lvl8pPr marL="3429000" indent="-228600" algn="l" defTabSz="914400" rtl="0" eaLnBrk="1" latinLnBrk="0" hangingPunct="1">
        <a:spcBef>
          <a:spcPts val="600"/>
        </a:spcBef>
        <a:buClr>
          <a:srgbClr val="007FA3"/>
        </a:buClr>
        <a:buFont typeface="Arial" panose="020B0604020202020204" pitchFamily="34" charset="0"/>
        <a:buChar char="•"/>
        <a:defRPr sz="1800" kern="1200">
          <a:solidFill>
            <a:srgbClr val="666666"/>
          </a:solidFill>
          <a:latin typeface="+mn-lt"/>
          <a:ea typeface="+mn-ea"/>
          <a:cs typeface="+mn-cs"/>
        </a:defRPr>
      </a:lvl8pPr>
      <a:lvl9pPr marL="3886200" indent="-228600" algn="l" defTabSz="914400" rtl="0" eaLnBrk="1" latinLnBrk="0" hangingPunct="1">
        <a:spcBef>
          <a:spcPts val="600"/>
        </a:spcBef>
        <a:buClr>
          <a:srgbClr val="007FA3"/>
        </a:buClr>
        <a:buFont typeface="Arial" panose="020B0604020202020204" pitchFamily="34" charset="0"/>
        <a:buChar char="•"/>
        <a:defRPr sz="1800" kern="1200">
          <a:solidFill>
            <a:srgbClr val="666666"/>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1.jpe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1.jpeg"/><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s://fred.stlouisfed.org/series/CP0000GBM086NEST" TargetMode="External"/><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hyperlink" Target="https://fred.stlouisfed.org/series/EXUSUK" TargetMode="External"/><Relationship Id="rId4" Type="http://schemas.openxmlformats.org/officeDocument/2006/relationships/hyperlink" Target="https://fred.stlouisfed.org/series/CPIAUCN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Lenovo\Desktop\OCD2017_M\MISC3\Paul\LUMS\Teaching 2019\Misc\Lancaster Background.jp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 y="283"/>
            <a:ext cx="9143245" cy="6857434"/>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330324" y="127820"/>
            <a:ext cx="8229600" cy="621792"/>
          </a:xfrm>
        </p:spPr>
        <p:txBody>
          <a:bodyPr/>
          <a:lstStyle/>
          <a:p>
            <a:r>
              <a:rPr lang="en-US">
                <a:solidFill>
                  <a:srgbClr val="B5121B"/>
                </a:solidFill>
              </a:rPr>
              <a:t>AcF 304 Financial Markets</a:t>
            </a:r>
            <a:br>
              <a:rPr lang="en-US">
                <a:solidFill>
                  <a:srgbClr val="B5121B"/>
                </a:solidFill>
              </a:rPr>
            </a:br>
            <a:r>
              <a:rPr lang="en-US" b="0">
                <a:solidFill>
                  <a:srgbClr val="666666"/>
                </a:solidFill>
              </a:rPr>
              <a:t>Topic 5 – The Foreign Exchange Market </a:t>
            </a:r>
            <a:br>
              <a:rPr lang="en-US">
                <a:solidFill>
                  <a:srgbClr val="B5121B"/>
                </a:solidFill>
              </a:rPr>
            </a:br>
            <a:br>
              <a:rPr lang="en-US">
                <a:solidFill>
                  <a:srgbClr val="B5121B"/>
                </a:solidFill>
              </a:rPr>
            </a:br>
            <a:endParaRPr lang="en-US" dirty="0">
              <a:solidFill>
                <a:srgbClr val="B5121B"/>
              </a:solidFill>
            </a:endParaRPr>
          </a:p>
        </p:txBody>
      </p:sp>
      <p:sp>
        <p:nvSpPr>
          <p:cNvPr id="4" name="Text Placeholder 3"/>
          <p:cNvSpPr>
            <a:spLocks noGrp="1"/>
          </p:cNvSpPr>
          <p:nvPr>
            <p:ph type="body" sz="quarter" idx="14"/>
          </p:nvPr>
        </p:nvSpPr>
        <p:spPr>
          <a:xfrm>
            <a:off x="457200" y="4444180"/>
            <a:ext cx="7696200" cy="2286000"/>
          </a:xfrm>
        </p:spPr>
        <p:txBody>
          <a:bodyPr/>
          <a:lstStyle/>
          <a:p>
            <a:endParaRPr lang="en-US"/>
          </a:p>
          <a:p>
            <a:endParaRPr lang="en-US"/>
          </a:p>
          <a:p>
            <a:endParaRPr lang="en-US"/>
          </a:p>
          <a:p>
            <a:endParaRPr lang="en-US"/>
          </a:p>
          <a:p>
            <a:endParaRPr lang="en-US">
              <a:solidFill>
                <a:srgbClr val="666666"/>
              </a:solidFill>
            </a:endParaRPr>
          </a:p>
          <a:p>
            <a:r>
              <a:rPr lang="en-US" sz="2400">
                <a:solidFill>
                  <a:srgbClr val="666666"/>
                </a:solidFill>
              </a:rPr>
              <a:t>Part 2  – FX in the Long Run – The Theory   </a:t>
            </a:r>
          </a:p>
          <a:p>
            <a:endParaRPr lang="en-US"/>
          </a:p>
          <a:p>
            <a:endParaRPr lang="en-US"/>
          </a:p>
          <a:p>
            <a:endParaRPr lang="en-US" dirty="0"/>
          </a:p>
        </p:txBody>
      </p:sp>
      <p:pic>
        <p:nvPicPr>
          <p:cNvPr id="1026" name="Picture 2" descr="C:\Users\Lenovo\Desktop\OCD2017_M\MISC3\Paul\Images\Financial Times + calc.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341549"/>
            <a:ext cx="4724400" cy="312741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3642-LUni-QuadrupleAccredited-Lockup2017.jp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0324" y="5949280"/>
            <a:ext cx="2768476" cy="510552"/>
          </a:xfrm>
          <a:prstGeom prst="rect">
            <a:avLst/>
          </a:prstGeom>
        </p:spPr>
      </p:pic>
    </p:spTree>
    <p:extLst>
      <p:ext uri="{BB962C8B-B14F-4D97-AF65-F5344CB8AC3E}">
        <p14:creationId xmlns:p14="http://schemas.microsoft.com/office/powerpoint/2010/main" val="930627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Lenovo\Desktop\OCD2017_M\MISC3\Paul\LUMS\Teaching 2019\Misc\Lancaster Background.jp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 y="283"/>
            <a:ext cx="9143245" cy="6857434"/>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a:solidFill>
                  <a:srgbClr val="B5121B"/>
                </a:solidFill>
              </a:rPr>
              <a:t>AcF 304 Financial Markets</a:t>
            </a:r>
            <a:br>
              <a:rPr lang="en-US">
                <a:solidFill>
                  <a:srgbClr val="B5121B"/>
                </a:solidFill>
              </a:rPr>
            </a:br>
            <a:r>
              <a:rPr lang="en-US" sz="3200">
                <a:solidFill>
                  <a:srgbClr val="666666"/>
                </a:solidFill>
              </a:rPr>
              <a:t>Topic 5</a:t>
            </a:r>
            <a:br>
              <a:rPr lang="en-US">
                <a:solidFill>
                  <a:srgbClr val="B5121B"/>
                </a:solidFill>
              </a:rPr>
            </a:br>
            <a:endParaRPr lang="en-US" dirty="0">
              <a:solidFill>
                <a:srgbClr val="B5121B"/>
              </a:solidFill>
            </a:endParaRPr>
          </a:p>
        </p:txBody>
      </p:sp>
      <p:sp>
        <p:nvSpPr>
          <p:cNvPr id="4" name="Text Placeholder 3"/>
          <p:cNvSpPr>
            <a:spLocks noGrp="1"/>
          </p:cNvSpPr>
          <p:nvPr>
            <p:ph type="body" sz="quarter" idx="14"/>
          </p:nvPr>
        </p:nvSpPr>
        <p:spPr>
          <a:xfrm>
            <a:off x="457200" y="4444180"/>
            <a:ext cx="7696200" cy="2286000"/>
          </a:xfrm>
        </p:spPr>
        <p:txBody>
          <a:bodyPr/>
          <a:lstStyle/>
          <a:p>
            <a:endParaRPr lang="en-US"/>
          </a:p>
          <a:p>
            <a:endParaRPr lang="en-US"/>
          </a:p>
          <a:p>
            <a:endParaRPr lang="en-US"/>
          </a:p>
          <a:p>
            <a:endParaRPr lang="en-US"/>
          </a:p>
          <a:p>
            <a:endParaRPr lang="en-US">
              <a:solidFill>
                <a:srgbClr val="666666"/>
              </a:solidFill>
            </a:endParaRPr>
          </a:p>
          <a:p>
            <a:r>
              <a:rPr lang="en-US" sz="2400">
                <a:solidFill>
                  <a:srgbClr val="666666"/>
                </a:solidFill>
              </a:rPr>
              <a:t>Part 3 - FX in the Short Run – The Practise   </a:t>
            </a:r>
          </a:p>
          <a:p>
            <a:endParaRPr lang="en-US"/>
          </a:p>
          <a:p>
            <a:endParaRPr lang="en-US"/>
          </a:p>
          <a:p>
            <a:endParaRPr lang="en-US" dirty="0"/>
          </a:p>
        </p:txBody>
      </p:sp>
      <p:pic>
        <p:nvPicPr>
          <p:cNvPr id="1026" name="Picture 2" descr="C:\Users\Lenovo\Desktop\OCD2017_M\MISC3\Paul\Images\Financial Times + calc.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341549"/>
            <a:ext cx="4724400" cy="312741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3642-LUni-QuadrupleAccredited-Lockup2017.jp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0324" y="5949280"/>
            <a:ext cx="2768476" cy="510552"/>
          </a:xfrm>
          <a:prstGeom prst="rect">
            <a:avLst/>
          </a:prstGeom>
        </p:spPr>
      </p:pic>
    </p:spTree>
    <p:extLst>
      <p:ext uri="{BB962C8B-B14F-4D97-AF65-F5344CB8AC3E}">
        <p14:creationId xmlns:p14="http://schemas.microsoft.com/office/powerpoint/2010/main" val="2743009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ヒラギノ角ゴ Pro W3" charset="-128"/>
              </a:rPr>
              <a:t>Exchange Rates in the Long Run</a:t>
            </a:r>
            <a:endParaRPr lang="en-US" dirty="0"/>
          </a:p>
        </p:txBody>
      </p:sp>
      <p:sp>
        <p:nvSpPr>
          <p:cNvPr id="3" name="Content Placeholder 2"/>
          <p:cNvSpPr>
            <a:spLocks noGrp="1"/>
          </p:cNvSpPr>
          <p:nvPr>
            <p:ph idx="1"/>
          </p:nvPr>
        </p:nvSpPr>
        <p:spPr/>
        <p:txBody>
          <a:bodyPr/>
          <a:lstStyle/>
          <a:p>
            <a:r>
              <a:rPr lang="en-US" altLang="en-US" sz="2400" dirty="0">
                <a:solidFill>
                  <a:srgbClr val="000000"/>
                </a:solidFill>
                <a:ea typeface="ヒラギノ角ゴ Pro W3" charset="-128"/>
              </a:rPr>
              <a:t>Exchange rates are determined in markets by the interaction of supply and demand.</a:t>
            </a:r>
          </a:p>
          <a:p>
            <a:r>
              <a:rPr lang="en-US" altLang="en-US" sz="2400" dirty="0">
                <a:solidFill>
                  <a:srgbClr val="000000"/>
                </a:solidFill>
                <a:ea typeface="ヒラギノ角ゴ Pro W3" charset="-128"/>
              </a:rPr>
              <a:t>An important concept that drives the forces of supply and demand is the Law of One Price.</a:t>
            </a:r>
            <a:endParaRPr lang="en-US" sz="2400" dirty="0"/>
          </a:p>
        </p:txBody>
      </p:sp>
    </p:spTree>
    <p:extLst>
      <p:ext uri="{BB962C8B-B14F-4D97-AF65-F5344CB8AC3E}">
        <p14:creationId xmlns:p14="http://schemas.microsoft.com/office/powerpoint/2010/main" val="3814166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ヒラギノ角ゴ Pro W3" charset="-128"/>
              </a:rPr>
              <a:t>Exchange Rates in the Long Run: Law of One Price </a:t>
            </a:r>
            <a:r>
              <a:rPr lang="en-US" altLang="en-US" sz="1800" b="0" dirty="0">
                <a:ea typeface="ヒラギノ角ゴ Pro W3" charset="-128"/>
              </a:rPr>
              <a:t>(1 of 2)</a:t>
            </a:r>
            <a:endParaRPr lang="en-US" dirty="0"/>
          </a:p>
        </p:txBody>
      </p:sp>
      <p:sp>
        <p:nvSpPr>
          <p:cNvPr id="3" name="Content Placeholder 2"/>
          <p:cNvSpPr>
            <a:spLocks noGrp="1"/>
          </p:cNvSpPr>
          <p:nvPr>
            <p:ph idx="1"/>
          </p:nvPr>
        </p:nvSpPr>
        <p:spPr>
          <a:xfrm>
            <a:off x="457200" y="1417637"/>
            <a:ext cx="8229600" cy="4525963"/>
          </a:xfrm>
        </p:spPr>
        <p:txBody>
          <a:bodyPr/>
          <a:lstStyle/>
          <a:p>
            <a:r>
              <a:rPr lang="en-US" altLang="en-US" sz="2400" dirty="0"/>
              <a:t>The Law of One Price states that the price of an identical good will be the same throughout the world, regardless of which country produces it.</a:t>
            </a:r>
          </a:p>
          <a:p>
            <a:r>
              <a:rPr lang="en-US" altLang="en-US" sz="2400" dirty="0"/>
              <a:t>Example: American steel costs $100 per ton, while Japanese steel costs 10,000 yen per ton.</a:t>
            </a:r>
          </a:p>
          <a:p>
            <a:r>
              <a:rPr lang="en-US" sz="2400" dirty="0"/>
              <a:t>For the Law of One Price to hold, the exchange rate between the Yen and the Dollar must be 100 yen per dollar, so that one ton of American steel sells for 10,000 Yen in Japan (the price of Japanese steel) and one ton of Japanese steel sells for $100 in the US (the price of US steel) in the Unites States.  </a:t>
            </a:r>
          </a:p>
        </p:txBody>
      </p:sp>
    </p:spTree>
    <p:extLst>
      <p:ext uri="{BB962C8B-B14F-4D97-AF65-F5344CB8AC3E}">
        <p14:creationId xmlns:p14="http://schemas.microsoft.com/office/powerpoint/2010/main" val="2278687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097280"/>
          </a:xfrm>
        </p:spPr>
        <p:txBody>
          <a:bodyPr/>
          <a:lstStyle/>
          <a:p>
            <a:r>
              <a:rPr lang="en-US" altLang="en-US" dirty="0">
                <a:ea typeface="ヒラギノ角ゴ Pro W3" charset="-128"/>
              </a:rPr>
              <a:t>Exchange Rates in the Long Run: Law of One Price </a:t>
            </a:r>
            <a:r>
              <a:rPr lang="en-US" altLang="en-US" sz="1800" b="0" dirty="0">
                <a:ea typeface="ヒラギノ角ゴ Pro W3" charset="-128"/>
              </a:rPr>
              <a:t>(2 of 2)</a:t>
            </a:r>
            <a:endParaRPr lang="en-US" dirty="0"/>
          </a:p>
        </p:txBody>
      </p:sp>
      <p:sp>
        <p:nvSpPr>
          <p:cNvPr id="5" name="Content Placeholder 2"/>
          <p:cNvSpPr>
            <a:spLocks noGrp="1"/>
          </p:cNvSpPr>
          <p:nvPr>
            <p:ph idx="1"/>
          </p:nvPr>
        </p:nvSpPr>
        <p:spPr>
          <a:xfrm>
            <a:off x="381000" y="1143000"/>
            <a:ext cx="8229600" cy="4525963"/>
          </a:xfrm>
        </p:spPr>
        <p:txBody>
          <a:bodyPr/>
          <a:lstStyle/>
          <a:p>
            <a:r>
              <a:rPr lang="en-US" sz="2400"/>
              <a:t>If the exchange rate were 200 Yen to the Dollar, Japanese steel would sell for $50 in the US or half the price of American steel, and American steel would sell for Yen 20,000 in Japan, twice the price of Japanese steel.</a:t>
            </a:r>
          </a:p>
          <a:p>
            <a:r>
              <a:rPr lang="en-US" sz="2400"/>
              <a:t>Because American steel is identical to Japanese steel but would be more expensive in both countries, the demand for American steel would be zero.</a:t>
            </a:r>
          </a:p>
          <a:p>
            <a:r>
              <a:rPr lang="en-US" sz="2400"/>
              <a:t>Given the fixed dollar price for American steel, the resulting excess supply of American steel would only be eliminated if the exchange rate falls to 100 yen per dollar, making the price of American steel and Japanese steel the same in both countries.  </a:t>
            </a:r>
            <a:endParaRPr lang="en-US" sz="2400" dirty="0"/>
          </a:p>
        </p:txBody>
      </p:sp>
    </p:spTree>
    <p:extLst>
      <p:ext uri="{BB962C8B-B14F-4D97-AF65-F5344CB8AC3E}">
        <p14:creationId xmlns:p14="http://schemas.microsoft.com/office/powerpoint/2010/main" val="574211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ヒラギノ角ゴ Pro W3" charset="-128"/>
              </a:rPr>
              <a:t>Exchange Rates in the Long Run: Theory of Purchasing Power Parity (PPP) </a:t>
            </a:r>
            <a:r>
              <a:rPr lang="en-US" altLang="en-US" sz="1800" b="0" dirty="0">
                <a:ea typeface="ヒラギノ角ゴ Pro W3" charset="-128"/>
              </a:rPr>
              <a:t>(1 of 2)</a:t>
            </a:r>
            <a:endParaRPr lang="en-US" dirty="0"/>
          </a:p>
        </p:txBody>
      </p:sp>
      <p:sp>
        <p:nvSpPr>
          <p:cNvPr id="3" name="Content Placeholder 2"/>
          <p:cNvSpPr>
            <a:spLocks noGrp="1"/>
          </p:cNvSpPr>
          <p:nvPr>
            <p:ph idx="1"/>
          </p:nvPr>
        </p:nvSpPr>
        <p:spPr/>
        <p:txBody>
          <a:bodyPr/>
          <a:lstStyle/>
          <a:p>
            <a:r>
              <a:rPr lang="en-US" altLang="en-US" sz="2400" dirty="0">
                <a:solidFill>
                  <a:srgbClr val="000000"/>
                </a:solidFill>
                <a:ea typeface="ヒラギノ角ゴ Pro W3" charset="-128"/>
              </a:rPr>
              <a:t>The theory of PPP states that exchange rates between two currencies will adjust to reflect changes in price levels.</a:t>
            </a:r>
          </a:p>
          <a:p>
            <a:r>
              <a:rPr lang="en-US" altLang="en-US" sz="2400" dirty="0">
                <a:solidFill>
                  <a:srgbClr val="000000"/>
                </a:solidFill>
                <a:ea typeface="ヒラギノ角ゴ Pro W3" charset="-128"/>
              </a:rPr>
              <a:t>PPP </a:t>
            </a:r>
            <a:r>
              <a:rPr lang="en-US" altLang="en-US" sz="2400" dirty="0">
                <a:solidFill>
                  <a:srgbClr val="000000"/>
                </a:solidFill>
                <a:ea typeface="ヒラギノ角ゴ Pro W3" charset="-128"/>
                <a:sym typeface="Symbol" panose="05050102010706020507" pitchFamily="18" charset="2"/>
              </a:rPr>
              <a:t> Domestic price level ↑ 10%, domestic currency ↓ </a:t>
            </a:r>
            <a:r>
              <a:rPr lang="en-US" altLang="en-US" sz="2400">
                <a:solidFill>
                  <a:srgbClr val="000000"/>
                </a:solidFill>
                <a:ea typeface="ヒラギノ角ゴ Pro W3" charset="-128"/>
                <a:sym typeface="Symbol" panose="05050102010706020507" pitchFamily="18" charset="2"/>
              </a:rPr>
              <a:t>10%</a:t>
            </a:r>
          </a:p>
          <a:p>
            <a:r>
              <a:rPr lang="en-US" altLang="en-US" sz="2400">
                <a:solidFill>
                  <a:srgbClr val="000000"/>
                </a:solidFill>
                <a:ea typeface="ヒラギノ角ゴ Pro W3" charset="-128"/>
                <a:sym typeface="Symbol" panose="05050102010706020507" pitchFamily="18" charset="2"/>
              </a:rPr>
              <a:t>10% rise in price of Japanese Steel =10% fall in Yen versus USD</a:t>
            </a:r>
            <a:endParaRPr lang="en-US" altLang="en-US" sz="2400" dirty="0">
              <a:solidFill>
                <a:srgbClr val="000000"/>
              </a:solidFill>
              <a:ea typeface="ヒラギノ角ゴ Pro W3" charset="-128"/>
              <a:sym typeface="Symbol" panose="05050102010706020507" pitchFamily="18" charset="2"/>
            </a:endParaRPr>
          </a:p>
          <a:p>
            <a:pPr lvl="1"/>
            <a:r>
              <a:rPr lang="en-US" altLang="en-US">
                <a:solidFill>
                  <a:srgbClr val="000000"/>
                </a:solidFill>
                <a:ea typeface="ヒラギノ角ゴ Pro W3" charset="-128"/>
              </a:rPr>
              <a:t>Application of law of one price to price levels</a:t>
            </a:r>
            <a:endParaRPr lang="en-US"/>
          </a:p>
          <a:p>
            <a:pPr lvl="1"/>
            <a:r>
              <a:rPr lang="en-US" altLang="en-US">
                <a:solidFill>
                  <a:srgbClr val="000000"/>
                </a:solidFill>
                <a:ea typeface="ヒラギノ角ゴ Pro W3" charset="-128"/>
              </a:rPr>
              <a:t>Works </a:t>
            </a:r>
            <a:r>
              <a:rPr lang="en-US" altLang="en-US" dirty="0">
                <a:solidFill>
                  <a:srgbClr val="000000"/>
                </a:solidFill>
                <a:ea typeface="ヒラギノ角ゴ Pro W3" charset="-128"/>
              </a:rPr>
              <a:t>in long run, not </a:t>
            </a:r>
            <a:r>
              <a:rPr lang="en-US" altLang="en-US">
                <a:solidFill>
                  <a:srgbClr val="000000"/>
                </a:solidFill>
                <a:ea typeface="ヒラギノ角ゴ Pro W3" charset="-128"/>
              </a:rPr>
              <a:t>short run</a:t>
            </a:r>
          </a:p>
          <a:p>
            <a:pPr lvl="1"/>
            <a:endParaRPr lang="en-US">
              <a:solidFill>
                <a:srgbClr val="000000"/>
              </a:solidFill>
              <a:ea typeface="ヒラギノ角ゴ Pro W3" charset="-128"/>
            </a:endParaRPr>
          </a:p>
          <a:p>
            <a:pPr lvl="1"/>
            <a:endParaRPr lang="en-US">
              <a:solidFill>
                <a:srgbClr val="000000"/>
              </a:solidFill>
              <a:ea typeface="ヒラギノ角ゴ Pro W3" charset="-128"/>
            </a:endParaRPr>
          </a:p>
        </p:txBody>
      </p:sp>
    </p:spTree>
    <p:extLst>
      <p:ext uri="{BB962C8B-B14F-4D97-AF65-F5344CB8AC3E}">
        <p14:creationId xmlns:p14="http://schemas.microsoft.com/office/powerpoint/2010/main" val="4103392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ヒラギノ角ゴ Pro W3" charset="-128"/>
              </a:rPr>
              <a:t>Exchange Rates in the Long Run: Theory of Purchasing Power Parity (PPP) </a:t>
            </a:r>
            <a:r>
              <a:rPr lang="en-US" altLang="en-US" sz="1800" b="0" dirty="0">
                <a:ea typeface="ヒラギノ角ゴ Pro W3" charset="-128"/>
              </a:rPr>
              <a:t>(2 of 2)</a:t>
            </a:r>
            <a:endParaRPr lang="en-US" dirty="0"/>
          </a:p>
        </p:txBody>
      </p:sp>
      <p:sp>
        <p:nvSpPr>
          <p:cNvPr id="3" name="Content Placeholder 2"/>
          <p:cNvSpPr>
            <a:spLocks noGrp="1"/>
          </p:cNvSpPr>
          <p:nvPr>
            <p:ph idx="1"/>
          </p:nvPr>
        </p:nvSpPr>
        <p:spPr/>
        <p:txBody>
          <a:bodyPr/>
          <a:lstStyle/>
          <a:p>
            <a:r>
              <a:rPr lang="en-US" altLang="en-US" sz="2400" dirty="0">
                <a:solidFill>
                  <a:srgbClr val="000000"/>
                </a:solidFill>
                <a:ea typeface="ヒラギノ角ゴ Pro W3" charset="-128"/>
              </a:rPr>
              <a:t>Problems with PPP</a:t>
            </a:r>
          </a:p>
          <a:p>
            <a:pPr lvl="1"/>
            <a:r>
              <a:rPr lang="en-US" altLang="en-US" dirty="0">
                <a:solidFill>
                  <a:srgbClr val="000000"/>
                </a:solidFill>
                <a:ea typeface="ヒラギノ角ゴ Pro W3" charset="-128"/>
              </a:rPr>
              <a:t>All goods are not identical in both countries (e.g., Toyota versus Chevy)</a:t>
            </a:r>
            <a:endParaRPr lang="en-US" dirty="0"/>
          </a:p>
          <a:p>
            <a:pPr lvl="1"/>
            <a:r>
              <a:rPr lang="en-US" altLang="en-US" dirty="0">
                <a:solidFill>
                  <a:srgbClr val="000000"/>
                </a:solidFill>
                <a:ea typeface="ヒラギノ角ゴ Pro W3" charset="-128"/>
              </a:rPr>
              <a:t>Many goods and services are not traded (e.g., haircuts, land, etc.)</a:t>
            </a:r>
          </a:p>
          <a:p>
            <a:pPr lvl="1"/>
            <a:r>
              <a:rPr lang="en-US" dirty="0">
                <a:solidFill>
                  <a:srgbClr val="000000"/>
                </a:solidFill>
                <a:ea typeface="ヒラギノ角ゴ Pro W3" charset="-128"/>
              </a:rPr>
              <a:t>Assumes trade barriers are low</a:t>
            </a:r>
            <a:endParaRPr lang="en-US" dirty="0"/>
          </a:p>
        </p:txBody>
      </p:sp>
    </p:spTree>
    <p:extLst>
      <p:ext uri="{BB962C8B-B14F-4D97-AF65-F5344CB8AC3E}">
        <p14:creationId xmlns:p14="http://schemas.microsoft.com/office/powerpoint/2010/main" val="74998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097280"/>
          </a:xfrm>
        </p:spPr>
        <p:txBody>
          <a:bodyPr/>
          <a:lstStyle/>
          <a:p>
            <a:r>
              <a:rPr lang="en-US" altLang="en-US" sz="2400" dirty="0">
                <a:ea typeface="ヒラギノ角ゴ Pro W3" charset="-128"/>
              </a:rPr>
              <a:t>Figure 15.2 </a:t>
            </a:r>
            <a:r>
              <a:rPr lang="en-US" altLang="en-US" sz="2400" b="0" dirty="0">
                <a:ea typeface="ヒラギノ角ゴ Pro W3" charset="-128"/>
              </a:rPr>
              <a:t>Purchasing Power Parity, United States/United Kingdom, 1973–2016 (Index: March 1973 = 100)</a:t>
            </a:r>
            <a:endParaRPr lang="en-US" dirty="0"/>
          </a:p>
        </p:txBody>
      </p:sp>
      <p:pic>
        <p:nvPicPr>
          <p:cNvPr id="4" name="Picture 2" descr="A line graph shows purchasing power parity, United States/United Kingdom for the period from 1973 to&#10;2016 (Index: March 1973 equals 100)."/>
          <p:cNvPicPr>
            <a:picLocks noChangeAspect="1" noChangeArrowheads="1"/>
          </p:cNvPicPr>
          <p:nvPr/>
        </p:nvPicPr>
        <p:blipFill>
          <a:blip r:embed="rId2" cstate="print"/>
          <a:srcRect/>
          <a:stretch>
            <a:fillRect/>
          </a:stretch>
        </p:blipFill>
        <p:spPr bwMode="auto">
          <a:xfrm>
            <a:off x="1143000" y="990600"/>
            <a:ext cx="6629400" cy="3483881"/>
          </a:xfrm>
          <a:prstGeom prst="rect">
            <a:avLst/>
          </a:prstGeom>
          <a:noFill/>
          <a:ln w="9525">
            <a:noFill/>
            <a:miter lim="800000"/>
            <a:headEnd/>
            <a:tailEnd/>
          </a:ln>
        </p:spPr>
      </p:pic>
      <p:sp>
        <p:nvSpPr>
          <p:cNvPr id="3" name="Content Placeholder 2"/>
          <p:cNvSpPr>
            <a:spLocks noGrp="1"/>
          </p:cNvSpPr>
          <p:nvPr>
            <p:ph idx="1"/>
          </p:nvPr>
        </p:nvSpPr>
        <p:spPr>
          <a:xfrm>
            <a:off x="457200" y="4487334"/>
            <a:ext cx="8229600" cy="411163"/>
          </a:xfrm>
        </p:spPr>
        <p:txBody>
          <a:bodyPr/>
          <a:lstStyle/>
          <a:p>
            <a:pPr marL="0" indent="0">
              <a:buNone/>
            </a:pPr>
            <a:r>
              <a:rPr lang="en-IN" sz="1200" i="1" dirty="0"/>
              <a:t>Source</a:t>
            </a:r>
            <a:r>
              <a:rPr lang="en-IN" sz="1200" dirty="0"/>
              <a:t>: Federal Reserve Bank of St. Louis FRED database: </a:t>
            </a:r>
            <a:r>
              <a:rPr lang="en-IN" sz="1200" dirty="0">
                <a:hlinkClick r:id="rId3"/>
              </a:rPr>
              <a:t>https://fred.stlouisfed.org/series/CP0000GBM086NEST</a:t>
            </a:r>
            <a:r>
              <a:rPr lang="en-IN" sz="1200" dirty="0"/>
              <a:t>; </a:t>
            </a:r>
            <a:r>
              <a:rPr lang="en-IN" sz="1200" dirty="0">
                <a:hlinkClick r:id="rId4"/>
              </a:rPr>
              <a:t>https://fred.stlouisfed.org/series/CPIAUCNS</a:t>
            </a:r>
            <a:r>
              <a:rPr lang="en-IN" sz="1200" dirty="0"/>
              <a:t>; </a:t>
            </a:r>
            <a:r>
              <a:rPr lang="en-IN" sz="1200" dirty="0">
                <a:hlinkClick r:id="rId5"/>
              </a:rPr>
              <a:t>https://fred.stlouisfed.org/series/EXUSUK</a:t>
            </a:r>
            <a:r>
              <a:rPr lang="en-IN" sz="1200" dirty="0"/>
              <a:t>.</a:t>
            </a:r>
            <a:endParaRPr lang="en-US" sz="1200" dirty="0"/>
          </a:p>
        </p:txBody>
      </p:sp>
      <p:sp>
        <p:nvSpPr>
          <p:cNvPr id="5" name="TextBox 4"/>
          <p:cNvSpPr txBox="1"/>
          <p:nvPr/>
        </p:nvSpPr>
        <p:spPr>
          <a:xfrm>
            <a:off x="457200" y="4953000"/>
            <a:ext cx="7924800" cy="830997"/>
          </a:xfrm>
          <a:prstGeom prst="rect">
            <a:avLst/>
          </a:prstGeom>
          <a:noFill/>
        </p:spPr>
        <p:txBody>
          <a:bodyPr wrap="square" rtlCol="0">
            <a:spAutoFit/>
          </a:bodyPr>
          <a:lstStyle/>
          <a:p>
            <a:r>
              <a:rPr lang="en-GB" sz="1600" dirty="0"/>
              <a:t>Over the whole period, the rise in the British price level relative to the US price level is associated with a rise in the value of the dollar/fall in British Pound, as PPP predicts. However, the PPP relationship does not hold for shorter periods</a:t>
            </a:r>
            <a:r>
              <a:rPr lang="en-GB" sz="1100" dirty="0"/>
              <a:t>. </a:t>
            </a:r>
          </a:p>
        </p:txBody>
      </p:sp>
    </p:spTree>
    <p:extLst>
      <p:ext uri="{BB962C8B-B14F-4D97-AF65-F5344CB8AC3E}">
        <p14:creationId xmlns:p14="http://schemas.microsoft.com/office/powerpoint/2010/main" val="2896286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000">
                <a:ea typeface="ヒラギノ角ゴ Pro W3" charset="-128"/>
              </a:rPr>
              <a:t>Trade Barriers Affect on Exchange Rates</a:t>
            </a:r>
            <a:endParaRPr lang="en-US" sz="1800" dirty="0"/>
          </a:p>
        </p:txBody>
      </p:sp>
      <p:sp>
        <p:nvSpPr>
          <p:cNvPr id="3" name="Content Placeholder 2"/>
          <p:cNvSpPr>
            <a:spLocks noGrp="1"/>
          </p:cNvSpPr>
          <p:nvPr>
            <p:ph idx="1"/>
          </p:nvPr>
        </p:nvSpPr>
        <p:spPr/>
        <p:txBody>
          <a:bodyPr/>
          <a:lstStyle/>
          <a:p>
            <a:r>
              <a:rPr lang="en-US" altLang="en-US" sz="2400">
                <a:solidFill>
                  <a:srgbClr val="000000"/>
                </a:solidFill>
                <a:ea typeface="ヒラギノ角ゴ Pro W3" charset="-128"/>
              </a:rPr>
              <a:t>US increases the tariffs (taxes on imported goods) on French wine. </a:t>
            </a:r>
          </a:p>
          <a:p>
            <a:r>
              <a:rPr lang="en-US" altLang="en-US" sz="2400">
                <a:solidFill>
                  <a:srgbClr val="000000"/>
                </a:solidFill>
                <a:ea typeface="ヒラギノ角ゴ Pro W3" charset="-128"/>
              </a:rPr>
              <a:t>So French wine becomes more expensive in US .</a:t>
            </a:r>
          </a:p>
          <a:p>
            <a:r>
              <a:rPr lang="en-US" altLang="en-US" sz="2400">
                <a:solidFill>
                  <a:srgbClr val="000000"/>
                </a:solidFill>
                <a:ea typeface="ヒラギノ角ゴ Pro W3" charset="-128"/>
              </a:rPr>
              <a:t>The increase in tariffs increases demand for US wine  domestically.</a:t>
            </a:r>
          </a:p>
          <a:p>
            <a:r>
              <a:rPr lang="en-US" altLang="en-US" sz="2400">
                <a:solidFill>
                  <a:srgbClr val="000000"/>
                </a:solidFill>
                <a:ea typeface="ヒラギノ角ゴ Pro W3" charset="-128"/>
              </a:rPr>
              <a:t>The USD tends to appreciate in the long run because American wine will still sell well despite a higher value of the dollar.</a:t>
            </a:r>
            <a:endParaRPr lang="en-US" sz="2400" dirty="0"/>
          </a:p>
        </p:txBody>
      </p:sp>
    </p:spTree>
    <p:extLst>
      <p:ext uri="{BB962C8B-B14F-4D97-AF65-F5344CB8AC3E}">
        <p14:creationId xmlns:p14="http://schemas.microsoft.com/office/powerpoint/2010/main" val="2788901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000">
                <a:ea typeface="ヒラギノ角ゴ Pro W3" charset="-128"/>
              </a:rPr>
              <a:t>Trade Barriers - Trump</a:t>
            </a:r>
            <a:endParaRPr lang="en-US" sz="1800" dirty="0"/>
          </a:p>
        </p:txBody>
      </p:sp>
      <p:pic>
        <p:nvPicPr>
          <p:cNvPr id="4" name="Content Placeholder 3">
            <a:extLst>
              <a:ext uri="{FF2B5EF4-FFF2-40B4-BE49-F238E27FC236}">
                <a16:creationId xmlns:a16="http://schemas.microsoft.com/office/drawing/2014/main" id="{C3B66BE9-0F88-4360-B2D2-8314E112C67B}"/>
              </a:ext>
            </a:extLst>
          </p:cNvPr>
          <p:cNvPicPr>
            <a:picLocks noGrp="1" noChangeAspect="1"/>
          </p:cNvPicPr>
          <p:nvPr>
            <p:ph idx="1"/>
          </p:nvPr>
        </p:nvPicPr>
        <p:blipFill>
          <a:blip r:embed="rId2"/>
          <a:stretch>
            <a:fillRect/>
          </a:stretch>
        </p:blipFill>
        <p:spPr>
          <a:xfrm>
            <a:off x="2590800" y="1600200"/>
            <a:ext cx="2752725" cy="457200"/>
          </a:xfrm>
          <a:prstGeom prst="rect">
            <a:avLst/>
          </a:prstGeom>
        </p:spPr>
      </p:pic>
      <p:pic>
        <p:nvPicPr>
          <p:cNvPr id="5" name="Picture 4">
            <a:extLst>
              <a:ext uri="{FF2B5EF4-FFF2-40B4-BE49-F238E27FC236}">
                <a16:creationId xmlns:a16="http://schemas.microsoft.com/office/drawing/2014/main" id="{6D071BBD-88F3-409D-867B-54232AF5B442}"/>
              </a:ext>
            </a:extLst>
          </p:cNvPr>
          <p:cNvPicPr>
            <a:picLocks noChangeAspect="1"/>
          </p:cNvPicPr>
          <p:nvPr/>
        </p:nvPicPr>
        <p:blipFill>
          <a:blip r:embed="rId3"/>
          <a:stretch>
            <a:fillRect/>
          </a:stretch>
        </p:blipFill>
        <p:spPr>
          <a:xfrm>
            <a:off x="2547937" y="2438400"/>
            <a:ext cx="2838450" cy="485775"/>
          </a:xfrm>
          <a:prstGeom prst="rect">
            <a:avLst/>
          </a:prstGeom>
        </p:spPr>
      </p:pic>
      <p:pic>
        <p:nvPicPr>
          <p:cNvPr id="6" name="Picture 5">
            <a:extLst>
              <a:ext uri="{FF2B5EF4-FFF2-40B4-BE49-F238E27FC236}">
                <a16:creationId xmlns:a16="http://schemas.microsoft.com/office/drawing/2014/main" id="{C6134D73-6BE5-46C0-9C55-582F7E54C5D7}"/>
              </a:ext>
            </a:extLst>
          </p:cNvPr>
          <p:cNvPicPr>
            <a:picLocks noChangeAspect="1"/>
          </p:cNvPicPr>
          <p:nvPr/>
        </p:nvPicPr>
        <p:blipFill>
          <a:blip r:embed="rId4"/>
          <a:stretch>
            <a:fillRect/>
          </a:stretch>
        </p:blipFill>
        <p:spPr>
          <a:xfrm>
            <a:off x="2609849" y="3330785"/>
            <a:ext cx="2743200" cy="533400"/>
          </a:xfrm>
          <a:prstGeom prst="rect">
            <a:avLst/>
          </a:prstGeom>
        </p:spPr>
      </p:pic>
      <p:pic>
        <p:nvPicPr>
          <p:cNvPr id="7" name="Picture 6">
            <a:extLst>
              <a:ext uri="{FF2B5EF4-FFF2-40B4-BE49-F238E27FC236}">
                <a16:creationId xmlns:a16="http://schemas.microsoft.com/office/drawing/2014/main" id="{55F178FA-EA9F-4E68-A3E1-035D665C125A}"/>
              </a:ext>
            </a:extLst>
          </p:cNvPr>
          <p:cNvPicPr>
            <a:picLocks noChangeAspect="1"/>
          </p:cNvPicPr>
          <p:nvPr/>
        </p:nvPicPr>
        <p:blipFill>
          <a:blip r:embed="rId5"/>
          <a:stretch>
            <a:fillRect/>
          </a:stretch>
        </p:blipFill>
        <p:spPr>
          <a:xfrm>
            <a:off x="2609848" y="4207400"/>
            <a:ext cx="2714625" cy="476250"/>
          </a:xfrm>
          <a:prstGeom prst="rect">
            <a:avLst/>
          </a:prstGeom>
        </p:spPr>
      </p:pic>
      <p:pic>
        <p:nvPicPr>
          <p:cNvPr id="8" name="Picture 7">
            <a:extLst>
              <a:ext uri="{FF2B5EF4-FFF2-40B4-BE49-F238E27FC236}">
                <a16:creationId xmlns:a16="http://schemas.microsoft.com/office/drawing/2014/main" id="{CF64CCB5-F90C-441D-A995-352AF9866221}"/>
              </a:ext>
            </a:extLst>
          </p:cNvPr>
          <p:cNvPicPr>
            <a:picLocks noChangeAspect="1"/>
          </p:cNvPicPr>
          <p:nvPr/>
        </p:nvPicPr>
        <p:blipFill>
          <a:blip r:embed="rId6"/>
          <a:stretch>
            <a:fillRect/>
          </a:stretch>
        </p:blipFill>
        <p:spPr>
          <a:xfrm>
            <a:off x="2566986" y="5026866"/>
            <a:ext cx="2847975" cy="447675"/>
          </a:xfrm>
          <a:prstGeom prst="rect">
            <a:avLst/>
          </a:prstGeom>
        </p:spPr>
      </p:pic>
    </p:spTree>
    <p:extLst>
      <p:ext uri="{BB962C8B-B14F-4D97-AF65-F5344CB8AC3E}">
        <p14:creationId xmlns:p14="http://schemas.microsoft.com/office/powerpoint/2010/main" val="798356524"/>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5580</TotalTime>
  <Words>775</Words>
  <Application>Microsoft Office PowerPoint</Application>
  <PresentationFormat>On-screen Show (4:3)</PresentationFormat>
  <Paragraphs>57</Paragraphs>
  <Slides>10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Verdana</vt:lpstr>
      <vt:lpstr>Wingdings</vt:lpstr>
      <vt:lpstr>ヒラギノ角ゴ Pro W3</vt:lpstr>
      <vt:lpstr>508 Lecture</vt:lpstr>
      <vt:lpstr>AcF 304 Financial Markets Topic 5 – The Foreign Exchange Market   </vt:lpstr>
      <vt:lpstr>Exchange Rates in the Long Run</vt:lpstr>
      <vt:lpstr>Exchange Rates in the Long Run: Law of One Price (1 of 2)</vt:lpstr>
      <vt:lpstr>Exchange Rates in the Long Run: Law of One Price (2 of 2)</vt:lpstr>
      <vt:lpstr>Exchange Rates in the Long Run: Theory of Purchasing Power Parity (PPP) (1 of 2)</vt:lpstr>
      <vt:lpstr>Exchange Rates in the Long Run: Theory of Purchasing Power Parity (PPP) (2 of 2)</vt:lpstr>
      <vt:lpstr>Figure 15.2 Purchasing Power Parity, United States/United Kingdom, 1973–2016 (Index: March 1973 = 100)</vt:lpstr>
      <vt:lpstr>Trade Barriers Affect on Exchange Rates</vt:lpstr>
      <vt:lpstr>Trade Barriers - Trump</vt:lpstr>
      <vt:lpstr>AcF 304 Financial Markets Topic 5 </vt:lpstr>
    </vt:vector>
  </TitlesOfParts>
  <Company>Cenveo Publisher Services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Markets and Institutions, Ninth Edition</dc:title>
  <dc:subject>Chapter 15:  The Foreign Exchange Market</dc:subject>
  <dc:creator>Frederic S. Mishkin and Stanley G. Eakins</dc:creator>
  <cp:keywords>Finance</cp:keywords>
  <cp:lastModifiedBy>Babiak, Mykola</cp:lastModifiedBy>
  <cp:revision>1641</cp:revision>
  <cp:lastPrinted>2018-08-06T13:32:29Z</cp:lastPrinted>
  <dcterms:created xsi:type="dcterms:W3CDTF">2014-07-14T20:04:21Z</dcterms:created>
  <dcterms:modified xsi:type="dcterms:W3CDTF">2024-01-30T08:38:00Z</dcterms:modified>
  <cp:category>Financial Management</cp:category>
</cp:coreProperties>
</file>