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90" r:id="rId2"/>
    <p:sldId id="477" r:id="rId3"/>
    <p:sldId id="502" r:id="rId4"/>
    <p:sldId id="500" r:id="rId5"/>
    <p:sldId id="480" r:id="rId6"/>
    <p:sldId id="481" r:id="rId7"/>
    <p:sldId id="403" r:id="rId8"/>
    <p:sldId id="340" r:id="rId9"/>
    <p:sldId id="400" r:id="rId10"/>
    <p:sldId id="401" r:id="rId11"/>
    <p:sldId id="405" r:id="rId12"/>
    <p:sldId id="419" r:id="rId13"/>
    <p:sldId id="406" r:id="rId14"/>
    <p:sldId id="399" r:id="rId15"/>
    <p:sldId id="514" r:id="rId16"/>
  </p:sldIdLst>
  <p:sldSz cx="9144000" cy="6858000" type="screen4x3"/>
  <p:notesSz cx="6889750" cy="100155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5">
          <p15:clr>
            <a:srgbClr val="A4A3A4"/>
          </p15:clr>
        </p15:guide>
        <p15:guide id="5" orient="horz" pos="3004">
          <p15:clr>
            <a:srgbClr val="A4A3A4"/>
          </p15:clr>
        </p15:guide>
        <p15:guide id="6" orient="horz" pos="3155">
          <p15:clr>
            <a:srgbClr val="A4A3A4"/>
          </p15:clr>
        </p15:guide>
        <p15:guide id="7" pos="2034">
          <p15:clr>
            <a:srgbClr val="A4A3A4"/>
          </p15:clr>
        </p15:guide>
        <p15:guide id="8" pos="21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121B"/>
    <a:srgbClr val="666666"/>
    <a:srgbClr val="007FA3"/>
    <a:srgbClr val="3C1581"/>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34" autoAdjust="0"/>
    <p:restoredTop sz="90514" autoAdjust="0"/>
  </p:normalViewPr>
  <p:slideViewPr>
    <p:cSldViewPr>
      <p:cViewPr varScale="1">
        <p:scale>
          <a:sx n="114" d="100"/>
          <a:sy n="114" d="100"/>
        </p:scale>
        <p:origin x="1608" y="120"/>
      </p:cViewPr>
      <p:guideLst>
        <p:guide orient="horz" pos="2160"/>
        <p:guide pos="2880"/>
      </p:guideLst>
    </p:cSldViewPr>
  </p:slideViewPr>
  <p:outlineViewPr>
    <p:cViewPr>
      <p:scale>
        <a:sx n="33" d="100"/>
        <a:sy n="33" d="100"/>
      </p:scale>
      <p:origin x="0" y="20976"/>
    </p:cViewPr>
  </p:outlineViewPr>
  <p:notesTextViewPr>
    <p:cViewPr>
      <p:scale>
        <a:sx n="1" d="1"/>
        <a:sy n="1" d="1"/>
      </p:scale>
      <p:origin x="0" y="0"/>
    </p:cViewPr>
  </p:notesTextViewPr>
  <p:sorterViewPr>
    <p:cViewPr>
      <p:scale>
        <a:sx n="100" d="100"/>
        <a:sy n="100" d="100"/>
      </p:scale>
      <p:origin x="0" y="0"/>
    </p:cViewPr>
  </p:sorterViewPr>
  <p:notesViewPr>
    <p:cSldViewPr>
      <p:cViewPr>
        <p:scale>
          <a:sx n="85" d="100"/>
          <a:sy n="85" d="100"/>
        </p:scale>
        <p:origin x="-3660" y="-48"/>
      </p:cViewPr>
      <p:guideLst>
        <p:guide orient="horz" pos="2880"/>
        <p:guide pos="2160"/>
        <p:guide orient="horz" pos="3024"/>
        <p:guide pos="2305"/>
        <p:guide orient="horz" pos="3004"/>
        <p:guide orient="horz" pos="3155"/>
        <p:guide pos="2034"/>
        <p:guide pos="21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5558" cy="50077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3902597" y="0"/>
            <a:ext cx="2985558" cy="500777"/>
          </a:xfrm>
          <a:prstGeom prst="rect">
            <a:avLst/>
          </a:prstGeom>
        </p:spPr>
        <p:txBody>
          <a:bodyPr vert="horz" lIns="96661" tIns="48331" rIns="96661" bIns="48331" rtlCol="0"/>
          <a:lstStyle>
            <a:lvl1pPr algn="r">
              <a:defRPr sz="1300"/>
            </a:lvl1pPr>
          </a:lstStyle>
          <a:p>
            <a:fld id="{8D8D874E-E9D5-433B-A149-BDF6BFDD40A8}" type="datetimeFigureOut">
              <a:rPr lang="en-US" smtClean="0"/>
              <a:pPr/>
              <a:t>1/30/2024</a:t>
            </a:fld>
            <a:endParaRPr lang="en-US" dirty="0"/>
          </a:p>
        </p:txBody>
      </p:sp>
      <p:sp>
        <p:nvSpPr>
          <p:cNvPr id="4" name="Footer Placeholder 3"/>
          <p:cNvSpPr>
            <a:spLocks noGrp="1"/>
          </p:cNvSpPr>
          <p:nvPr>
            <p:ph type="ftr" sz="quarter" idx="2"/>
          </p:nvPr>
        </p:nvSpPr>
        <p:spPr>
          <a:xfrm>
            <a:off x="1" y="9513023"/>
            <a:ext cx="2985558" cy="500777"/>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3902597" y="9513023"/>
            <a:ext cx="2985558" cy="500777"/>
          </a:xfrm>
          <a:prstGeom prst="rect">
            <a:avLst/>
          </a:prstGeom>
        </p:spPr>
        <p:txBody>
          <a:bodyPr vert="horz" lIns="96661" tIns="48331" rIns="96661" bIns="48331" rtlCol="0" anchor="b"/>
          <a:lstStyle>
            <a:lvl1pPr algn="r">
              <a:defRPr sz="13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5558" cy="50077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3902597" y="0"/>
            <a:ext cx="2985558" cy="500777"/>
          </a:xfrm>
          <a:prstGeom prst="rect">
            <a:avLst/>
          </a:prstGeom>
        </p:spPr>
        <p:txBody>
          <a:bodyPr vert="horz" lIns="96661" tIns="48331" rIns="96661" bIns="48331" rtlCol="0"/>
          <a:lstStyle>
            <a:lvl1pPr algn="r">
              <a:defRPr sz="1300"/>
            </a:lvl1pPr>
          </a:lstStyle>
          <a:p>
            <a:fld id="{EA051F04-9E25-42C3-8BC5-EC2E8469D95E}" type="datetimeFigureOut">
              <a:rPr lang="en-US" smtClean="0"/>
              <a:pPr/>
              <a:t>1/30/2024</a:t>
            </a:fld>
            <a:endParaRPr lang="en-US" dirty="0"/>
          </a:p>
        </p:txBody>
      </p:sp>
      <p:sp>
        <p:nvSpPr>
          <p:cNvPr id="4" name="Slide Image Placeholder 3"/>
          <p:cNvSpPr>
            <a:spLocks noGrp="1" noRot="1" noChangeAspect="1"/>
          </p:cNvSpPr>
          <p:nvPr>
            <p:ph type="sldImg" idx="2"/>
          </p:nvPr>
        </p:nvSpPr>
        <p:spPr>
          <a:xfrm>
            <a:off x="942975" y="752475"/>
            <a:ext cx="5003800" cy="375443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688976" y="4757382"/>
            <a:ext cx="5511800" cy="4506992"/>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513023"/>
            <a:ext cx="2985558" cy="500777"/>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02597" y="9513023"/>
            <a:ext cx="2985558" cy="500777"/>
          </a:xfrm>
          <a:prstGeom prst="rect">
            <a:avLst/>
          </a:prstGeom>
        </p:spPr>
        <p:txBody>
          <a:bodyPr vert="horz" lIns="96661" tIns="48331" rIns="96661" bIns="48331" rtlCol="0" anchor="b"/>
          <a:lstStyle>
            <a:lvl1pPr algn="r">
              <a:defRPr sz="13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89919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635570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2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5" name="TextBox 14"/>
          <p:cNvSpPr txBox="1"/>
          <p:nvPr userDrawn="1"/>
        </p:nvSpPr>
        <p:spPr>
          <a:xfrm>
            <a:off x="1600200" y="6382512"/>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sz="3200">
                <a:latin typeface="+mj-lt"/>
                <a:cs typeface="Times New Roman" panose="02020603050405020304" pitchFamily="18" charset="0"/>
              </a:defRPr>
            </a:lvl1p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6" name="Picture 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Tree>
    <p:extLst>
      <p:ext uri="{BB962C8B-B14F-4D97-AF65-F5344CB8AC3E}">
        <p14:creationId xmlns:p14="http://schemas.microsoft.com/office/powerpoint/2010/main" val="36681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sp>
        <p:nvSpPr>
          <p:cNvPr id="18" name="Footer Placeholder 17"/>
          <p:cNvSpPr>
            <a:spLocks noGrp="1"/>
          </p:cNvSpPr>
          <p:nvPr>
            <p:ph type="ftr" sz="quarter" idx="18"/>
          </p:nvPr>
        </p:nvSpPr>
        <p:spPr>
          <a:xfrm>
            <a:off x="93969" y="6172200"/>
            <a:ext cx="8595360" cy="235463"/>
          </a:xfrm>
          <a:prstGeom prst="rect">
            <a:avLst/>
          </a:prstGeom>
        </p:spPr>
        <p:txBody>
          <a:bodyPr/>
          <a:lstStyle/>
          <a:p>
            <a:endParaRPr lang="en-US" dirty="0"/>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11"/>
          <p:cNvSpPr>
            <a:spLocks noGrp="1"/>
          </p:cNvSpPr>
          <p:nvPr>
            <p:ph type="body" sz="quarter" idx="19" hasCustomPrompt="1"/>
          </p:nvPr>
        </p:nvSpPr>
        <p:spPr>
          <a:xfrm>
            <a:off x="1600200" y="6371626"/>
            <a:ext cx="7159752" cy="274320"/>
          </a:xfrm>
        </p:spPr>
        <p:txBody>
          <a:bodyPr lIns="91440" tIns="45720" rIns="91440" bIns="45720"/>
          <a:lstStyle>
            <a:lvl1pPr marL="0" marR="0" indent="0" algn="r" defTabSz="914400" rtl="0" eaLnBrk="1" fontAlgn="auto" latinLnBrk="0" hangingPunct="1">
              <a:lnSpc>
                <a:spcPct val="100000"/>
              </a:lnSpc>
              <a:spcBef>
                <a:spcPts val="0"/>
              </a:spcBef>
              <a:spcAft>
                <a:spcPts val="0"/>
              </a:spcAft>
              <a:buClrTx/>
              <a:buSzTx/>
              <a:buFontTx/>
              <a:buNone/>
              <a:tabLst/>
              <a:defRPr lang="en-US" altLang="en-US" sz="1200" b="0" kern="1200" dirty="0">
                <a:solidFill>
                  <a:schemeClr val="tx1"/>
                </a:solidFill>
                <a:latin typeface="Verdana" pitchFamily="34" charset="0"/>
                <a:ea typeface="Verdana" pitchFamily="34" charset="0"/>
                <a:cs typeface="Verdana" pitchFamily="34" charset="0"/>
              </a:defRPr>
            </a:lvl1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sz="3200">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1"/>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26" name="Picture 2" descr="C:\Users\Lenovo\Desktop\OCD2017_M\MISC3\Paul\LUMS\Teaching 2019\Misc\Lancaster Background.jp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p:txBody>
          <a:bodyPr/>
          <a:lstStyle>
            <a:lvl1pPr>
              <a:defRPr sz="3200">
                <a:solidFill>
                  <a:srgbClr val="B5121B"/>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256032" indent="-256032">
              <a:buClr>
                <a:srgbClr val="666666"/>
              </a:buClr>
              <a:buSzPct val="100000"/>
              <a:buFont typeface="Arial" pitchFamily="34" charset="0"/>
              <a:buChar char="•"/>
              <a:defRPr>
                <a:solidFill>
                  <a:srgbClr val="666666"/>
                </a:solidFill>
              </a:defRPr>
            </a:lvl1pPr>
            <a:lvl2pPr marL="742950" indent="-285750">
              <a:buClr>
                <a:srgbClr val="666666"/>
              </a:buClr>
              <a:buFont typeface="Arial" pitchFamily="34" charset="0"/>
              <a:buChar char="•"/>
              <a:defRPr>
                <a:solidFill>
                  <a:srgbClr val="666666"/>
                </a:solidFill>
              </a:defRPr>
            </a:lvl2pPr>
            <a:lvl3pPr marL="1143000" indent="-228600">
              <a:buClr>
                <a:srgbClr val="666666"/>
              </a:buClr>
              <a:buFont typeface="Arial" pitchFamily="34" charset="0"/>
              <a:buChar char="•"/>
              <a:defRPr>
                <a:solidFill>
                  <a:srgbClr val="666666"/>
                </a:solidFill>
              </a:defRPr>
            </a:lvl3pPr>
            <a:lvl4pPr marL="1600200" indent="-228600">
              <a:buClr>
                <a:srgbClr val="666666"/>
              </a:buClr>
              <a:buFont typeface="Arial" pitchFamily="34" charset="0"/>
              <a:buChar char="•"/>
              <a:defRPr>
                <a:solidFill>
                  <a:srgbClr val="666666"/>
                </a:solidFill>
              </a:defRPr>
            </a:lvl4pPr>
            <a:lvl5pPr marL="2057400" indent="-228600">
              <a:buClr>
                <a:srgbClr val="666666"/>
              </a:buClr>
              <a:buFont typeface="Arial" pitchFamily="34" charset="0"/>
              <a:buChar char="•"/>
              <a:defRPr>
                <a:solidFill>
                  <a:srgbClr val="666666"/>
                </a:solidFill>
              </a:defRPr>
            </a:lvl5pPr>
            <a:lvl6pPr marL="2514600" indent="-228600">
              <a:buClr>
                <a:srgbClr val="666666"/>
              </a:buClr>
              <a:buFont typeface="Arial" pitchFamily="34" charset="0"/>
              <a:buChar char="•"/>
              <a:defRPr>
                <a:solidFill>
                  <a:srgbClr val="666666"/>
                </a:solidFill>
              </a:defRPr>
            </a:lvl6pPr>
            <a:lvl7pPr marL="2971800" indent="-228600">
              <a:buClr>
                <a:srgbClr val="666666"/>
              </a:buClr>
              <a:buFont typeface="Arial" pitchFamily="34" charset="0"/>
              <a:buChar char="•"/>
              <a:defRPr>
                <a:solidFill>
                  <a:srgbClr val="666666"/>
                </a:solidFill>
              </a:defRPr>
            </a:lvl7pPr>
            <a:lvl8pPr marL="3429000" indent="-228600">
              <a:buClr>
                <a:srgbClr val="666666"/>
              </a:buClr>
              <a:buFont typeface="Arial" pitchFamily="34" charset="0"/>
              <a:buChar char="•"/>
              <a:defRPr>
                <a:solidFill>
                  <a:srgbClr val="666666"/>
                </a:solidFill>
              </a:defRPr>
            </a:lvl8pPr>
            <a:lvl9pPr marL="3886200" indent="-228600">
              <a:buClr>
                <a:srgbClr val="666666"/>
              </a:buClr>
              <a:buFont typeface="Arial" pitchFamily="34" charset="0"/>
              <a:buChar char="•"/>
              <a:defRPr>
                <a:solidFill>
                  <a:srgbClr val="666666"/>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7" name="Picture 6" descr="3642-LUni-QuadrupleAccredited-Lockup2017.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800"/>
            </a:lvl1pPr>
            <a:lvl2pPr marL="740664" indent="-285750">
              <a:buClr>
                <a:srgbClr val="007FA3"/>
              </a:buClr>
              <a:defRPr sz="2400"/>
            </a:lvl2pPr>
            <a:lvl3pPr>
              <a:buClr>
                <a:srgbClr val="007FA3"/>
              </a:buClr>
              <a:defRPr sz="2000"/>
            </a:lvl3pPr>
            <a:lvl4pPr>
              <a:buClr>
                <a:srgbClr val="007FA3"/>
              </a:buClr>
              <a:defRPr sz="1800"/>
            </a:lvl4pPr>
            <a:lvl5pPr>
              <a:buClr>
                <a:srgbClr val="007FA3"/>
              </a:buClr>
              <a:defRPr sz="1800"/>
            </a:lvl5pPr>
            <a:lvl6pPr>
              <a:buClr>
                <a:srgbClr val="007FA3"/>
              </a:buClr>
              <a:defRPr sz="1800"/>
            </a:lvl6pPr>
            <a:lvl7pPr>
              <a:buClr>
                <a:srgbClr val="007FA3"/>
              </a:buClr>
              <a:defRPr sz="1800"/>
            </a:lvl7pPr>
            <a:lvl8pPr>
              <a:buClr>
                <a:srgbClr val="007FA3"/>
              </a:buClr>
              <a:defRPr sz="1800"/>
            </a:lvl8pPr>
            <a:lvl9pPr>
              <a:buClr>
                <a:srgbClr val="007FA3"/>
              </a:buCl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200">
                <a:solidFill>
                  <a:srgbClr val="007FA3"/>
                </a:solidFill>
                <a:latin typeface="+mj-lt"/>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200" b="1" cap="none" baseline="0">
                <a:solidFill>
                  <a:srgbClr val="007FA3"/>
                </a:solidFill>
                <a:latin typeface="+mj-lt"/>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1/30/2024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7" name="Picture 6" descr="3642-LUni-QuadrupleAccredited-Lockup2017.jp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1" r:id="rId5"/>
    <p:sldLayoutId id="2147483659" r:id="rId6"/>
    <p:sldLayoutId id="2147483658" r:id="rId7"/>
    <p:sldLayoutId id="2147483660" r:id="rId8"/>
    <p:sldLayoutId id="2147483651" r:id="rId9"/>
    <p:sldLayoutId id="2147483654" r:id="rId10"/>
    <p:sldLayoutId id="2147483655" r:id="rId11"/>
    <p:sldLayoutId id="2147483662" r:id="rId12"/>
  </p:sldLayoutIdLst>
  <p:txStyles>
    <p:titleStyle>
      <a:lvl1pPr algn="l" defTabSz="914400" rtl="0" eaLnBrk="1" latinLnBrk="0" hangingPunct="1">
        <a:lnSpc>
          <a:spcPct val="100000"/>
        </a:lnSpc>
        <a:spcBef>
          <a:spcPct val="0"/>
        </a:spcBef>
        <a:buNone/>
        <a:defRPr sz="32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900"/>
        </a:spcBef>
        <a:buClr>
          <a:srgbClr val="007FA3"/>
        </a:buClr>
        <a:buFont typeface="Arial" panose="020B0604020202020204" pitchFamily="34" charset="0"/>
        <a:buChar char="•"/>
        <a:defRPr sz="2800" kern="1200">
          <a:solidFill>
            <a:srgbClr val="666666"/>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rgbClr val="666666"/>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rgbClr val="666666"/>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5pPr>
      <a:lvl6pPr marL="25146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6pPr>
      <a:lvl7pPr marL="29718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7pPr>
      <a:lvl8pPr marL="34290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8pPr>
      <a:lvl9pPr marL="38862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fred.stlouisfed.org/series/TWEXMMTH"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fred.stlouisfed.org/series/TB3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1" y="-3693"/>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solidFill>
                  <a:srgbClr val="B5121B"/>
                </a:solidFill>
              </a:rPr>
              <a:t>AcF 304 Financial Markets</a:t>
            </a:r>
            <a:br>
              <a:rPr lang="en-US">
                <a:solidFill>
                  <a:srgbClr val="B5121B"/>
                </a:solidFill>
              </a:rPr>
            </a:br>
            <a:br>
              <a:rPr lang="en-US">
                <a:solidFill>
                  <a:srgbClr val="B5121B"/>
                </a:solidFill>
              </a:rPr>
            </a:br>
            <a:endParaRPr lang="en-US" dirty="0">
              <a:solidFill>
                <a:srgbClr val="B5121B"/>
              </a:solidFill>
            </a:endParaRPr>
          </a:p>
        </p:txBody>
      </p:sp>
      <p:sp>
        <p:nvSpPr>
          <p:cNvPr id="4" name="Text Placeholder 3"/>
          <p:cNvSpPr>
            <a:spLocks noGrp="1"/>
          </p:cNvSpPr>
          <p:nvPr>
            <p:ph type="body" sz="quarter" idx="14"/>
          </p:nvPr>
        </p:nvSpPr>
        <p:spPr>
          <a:xfrm>
            <a:off x="457200" y="3942133"/>
            <a:ext cx="7696200" cy="2286000"/>
          </a:xfrm>
        </p:spPr>
        <p:txBody>
          <a:bodyPr/>
          <a:lstStyle/>
          <a:p>
            <a:endParaRPr lang="en-US"/>
          </a:p>
          <a:p>
            <a:endParaRPr lang="en-US"/>
          </a:p>
          <a:p>
            <a:endParaRPr lang="en-US"/>
          </a:p>
          <a:p>
            <a:endParaRPr lang="en-US"/>
          </a:p>
          <a:p>
            <a:endParaRPr lang="en-US">
              <a:solidFill>
                <a:srgbClr val="666666"/>
              </a:solidFill>
            </a:endParaRPr>
          </a:p>
          <a:p>
            <a:r>
              <a:rPr lang="en-US" sz="2400">
                <a:solidFill>
                  <a:srgbClr val="666666"/>
                </a:solidFill>
              </a:rPr>
              <a:t>Part 3 – FX in The Short Run – The Practice </a:t>
            </a:r>
            <a:endParaRPr lang="en-US"/>
          </a:p>
          <a:p>
            <a:endParaRPr lang="en-US"/>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1549"/>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
        <p:nvSpPr>
          <p:cNvPr id="3" name="TextBox 2">
            <a:extLst>
              <a:ext uri="{FF2B5EF4-FFF2-40B4-BE49-F238E27FC236}">
                <a16:creationId xmlns:a16="http://schemas.microsoft.com/office/drawing/2014/main" id="{C2A03115-982E-4EA1-86F3-C1DF3481BDF0}"/>
              </a:ext>
            </a:extLst>
          </p:cNvPr>
          <p:cNvSpPr txBox="1"/>
          <p:nvPr/>
        </p:nvSpPr>
        <p:spPr>
          <a:xfrm>
            <a:off x="305706" y="775196"/>
            <a:ext cx="6248400" cy="461665"/>
          </a:xfrm>
          <a:prstGeom prst="rect">
            <a:avLst/>
          </a:prstGeom>
          <a:noFill/>
        </p:spPr>
        <p:txBody>
          <a:bodyPr wrap="square" rtlCol="0">
            <a:spAutoFit/>
          </a:bodyPr>
          <a:lstStyle/>
          <a:p>
            <a:r>
              <a:rPr lang="en-GB" sz="2400">
                <a:solidFill>
                  <a:srgbClr val="666666"/>
                </a:solidFill>
              </a:rPr>
              <a:t>Topic 5 – The Foreign Exchange Market</a:t>
            </a:r>
            <a:r>
              <a:rPr lang="en-GB" sz="2000"/>
              <a:t> </a:t>
            </a:r>
            <a:endParaRPr lang="en-GB" sz="2000" dirty="0" err="1"/>
          </a:p>
        </p:txBody>
      </p:sp>
    </p:spTree>
    <p:extLst>
      <p:ext uri="{BB962C8B-B14F-4D97-AF65-F5344CB8AC3E}">
        <p14:creationId xmlns:p14="http://schemas.microsoft.com/office/powerpoint/2010/main" val="93062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097280"/>
          </a:xfrm>
        </p:spPr>
        <p:txBody>
          <a:bodyPr/>
          <a:lstStyle/>
          <a:p>
            <a:r>
              <a:rPr lang="en-US" altLang="en-US" sz="2800" dirty="0">
                <a:ea typeface="ヒラギノ角ゴ Pro W3" charset="-128"/>
              </a:rPr>
              <a:t>Question</a:t>
            </a:r>
            <a:endParaRPr lang="en-US" sz="2800" dirty="0"/>
          </a:p>
        </p:txBody>
      </p:sp>
      <p:sp>
        <p:nvSpPr>
          <p:cNvPr id="3" name="Content Placeholder 2"/>
          <p:cNvSpPr>
            <a:spLocks noGrp="1"/>
          </p:cNvSpPr>
          <p:nvPr>
            <p:ph idx="1"/>
          </p:nvPr>
        </p:nvSpPr>
        <p:spPr>
          <a:xfrm>
            <a:off x="457200" y="320040"/>
            <a:ext cx="8229600" cy="4525963"/>
          </a:xfrm>
        </p:spPr>
        <p:txBody>
          <a:bodyPr/>
          <a:lstStyle/>
          <a:p>
            <a:endParaRPr lang="en-US" altLang="ja-JP" sz="2000" dirty="0">
              <a:solidFill>
                <a:srgbClr val="000000"/>
              </a:solidFill>
              <a:ea typeface="ヒラギノ角ゴ Pro W3" charset="-128"/>
              <a:sym typeface="Symbol" panose="05050102010706020507" pitchFamily="18" charset="2"/>
            </a:endParaRPr>
          </a:p>
          <a:p>
            <a:pPr marL="0" indent="0">
              <a:buNone/>
            </a:pPr>
            <a:r>
              <a:rPr lang="en-US" sz="2000" dirty="0">
                <a:solidFill>
                  <a:schemeClr val="tx1"/>
                </a:solidFill>
              </a:rPr>
              <a:t>5) A stronger dollar benefits ________ and hurts ________.</a:t>
            </a:r>
            <a:endParaRPr lang="en-GB" sz="2000" dirty="0">
              <a:solidFill>
                <a:schemeClr val="tx1"/>
              </a:solidFill>
            </a:endParaRPr>
          </a:p>
          <a:p>
            <a:pPr marL="0" indent="0">
              <a:buNone/>
            </a:pPr>
            <a:r>
              <a:rPr lang="en-US" sz="2000" dirty="0">
                <a:solidFill>
                  <a:schemeClr val="tx1"/>
                </a:solidFill>
              </a:rPr>
              <a:t>A) American businesses; American consumers</a:t>
            </a:r>
            <a:endParaRPr lang="en-GB" sz="2000" dirty="0">
              <a:solidFill>
                <a:schemeClr val="tx1"/>
              </a:solidFill>
            </a:endParaRPr>
          </a:p>
          <a:p>
            <a:pPr marL="0" indent="0">
              <a:buNone/>
            </a:pPr>
            <a:r>
              <a:rPr lang="en-US" sz="2000" dirty="0">
                <a:solidFill>
                  <a:schemeClr val="tx1"/>
                </a:solidFill>
              </a:rPr>
              <a:t>B) American businesses; foreign businesses</a:t>
            </a:r>
            <a:endParaRPr lang="en-GB" sz="2000" dirty="0">
              <a:solidFill>
                <a:schemeClr val="tx1"/>
              </a:solidFill>
            </a:endParaRPr>
          </a:p>
          <a:p>
            <a:pPr marL="0" indent="0">
              <a:buNone/>
            </a:pPr>
            <a:r>
              <a:rPr lang="en-US" sz="2000" dirty="0">
                <a:solidFill>
                  <a:schemeClr val="tx1"/>
                </a:solidFill>
              </a:rPr>
              <a:t>C) American consumers; American businesses</a:t>
            </a:r>
            <a:endParaRPr lang="en-GB" sz="2000" dirty="0">
              <a:solidFill>
                <a:schemeClr val="tx1"/>
              </a:solidFill>
            </a:endParaRPr>
          </a:p>
          <a:p>
            <a:pPr marL="0" indent="0">
              <a:buNone/>
            </a:pPr>
            <a:r>
              <a:rPr lang="en-US" sz="2000" dirty="0">
                <a:solidFill>
                  <a:schemeClr val="tx1"/>
                </a:solidFill>
              </a:rPr>
              <a:t>D) foreign businesses; American consumers</a:t>
            </a:r>
          </a:p>
          <a:p>
            <a:pPr marL="0" indent="0">
              <a:buNone/>
            </a:pPr>
            <a:r>
              <a:rPr lang="en-US" sz="1600" dirty="0"/>
              <a:t>Stronger Dollar = Weaker GBP </a:t>
            </a:r>
          </a:p>
          <a:p>
            <a:pPr marL="0" indent="0">
              <a:buNone/>
            </a:pPr>
            <a:r>
              <a:rPr lang="en-US" sz="1600" dirty="0"/>
              <a:t>You need less USD to buy GBP goods</a:t>
            </a:r>
          </a:p>
          <a:p>
            <a:pPr marL="0" indent="0">
              <a:buNone/>
            </a:pPr>
            <a:r>
              <a:rPr lang="en-US" sz="1600" dirty="0"/>
              <a:t>So cheaper for American consumers to buy UK goods   </a:t>
            </a:r>
            <a:endParaRPr lang="en-GB" sz="1600" dirty="0"/>
          </a:p>
          <a:p>
            <a:pPr marL="0" indent="0">
              <a:buNone/>
            </a:pPr>
            <a:r>
              <a:rPr lang="en-US" sz="2000" dirty="0">
                <a:solidFill>
                  <a:schemeClr val="tx1"/>
                </a:solidFill>
              </a:rPr>
              <a:t>So benefits American consumers  </a:t>
            </a:r>
          </a:p>
          <a:p>
            <a:pPr marL="0" indent="0">
              <a:buNone/>
            </a:pPr>
            <a:r>
              <a:rPr lang="en-US" sz="1600" dirty="0"/>
              <a:t>You need more GBP to buy the same amount of USD goods.</a:t>
            </a:r>
          </a:p>
          <a:p>
            <a:pPr marL="0" indent="0">
              <a:buNone/>
            </a:pPr>
            <a:r>
              <a:rPr lang="en-US" sz="1600" dirty="0"/>
              <a:t>So harder for </a:t>
            </a:r>
            <a:r>
              <a:rPr lang="en-US" sz="1600" dirty="0" err="1"/>
              <a:t>Amercan</a:t>
            </a:r>
            <a:r>
              <a:rPr lang="en-US" sz="1600" dirty="0"/>
              <a:t> business to export to UK (hurts American businesses)</a:t>
            </a:r>
          </a:p>
          <a:p>
            <a:pPr marL="0" indent="0">
              <a:buNone/>
            </a:pPr>
            <a:r>
              <a:rPr lang="en-US" sz="2000" dirty="0">
                <a:solidFill>
                  <a:schemeClr val="tx1"/>
                </a:solidFill>
              </a:rPr>
              <a:t>Benefits American consumers; Hurts American export businesses</a:t>
            </a:r>
          </a:p>
          <a:p>
            <a:pPr marL="0" indent="0">
              <a:buNone/>
            </a:pPr>
            <a:r>
              <a:rPr lang="en-US" sz="2000" b="1" dirty="0">
                <a:solidFill>
                  <a:schemeClr val="tx1"/>
                </a:solidFill>
              </a:rPr>
              <a:t>Answer: C</a:t>
            </a:r>
            <a:endParaRPr lang="en-GB" sz="2000" b="1" dirty="0">
              <a:solidFill>
                <a:schemeClr val="tx1"/>
              </a:solidFill>
            </a:endParaRPr>
          </a:p>
          <a:p>
            <a:endParaRPr lang="en-US" altLang="ja-JP" sz="2000"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p:txBody>
      </p:sp>
    </p:spTree>
    <p:extLst>
      <p:ext uri="{BB962C8B-B14F-4D97-AF65-F5344CB8AC3E}">
        <p14:creationId xmlns:p14="http://schemas.microsoft.com/office/powerpoint/2010/main" val="391670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46271"/>
            <a:ext cx="8229600" cy="5044929"/>
          </a:xfrm>
        </p:spPr>
        <p:txBody>
          <a:bodyPr/>
          <a:lstStyle/>
          <a:p>
            <a:pPr marL="0" indent="0">
              <a:buNone/>
            </a:pPr>
            <a:r>
              <a:rPr lang="en-US" sz="2000" dirty="0"/>
              <a:t>5) Increased demand for a country's ________ causes its currency to appreciate in the long run, while increased demand for ________ causes its currency to depreciate.</a:t>
            </a:r>
            <a:endParaRPr lang="en-GB" sz="2000" dirty="0"/>
          </a:p>
          <a:p>
            <a:pPr marL="0" indent="0">
              <a:buNone/>
            </a:pPr>
            <a:r>
              <a:rPr lang="en-US" sz="2000" dirty="0"/>
              <a:t>A) imports; imports</a:t>
            </a:r>
            <a:endParaRPr lang="en-GB" sz="2000" dirty="0"/>
          </a:p>
          <a:p>
            <a:pPr marL="0" indent="0">
              <a:buNone/>
            </a:pPr>
            <a:r>
              <a:rPr lang="en-US" sz="2000" dirty="0"/>
              <a:t>B) imports; exports</a:t>
            </a:r>
            <a:endParaRPr lang="en-GB" sz="2000" dirty="0"/>
          </a:p>
          <a:p>
            <a:pPr marL="0" indent="0">
              <a:buNone/>
            </a:pPr>
            <a:r>
              <a:rPr lang="en-US" sz="2000" dirty="0"/>
              <a:t>C) exports; imports</a:t>
            </a:r>
            <a:endParaRPr lang="en-GB" sz="2000" dirty="0"/>
          </a:p>
          <a:p>
            <a:pPr marL="0" indent="0">
              <a:buNone/>
            </a:pPr>
            <a:r>
              <a:rPr lang="en-US" sz="2000" dirty="0"/>
              <a:t>D) exports; exports</a:t>
            </a:r>
            <a:endParaRPr lang="en-GB" sz="2000" dirty="0"/>
          </a:p>
          <a:p>
            <a:pPr marL="0" indent="0">
              <a:buNone/>
            </a:pPr>
            <a:r>
              <a:rPr lang="en-US" sz="2000" b="1" dirty="0"/>
              <a:t>Answer:  C</a:t>
            </a:r>
          </a:p>
          <a:p>
            <a:pPr marL="0" indent="0">
              <a:buNone/>
            </a:pPr>
            <a:r>
              <a:rPr lang="en-US" sz="2000" i="1" dirty="0"/>
              <a:t>Increased demand for a country’s exports e.g. US exports, means overseas countries need to sell their own currency e.g. EUR and buy USD. Demand for USD causes its price to go up / appreciate.</a:t>
            </a:r>
          </a:p>
          <a:p>
            <a:pPr marL="0" indent="0">
              <a:buNone/>
            </a:pPr>
            <a:r>
              <a:rPr lang="en-US" sz="2000" i="1" dirty="0"/>
              <a:t>Increased US demand for imports means US customers need to sell USD and buy e.g. EUR causes the USD price to go fall / depreciate.</a:t>
            </a:r>
            <a:endParaRPr lang="en-GB" sz="2000" i="1" dirty="0"/>
          </a:p>
          <a:p>
            <a:pPr marL="0" indent="0">
              <a:buNone/>
            </a:pPr>
            <a:endParaRPr lang="en-GB" sz="2000" dirty="0"/>
          </a:p>
          <a:p>
            <a:endParaRPr lang="en-US" altLang="ja-JP" sz="2000" dirty="0">
              <a:solidFill>
                <a:srgbClr val="000000"/>
              </a:solidFill>
              <a:ea typeface="ヒラギノ角ゴ Pro W3" charset="-128"/>
              <a:sym typeface="Symbol" panose="05050102010706020507" pitchFamily="18" charset="2"/>
            </a:endParaRPr>
          </a:p>
          <a:p>
            <a:endParaRPr lang="en-US" altLang="ja-JP" sz="2000"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pPr lvl="1"/>
            <a:r>
              <a:rPr lang="en-US" altLang="en-US" dirty="0">
                <a:solidFill>
                  <a:srgbClr val="000000"/>
                </a:solidFill>
                <a:ea typeface="ヒラギノ角ゴ Pro W3" charset="-128"/>
              </a:rPr>
              <a:t>Benefits domestic consumers (you)</a:t>
            </a:r>
          </a:p>
        </p:txBody>
      </p:sp>
      <p:sp>
        <p:nvSpPr>
          <p:cNvPr id="4" name="Rectangle 3"/>
          <p:cNvSpPr/>
          <p:nvPr/>
        </p:nvSpPr>
        <p:spPr>
          <a:xfrm>
            <a:off x="228600" y="228600"/>
            <a:ext cx="2514600" cy="523220"/>
          </a:xfrm>
          <a:prstGeom prst="rect">
            <a:avLst/>
          </a:prstGeom>
        </p:spPr>
        <p:txBody>
          <a:bodyPr wrap="square">
            <a:spAutoFit/>
          </a:bodyPr>
          <a:lstStyle/>
          <a:p>
            <a:r>
              <a:rPr lang="en-US" altLang="en-US" sz="2800" b="1">
                <a:solidFill>
                  <a:srgbClr val="B5121B"/>
                </a:solidFill>
                <a:ea typeface="ヒラギノ角ゴ Pro W3" charset="-128"/>
              </a:rPr>
              <a:t>Question</a:t>
            </a:r>
            <a:endParaRPr lang="en-GB" sz="2800" b="1">
              <a:solidFill>
                <a:srgbClr val="B5121B"/>
              </a:solidFill>
            </a:endParaRPr>
          </a:p>
        </p:txBody>
      </p:sp>
    </p:spTree>
    <p:extLst>
      <p:ext uri="{BB962C8B-B14F-4D97-AF65-F5344CB8AC3E}">
        <p14:creationId xmlns:p14="http://schemas.microsoft.com/office/powerpoint/2010/main" val="25348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ヒラギノ角ゴ Pro W3" charset="-128"/>
              </a:rPr>
              <a:t>Question</a:t>
            </a:r>
            <a:endParaRPr lang="en-US" dirty="0"/>
          </a:p>
        </p:txBody>
      </p:sp>
      <p:sp>
        <p:nvSpPr>
          <p:cNvPr id="3" name="Content Placeholder 2"/>
          <p:cNvSpPr>
            <a:spLocks noGrp="1"/>
          </p:cNvSpPr>
          <p:nvPr>
            <p:ph idx="1"/>
          </p:nvPr>
        </p:nvSpPr>
        <p:spPr/>
        <p:txBody>
          <a:bodyPr/>
          <a:lstStyle/>
          <a:p>
            <a:pPr marL="0" indent="0">
              <a:buNone/>
            </a:pPr>
            <a:r>
              <a:rPr lang="en-US" sz="2000" dirty="0"/>
              <a:t>When the exchange rate for the euro changes from EUR/USD 1.00 to EUR/USD 1.20, then, holding everything else constant, the euro has</a:t>
            </a:r>
            <a:endParaRPr lang="en-GB" sz="2000" dirty="0"/>
          </a:p>
          <a:p>
            <a:pPr marL="0" indent="0">
              <a:buNone/>
            </a:pPr>
            <a:r>
              <a:rPr lang="en-US" sz="2000" dirty="0"/>
              <a:t>A) appreciated and German cars sold in the United States become more expensive.</a:t>
            </a:r>
            <a:endParaRPr lang="en-GB" sz="2000" dirty="0"/>
          </a:p>
          <a:p>
            <a:pPr marL="0" indent="0">
              <a:buNone/>
            </a:pPr>
            <a:r>
              <a:rPr lang="en-US" sz="2000" dirty="0"/>
              <a:t>B) appreciated and German cars sold in the United States become less expensive.</a:t>
            </a:r>
            <a:endParaRPr lang="en-GB" sz="2000" dirty="0"/>
          </a:p>
          <a:p>
            <a:pPr marL="0" indent="0">
              <a:buNone/>
            </a:pPr>
            <a:r>
              <a:rPr lang="en-US" sz="2000" dirty="0"/>
              <a:t>C) depreciated and American wheat sold in Germany becomes more expensive.</a:t>
            </a:r>
            <a:endParaRPr lang="en-GB" sz="2000" dirty="0"/>
          </a:p>
          <a:p>
            <a:pPr marL="0" indent="0">
              <a:buNone/>
            </a:pPr>
            <a:r>
              <a:rPr lang="en-US" sz="2000" dirty="0"/>
              <a:t>D) depreciated and American wheat sold in Germany becomes less expensive.</a:t>
            </a:r>
            <a:endParaRPr lang="en-GB" sz="2000" dirty="0"/>
          </a:p>
          <a:p>
            <a:pPr marL="0" indent="0">
              <a:buNone/>
            </a:pPr>
            <a:r>
              <a:rPr lang="en-US" sz="2000" b="1" dirty="0"/>
              <a:t>Answer:  A</a:t>
            </a:r>
          </a:p>
          <a:p>
            <a:pPr marL="0" indent="0">
              <a:buNone/>
            </a:pPr>
            <a:r>
              <a:rPr lang="en-US" sz="900" dirty="0"/>
              <a:t>break</a:t>
            </a:r>
            <a:endParaRPr lang="en-GB" sz="900" dirty="0"/>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p:txBody>
      </p:sp>
    </p:spTree>
    <p:extLst>
      <p:ext uri="{BB962C8B-B14F-4D97-AF65-F5344CB8AC3E}">
        <p14:creationId xmlns:p14="http://schemas.microsoft.com/office/powerpoint/2010/main" val="20456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Why Are Exchange Rates Important? </a:t>
            </a:r>
            <a:r>
              <a:rPr lang="en-US" altLang="en-US" sz="1800" b="0" dirty="0">
                <a:ea typeface="ヒラギノ角ゴ Pro W3" charset="-128"/>
              </a:rPr>
              <a:t>(1 of 2)</a:t>
            </a:r>
            <a:endParaRPr lang="en-US" dirty="0"/>
          </a:p>
        </p:txBody>
      </p:sp>
      <p:sp>
        <p:nvSpPr>
          <p:cNvPr id="3" name="Content Placeholder 2"/>
          <p:cNvSpPr>
            <a:spLocks noGrp="1"/>
          </p:cNvSpPr>
          <p:nvPr>
            <p:ph idx="1"/>
          </p:nvPr>
        </p:nvSpPr>
        <p:spPr/>
        <p:txBody>
          <a:bodyPr/>
          <a:lstStyle/>
          <a:p>
            <a:pPr marL="0" indent="0">
              <a:buNone/>
            </a:pPr>
            <a:r>
              <a:rPr lang="en-GB" sz="2000" dirty="0"/>
              <a:t>23) If the dollar depreciates relative to the Swiss franc,</a:t>
            </a:r>
          </a:p>
          <a:p>
            <a:pPr marL="0" indent="0">
              <a:buNone/>
            </a:pPr>
            <a:r>
              <a:rPr lang="en-GB" sz="2000" dirty="0"/>
              <a:t>A) Swiss chocolate will become more expensive in the United States.</a:t>
            </a:r>
          </a:p>
          <a:p>
            <a:pPr marL="0" indent="0">
              <a:buNone/>
            </a:pPr>
            <a:r>
              <a:rPr lang="en-GB" sz="2000" dirty="0"/>
              <a:t>B) American computers will become less expensive in Switzerland.</a:t>
            </a:r>
          </a:p>
          <a:p>
            <a:pPr marL="0" indent="0">
              <a:buNone/>
            </a:pPr>
            <a:r>
              <a:rPr lang="en-GB" sz="2000" dirty="0"/>
              <a:t>C) Swiss chocolate will become cheaper in the United States.</a:t>
            </a:r>
          </a:p>
          <a:p>
            <a:pPr marL="0" indent="0">
              <a:buNone/>
            </a:pPr>
            <a:r>
              <a:rPr lang="en-GB" sz="2000" dirty="0"/>
              <a:t>D) both A and B of the above will happen.</a:t>
            </a:r>
          </a:p>
          <a:p>
            <a:pPr marL="0" indent="0">
              <a:buNone/>
            </a:pPr>
            <a:r>
              <a:rPr lang="en-GB" sz="2000" b="1" dirty="0"/>
              <a:t>Answer:  D</a:t>
            </a:r>
          </a:p>
          <a:p>
            <a:r>
              <a:rPr lang="en-US" altLang="ja-JP" sz="2000" dirty="0">
                <a:solidFill>
                  <a:srgbClr val="000000"/>
                </a:solidFill>
                <a:ea typeface="ヒラギノ角ゴ Pro W3" charset="-128"/>
                <a:sym typeface="Symbol" panose="05050102010706020507" pitchFamily="18" charset="2"/>
              </a:rPr>
              <a:t>Dollar depreciate, Swiss Franc strengthen.</a:t>
            </a:r>
          </a:p>
          <a:p>
            <a:r>
              <a:rPr lang="en-US" altLang="ja-JP" sz="2000" dirty="0">
                <a:solidFill>
                  <a:srgbClr val="000000"/>
                </a:solidFill>
                <a:ea typeface="ヒラギノ角ゴ Pro W3" charset="-128"/>
                <a:sym typeface="Symbol" panose="05050102010706020507" pitchFamily="18" charset="2"/>
              </a:rPr>
              <a:t>You need more USD to buy CHF (chocolate) – A is correct</a:t>
            </a:r>
          </a:p>
          <a:p>
            <a:r>
              <a:rPr lang="en-US" altLang="ja-JP" sz="2000" dirty="0">
                <a:solidFill>
                  <a:srgbClr val="000000"/>
                </a:solidFill>
                <a:ea typeface="ヒラギノ角ゴ Pro W3" charset="-128"/>
                <a:sym typeface="Symbol" panose="05050102010706020507" pitchFamily="18" charset="2"/>
              </a:rPr>
              <a:t>You need less CHF to buy USD (computers) – B is correct</a:t>
            </a:r>
          </a:p>
          <a:p>
            <a:endParaRPr lang="en-US" altLang="ja-JP" sz="2000"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pPr lvl="1"/>
            <a:r>
              <a:rPr lang="en-US" altLang="en-US" dirty="0">
                <a:solidFill>
                  <a:srgbClr val="000000"/>
                </a:solidFill>
                <a:ea typeface="ヒラギノ角ゴ Pro W3" charset="-128"/>
              </a:rPr>
              <a:t>Benefits domestic consumers (you)</a:t>
            </a:r>
          </a:p>
        </p:txBody>
      </p:sp>
    </p:spTree>
    <p:extLst>
      <p:ext uri="{BB962C8B-B14F-4D97-AF65-F5344CB8AC3E}">
        <p14:creationId xmlns:p14="http://schemas.microsoft.com/office/powerpoint/2010/main" val="130792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ヒラギノ角ゴ Pro W3" charset="-128"/>
              </a:rPr>
              <a:t>Question:</a:t>
            </a:r>
            <a:endParaRPr lang="en-US" dirty="0"/>
          </a:p>
        </p:txBody>
      </p:sp>
      <p:sp>
        <p:nvSpPr>
          <p:cNvPr id="3" name="Content Placeholder 2"/>
          <p:cNvSpPr>
            <a:spLocks noGrp="1"/>
          </p:cNvSpPr>
          <p:nvPr>
            <p:ph idx="1"/>
          </p:nvPr>
        </p:nvSpPr>
        <p:spPr/>
        <p:txBody>
          <a:bodyPr/>
          <a:lstStyle/>
          <a:p>
            <a:pPr marL="0" indent="0">
              <a:buNone/>
            </a:pPr>
            <a:r>
              <a:rPr lang="en-US" sz="2000" dirty="0"/>
              <a:t>5) When the value of the British pound changes from GBP/USD 1.50 to GBP/USD 1.25, the pound has ________ and the dollar has ________.</a:t>
            </a:r>
            <a:endParaRPr lang="en-GB" sz="2000" dirty="0"/>
          </a:p>
          <a:p>
            <a:pPr marL="0" indent="0">
              <a:buNone/>
            </a:pPr>
            <a:r>
              <a:rPr lang="en-US" sz="2000" dirty="0"/>
              <a:t>A) appreciated; appreciated</a:t>
            </a:r>
            <a:endParaRPr lang="en-GB" sz="2000" dirty="0"/>
          </a:p>
          <a:p>
            <a:pPr marL="0" indent="0">
              <a:buNone/>
            </a:pPr>
            <a:r>
              <a:rPr lang="en-US" sz="2000" dirty="0"/>
              <a:t>B) depreciated; appreciated</a:t>
            </a:r>
            <a:endParaRPr lang="en-GB" sz="2000" dirty="0"/>
          </a:p>
          <a:p>
            <a:pPr marL="0" indent="0">
              <a:buNone/>
            </a:pPr>
            <a:r>
              <a:rPr lang="en-US" sz="2000" dirty="0"/>
              <a:t>C) appreciated; depreciated</a:t>
            </a:r>
            <a:endParaRPr lang="en-GB" sz="2000" dirty="0"/>
          </a:p>
          <a:p>
            <a:pPr marL="0" indent="0">
              <a:buNone/>
            </a:pPr>
            <a:r>
              <a:rPr lang="en-US" sz="2000" dirty="0"/>
              <a:t>D) depreciated; depreciated</a:t>
            </a:r>
            <a:endParaRPr lang="en-GB" sz="2000" dirty="0"/>
          </a:p>
          <a:p>
            <a:pPr marL="0" indent="0">
              <a:buNone/>
            </a:pPr>
            <a:r>
              <a:rPr lang="en-US" sz="2000" b="1" dirty="0"/>
              <a:t>Answer:  B</a:t>
            </a:r>
          </a:p>
          <a:p>
            <a:pPr marL="0" indent="0">
              <a:buNone/>
            </a:pPr>
            <a:r>
              <a:rPr lang="en-US" sz="2000" dirty="0"/>
              <a:t>GBP/USD means dollars per pound.</a:t>
            </a:r>
            <a:endParaRPr lang="en-GB" sz="2000" dirty="0"/>
          </a:p>
          <a:p>
            <a:endParaRPr lang="en-US" sz="1600" dirty="0"/>
          </a:p>
        </p:txBody>
      </p:sp>
    </p:spTree>
    <p:extLst>
      <p:ext uri="{BB962C8B-B14F-4D97-AF65-F5344CB8AC3E}">
        <p14:creationId xmlns:p14="http://schemas.microsoft.com/office/powerpoint/2010/main" val="374415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 y="0"/>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solidFill>
                  <a:srgbClr val="B5121B"/>
                </a:solidFill>
              </a:rPr>
              <a:t>AcF 304 Financial Markets</a:t>
            </a:r>
            <a:br>
              <a:rPr lang="en-US">
                <a:solidFill>
                  <a:srgbClr val="B5121B"/>
                </a:solidFill>
              </a:rPr>
            </a:br>
            <a:br>
              <a:rPr lang="en-US">
                <a:solidFill>
                  <a:srgbClr val="B5121B"/>
                </a:solidFill>
              </a:rPr>
            </a:br>
            <a:endParaRPr lang="en-US" dirty="0">
              <a:solidFill>
                <a:srgbClr val="B5121B"/>
              </a:solidFill>
            </a:endParaRPr>
          </a:p>
        </p:txBody>
      </p:sp>
      <p:sp>
        <p:nvSpPr>
          <p:cNvPr id="4" name="Text Placeholder 3"/>
          <p:cNvSpPr>
            <a:spLocks noGrp="1"/>
          </p:cNvSpPr>
          <p:nvPr>
            <p:ph type="body" sz="quarter" idx="14"/>
          </p:nvPr>
        </p:nvSpPr>
        <p:spPr>
          <a:xfrm>
            <a:off x="493542" y="4117837"/>
            <a:ext cx="7696200" cy="2286000"/>
          </a:xfrm>
        </p:spPr>
        <p:txBody>
          <a:bodyPr/>
          <a:lstStyle/>
          <a:p>
            <a:endParaRPr lang="en-US"/>
          </a:p>
          <a:p>
            <a:endParaRPr lang="en-US"/>
          </a:p>
          <a:p>
            <a:endParaRPr lang="en-US"/>
          </a:p>
          <a:p>
            <a:endParaRPr lang="en-US"/>
          </a:p>
          <a:p>
            <a:endParaRPr lang="en-US">
              <a:solidFill>
                <a:srgbClr val="666666"/>
              </a:solidFill>
            </a:endParaRPr>
          </a:p>
          <a:p>
            <a:r>
              <a:rPr lang="en-US" sz="2400">
                <a:solidFill>
                  <a:srgbClr val="666666"/>
                </a:solidFill>
              </a:rPr>
              <a:t>Topic 6 – FX Spot Trading  </a:t>
            </a:r>
            <a:endParaRPr lang="en-US"/>
          </a:p>
          <a:p>
            <a:endParaRPr lang="en-US"/>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1549"/>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
        <p:nvSpPr>
          <p:cNvPr id="7" name="TextBox 6">
            <a:extLst>
              <a:ext uri="{FF2B5EF4-FFF2-40B4-BE49-F238E27FC236}">
                <a16:creationId xmlns:a16="http://schemas.microsoft.com/office/drawing/2014/main" id="{FE32AFEA-3665-4682-81DE-A304F678E566}"/>
              </a:ext>
            </a:extLst>
          </p:cNvPr>
          <p:cNvSpPr txBox="1"/>
          <p:nvPr/>
        </p:nvSpPr>
        <p:spPr>
          <a:xfrm>
            <a:off x="305706" y="775196"/>
            <a:ext cx="6248400" cy="461665"/>
          </a:xfrm>
          <a:prstGeom prst="rect">
            <a:avLst/>
          </a:prstGeom>
          <a:noFill/>
        </p:spPr>
        <p:txBody>
          <a:bodyPr wrap="square" rtlCol="0">
            <a:spAutoFit/>
          </a:bodyPr>
          <a:lstStyle/>
          <a:p>
            <a:r>
              <a:rPr lang="en-GB" sz="2400">
                <a:solidFill>
                  <a:srgbClr val="666666"/>
                </a:solidFill>
              </a:rPr>
              <a:t>Topic 5 – The Foreign Exchange Market</a:t>
            </a:r>
            <a:r>
              <a:rPr lang="en-GB" sz="2000"/>
              <a:t> </a:t>
            </a:r>
            <a:endParaRPr lang="en-GB" sz="2000" dirty="0" err="1"/>
          </a:p>
        </p:txBody>
      </p:sp>
    </p:spTree>
    <p:extLst>
      <p:ext uri="{BB962C8B-B14F-4D97-AF65-F5344CB8AC3E}">
        <p14:creationId xmlns:p14="http://schemas.microsoft.com/office/powerpoint/2010/main" val="260063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Exchange Rates in the Short Run </a:t>
            </a:r>
            <a:r>
              <a:rPr lang="en-US" altLang="en-US" sz="1800" b="0" dirty="0">
                <a:ea typeface="ヒラギノ角ゴ Pro W3" charset="-128"/>
              </a:rPr>
              <a:t>(1 </a:t>
            </a:r>
            <a:r>
              <a:rPr lang="en-US" altLang="en-US" sz="1800" b="0">
                <a:ea typeface="ヒラギノ角ゴ Pro W3" charset="-128"/>
              </a:rPr>
              <a:t>of 3)</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Changes in domestic interest rates are often cited in the press as affecting exchange rates.</a:t>
            </a:r>
          </a:p>
          <a:p>
            <a:endParaRPr lang="en-US" altLang="en-US" sz="2400" dirty="0">
              <a:solidFill>
                <a:srgbClr val="000000"/>
              </a:solidFill>
              <a:ea typeface="ヒラギノ角ゴ Pro W3" charset="-128"/>
            </a:endParaRPr>
          </a:p>
          <a:p>
            <a:r>
              <a:rPr lang="en-US" altLang="en-US" sz="2400" dirty="0">
                <a:solidFill>
                  <a:srgbClr val="000000"/>
                </a:solidFill>
                <a:ea typeface="ヒラギノ角ゴ Pro W3" charset="-128"/>
              </a:rPr>
              <a:t>In the short run, it is the interest rate on domestic bank deposits in terms of foreign bank deposits that is important. </a:t>
            </a:r>
          </a:p>
          <a:p>
            <a:endParaRPr lang="en-US" altLang="en-US" sz="2400" dirty="0">
              <a:solidFill>
                <a:srgbClr val="000000"/>
              </a:solidFill>
              <a:ea typeface="ヒラギノ角ゴ Pro W3" charset="-128"/>
            </a:endParaRPr>
          </a:p>
          <a:p>
            <a:r>
              <a:rPr lang="en-US" altLang="en-US" sz="2000" i="1" dirty="0">
                <a:solidFill>
                  <a:srgbClr val="000000"/>
                </a:solidFill>
                <a:ea typeface="ヒラギノ角ゴ Pro W3" charset="-128"/>
              </a:rPr>
              <a:t>FX transactions in the US each year are 25 times the amount of US imports and exports. In short-run, decisions to hold US or foreign assets have a much greater influence on FX rates than demand for exports / imports  </a:t>
            </a:r>
          </a:p>
        </p:txBody>
      </p:sp>
    </p:spTree>
    <p:extLst>
      <p:ext uri="{BB962C8B-B14F-4D97-AF65-F5344CB8AC3E}">
        <p14:creationId xmlns:p14="http://schemas.microsoft.com/office/powerpoint/2010/main" val="253041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Exchange Rates in the Short </a:t>
            </a:r>
            <a:r>
              <a:rPr lang="en-US" altLang="en-US">
                <a:ea typeface="ヒラギノ角ゴ Pro W3" charset="-128"/>
              </a:rPr>
              <a:t>Run </a:t>
            </a:r>
            <a:r>
              <a:rPr lang="en-US" altLang="en-US" sz="1800" b="0">
                <a:ea typeface="ヒラギノ角ゴ Pro W3" charset="-128"/>
              </a:rPr>
              <a:t>(2 of 3)</a:t>
            </a:r>
            <a:endParaRPr lang="en-US" dirty="0"/>
          </a:p>
        </p:txBody>
      </p:sp>
      <p:sp>
        <p:nvSpPr>
          <p:cNvPr id="3" name="Content Placeholder 2"/>
          <p:cNvSpPr>
            <a:spLocks noGrp="1"/>
          </p:cNvSpPr>
          <p:nvPr>
            <p:ph idx="1"/>
          </p:nvPr>
        </p:nvSpPr>
        <p:spPr/>
        <p:txBody>
          <a:bodyPr/>
          <a:lstStyle/>
          <a:p>
            <a:r>
              <a:rPr lang="en-US" altLang="en-US" sz="2400">
                <a:solidFill>
                  <a:srgbClr val="000000"/>
                </a:solidFill>
                <a:ea typeface="ヒラギノ角ゴ Pro W3" charset="-128"/>
              </a:rPr>
              <a:t>If non-US investors </a:t>
            </a:r>
            <a:r>
              <a:rPr lang="en-US" altLang="en-US" sz="2400" i="1">
                <a:solidFill>
                  <a:srgbClr val="000000"/>
                </a:solidFill>
                <a:ea typeface="ヒラギノ角ゴ Pro W3" charset="-128"/>
              </a:rPr>
              <a:t>(i.e. every investment manager in the UK !!!) </a:t>
            </a:r>
            <a:r>
              <a:rPr lang="en-US" altLang="en-US" sz="2400">
                <a:solidFill>
                  <a:srgbClr val="000000"/>
                </a:solidFill>
                <a:ea typeface="ヒラギノ角ゴ Pro W3" charset="-128"/>
              </a:rPr>
              <a:t>wants to buy US stocks they need to Sell GBP/Buy USD</a:t>
            </a:r>
          </a:p>
          <a:p>
            <a:r>
              <a:rPr lang="en-US" altLang="en-US" sz="2400">
                <a:solidFill>
                  <a:srgbClr val="000000"/>
                </a:solidFill>
                <a:ea typeface="ヒラギノ角ゴ Pro W3" charset="-128"/>
              </a:rPr>
              <a:t>If non-US Central Banks want to buy US Government Bonds – they need to Sell XXX / Buy USD to do so! </a:t>
            </a:r>
          </a:p>
          <a:p>
            <a:r>
              <a:rPr lang="en-US" altLang="en-US" sz="2400">
                <a:solidFill>
                  <a:srgbClr val="000000"/>
                </a:solidFill>
                <a:ea typeface="ヒラギノ角ゴ Pro W3" charset="-128"/>
              </a:rPr>
              <a:t>Interest rates offered to investors in any country are key for currency flows! </a:t>
            </a:r>
          </a:p>
          <a:p>
            <a:endParaRPr lang="en-US" altLang="en-US" sz="2400">
              <a:solidFill>
                <a:srgbClr val="000000"/>
              </a:solidFill>
              <a:ea typeface="ヒラギノ角ゴ Pro W3" charset="-128"/>
            </a:endParaRPr>
          </a:p>
          <a:p>
            <a:endParaRPr lang="en-US" altLang="en-US" sz="2400">
              <a:solidFill>
                <a:srgbClr val="000000"/>
              </a:solidFill>
              <a:ea typeface="ヒラギノ角ゴ Pro W3" charset="-128"/>
            </a:endParaRPr>
          </a:p>
          <a:p>
            <a:endParaRPr lang="en-US" altLang="en-US" sz="2400">
              <a:solidFill>
                <a:srgbClr val="000000"/>
              </a:solidFill>
              <a:ea typeface="ヒラギノ角ゴ Pro W3" charset="-128"/>
            </a:endParaRPr>
          </a:p>
        </p:txBody>
      </p:sp>
    </p:spTree>
    <p:extLst>
      <p:ext uri="{BB962C8B-B14F-4D97-AF65-F5344CB8AC3E}">
        <p14:creationId xmlns:p14="http://schemas.microsoft.com/office/powerpoint/2010/main" val="39290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7" y="-77895"/>
            <a:ext cx="8229600" cy="1097280"/>
          </a:xfrm>
        </p:spPr>
        <p:txBody>
          <a:bodyPr/>
          <a:lstStyle/>
          <a:p>
            <a:r>
              <a:rPr lang="en-US" altLang="en-US" sz="2800" dirty="0">
                <a:ea typeface="ヒラギノ角ゴ Pro W3" charset="-128"/>
              </a:rPr>
              <a:t>Exchange Rates in the Short Run </a:t>
            </a:r>
            <a:r>
              <a:rPr lang="en-US" altLang="en-US" sz="2800" b="0" dirty="0">
                <a:ea typeface="ヒラギノ角ゴ Pro W3" charset="-128"/>
              </a:rPr>
              <a:t>(1 </a:t>
            </a:r>
            <a:r>
              <a:rPr lang="en-US" altLang="en-US" sz="2800" b="0">
                <a:ea typeface="ヒラギノ角ゴ Pro W3" charset="-128"/>
              </a:rPr>
              <a:t>of 3)</a:t>
            </a:r>
            <a:endParaRPr lang="en-US" sz="2800" dirty="0"/>
          </a:p>
        </p:txBody>
      </p:sp>
      <p:sp>
        <p:nvSpPr>
          <p:cNvPr id="3" name="Content Placeholder 2"/>
          <p:cNvSpPr>
            <a:spLocks noGrp="1"/>
          </p:cNvSpPr>
          <p:nvPr>
            <p:ph idx="1"/>
          </p:nvPr>
        </p:nvSpPr>
        <p:spPr>
          <a:xfrm>
            <a:off x="457200" y="1166018"/>
            <a:ext cx="8229600" cy="4525963"/>
          </a:xfrm>
        </p:spPr>
        <p:txBody>
          <a:bodyPr/>
          <a:lstStyle/>
          <a:p>
            <a:r>
              <a:rPr lang="en-US" altLang="en-US" sz="1600" b="1" dirty="0">
                <a:solidFill>
                  <a:srgbClr val="000000"/>
                </a:solidFill>
                <a:ea typeface="ヒラギノ角ゴ Pro W3" charset="-128"/>
              </a:rPr>
              <a:t>Scenario 1 </a:t>
            </a:r>
          </a:p>
          <a:p>
            <a:r>
              <a:rPr lang="en-US" altLang="en-US" sz="1600" dirty="0">
                <a:solidFill>
                  <a:srgbClr val="000000"/>
                </a:solidFill>
                <a:ea typeface="ヒラギノ角ゴ Pro W3" charset="-128"/>
              </a:rPr>
              <a:t>EUR bank 12-month deposit rates = 2%</a:t>
            </a:r>
          </a:p>
          <a:p>
            <a:r>
              <a:rPr lang="en-US" altLang="en-US" sz="1600" dirty="0">
                <a:solidFill>
                  <a:srgbClr val="000000"/>
                </a:solidFill>
                <a:ea typeface="ヒラギノ角ゴ Pro W3" charset="-128"/>
              </a:rPr>
              <a:t>US bank 12-month deposit rates = 2%</a:t>
            </a:r>
          </a:p>
          <a:p>
            <a:r>
              <a:rPr lang="en-US" altLang="en-US" sz="1600" dirty="0">
                <a:solidFill>
                  <a:srgbClr val="000000"/>
                </a:solidFill>
                <a:ea typeface="ヒラギノ角ゴ Pro W3" charset="-128"/>
              </a:rPr>
              <a:t>EUR/USD =1.00</a:t>
            </a:r>
          </a:p>
          <a:p>
            <a:endParaRPr lang="en-US" altLang="en-US" sz="1600" dirty="0">
              <a:solidFill>
                <a:srgbClr val="000000"/>
              </a:solidFill>
              <a:ea typeface="ヒラギノ角ゴ Pro W3" charset="-128"/>
            </a:endParaRPr>
          </a:p>
          <a:p>
            <a:r>
              <a:rPr lang="en-US" altLang="en-US" sz="1600" b="1" dirty="0">
                <a:solidFill>
                  <a:srgbClr val="000000"/>
                </a:solidFill>
                <a:ea typeface="ヒラギノ角ゴ Pro W3" charset="-128"/>
              </a:rPr>
              <a:t>Scenario 2</a:t>
            </a:r>
          </a:p>
          <a:p>
            <a:r>
              <a:rPr lang="en-US" altLang="en-US" sz="1600" dirty="0">
                <a:solidFill>
                  <a:srgbClr val="000000"/>
                </a:solidFill>
                <a:ea typeface="ヒラギノ角ゴ Pro W3" charset="-128"/>
              </a:rPr>
              <a:t>EUR bank 12-month deposit rates = 2%</a:t>
            </a:r>
          </a:p>
          <a:p>
            <a:r>
              <a:rPr lang="en-US" altLang="en-US" sz="1600" dirty="0">
                <a:solidFill>
                  <a:srgbClr val="000000"/>
                </a:solidFill>
                <a:ea typeface="ヒラギノ角ゴ Pro W3" charset="-128"/>
              </a:rPr>
              <a:t>US bank 12-month deposit rates = 12%</a:t>
            </a:r>
          </a:p>
          <a:p>
            <a:r>
              <a:rPr lang="en-US" altLang="en-US" sz="1600" dirty="0">
                <a:solidFill>
                  <a:srgbClr val="000000"/>
                </a:solidFill>
                <a:ea typeface="ヒラギノ角ゴ Pro W3" charset="-128"/>
              </a:rPr>
              <a:t>As a European investor seeking returns, what will you do? </a:t>
            </a:r>
          </a:p>
          <a:p>
            <a:endParaRPr lang="en-US" altLang="en-US" sz="1600" i="1" dirty="0">
              <a:solidFill>
                <a:srgbClr val="000000"/>
              </a:solidFill>
              <a:ea typeface="ヒラギノ角ゴ Pro W3" charset="-128"/>
            </a:endParaRPr>
          </a:p>
          <a:p>
            <a:r>
              <a:rPr lang="en-US" altLang="en-US" sz="1600" i="1" dirty="0">
                <a:solidFill>
                  <a:srgbClr val="000000"/>
                </a:solidFill>
                <a:ea typeface="ヒラギノ角ゴ Pro W3" charset="-128"/>
              </a:rPr>
              <a:t>Sell EUR / Buy USD</a:t>
            </a:r>
          </a:p>
          <a:p>
            <a:r>
              <a:rPr lang="en-US" altLang="en-US" sz="1600" i="1" dirty="0">
                <a:solidFill>
                  <a:srgbClr val="000000"/>
                </a:solidFill>
                <a:ea typeface="ヒラギノ角ゴ Pro W3" charset="-128"/>
              </a:rPr>
              <a:t>Deposit those $ in US bank accounts  </a:t>
            </a:r>
          </a:p>
          <a:p>
            <a:r>
              <a:rPr lang="en-US" altLang="en-US" sz="1600" i="1" dirty="0">
                <a:solidFill>
                  <a:srgbClr val="000000"/>
                </a:solidFill>
                <a:ea typeface="ヒラギノ角ゴ Pro W3" charset="-128"/>
              </a:rPr>
              <a:t>EUR weakens / USD strengthens</a:t>
            </a:r>
          </a:p>
        </p:txBody>
      </p:sp>
    </p:spTree>
    <p:extLst>
      <p:ext uri="{BB962C8B-B14F-4D97-AF65-F5344CB8AC3E}">
        <p14:creationId xmlns:p14="http://schemas.microsoft.com/office/powerpoint/2010/main" val="22163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ヒラギノ角ゴ Pro W3" charset="-128"/>
              </a:rPr>
              <a:t>Applications </a:t>
            </a:r>
            <a:endParaRPr lang="en-US" dirty="0"/>
          </a:p>
        </p:txBody>
      </p:sp>
      <p:sp>
        <p:nvSpPr>
          <p:cNvPr id="3" name="Content Placeholder 2"/>
          <p:cNvSpPr>
            <a:spLocks noGrp="1"/>
          </p:cNvSpPr>
          <p:nvPr>
            <p:ph idx="1"/>
          </p:nvPr>
        </p:nvSpPr>
        <p:spPr/>
        <p:txBody>
          <a:bodyPr/>
          <a:lstStyle/>
          <a:p>
            <a:pPr marL="0" indent="0">
              <a:buNone/>
            </a:pPr>
            <a:r>
              <a:rPr lang="en-US" altLang="en-US" sz="2400" dirty="0">
                <a:solidFill>
                  <a:srgbClr val="000000"/>
                </a:solidFill>
                <a:ea typeface="ヒラギノ角ゴ Pro W3" charset="-128"/>
              </a:rPr>
              <a:t>Our analysis also allows us to take a look at the weak dollar in the 1980s, and (partially) explain why it became stronger in the 1990s and 2000s. We present a summary in Figure 15.8, on the next slide.</a:t>
            </a:r>
            <a:endParaRPr lang="en-US" sz="2400" dirty="0"/>
          </a:p>
        </p:txBody>
      </p:sp>
    </p:spTree>
    <p:extLst>
      <p:ext uri="{BB962C8B-B14F-4D97-AF65-F5344CB8AC3E}">
        <p14:creationId xmlns:p14="http://schemas.microsoft.com/office/powerpoint/2010/main" val="101726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charset="-128"/>
              </a:rPr>
              <a:t>Figure 15.8 </a:t>
            </a:r>
            <a:r>
              <a:rPr lang="en-US" altLang="en-US" sz="2400" b="0" dirty="0">
                <a:ea typeface="ヒラギノ角ゴ Pro W3" charset="-128"/>
              </a:rPr>
              <a:t>Value of the Dollar and Interest Rates, 1973–2016</a:t>
            </a:r>
            <a:endParaRPr lang="en-US" sz="2400" dirty="0"/>
          </a:p>
        </p:txBody>
      </p:sp>
      <p:pic>
        <p:nvPicPr>
          <p:cNvPr id="4" name="Picture 2" descr="A line graph shows value of the dollar and interest rates for the period from 1973 to 2016."/>
          <p:cNvPicPr>
            <a:picLocks noChangeAspect="1" noChangeArrowheads="1"/>
          </p:cNvPicPr>
          <p:nvPr/>
        </p:nvPicPr>
        <p:blipFill>
          <a:blip r:embed="rId2" cstate="print"/>
          <a:srcRect/>
          <a:stretch>
            <a:fillRect/>
          </a:stretch>
        </p:blipFill>
        <p:spPr bwMode="auto">
          <a:xfrm>
            <a:off x="1732491" y="1143000"/>
            <a:ext cx="5679017" cy="3906585"/>
          </a:xfrm>
          <a:prstGeom prst="rect">
            <a:avLst/>
          </a:prstGeom>
          <a:noFill/>
          <a:ln w="9525">
            <a:noFill/>
            <a:miter lim="800000"/>
            <a:headEnd/>
            <a:tailEnd/>
          </a:ln>
        </p:spPr>
      </p:pic>
      <p:sp>
        <p:nvSpPr>
          <p:cNvPr id="3" name="Content Placeholder 2"/>
          <p:cNvSpPr>
            <a:spLocks noGrp="1"/>
          </p:cNvSpPr>
          <p:nvPr>
            <p:ph idx="1"/>
          </p:nvPr>
        </p:nvSpPr>
        <p:spPr>
          <a:xfrm>
            <a:off x="457199" y="5057848"/>
            <a:ext cx="8229600" cy="411163"/>
          </a:xfrm>
        </p:spPr>
        <p:txBody>
          <a:bodyPr/>
          <a:lstStyle/>
          <a:p>
            <a:pPr marL="0" indent="0">
              <a:buNone/>
            </a:pPr>
            <a:r>
              <a:rPr lang="en-IN" sz="1200" i="1" dirty="0"/>
              <a:t>Source</a:t>
            </a:r>
            <a:r>
              <a:rPr lang="en-IN" sz="1200" dirty="0"/>
              <a:t>: Federal Reserve Bank of St. Louis FRED database: </a:t>
            </a:r>
            <a:r>
              <a:rPr lang="en-IN" sz="1200" dirty="0">
                <a:hlinkClick r:id="rId3"/>
              </a:rPr>
              <a:t>https://fred.stlouisfed.org/series/TWEXMMTH</a:t>
            </a:r>
            <a:r>
              <a:rPr lang="en-IN" sz="1200" dirty="0"/>
              <a:t>; </a:t>
            </a:r>
            <a:r>
              <a:rPr lang="en-IN" sz="1200" dirty="0">
                <a:hlinkClick r:id="rId4"/>
              </a:rPr>
              <a:t>https://fred.stlouisfed.org/series/TB3MS</a:t>
            </a:r>
            <a:r>
              <a:rPr lang="en-IN" sz="1200" dirty="0"/>
              <a:t>; real interest rate from Figure 3.1 in Chapter 3.</a:t>
            </a:r>
            <a:endParaRPr lang="en-US" sz="1200" dirty="0"/>
          </a:p>
        </p:txBody>
      </p:sp>
    </p:spTree>
    <p:extLst>
      <p:ext uri="{BB962C8B-B14F-4D97-AF65-F5344CB8AC3E}">
        <p14:creationId xmlns:p14="http://schemas.microsoft.com/office/powerpoint/2010/main" val="391080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Why Are Exchange Rates Important</a:t>
            </a:r>
            <a:r>
              <a:rPr lang="en-US" altLang="en-US">
                <a:ea typeface="ヒラギノ角ゴ Pro W3" charset="-128"/>
              </a:rPr>
              <a:t>? </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When the currency of your country appreciates relative to another country, your country</a:t>
            </a:r>
            <a:r>
              <a:rPr lang="ja-JP" altLang="en-US" sz="2400" dirty="0"/>
              <a:t>’</a:t>
            </a:r>
            <a:r>
              <a:rPr lang="en-US" altLang="ja-JP" sz="2400" dirty="0">
                <a:solidFill>
                  <a:srgbClr val="000000"/>
                </a:solidFill>
                <a:ea typeface="ヒラギノ角ゴ Pro W3" charset="-128"/>
              </a:rPr>
              <a:t>s goods </a:t>
            </a:r>
            <a:r>
              <a:rPr lang="en-US" altLang="ja-JP" sz="2400">
                <a:solidFill>
                  <a:srgbClr val="000000"/>
                </a:solidFill>
                <a:ea typeface="ヒラギノ角ゴ Pro W3" charset="-128"/>
              </a:rPr>
              <a:t>prices increase </a:t>
            </a:r>
            <a:r>
              <a:rPr lang="en-US" altLang="ja-JP" sz="2400">
                <a:solidFill>
                  <a:srgbClr val="000000"/>
                </a:solidFill>
                <a:ea typeface="ヒラギノ角ゴ Pro W3" charset="-128"/>
                <a:sym typeface="Symbol" panose="05050102010706020507" pitchFamily="18" charset="2"/>
              </a:rPr>
              <a:t>abroad </a:t>
            </a:r>
            <a:r>
              <a:rPr lang="en-US" altLang="ja-JP" sz="2400" dirty="0">
                <a:solidFill>
                  <a:srgbClr val="000000"/>
                </a:solidFill>
                <a:ea typeface="ヒラギノ角ゴ Pro W3" charset="-128"/>
                <a:sym typeface="Symbol" panose="05050102010706020507" pitchFamily="18" charset="2"/>
              </a:rPr>
              <a:t>and foreign goods </a:t>
            </a:r>
            <a:r>
              <a:rPr lang="en-US" altLang="ja-JP" sz="2400">
                <a:solidFill>
                  <a:srgbClr val="000000"/>
                </a:solidFill>
                <a:ea typeface="ヒラギノ角ゴ Pro W3" charset="-128"/>
                <a:sym typeface="Symbol" panose="05050102010706020507" pitchFamily="18" charset="2"/>
              </a:rPr>
              <a:t>prices cheapen in </a:t>
            </a:r>
            <a:r>
              <a:rPr lang="en-US" altLang="ja-JP" sz="2400" dirty="0">
                <a:solidFill>
                  <a:srgbClr val="000000"/>
                </a:solidFill>
                <a:ea typeface="ヒラギノ角ゴ Pro W3" charset="-128"/>
                <a:sym typeface="Symbol" panose="05050102010706020507" pitchFamily="18" charset="2"/>
              </a:rPr>
              <a:t>your country.</a:t>
            </a:r>
          </a:p>
          <a:p>
            <a:pPr lvl="1"/>
            <a:r>
              <a:rPr lang="en-US" altLang="en-US" dirty="0">
                <a:solidFill>
                  <a:srgbClr val="000000"/>
                </a:solidFill>
                <a:ea typeface="ヒラギノ角ゴ Pro W3" charset="-128"/>
              </a:rPr>
              <a:t>Makes domestic businesses less competitive</a:t>
            </a:r>
            <a:endParaRPr lang="en-US" dirty="0"/>
          </a:p>
          <a:p>
            <a:pPr lvl="1"/>
            <a:r>
              <a:rPr lang="en-US" altLang="en-US" dirty="0">
                <a:solidFill>
                  <a:srgbClr val="000000"/>
                </a:solidFill>
                <a:ea typeface="ヒラギノ角ゴ Pro W3" charset="-128"/>
              </a:rPr>
              <a:t>Benefits domestic consumers (</a:t>
            </a:r>
            <a:r>
              <a:rPr lang="en-US" altLang="en-US">
                <a:solidFill>
                  <a:srgbClr val="000000"/>
                </a:solidFill>
                <a:ea typeface="ヒラギノ角ゴ Pro W3" charset="-128"/>
              </a:rPr>
              <a:t>you)</a:t>
            </a:r>
          </a:p>
          <a:p>
            <a:pPr lvl="1"/>
            <a:endParaRPr lang="en-US">
              <a:solidFill>
                <a:srgbClr val="000000"/>
              </a:solidFill>
              <a:ea typeface="ヒラギノ角ゴ Pro W3" charset="-128"/>
            </a:endParaRPr>
          </a:p>
          <a:p>
            <a:pPr marL="457200" lvl="1" indent="0">
              <a:buNone/>
            </a:pPr>
            <a:r>
              <a:rPr lang="en-US" sz="1600">
                <a:solidFill>
                  <a:srgbClr val="000000"/>
                </a:solidFill>
                <a:ea typeface="ヒラギノ角ゴ Pro W3" charset="-128"/>
              </a:rPr>
              <a:t>Note: We look at all such practical and theoretical concepts from the point of view of the price of consumer goods e.g. a US car manufacturer selling a car in the US v. Europe </a:t>
            </a:r>
          </a:p>
          <a:p>
            <a:pPr marL="457200" lvl="1" indent="0">
              <a:buNone/>
            </a:pPr>
            <a:r>
              <a:rPr lang="en-US" sz="1600">
                <a:solidFill>
                  <a:srgbClr val="000000"/>
                </a:solidFill>
                <a:ea typeface="ヒラギノ角ゴ Pro W3" charset="-128"/>
              </a:rPr>
              <a:t>Let’s not complicate things at this stage by considering a US car manufacturer sourcing supply / car parts from overseas.    </a:t>
            </a:r>
            <a:endParaRPr lang="en-US" sz="1600" dirty="0"/>
          </a:p>
        </p:txBody>
      </p:sp>
    </p:spTree>
    <p:extLst>
      <p:ext uri="{BB962C8B-B14F-4D97-AF65-F5344CB8AC3E}">
        <p14:creationId xmlns:p14="http://schemas.microsoft.com/office/powerpoint/2010/main" val="103236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Why Are Exchange Rates Important</a:t>
            </a:r>
            <a:r>
              <a:rPr lang="en-US" altLang="en-US">
                <a:ea typeface="ヒラギノ角ゴ Pro W3" charset="-128"/>
              </a:rPr>
              <a:t>? </a:t>
            </a:r>
            <a:endParaRPr lang="en-US" dirty="0"/>
          </a:p>
        </p:txBody>
      </p:sp>
      <p:sp>
        <p:nvSpPr>
          <p:cNvPr id="3" name="Content Placeholder 2"/>
          <p:cNvSpPr>
            <a:spLocks noGrp="1"/>
          </p:cNvSpPr>
          <p:nvPr>
            <p:ph idx="1"/>
          </p:nvPr>
        </p:nvSpPr>
        <p:spPr>
          <a:xfrm>
            <a:off x="457200" y="1417637"/>
            <a:ext cx="8229600" cy="4525963"/>
          </a:xfrm>
        </p:spPr>
        <p:txBody>
          <a:bodyPr/>
          <a:lstStyle/>
          <a:p>
            <a:r>
              <a:rPr lang="en-US" altLang="en-US" sz="1800" dirty="0">
                <a:solidFill>
                  <a:srgbClr val="000000"/>
                </a:solidFill>
                <a:ea typeface="ヒラギノ角ゴ Pro W3" charset="-128"/>
              </a:rPr>
              <a:t>When the currency of your country appreciates relative to another country, your country</a:t>
            </a:r>
            <a:r>
              <a:rPr lang="ja-JP" altLang="en-US" sz="1800" dirty="0"/>
              <a:t>’</a:t>
            </a:r>
            <a:r>
              <a:rPr lang="en-US" altLang="ja-JP" sz="1800" dirty="0">
                <a:solidFill>
                  <a:srgbClr val="000000"/>
                </a:solidFill>
                <a:ea typeface="ヒラギノ角ゴ Pro W3" charset="-128"/>
              </a:rPr>
              <a:t>s goods prices increase </a:t>
            </a:r>
            <a:r>
              <a:rPr lang="en-US" altLang="ja-JP" sz="1800" dirty="0">
                <a:solidFill>
                  <a:srgbClr val="000000"/>
                </a:solidFill>
                <a:ea typeface="ヒラギノ角ゴ Pro W3" charset="-128"/>
                <a:sym typeface="Symbol" panose="05050102010706020507" pitchFamily="18" charset="2"/>
              </a:rPr>
              <a:t>abroad</a:t>
            </a:r>
          </a:p>
          <a:p>
            <a:r>
              <a:rPr lang="en-US" altLang="ja-JP" sz="1800" i="1" dirty="0">
                <a:solidFill>
                  <a:srgbClr val="000000"/>
                </a:solidFill>
                <a:ea typeface="ヒラギノ角ゴ Pro W3" charset="-128"/>
                <a:sym typeface="Symbol" panose="05050102010706020507" pitchFamily="18" charset="2"/>
              </a:rPr>
              <a:t>From a US perspective.</a:t>
            </a:r>
          </a:p>
          <a:p>
            <a:r>
              <a:rPr lang="en-US" altLang="ja-JP" sz="1800" dirty="0">
                <a:solidFill>
                  <a:srgbClr val="000000"/>
                </a:solidFill>
                <a:ea typeface="ヒラギノ角ゴ Pro W3" charset="-128"/>
                <a:sym typeface="Symbol" panose="05050102010706020507" pitchFamily="18" charset="2"/>
              </a:rPr>
              <a:t>1 GBP = 2 USD </a:t>
            </a:r>
          </a:p>
          <a:p>
            <a:r>
              <a:rPr lang="en-US" altLang="ja-JP" sz="1800" dirty="0">
                <a:solidFill>
                  <a:srgbClr val="000000"/>
                </a:solidFill>
                <a:ea typeface="ヒラギノ角ゴ Pro W3" charset="-128"/>
                <a:sym typeface="Symbol" panose="05050102010706020507" pitchFamily="18" charset="2"/>
              </a:rPr>
              <a:t>A ‘state of the art’ Tesla car that is available for sale will sell for USD 200,000 in the US or GBP 100,000 in the UK (Tesla receives the same USD revenue).</a:t>
            </a:r>
          </a:p>
          <a:p>
            <a:r>
              <a:rPr lang="en-US" altLang="ja-JP" sz="1800" dirty="0">
                <a:solidFill>
                  <a:srgbClr val="000000"/>
                </a:solidFill>
                <a:ea typeface="ヒラギノ角ゴ Pro W3" charset="-128"/>
                <a:sym typeface="Symbol" panose="05050102010706020507" pitchFamily="18" charset="2"/>
              </a:rPr>
              <a:t>1 GBP = 1 USD (Sterling has weakened / Dollar strengthened) </a:t>
            </a:r>
          </a:p>
          <a:p>
            <a:r>
              <a:rPr lang="en-US" altLang="ja-JP" sz="1800" dirty="0">
                <a:solidFill>
                  <a:srgbClr val="000000"/>
                </a:solidFill>
                <a:ea typeface="ヒラギノ角ゴ Pro W3" charset="-128"/>
                <a:sym typeface="Symbol" panose="05050102010706020507" pitchFamily="18" charset="2"/>
              </a:rPr>
              <a:t>How many pounds do I now need to buy a USD 200,000 car?</a:t>
            </a:r>
          </a:p>
          <a:p>
            <a:r>
              <a:rPr lang="en-US" altLang="ja-JP" sz="1800" dirty="0">
                <a:solidFill>
                  <a:srgbClr val="000000"/>
                </a:solidFill>
                <a:ea typeface="ヒラギノ角ゴ Pro W3" charset="-128"/>
                <a:sym typeface="Symbol" panose="05050102010706020507" pitchFamily="18" charset="2"/>
              </a:rPr>
              <a:t>Answer GBP 200,000  </a:t>
            </a:r>
          </a:p>
          <a:p>
            <a:pPr marL="0" indent="0">
              <a:buNone/>
            </a:pPr>
            <a:r>
              <a:rPr lang="en-US" altLang="en-US" sz="1800" i="1" dirty="0">
                <a:solidFill>
                  <a:srgbClr val="000000"/>
                </a:solidFill>
                <a:ea typeface="ヒラギノ角ゴ Pro W3" charset="-128"/>
              </a:rPr>
              <a:t>When the currency of your country appreciates relative to another country, your country</a:t>
            </a:r>
            <a:r>
              <a:rPr lang="ja-JP" altLang="en-US" sz="1800" i="1">
                <a:solidFill>
                  <a:srgbClr val="000000"/>
                </a:solidFill>
                <a:ea typeface="ヒラギノ角ゴ Pro W3" charset="-128"/>
              </a:rPr>
              <a:t>’</a:t>
            </a:r>
            <a:r>
              <a:rPr lang="en-US" altLang="ja-JP" sz="1800" i="1" dirty="0">
                <a:solidFill>
                  <a:srgbClr val="000000"/>
                </a:solidFill>
                <a:ea typeface="ヒラギノ角ゴ Pro W3" charset="-128"/>
              </a:rPr>
              <a:t>s goods prices </a:t>
            </a:r>
            <a:r>
              <a:rPr lang="en-US" altLang="ja-JP" sz="1800" i="1" dirty="0">
                <a:solidFill>
                  <a:srgbClr val="000000"/>
                </a:solidFill>
                <a:ea typeface="ヒラギノ角ゴ Pro W3" charset="-128"/>
                <a:sym typeface="Symbol" panose="05050102010706020507" pitchFamily="18" charset="2"/>
              </a:rPr>
              <a:t>↑ abroad.</a:t>
            </a:r>
          </a:p>
          <a:p>
            <a:pPr marL="0" indent="0">
              <a:buNone/>
            </a:pPr>
            <a:r>
              <a:rPr lang="en-US" altLang="ja-JP" sz="1800" i="1" dirty="0">
                <a:solidFill>
                  <a:srgbClr val="000000"/>
                </a:solidFill>
                <a:ea typeface="ヒラギノ角ゴ Pro W3" charset="-128"/>
                <a:sym typeface="Symbol" panose="05050102010706020507" pitchFamily="18" charset="2"/>
              </a:rPr>
              <a:t>Dollar strengthened&gt;Dollar goods became more expensive in the UK/Europe.</a:t>
            </a:r>
          </a:p>
          <a:p>
            <a:endParaRPr lang="en-US" altLang="ja-JP" sz="2400" dirty="0">
              <a:solidFill>
                <a:srgbClr val="000000"/>
              </a:solidFill>
              <a:ea typeface="ヒラギノ角ゴ Pro W3" charset="-128"/>
              <a:sym typeface="Symbol" panose="05050102010706020507" pitchFamily="18" charset="2"/>
            </a:endParaRPr>
          </a:p>
          <a:p>
            <a:endParaRPr lang="en-US" altLang="ja-JP" sz="2400" dirty="0">
              <a:solidFill>
                <a:srgbClr val="000000"/>
              </a:solidFill>
              <a:ea typeface="ヒラギノ角ゴ Pro W3" charset="-128"/>
              <a:sym typeface="Symbol" panose="05050102010706020507" pitchFamily="18" charset="2"/>
            </a:endParaRPr>
          </a:p>
          <a:p>
            <a:endParaRPr lang="en-US" altLang="ja-JP" sz="2400" dirty="0">
              <a:solidFill>
                <a:srgbClr val="000000"/>
              </a:solidFill>
              <a:ea typeface="ヒラギノ角ゴ Pro W3" charset="-128"/>
              <a:sym typeface="Symbol" panose="05050102010706020507" pitchFamily="18" charset="2"/>
            </a:endParaRPr>
          </a:p>
          <a:p>
            <a:endParaRPr lang="en-US" altLang="ja-JP" sz="2400" dirty="0">
              <a:solidFill>
                <a:srgbClr val="000000"/>
              </a:solidFill>
              <a:ea typeface="ヒラギノ角ゴ Pro W3" charset="-128"/>
              <a:sym typeface="Symbol" panose="05050102010706020507" pitchFamily="18" charset="2"/>
            </a:endParaRPr>
          </a:p>
        </p:txBody>
      </p:sp>
    </p:spTree>
    <p:extLst>
      <p:ext uri="{BB962C8B-B14F-4D97-AF65-F5344CB8AC3E}">
        <p14:creationId xmlns:p14="http://schemas.microsoft.com/office/powerpoint/2010/main" val="135609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Why Are Exchange Rates Important? </a:t>
            </a:r>
            <a:r>
              <a:rPr lang="en-US" altLang="en-US" sz="1800" b="0" dirty="0">
                <a:ea typeface="ヒラギノ角ゴ Pro W3" charset="-128"/>
              </a:rPr>
              <a:t>(1 of 2)</a:t>
            </a:r>
            <a:endParaRPr lang="en-US" dirty="0"/>
          </a:p>
        </p:txBody>
      </p:sp>
      <p:sp>
        <p:nvSpPr>
          <p:cNvPr id="3" name="Content Placeholder 2"/>
          <p:cNvSpPr>
            <a:spLocks noGrp="1"/>
          </p:cNvSpPr>
          <p:nvPr>
            <p:ph idx="1"/>
          </p:nvPr>
        </p:nvSpPr>
        <p:spPr/>
        <p:txBody>
          <a:bodyPr/>
          <a:lstStyle/>
          <a:p>
            <a:r>
              <a:rPr lang="en-US" altLang="en-US" sz="2000" dirty="0">
                <a:solidFill>
                  <a:srgbClr val="000000"/>
                </a:solidFill>
                <a:ea typeface="ヒラギノ角ゴ Pro W3" charset="-128"/>
              </a:rPr>
              <a:t>When the currency of your country appreciates relative to another country, your country</a:t>
            </a:r>
            <a:r>
              <a:rPr lang="ja-JP" altLang="en-US" sz="2000" dirty="0"/>
              <a:t>’</a:t>
            </a:r>
            <a:r>
              <a:rPr lang="en-US" altLang="ja-JP" sz="2000" dirty="0">
                <a:solidFill>
                  <a:srgbClr val="000000"/>
                </a:solidFill>
                <a:ea typeface="ヒラギノ角ゴ Pro W3" charset="-128"/>
              </a:rPr>
              <a:t>s goods prices </a:t>
            </a:r>
            <a:r>
              <a:rPr lang="en-US" altLang="ja-JP" sz="2000" dirty="0">
                <a:solidFill>
                  <a:srgbClr val="000000"/>
                </a:solidFill>
                <a:ea typeface="ヒラギノ角ゴ Pro W3" charset="-128"/>
                <a:sym typeface="Symbol" panose="05050102010706020507" pitchFamily="18" charset="2"/>
              </a:rPr>
              <a:t>↑ abroad </a:t>
            </a:r>
            <a:r>
              <a:rPr lang="en-US" altLang="ja-JP" sz="2000" b="1" dirty="0">
                <a:solidFill>
                  <a:srgbClr val="000000"/>
                </a:solidFill>
                <a:ea typeface="ヒラギノ角ゴ Pro W3" charset="-128"/>
                <a:sym typeface="Symbol" panose="05050102010706020507" pitchFamily="18" charset="2"/>
              </a:rPr>
              <a:t>and foreign goods prices ↓ in your country.</a:t>
            </a:r>
          </a:p>
          <a:p>
            <a:pPr marL="0" indent="0">
              <a:buNone/>
            </a:pPr>
            <a:r>
              <a:rPr lang="en-US" altLang="ja-JP" sz="2000" i="1" dirty="0">
                <a:solidFill>
                  <a:srgbClr val="000000"/>
                </a:solidFill>
                <a:ea typeface="ヒラギノ角ゴ Pro W3" charset="-128"/>
                <a:sym typeface="Symbol" panose="05050102010706020507" pitchFamily="18" charset="2"/>
              </a:rPr>
              <a:t>From a US perspective</a:t>
            </a:r>
          </a:p>
          <a:p>
            <a:r>
              <a:rPr lang="en-US" altLang="ja-JP" sz="1800" dirty="0">
                <a:solidFill>
                  <a:srgbClr val="000000"/>
                </a:solidFill>
                <a:ea typeface="ヒラギノ角ゴ Pro W3" charset="-128"/>
                <a:sym typeface="Symbol" panose="05050102010706020507" pitchFamily="18" charset="2"/>
              </a:rPr>
              <a:t>1 GBP = 2 USD </a:t>
            </a:r>
          </a:p>
          <a:p>
            <a:r>
              <a:rPr lang="en-US" altLang="ja-JP" sz="1800" dirty="0">
                <a:solidFill>
                  <a:srgbClr val="000000"/>
                </a:solidFill>
                <a:ea typeface="ヒラギノ角ゴ Pro W3" charset="-128"/>
                <a:sym typeface="Symbol" panose="05050102010706020507" pitchFamily="18" charset="2"/>
              </a:rPr>
              <a:t>A Rolls Royce car that costs GBP 100,000 in UK will cost USD 200,000 in US.</a:t>
            </a:r>
          </a:p>
          <a:p>
            <a:r>
              <a:rPr lang="en-US" altLang="ja-JP" sz="1800" dirty="0">
                <a:solidFill>
                  <a:srgbClr val="000000"/>
                </a:solidFill>
                <a:ea typeface="ヒラギノ角ゴ Pro W3" charset="-128"/>
                <a:sym typeface="Symbol" panose="05050102010706020507" pitchFamily="18" charset="2"/>
              </a:rPr>
              <a:t>1 GBP = 1 USD (Sterling has </a:t>
            </a:r>
            <a:r>
              <a:rPr lang="en-US" altLang="ja-JP" sz="1800" dirty="0" err="1">
                <a:solidFill>
                  <a:srgbClr val="000000"/>
                </a:solidFill>
                <a:ea typeface="ヒラギノ角ゴ Pro W3" charset="-128"/>
                <a:sym typeface="Symbol" panose="05050102010706020507" pitchFamily="18" charset="2"/>
              </a:rPr>
              <a:t>weakend</a:t>
            </a:r>
            <a:r>
              <a:rPr lang="en-US" altLang="ja-JP" sz="1800" dirty="0">
                <a:solidFill>
                  <a:srgbClr val="000000"/>
                </a:solidFill>
                <a:ea typeface="ヒラギノ角ゴ Pro W3" charset="-128"/>
                <a:sym typeface="Symbol" panose="05050102010706020507" pitchFamily="18" charset="2"/>
              </a:rPr>
              <a:t> / Dollar </a:t>
            </a:r>
            <a:r>
              <a:rPr lang="en-US" altLang="ja-JP" sz="1800" dirty="0" err="1">
                <a:solidFill>
                  <a:srgbClr val="000000"/>
                </a:solidFill>
                <a:ea typeface="ヒラギノ角ゴ Pro W3" charset="-128"/>
                <a:sym typeface="Symbol" panose="05050102010706020507" pitchFamily="18" charset="2"/>
              </a:rPr>
              <a:t>strenthened</a:t>
            </a:r>
            <a:r>
              <a:rPr lang="en-US" altLang="ja-JP" sz="1800" dirty="0">
                <a:solidFill>
                  <a:srgbClr val="000000"/>
                </a:solidFill>
                <a:ea typeface="ヒラギノ角ゴ Pro W3" charset="-128"/>
                <a:sym typeface="Symbol" panose="05050102010706020507" pitchFamily="18" charset="2"/>
              </a:rPr>
              <a:t>) </a:t>
            </a:r>
          </a:p>
          <a:p>
            <a:r>
              <a:rPr lang="en-US" altLang="ja-JP" sz="1800" dirty="0">
                <a:solidFill>
                  <a:srgbClr val="000000"/>
                </a:solidFill>
                <a:ea typeface="ヒラギノ角ゴ Pro W3" charset="-128"/>
                <a:sym typeface="Symbol" panose="05050102010706020507" pitchFamily="18" charset="2"/>
              </a:rPr>
              <a:t>A Rolls Royce car that costs GBP 100,000 in UK will now only cost USD 100,000 in US.</a:t>
            </a:r>
          </a:p>
          <a:p>
            <a:pPr marL="256032" lvl="1" indent="-256032">
              <a:spcBef>
                <a:spcPts val="900"/>
              </a:spcBef>
              <a:buSzPct val="100000"/>
            </a:pPr>
            <a:r>
              <a:rPr lang="en-US" altLang="en-US" sz="2000" i="1" dirty="0" err="1">
                <a:solidFill>
                  <a:srgbClr val="000000"/>
                </a:solidFill>
                <a:ea typeface="ヒラギノ角ゴ Pro W3" charset="-128"/>
              </a:rPr>
              <a:t>Strenthening</a:t>
            </a:r>
            <a:r>
              <a:rPr lang="en-US" altLang="en-US" sz="2000" i="1" dirty="0">
                <a:solidFill>
                  <a:srgbClr val="000000"/>
                </a:solidFill>
                <a:ea typeface="ヒラギノ角ゴ Pro W3" charset="-128"/>
              </a:rPr>
              <a:t> currency benefits domestic (US) consumers (you) </a:t>
            </a:r>
            <a:r>
              <a:rPr lang="en-US" altLang="en-US" sz="2000" i="1" u="sng" dirty="0">
                <a:solidFill>
                  <a:srgbClr val="000000"/>
                </a:solidFill>
                <a:ea typeface="ヒラギノ角ゴ Pro W3" charset="-128"/>
              </a:rPr>
              <a:t>i.e. it makes imports cheaper!</a:t>
            </a:r>
          </a:p>
          <a:p>
            <a:pPr marL="0" lvl="1" indent="0">
              <a:spcBef>
                <a:spcPts val="900"/>
              </a:spcBef>
              <a:buSzPct val="100000"/>
              <a:buNone/>
            </a:pPr>
            <a:endParaRPr lang="en-US" altLang="en-US" sz="2000" i="1" dirty="0">
              <a:solidFill>
                <a:srgbClr val="000000"/>
              </a:solidFill>
              <a:ea typeface="ヒラギノ角ゴ Pro W3" charset="-128"/>
            </a:endParaRPr>
          </a:p>
          <a:p>
            <a:endParaRPr lang="en-US" altLang="ja-JP" sz="2000" dirty="0">
              <a:solidFill>
                <a:srgbClr val="000000"/>
              </a:solidFill>
              <a:ea typeface="ヒラギノ角ゴ Pro W3" charset="-128"/>
              <a:sym typeface="Symbol" panose="05050102010706020507" pitchFamily="18" charset="2"/>
            </a:endParaRPr>
          </a:p>
          <a:p>
            <a:endParaRPr lang="en-US" altLang="ja-JP" sz="2000"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endParaRPr lang="en-US" altLang="ja-JP" sz="2000" b="1" dirty="0">
              <a:solidFill>
                <a:srgbClr val="000000"/>
              </a:solidFill>
              <a:ea typeface="ヒラギノ角ゴ Pro W3" charset="-128"/>
              <a:sym typeface="Symbol" panose="05050102010706020507" pitchFamily="18" charset="2"/>
            </a:endParaRPr>
          </a:p>
          <a:p>
            <a:pPr lvl="1"/>
            <a:r>
              <a:rPr lang="en-US" altLang="en-US" dirty="0">
                <a:solidFill>
                  <a:srgbClr val="000000"/>
                </a:solidFill>
                <a:ea typeface="ヒラギノ角ゴ Pro W3" charset="-128"/>
              </a:rPr>
              <a:t>Benefits domestic consumers (you)</a:t>
            </a:r>
          </a:p>
        </p:txBody>
      </p:sp>
    </p:spTree>
    <p:extLst>
      <p:ext uri="{BB962C8B-B14F-4D97-AF65-F5344CB8AC3E}">
        <p14:creationId xmlns:p14="http://schemas.microsoft.com/office/powerpoint/2010/main" val="351419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5710</TotalTime>
  <Words>1353</Words>
  <Application>Microsoft Office PowerPoint</Application>
  <PresentationFormat>On-screen Show (4:3)</PresentationFormat>
  <Paragraphs>170</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Verdana</vt:lpstr>
      <vt:lpstr>Wingdings</vt:lpstr>
      <vt:lpstr>ヒラギノ角ゴ Pro W3</vt:lpstr>
      <vt:lpstr>508 Lecture</vt:lpstr>
      <vt:lpstr>AcF 304 Financial Markets  </vt:lpstr>
      <vt:lpstr>Exchange Rates in the Short Run (1 of 3)</vt:lpstr>
      <vt:lpstr>Exchange Rates in the Short Run (2 of 3)</vt:lpstr>
      <vt:lpstr>Exchange Rates in the Short Run (1 of 3)</vt:lpstr>
      <vt:lpstr>Applications </vt:lpstr>
      <vt:lpstr>Figure 15.8 Value of the Dollar and Interest Rates, 1973–2016</vt:lpstr>
      <vt:lpstr>Why Are Exchange Rates Important? </vt:lpstr>
      <vt:lpstr>Why Are Exchange Rates Important? </vt:lpstr>
      <vt:lpstr>Why Are Exchange Rates Important? (1 of 2)</vt:lpstr>
      <vt:lpstr>Question</vt:lpstr>
      <vt:lpstr>PowerPoint Presentation</vt:lpstr>
      <vt:lpstr>Question</vt:lpstr>
      <vt:lpstr>Why Are Exchange Rates Important? (1 of 2)</vt:lpstr>
      <vt:lpstr>Question:</vt:lpstr>
      <vt:lpstr>AcF 304 Financial Markets  </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 Ninth Edition</dc:title>
  <dc:subject>Chapter 15:  The Foreign Exchange Market</dc:subject>
  <dc:creator>Frederic S. Mishkin and Stanley G. Eakins</dc:creator>
  <cp:keywords>Finance</cp:keywords>
  <cp:lastModifiedBy>Babiak, Mykola</cp:lastModifiedBy>
  <cp:revision>1654</cp:revision>
  <cp:lastPrinted>2018-08-06T13:32:29Z</cp:lastPrinted>
  <dcterms:created xsi:type="dcterms:W3CDTF">2014-07-14T20:04:21Z</dcterms:created>
  <dcterms:modified xsi:type="dcterms:W3CDTF">2024-01-30T08:40:24Z</dcterms:modified>
  <cp:category>Financial Management</cp:category>
</cp:coreProperties>
</file>