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90" r:id="rId2"/>
    <p:sldId id="283" r:id="rId3"/>
    <p:sldId id="423" r:id="rId4"/>
    <p:sldId id="424" r:id="rId5"/>
    <p:sldId id="426" r:id="rId6"/>
    <p:sldId id="427" r:id="rId7"/>
    <p:sldId id="428" r:id="rId8"/>
    <p:sldId id="429" r:id="rId9"/>
    <p:sldId id="392" r:id="rId10"/>
    <p:sldId id="430" r:id="rId11"/>
    <p:sldId id="431" r:id="rId12"/>
    <p:sldId id="433" r:id="rId13"/>
    <p:sldId id="434" r:id="rId14"/>
    <p:sldId id="486" r:id="rId15"/>
    <p:sldId id="514" r:id="rId16"/>
    <p:sldId id="515" r:id="rId17"/>
    <p:sldId id="454" r:id="rId18"/>
    <p:sldId id="506" r:id="rId19"/>
    <p:sldId id="456" r:id="rId20"/>
    <p:sldId id="457" r:id="rId21"/>
    <p:sldId id="436" r:id="rId22"/>
    <p:sldId id="437" r:id="rId23"/>
    <p:sldId id="438" r:id="rId24"/>
    <p:sldId id="439" r:id="rId25"/>
    <p:sldId id="483" r:id="rId26"/>
    <p:sldId id="516" r:id="rId27"/>
  </p:sldIdLst>
  <p:sldSz cx="9144000" cy="6858000" type="screen4x3"/>
  <p:notesSz cx="6889750" cy="100155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5">
          <p15:clr>
            <a:srgbClr val="A4A3A4"/>
          </p15:clr>
        </p15:guide>
        <p15:guide id="5" orient="horz" pos="3004">
          <p15:clr>
            <a:srgbClr val="A4A3A4"/>
          </p15:clr>
        </p15:guide>
        <p15:guide id="6" orient="horz" pos="3155">
          <p15:clr>
            <a:srgbClr val="A4A3A4"/>
          </p15:clr>
        </p15:guide>
        <p15:guide id="7" pos="2034">
          <p15:clr>
            <a:srgbClr val="A4A3A4"/>
          </p15:clr>
        </p15:guide>
        <p15:guide id="8" pos="217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121B"/>
    <a:srgbClr val="666666"/>
    <a:srgbClr val="007FA3"/>
    <a:srgbClr val="3C1581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34" autoAdjust="0"/>
    <p:restoredTop sz="90514" autoAdjust="0"/>
  </p:normalViewPr>
  <p:slideViewPr>
    <p:cSldViewPr>
      <p:cViewPr varScale="1">
        <p:scale>
          <a:sx n="114" d="100"/>
          <a:sy n="114" d="100"/>
        </p:scale>
        <p:origin x="160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9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5" d="100"/>
          <a:sy n="85" d="100"/>
        </p:scale>
        <p:origin x="-3660" y="-48"/>
      </p:cViewPr>
      <p:guideLst>
        <p:guide orient="horz" pos="2880"/>
        <p:guide pos="2160"/>
        <p:guide orient="horz" pos="3024"/>
        <p:guide pos="2305"/>
        <p:guide orient="horz" pos="3004"/>
        <p:guide orient="horz" pos="3155"/>
        <p:guide pos="2034"/>
        <p:guide pos="217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8" cy="50077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077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D8D874E-E9D5-433B-A149-BDF6BFDD40A8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13023"/>
            <a:ext cx="2985558" cy="50077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597" y="9513023"/>
            <a:ext cx="2985558" cy="50077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8" cy="50077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077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A051F04-9E25-42C3-8BC5-EC2E8469D95E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52475"/>
            <a:ext cx="5003800" cy="3754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6" y="4757382"/>
            <a:ext cx="5511800" cy="4506992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3023"/>
            <a:ext cx="2985558" cy="50077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7" y="9513023"/>
            <a:ext cx="2985558" cy="50077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this PowerPoint presentation contains mathematical equations, you may need to check that your computer has the following installed: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Plugin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 Math Player (free versions available)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 NVDA Reader (free versions available)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9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this PowerPoint presentation contains mathematical equations, you may need to check that your computer has the following installed: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Plugin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 Math Player (free versions available)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 NVDA Reader (free versions available)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77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442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4852" indent="-301866" defTabSz="98442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7465" indent="-241493" defTabSz="98442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0451" indent="-241493" defTabSz="98442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3437" indent="-241493" defTabSz="98442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6423" indent="-241493" algn="ctr" defTabSz="9844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39410" indent="-241493" algn="ctr" defTabSz="9844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2396" indent="-241493" algn="ctr" defTabSz="9844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5382" indent="-241493" algn="ctr" defTabSz="9844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655BBC4-7741-4968-B60B-CFC9C555FF95}" type="slidenum">
              <a:rPr lang="en-GB" smtClean="0"/>
              <a:pPr eaLnBrk="1" hangingPunct="1"/>
              <a:t>24</a:t>
            </a:fld>
            <a:endParaRPr lang="en-GB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this PowerPoint presentation contains mathematical equations, you may need to check that your computer has the following installed: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Plugin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 Math Player (free versions available)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 NVDA Reader (free versions available)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9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1/31/2024</a:t>
            </a:fld>
            <a:endParaRPr lang="en-US" dirty="0"/>
          </a:p>
        </p:txBody>
      </p:sp>
      <p:pic>
        <p:nvPicPr>
          <p:cNvPr id="11" name="Picture 10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600200" y="6382512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Copyright © 2018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1/31/2024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600200" y="6385803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Copyright © 2018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1792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66813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6"/>
            <a:ext cx="8425184" cy="3816573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831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95288" y="1916113"/>
            <a:ext cx="8280400" cy="367347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239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95" y="1844676"/>
            <a:ext cx="5400847" cy="3816573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234025" y="3660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011869" y="1844678"/>
            <a:ext cx="2663825" cy="3816351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86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1792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6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8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9" name="Picture 1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1600200" y="6371626"/>
            <a:ext cx="7159752" cy="274320"/>
          </a:xfrm>
        </p:spPr>
        <p:txBody>
          <a:bodyPr lIns="91440" tIns="45720" rIns="91440" bIns="4572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en-US" sz="1200" b="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Copyright © 2018, 2016, 2014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1/31/2024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novo\Desktop\OCD2017_M\MISC3\Paul\LUMS\Teaching 2019\Misc\Lancaster Background.jp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" y="283"/>
            <a:ext cx="9143245" cy="685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B5121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6032" indent="-256032">
              <a:buClr>
                <a:srgbClr val="666666"/>
              </a:buClr>
              <a:buSzPct val="100000"/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1pPr>
            <a:lvl2pPr marL="742950" indent="-28575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2pPr>
            <a:lvl3pPr marL="11430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3pPr>
            <a:lvl4pPr marL="16002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4pPr>
            <a:lvl5pPr marL="20574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5pPr>
            <a:lvl6pPr marL="25146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6pPr>
            <a:lvl7pPr marL="29718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7pPr>
            <a:lvl8pPr marL="34290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8pPr>
            <a:lvl9pPr marL="38862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pic>
        <p:nvPicPr>
          <p:cNvPr id="7" name="Picture 6" descr="3642-LUni-QuadrupleAccredited-Lockup2017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4" y="5949280"/>
            <a:ext cx="2768476" cy="5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+Figures+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5410200"/>
            <a:ext cx="8229600" cy="7589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4495800"/>
            <a:ext cx="8229600" cy="76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>
            <a:lvl1pPr marL="0" indent="0">
              <a:buClr>
                <a:srgbClr val="007FA3"/>
              </a:buClr>
              <a:buSzPct val="100000"/>
              <a:buNone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1/31/2024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0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6032" indent="-256032">
              <a:buClr>
                <a:srgbClr val="007FA3"/>
              </a:buClr>
              <a:buSzPct val="100000"/>
              <a:defRPr sz="2800"/>
            </a:lvl1pPr>
            <a:lvl2pPr marL="740664" indent="-285750"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18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800"/>
            </a:lvl6pPr>
            <a:lvl7pPr>
              <a:buClr>
                <a:srgbClr val="007FA3"/>
              </a:buClr>
              <a:defRPr sz="1800"/>
            </a:lvl7pPr>
            <a:lvl8pPr>
              <a:buClr>
                <a:srgbClr val="007FA3"/>
              </a:buClr>
              <a:defRPr sz="1800"/>
            </a:lvl8pPr>
            <a:lvl9pPr>
              <a:buClr>
                <a:srgbClr val="007FA3"/>
              </a:buCl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1/31/2024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200">
                <a:solidFill>
                  <a:srgbClr val="007FA3"/>
                </a:solidFill>
                <a:latin typeface="+mj-lt"/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600200" y="6385803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Copyright © 2018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1/31/2024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200" b="1" cap="none" baseline="0">
                <a:solidFill>
                  <a:srgbClr val="007FA3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1/31/2024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pic>
        <p:nvPicPr>
          <p:cNvPr id="7" name="Picture 6" descr="3642-LUni-QuadrupleAccredited-Lockup2017.jpg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4" y="5949280"/>
            <a:ext cx="2768476" cy="5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61" r:id="rId5"/>
    <p:sldLayoutId id="2147483659" r:id="rId6"/>
    <p:sldLayoutId id="2147483658" r:id="rId7"/>
    <p:sldLayoutId id="2147483660" r:id="rId8"/>
    <p:sldLayoutId id="2147483651" r:id="rId9"/>
    <p:sldLayoutId id="2147483654" r:id="rId10"/>
    <p:sldLayoutId id="2147483655" r:id="rId11"/>
    <p:sldLayoutId id="2147483662" r:id="rId12"/>
    <p:sldLayoutId id="2147483664" r:id="rId13"/>
    <p:sldLayoutId id="2147483665" r:id="rId14"/>
    <p:sldLayoutId id="2147483666" r:id="rId15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9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8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8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800" kern="1200">
          <a:solidFill>
            <a:srgbClr val="666666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800" kern="1200">
          <a:solidFill>
            <a:srgbClr val="666666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800" kern="1200">
          <a:solidFill>
            <a:srgbClr val="666666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800" kern="1200">
          <a:solidFill>
            <a:srgbClr val="66666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Lenovo\Desktop\OCD2017_M\MISC3\Paul\LUMS\Teaching 2019\Misc\Lancaster Background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" y="283"/>
            <a:ext cx="9143245" cy="68574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B5121B"/>
                </a:solidFill>
              </a:rPr>
              <a:t>AcF 304 Financial Markets</a:t>
            </a:r>
            <a:br>
              <a:rPr lang="en-US">
                <a:solidFill>
                  <a:srgbClr val="B5121B"/>
                </a:solidFill>
              </a:rPr>
            </a:br>
            <a:r>
              <a:rPr lang="en-US" sz="3200" b="0">
                <a:solidFill>
                  <a:srgbClr val="666666"/>
                </a:solidFill>
                <a:latin typeface="+mn-lt"/>
                <a:ea typeface="+mn-ea"/>
                <a:cs typeface="+mn-cs"/>
              </a:rPr>
              <a:t>Topic 5 – The Foreign Exchange Market</a:t>
            </a:r>
            <a:br>
              <a:rPr lang="en-US">
                <a:solidFill>
                  <a:srgbClr val="B5121B"/>
                </a:solidFill>
              </a:rPr>
            </a:br>
            <a:br>
              <a:rPr lang="en-US">
                <a:solidFill>
                  <a:srgbClr val="B5121B"/>
                </a:solidFill>
              </a:rPr>
            </a:br>
            <a:endParaRPr lang="en-US" dirty="0">
              <a:solidFill>
                <a:srgbClr val="B5121B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0" y="4444180"/>
            <a:ext cx="7696200" cy="2286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666666"/>
              </a:solidFill>
            </a:endParaRPr>
          </a:p>
          <a:p>
            <a:r>
              <a:rPr lang="en-US" sz="2400">
                <a:solidFill>
                  <a:srgbClr val="666666"/>
                </a:solidFill>
              </a:rPr>
              <a:t>Part 4 – </a:t>
            </a:r>
            <a:r>
              <a:rPr lang="en-US" sz="2400" dirty="0">
                <a:solidFill>
                  <a:srgbClr val="666666"/>
                </a:solidFill>
              </a:rPr>
              <a:t>FX Spot Trading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Lenovo\Desktop\OCD2017_M\MISC3\Paul\Images\Financial Times + cal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41549"/>
            <a:ext cx="4724400" cy="31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3642-LUni-QuadrupleAccredited-Lockup2017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4" y="5949280"/>
            <a:ext cx="2768476" cy="5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27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57200" y="1447800"/>
            <a:ext cx="5400847" cy="3816573"/>
          </a:xfrm>
        </p:spPr>
        <p:txBody>
          <a:bodyPr/>
          <a:lstStyle/>
          <a:p>
            <a:pPr marL="0" indent="0">
              <a:buNone/>
            </a:pPr>
            <a:r>
              <a:rPr lang="en-GB" sz="1600" b="1" dirty="0"/>
              <a:t>Spot</a:t>
            </a:r>
            <a:r>
              <a:rPr lang="en-GB" sz="1600" dirty="0"/>
              <a:t> is a date!</a:t>
            </a:r>
          </a:p>
          <a:p>
            <a:pPr>
              <a:buBlip>
                <a:blip r:embed="rId2"/>
              </a:buBlip>
            </a:pPr>
            <a:r>
              <a:rPr lang="en-GB" sz="1600" dirty="0"/>
              <a:t>It is normally two business from today</a:t>
            </a:r>
          </a:p>
          <a:p>
            <a:pPr>
              <a:buBlip>
                <a:blip r:embed="rId2"/>
              </a:buBlip>
            </a:pPr>
            <a:r>
              <a:rPr lang="en-GB" sz="1600" dirty="0"/>
              <a:t>i.e. I physically agree the spot trade on Monday June 1st </a:t>
            </a:r>
          </a:p>
          <a:p>
            <a:pPr marL="0" indent="0">
              <a:buNone/>
            </a:pPr>
            <a:r>
              <a:rPr lang="en-GB" sz="1600" dirty="0"/>
              <a:t>Wednesday June 3rd the currencies ‘change hands’/settles 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b="1" dirty="0"/>
              <a:t>Forward Trading </a:t>
            </a:r>
            <a:r>
              <a:rPr lang="en-GB" sz="1600" dirty="0"/>
              <a:t>– to meet a future currency need</a:t>
            </a:r>
          </a:p>
          <a:p>
            <a:pPr>
              <a:buBlip>
                <a:blip r:embed="rId2"/>
              </a:buBlip>
            </a:pPr>
            <a:r>
              <a:rPr lang="en-GB" sz="1600" dirty="0"/>
              <a:t>Standard settlement dates are calculated from the spot date e.g. a one-month foreign exchange forward settles one month after the spot date—i.e., if today is </a:t>
            </a:r>
            <a:r>
              <a:rPr lang="en-GB" sz="1600" b="1" dirty="0"/>
              <a:t>1 February,</a:t>
            </a:r>
            <a:r>
              <a:rPr lang="en-GB" sz="1600" dirty="0"/>
              <a:t> the spot date is </a:t>
            </a:r>
            <a:r>
              <a:rPr lang="en-GB" sz="1600" b="1" dirty="0"/>
              <a:t>3 February</a:t>
            </a:r>
            <a:r>
              <a:rPr lang="en-GB" sz="1600" dirty="0"/>
              <a:t> and the one-month forward date is </a:t>
            </a:r>
            <a:r>
              <a:rPr lang="en-GB" sz="1600" b="1" dirty="0"/>
              <a:t>3 March</a:t>
            </a:r>
          </a:p>
          <a:p>
            <a:pPr>
              <a:buBlip>
                <a:blip r:embed="rId2"/>
              </a:buBlip>
            </a:pPr>
            <a:endParaRPr lang="en-GB" sz="1600" b="1" dirty="0"/>
          </a:p>
          <a:p>
            <a:pPr>
              <a:buBlip>
                <a:blip r:embed="rId2"/>
              </a:buBlip>
            </a:pPr>
            <a:r>
              <a:rPr lang="en-GB" sz="1600" dirty="0"/>
              <a:t>We also have FX Swaps </a:t>
            </a:r>
          </a:p>
          <a:p>
            <a:pPr>
              <a:buBlip>
                <a:blip r:embed="rId2"/>
              </a:buBlip>
            </a:pPr>
            <a:endParaRPr lang="en-GB" sz="1600" dirty="0"/>
          </a:p>
          <a:p>
            <a:endParaRPr lang="en-GB" dirty="0"/>
          </a:p>
          <a:p>
            <a:endParaRPr lang="en-GB" dirty="0"/>
          </a:p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GB" sz="1400" dirty="0"/>
              <a:t>We also have FX Swaps </a:t>
            </a:r>
          </a:p>
          <a:p>
            <a:endParaRPr lang="en-GB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" r="6227"/>
          <a:stretch>
            <a:fillRect/>
          </a:stretch>
        </p:blipFill>
        <p:spPr bwMode="auto">
          <a:xfrm>
            <a:off x="6804248" y="1556792"/>
            <a:ext cx="1156124" cy="1656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6"/>
          <p:cNvSpPr txBox="1">
            <a:spLocks noGrp="1"/>
          </p:cNvSpPr>
          <p:nvPr>
            <p:ph type="ctrTitle"/>
          </p:nvPr>
        </p:nvSpPr>
        <p:spPr>
          <a:xfrm>
            <a:off x="457200" y="1032791"/>
            <a:ext cx="82912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FX currency trading is either ‘Spot’ or ‘Forwards’ </a:t>
            </a:r>
          </a:p>
        </p:txBody>
      </p:sp>
    </p:spTree>
    <p:extLst>
      <p:ext uri="{BB962C8B-B14F-4D97-AF65-F5344CB8AC3E}">
        <p14:creationId xmlns:p14="http://schemas.microsoft.com/office/powerpoint/2010/main" val="227424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400"/>
              <a:t>Most Traded Spot FX Pairs in London </a:t>
            </a:r>
            <a:br>
              <a:rPr lang="en-GB" sz="2400"/>
            </a:br>
            <a:r>
              <a:rPr lang="en-GB" sz="2400"/>
              <a:t>– Oct 2019 ($ Billions)</a:t>
            </a:r>
            <a:br>
              <a:rPr lang="en-GB"/>
            </a:br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95400"/>
            <a:ext cx="2743200" cy="4572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51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400"/>
              <a:t>Trading Volume Outlook by FX Product </a:t>
            </a:r>
            <a:br>
              <a:rPr lang="en-GB"/>
            </a:b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93972"/>
            <a:ext cx="8562975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4709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228600"/>
            <a:ext cx="6768752" cy="1152128"/>
          </a:xfrm>
        </p:spPr>
        <p:txBody>
          <a:bodyPr/>
          <a:lstStyle/>
          <a:p>
            <a:r>
              <a:rPr lang="en-GB" sz="2400"/>
              <a:t>Spot Quotation Method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52400" y="990600"/>
            <a:ext cx="8425184" cy="3816573"/>
          </a:xfrm>
        </p:spPr>
        <p:txBody>
          <a:bodyPr/>
          <a:lstStyle/>
          <a:p>
            <a:pPr marL="0" indent="0">
              <a:buNone/>
            </a:pPr>
            <a:r>
              <a:rPr lang="en-GB" sz="1600" dirty="0"/>
              <a:t>Direct - USD is the base currency</a:t>
            </a:r>
          </a:p>
          <a:p>
            <a:pPr>
              <a:buBlip>
                <a:blip r:embed="rId2"/>
              </a:buBlip>
            </a:pPr>
            <a:r>
              <a:rPr lang="en-GB" sz="1600" dirty="0"/>
              <a:t>If USD/JPY is 105.50/60</a:t>
            </a:r>
          </a:p>
          <a:p>
            <a:pPr>
              <a:buBlip>
                <a:blip r:embed="rId2"/>
              </a:buBlip>
            </a:pPr>
            <a:r>
              <a:rPr lang="en-GB" sz="1600" dirty="0"/>
              <a:t>That’s 105.50 Yen for one Dollar </a:t>
            </a:r>
          </a:p>
          <a:p>
            <a:endParaRPr lang="en-GB" sz="1600" dirty="0"/>
          </a:p>
          <a:p>
            <a:pPr marL="0" indent="0">
              <a:buNone/>
            </a:pPr>
            <a:r>
              <a:rPr lang="en-GB" sz="1600" dirty="0"/>
              <a:t>Indirect – USD is the Quoted Currency</a:t>
            </a:r>
          </a:p>
          <a:p>
            <a:pPr>
              <a:buBlip>
                <a:blip r:embed="rId2"/>
              </a:buBlip>
            </a:pPr>
            <a:r>
              <a:rPr lang="en-GB" sz="1600" dirty="0"/>
              <a:t>If EUR/USD IS 1.2590/95</a:t>
            </a:r>
          </a:p>
          <a:p>
            <a:pPr>
              <a:buBlip>
                <a:blip r:embed="rId2"/>
              </a:buBlip>
            </a:pPr>
            <a:r>
              <a:rPr lang="en-GB" sz="1600" dirty="0"/>
              <a:t>1 Euro buys 1.2590 Dollars</a:t>
            </a:r>
          </a:p>
          <a:p>
            <a:pPr>
              <a:buBlip>
                <a:blip r:embed="rId2"/>
              </a:buBlip>
            </a:pPr>
            <a:r>
              <a:rPr lang="en-GB" sz="1600" dirty="0"/>
              <a:t>Here Euro is the base currency </a:t>
            </a:r>
          </a:p>
          <a:p>
            <a:pPr>
              <a:buBlip>
                <a:blip r:embed="rId2"/>
              </a:buBlip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USD is the base currency except for </a:t>
            </a:r>
          </a:p>
          <a:p>
            <a:pPr>
              <a:buBlip>
                <a:blip r:embed="rId2"/>
              </a:buBlip>
            </a:pPr>
            <a:r>
              <a:rPr lang="en-GB" sz="1600" dirty="0"/>
              <a:t>EUR</a:t>
            </a:r>
          </a:p>
          <a:p>
            <a:pPr>
              <a:buBlip>
                <a:blip r:embed="rId2"/>
              </a:buBlip>
            </a:pPr>
            <a:r>
              <a:rPr lang="en-GB" sz="1600" dirty="0"/>
              <a:t>GBP </a:t>
            </a:r>
          </a:p>
          <a:p>
            <a:pPr>
              <a:buBlip>
                <a:blip r:embed="rId2"/>
              </a:buBlip>
            </a:pPr>
            <a:r>
              <a:rPr lang="en-GB" sz="1600" dirty="0"/>
              <a:t>AUD &amp; NZD</a:t>
            </a:r>
          </a:p>
          <a:p>
            <a:pPr>
              <a:buBlip>
                <a:blip r:embed="rId2"/>
              </a:buBlip>
            </a:pPr>
            <a:r>
              <a:rPr lang="en-GB" sz="1600" dirty="0"/>
              <a:t>Small countries that used to use Sterling e.g. Fiji, Tonga  </a:t>
            </a:r>
          </a:p>
          <a:p>
            <a:pPr>
              <a:buBlip>
                <a:blip r:embed="rId2"/>
              </a:buBlip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5776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charset="-128"/>
              </a:rPr>
              <a:t>Why Are Exchange Rates Important? </a:t>
            </a:r>
            <a:r>
              <a:rPr lang="en-US" altLang="en-US" sz="1800" b="0" dirty="0">
                <a:ea typeface="ヒラギノ角ゴ Pro W3" charset="-128"/>
              </a:rPr>
              <a:t>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25) The US Dollar is the base currency for FX currency pair quotation purposes except for </a:t>
            </a:r>
          </a:p>
          <a:p>
            <a:pPr marL="0" indent="0">
              <a:buNone/>
            </a:pPr>
            <a:r>
              <a:rPr lang="en-GB" sz="2000" dirty="0"/>
              <a:t>A) CAN $, AUD, NZD</a:t>
            </a:r>
          </a:p>
          <a:p>
            <a:pPr marL="0" indent="0">
              <a:buNone/>
            </a:pPr>
            <a:r>
              <a:rPr lang="en-GB" sz="2000" dirty="0"/>
              <a:t>B) EUR, GBP, AUD, NZD</a:t>
            </a:r>
          </a:p>
          <a:p>
            <a:pPr marL="0" indent="0">
              <a:buNone/>
            </a:pPr>
            <a:r>
              <a:rPr lang="en-GB" sz="2000" dirty="0"/>
              <a:t>C) EUR, CAN $, AUD, NZD</a:t>
            </a:r>
          </a:p>
          <a:p>
            <a:pPr marL="0" indent="0">
              <a:buNone/>
            </a:pPr>
            <a:r>
              <a:rPr lang="en-GB" sz="2000" dirty="0"/>
              <a:t>D) EUR, GBP, CAN $</a:t>
            </a:r>
          </a:p>
          <a:p>
            <a:pPr marL="0" indent="0">
              <a:buNone/>
            </a:pPr>
            <a:r>
              <a:rPr lang="en-GB" sz="2000" b="1" dirty="0"/>
              <a:t>Answer:  B</a:t>
            </a:r>
          </a:p>
          <a:p>
            <a:endParaRPr lang="en-US" altLang="ja-JP" sz="2000" dirty="0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endParaRPr lang="en-US" altLang="ja-JP" sz="2000" dirty="0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endParaRPr lang="en-US" altLang="ja-JP" sz="2000" b="1" dirty="0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endParaRPr lang="en-US" altLang="ja-JP" sz="2000" b="1" dirty="0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endParaRPr lang="en-US" altLang="ja-JP" sz="2000" b="1" dirty="0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endParaRPr lang="en-US" altLang="ja-JP" sz="2000" b="1" dirty="0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endParaRPr lang="en-US" altLang="ja-JP" sz="2000" b="1" dirty="0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endParaRPr lang="en-US" altLang="ja-JP" sz="2000" b="1" dirty="0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endParaRPr lang="en-US" altLang="ja-JP" sz="2000" b="1" dirty="0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  <a:ea typeface="ヒラギノ角ゴ Pro W3" charset="-128"/>
              </a:rPr>
              <a:t>Benefits domestic consumers (you)</a:t>
            </a:r>
          </a:p>
        </p:txBody>
      </p:sp>
    </p:spTree>
    <p:extLst>
      <p:ext uri="{BB962C8B-B14F-4D97-AF65-F5344CB8AC3E}">
        <p14:creationId xmlns:p14="http://schemas.microsoft.com/office/powerpoint/2010/main" val="82683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408" y="457200"/>
            <a:ext cx="6768752" cy="1152128"/>
          </a:xfrm>
        </p:spPr>
        <p:txBody>
          <a:bodyPr/>
          <a:lstStyle/>
          <a:p>
            <a:r>
              <a:rPr lang="en-GB"/>
              <a:t>I am buying or I am selling the base currency?</a:t>
            </a:r>
            <a:br>
              <a:rPr lang="en-US" b="1">
                <a:solidFill>
                  <a:srgbClr val="1E02EE"/>
                </a:solidFill>
              </a:rPr>
            </a:b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59408" y="1752600"/>
            <a:ext cx="8425184" cy="3816573"/>
          </a:xfrm>
        </p:spPr>
        <p:txBody>
          <a:bodyPr/>
          <a:lstStyle/>
          <a:p>
            <a:pPr>
              <a:buClr>
                <a:schemeClr val="bg1"/>
              </a:buClr>
              <a:buFontTx/>
              <a:buNone/>
            </a:pPr>
            <a:r>
              <a:rPr lang="en-GB" noProof="1">
                <a:solidFill>
                  <a:srgbClr val="FFFF66"/>
                </a:solidFill>
                <a:latin typeface="Times New Roman" pitchFamily="18" charset="0"/>
              </a:rPr>
              <a:t>	   </a:t>
            </a:r>
            <a:r>
              <a:rPr lang="en-GB" dirty="0">
                <a:solidFill>
                  <a:srgbClr val="FFFF66"/>
                </a:solidFill>
                <a:latin typeface="Times New Roman" pitchFamily="18" charset="0"/>
              </a:rPr>
              <a:t>	</a:t>
            </a:r>
            <a:r>
              <a:rPr lang="en-GB" sz="2800" dirty="0">
                <a:solidFill>
                  <a:srgbClr val="FFFF66"/>
                </a:solidFill>
                <a:latin typeface="Times New Roman" pitchFamily="18" charset="0"/>
              </a:rPr>
              <a:t>	                     </a:t>
            </a:r>
            <a:endParaRPr lang="en-US" b="1" dirty="0">
              <a:latin typeface="Times New Roman" pitchFamily="18" charset="0"/>
            </a:endParaRPr>
          </a:p>
          <a:p>
            <a:pPr lvl="1"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b="1" noProof="1">
                <a:solidFill>
                  <a:srgbClr val="009900"/>
                </a:solidFill>
                <a:latin typeface="Tahoma" pitchFamily="34" charset="0"/>
              </a:rPr>
              <a:t>    If I am a client e.g. Fund Manager and I ring JP Morgan up and Sell JPM EUR 1 Million </a:t>
            </a:r>
          </a:p>
          <a:p>
            <a:pPr lvl="1"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sz="1800" b="1" noProof="1">
              <a:solidFill>
                <a:srgbClr val="009900"/>
              </a:solidFill>
              <a:latin typeface="Tahoma" pitchFamily="34" charset="0"/>
            </a:endParaRPr>
          </a:p>
          <a:p>
            <a:pPr lvl="1"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GB" sz="1800" noProof="1">
                <a:solidFill>
                  <a:srgbClr val="008000"/>
                </a:solidFill>
              </a:rPr>
              <a:t>    I have sold EUR1MM </a:t>
            </a:r>
          </a:p>
          <a:p>
            <a:pPr lvl="1"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GB" sz="1800" noProof="1">
              <a:solidFill>
                <a:srgbClr val="008000"/>
              </a:solidFill>
            </a:endParaRPr>
          </a:p>
          <a:p>
            <a:pPr lvl="1"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GB" sz="1800" noProof="1">
                <a:solidFill>
                  <a:srgbClr val="008000"/>
                </a:solidFill>
              </a:rPr>
              <a:t>    JPM has bought EUR1MM</a:t>
            </a:r>
          </a:p>
          <a:p>
            <a:pPr>
              <a:buClr>
                <a:schemeClr val="bg1"/>
              </a:buClr>
              <a:buFontTx/>
              <a:buNone/>
            </a:pPr>
            <a:endParaRPr lang="en-GB" sz="1800" b="1" noProof="1">
              <a:solidFill>
                <a:srgbClr val="800000"/>
              </a:solidFill>
              <a:latin typeface="Tahoma" pitchFamily="34" charset="0"/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61640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50" y="1176536"/>
            <a:ext cx="6768752" cy="1152128"/>
          </a:xfrm>
        </p:spPr>
        <p:txBody>
          <a:bodyPr/>
          <a:lstStyle/>
          <a:p>
            <a:r>
              <a:rPr lang="en-GB"/>
              <a:t>Which Side of the Price?</a:t>
            </a:r>
            <a:r>
              <a:rPr lang="en-US" b="1">
                <a:solidFill>
                  <a:srgbClr val="1E02EE"/>
                </a:solidFill>
              </a:rPr>
              <a:t> </a:t>
            </a:r>
            <a:br>
              <a:rPr lang="en-US" b="1">
                <a:solidFill>
                  <a:srgbClr val="1E02EE"/>
                </a:solidFill>
              </a:rPr>
            </a:br>
            <a:r>
              <a:rPr lang="en-US" b="1">
                <a:solidFill>
                  <a:srgbClr val="1E02EE"/>
                </a:solidFill>
              </a:rPr>
              <a:t>EUR/USD is 1.2590</a:t>
            </a:r>
            <a:r>
              <a:rPr lang="en-US" sz="4400" b="1">
                <a:solidFill>
                  <a:srgbClr val="1E02EE"/>
                </a:solidFill>
              </a:rPr>
              <a:t>/</a:t>
            </a:r>
            <a:r>
              <a:rPr lang="en-US" b="1">
                <a:solidFill>
                  <a:srgbClr val="1E02EE"/>
                </a:solidFill>
              </a:rPr>
              <a:t>95</a:t>
            </a:r>
            <a:br>
              <a:rPr lang="en-US" b="1">
                <a:solidFill>
                  <a:srgbClr val="1E02EE"/>
                </a:solidFill>
              </a:rPr>
            </a:br>
            <a:r>
              <a:rPr lang="en-US">
                <a:solidFill>
                  <a:srgbClr val="1E02EE"/>
                </a:solidFill>
              </a:rPr>
              <a:t>BID 1.2590</a:t>
            </a:r>
            <a:br>
              <a:rPr lang="en-US">
                <a:solidFill>
                  <a:srgbClr val="1E02EE"/>
                </a:solidFill>
              </a:rPr>
            </a:br>
            <a:r>
              <a:rPr lang="en-US">
                <a:solidFill>
                  <a:srgbClr val="1E02EE"/>
                </a:solidFill>
              </a:rPr>
              <a:t>Offer 1.2595</a:t>
            </a:r>
            <a:br>
              <a:rPr lang="en-US" b="1">
                <a:solidFill>
                  <a:srgbClr val="1E02EE"/>
                </a:solidFill>
              </a:rPr>
            </a:b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8150" y="1752600"/>
            <a:ext cx="8425184" cy="3816573"/>
          </a:xfrm>
        </p:spPr>
        <p:txBody>
          <a:bodyPr/>
          <a:lstStyle/>
          <a:p>
            <a:pPr>
              <a:buClr>
                <a:schemeClr val="bg1"/>
              </a:buClr>
              <a:buFontTx/>
              <a:buNone/>
            </a:pPr>
            <a:r>
              <a:rPr lang="en-GB" noProof="1">
                <a:solidFill>
                  <a:srgbClr val="FFFF66"/>
                </a:solidFill>
                <a:latin typeface="Times New Roman" pitchFamily="18" charset="0"/>
              </a:rPr>
              <a:t>	   </a:t>
            </a:r>
            <a:r>
              <a:rPr lang="en-GB">
                <a:solidFill>
                  <a:srgbClr val="FFFF66"/>
                </a:solidFill>
                <a:latin typeface="Times New Roman" pitchFamily="18" charset="0"/>
              </a:rPr>
              <a:t>	</a:t>
            </a:r>
            <a:r>
              <a:rPr lang="en-GB" sz="2800">
                <a:solidFill>
                  <a:srgbClr val="FFFF66"/>
                </a:solidFill>
                <a:latin typeface="Times New Roman" pitchFamily="18" charset="0"/>
              </a:rPr>
              <a:t>	                     </a:t>
            </a:r>
            <a:r>
              <a:rPr lang="en-US" sz="2800" b="1">
                <a:solidFill>
                  <a:schemeClr val="accent2"/>
                </a:solidFill>
                <a:latin typeface="Times New Roman" pitchFamily="18" charset="0"/>
              </a:rPr>
              <a:t>BID</a:t>
            </a:r>
            <a:r>
              <a:rPr lang="en-US" sz="2800" b="1">
                <a:solidFill>
                  <a:srgbClr val="FFFF66"/>
                </a:solidFill>
                <a:latin typeface="Times New Roman" pitchFamily="18" charset="0"/>
              </a:rPr>
              <a:t>			</a:t>
            </a:r>
            <a:r>
              <a:rPr lang="en-US" sz="2800" b="1">
                <a:latin typeface="Times New Roman" pitchFamily="18" charset="0"/>
              </a:rPr>
              <a:t>OFFER</a:t>
            </a:r>
            <a:r>
              <a:rPr lang="en-US" b="1">
                <a:latin typeface="Tahoma" pitchFamily="34" charset="0"/>
              </a:rPr>
              <a:t>	</a:t>
            </a:r>
            <a:endParaRPr lang="en-US" b="1">
              <a:latin typeface="Times New Roman" pitchFamily="18" charset="0"/>
            </a:endParaRPr>
          </a:p>
          <a:p>
            <a:pPr lvl="1"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GB" b="1" noProof="1">
                <a:solidFill>
                  <a:srgbClr val="009900"/>
                </a:solidFill>
                <a:latin typeface="Tahoma" pitchFamily="34" charset="0"/>
              </a:rPr>
              <a:t>Market </a:t>
            </a:r>
            <a:r>
              <a:rPr lang="en-GB" b="1">
                <a:solidFill>
                  <a:srgbClr val="009900"/>
                </a:solidFill>
                <a:latin typeface="Tahoma" pitchFamily="34" charset="0"/>
              </a:rPr>
              <a:t>Taker</a:t>
            </a:r>
            <a:r>
              <a:rPr lang="en-GB" b="1" noProof="1">
                <a:solidFill>
                  <a:srgbClr val="800000"/>
                </a:solidFill>
                <a:latin typeface="Tahoma" pitchFamily="34" charset="0"/>
              </a:rPr>
              <a:t>	</a:t>
            </a:r>
            <a:r>
              <a:rPr lang="en-GB" b="1">
                <a:solidFill>
                  <a:srgbClr val="800000"/>
                </a:solidFill>
                <a:latin typeface="Tahoma" pitchFamily="34" charset="0"/>
              </a:rPr>
              <a:t>	</a:t>
            </a:r>
            <a:r>
              <a:rPr lang="en-GB" noProof="1">
                <a:solidFill>
                  <a:srgbClr val="000066"/>
                </a:solidFill>
                <a:latin typeface="Tahoma" pitchFamily="34" charset="0"/>
              </a:rPr>
              <a:t>Sells Base</a:t>
            </a:r>
            <a:r>
              <a:rPr lang="en-GB" noProof="1">
                <a:solidFill>
                  <a:srgbClr val="008000"/>
                </a:solidFill>
              </a:rPr>
              <a:t> 		</a:t>
            </a:r>
            <a:r>
              <a:rPr lang="en-GB" noProof="1">
                <a:solidFill>
                  <a:srgbClr val="4D4D4D"/>
                </a:solidFill>
                <a:latin typeface="Tahoma" pitchFamily="34" charset="0"/>
              </a:rPr>
              <a:t>Buys Base</a:t>
            </a:r>
          </a:p>
          <a:p>
            <a:pPr>
              <a:buClr>
                <a:schemeClr val="bg1"/>
              </a:buClr>
              <a:buFontTx/>
              <a:buNone/>
            </a:pPr>
            <a:r>
              <a:rPr lang="en-GB" noProof="1">
                <a:solidFill>
                  <a:srgbClr val="008000"/>
                </a:solidFill>
              </a:rPr>
              <a:t>     </a:t>
            </a:r>
            <a:r>
              <a:rPr lang="en-GB" sz="1800" noProof="1">
                <a:solidFill>
                  <a:srgbClr val="008000"/>
                </a:solidFill>
              </a:rPr>
              <a:t>e.g. Client / Fund Manager</a:t>
            </a:r>
          </a:p>
          <a:p>
            <a:pPr lvl="1"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b="1" noProof="1">
              <a:solidFill>
                <a:srgbClr val="009900"/>
              </a:solidFill>
              <a:latin typeface="Tahoma" pitchFamily="34" charset="0"/>
            </a:endParaRPr>
          </a:p>
          <a:p>
            <a:pPr lvl="1"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b="1" noProof="1">
                <a:solidFill>
                  <a:srgbClr val="009900"/>
                </a:solidFill>
                <a:latin typeface="Tahoma" pitchFamily="34" charset="0"/>
              </a:rPr>
              <a:t>Market Maker</a:t>
            </a:r>
            <a:r>
              <a:rPr lang="en-US" sz="1800" b="1" noProof="1">
                <a:solidFill>
                  <a:srgbClr val="800000"/>
                </a:solidFill>
              </a:rPr>
              <a:t>	</a:t>
            </a:r>
            <a:r>
              <a:rPr lang="en-GB" sz="1800" b="1">
                <a:solidFill>
                  <a:srgbClr val="800000"/>
                </a:solidFill>
              </a:rPr>
              <a:t>	</a:t>
            </a:r>
            <a:r>
              <a:rPr lang="en-GB" noProof="1">
                <a:solidFill>
                  <a:srgbClr val="4D4D4D"/>
                </a:solidFill>
                <a:latin typeface="Tahoma" pitchFamily="34" charset="0"/>
              </a:rPr>
              <a:t>Buys Base</a:t>
            </a:r>
            <a:r>
              <a:rPr lang="en-GB" noProof="1">
                <a:solidFill>
                  <a:srgbClr val="008000"/>
                </a:solidFill>
              </a:rPr>
              <a:t> 		</a:t>
            </a:r>
            <a:r>
              <a:rPr lang="en-GB" noProof="1">
                <a:solidFill>
                  <a:srgbClr val="000066"/>
                </a:solidFill>
                <a:latin typeface="Tahoma" pitchFamily="34" charset="0"/>
              </a:rPr>
              <a:t>Sells Base</a:t>
            </a:r>
          </a:p>
          <a:p>
            <a:pPr>
              <a:buClr>
                <a:schemeClr val="bg1"/>
              </a:buClr>
              <a:buFontTx/>
              <a:buNone/>
            </a:pPr>
            <a:r>
              <a:rPr lang="en-GB" noProof="1">
                <a:solidFill>
                  <a:srgbClr val="008000"/>
                </a:solidFill>
              </a:rPr>
              <a:t>	  </a:t>
            </a:r>
            <a:r>
              <a:rPr lang="en-GB" sz="1800" noProof="1">
                <a:solidFill>
                  <a:srgbClr val="008000"/>
                </a:solidFill>
              </a:rPr>
              <a:t>e.g Investment Bank </a:t>
            </a:r>
          </a:p>
          <a:p>
            <a:pPr>
              <a:buClr>
                <a:schemeClr val="bg1"/>
              </a:buClr>
              <a:buFontTx/>
              <a:buNone/>
            </a:pPr>
            <a:endParaRPr lang="en-GB" sz="1800" b="1" noProof="1">
              <a:solidFill>
                <a:srgbClr val="800000"/>
              </a:solidFill>
              <a:latin typeface="Tahoma" pitchFamily="34" charset="0"/>
            </a:endParaRPr>
          </a:p>
          <a:p>
            <a:pPr>
              <a:buClr>
                <a:schemeClr val="bg1"/>
              </a:buClr>
              <a:buFontTx/>
              <a:buNone/>
            </a:pPr>
            <a:r>
              <a:rPr lang="en-GB" sz="2000" b="1" i="1" noProof="1">
                <a:solidFill>
                  <a:srgbClr val="800000"/>
                </a:solidFill>
                <a:latin typeface="Tahoma" pitchFamily="34" charset="0"/>
              </a:rPr>
              <a:t>        </a:t>
            </a:r>
            <a:r>
              <a:rPr lang="en-GB" sz="2000" noProof="1">
                <a:solidFill>
                  <a:srgbClr val="009900"/>
                </a:solidFill>
                <a:latin typeface="Tahoma" pitchFamily="34" charset="0"/>
              </a:rPr>
              <a:t>Market </a:t>
            </a:r>
            <a:r>
              <a:rPr lang="en-GB" sz="2000">
                <a:solidFill>
                  <a:srgbClr val="009900"/>
                </a:solidFill>
                <a:latin typeface="Tahoma" pitchFamily="34" charset="0"/>
              </a:rPr>
              <a:t>Taker</a:t>
            </a:r>
            <a:r>
              <a:rPr lang="en-GB" sz="2000" noProof="1">
                <a:solidFill>
                  <a:srgbClr val="009900"/>
                </a:solidFill>
                <a:latin typeface="Tahoma" pitchFamily="34" charset="0"/>
              </a:rPr>
              <a:t> Says:</a:t>
            </a:r>
            <a:r>
              <a:rPr lang="en-GB" sz="2000" b="1" i="1">
                <a:solidFill>
                  <a:srgbClr val="800000"/>
                </a:solidFill>
                <a:latin typeface="Tahoma" pitchFamily="34" charset="0"/>
              </a:rPr>
              <a:t>              </a:t>
            </a: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“YOURS”</a:t>
            </a:r>
            <a:r>
              <a:rPr lang="en-US" sz="2000">
                <a:solidFill>
                  <a:srgbClr val="008000"/>
                </a:solidFill>
                <a:latin typeface="Times New Roman" pitchFamily="18" charset="0"/>
              </a:rPr>
              <a:t>		</a:t>
            </a:r>
            <a:r>
              <a:rPr lang="en-US" sz="2000" b="1">
                <a:latin typeface="Times New Roman" pitchFamily="18" charset="0"/>
              </a:rPr>
              <a:t>“MINE”	</a:t>
            </a:r>
          </a:p>
          <a:p>
            <a:pPr>
              <a:buClr>
                <a:schemeClr val="bg1"/>
              </a:buClr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       “Yours” </a:t>
            </a:r>
            <a:r>
              <a:rPr lang="en-US" sz="2000">
                <a:latin typeface="Tahoma" pitchFamily="34" charset="0"/>
              </a:rPr>
              <a:t>and</a:t>
            </a: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2000" b="1">
                <a:latin typeface="Times New Roman" pitchFamily="18" charset="0"/>
              </a:rPr>
              <a:t>“Mine”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000">
                <a:latin typeface="Tahoma" pitchFamily="34" charset="0"/>
              </a:rPr>
              <a:t>refer to the BASE Currency</a:t>
            </a:r>
          </a:p>
          <a:p>
            <a:pPr>
              <a:buClr>
                <a:schemeClr val="bg1"/>
              </a:buClr>
              <a:buFontTx/>
              <a:buNone/>
            </a:pPr>
            <a:r>
              <a:rPr lang="en-US" sz="2000">
                <a:latin typeface="Tahoma" pitchFamily="34" charset="0"/>
              </a:rPr>
              <a:t>      i.e. “The Euros are</a:t>
            </a:r>
            <a:r>
              <a:rPr lang="en-US" sz="2000" i="1">
                <a:latin typeface="Tahoma" pitchFamily="34" charset="0"/>
              </a:rPr>
              <a:t> </a:t>
            </a:r>
            <a:r>
              <a:rPr lang="en-US" sz="2000" b="1">
                <a:latin typeface="Times New Roman" pitchFamily="18" charset="0"/>
              </a:rPr>
              <a:t>“Mine”</a:t>
            </a:r>
            <a:endParaRPr lang="en-GB" sz="2000" b="1">
              <a:latin typeface="Times New Roman" pitchFamily="18" charset="0"/>
            </a:endParaRPr>
          </a:p>
          <a:p>
            <a:endParaRPr lang="en-GB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6D30A-A61A-4B38-A381-09A36FC79614}"/>
              </a:ext>
            </a:extLst>
          </p:cNvPr>
          <p:cNvSpPr txBox="1"/>
          <p:nvPr/>
        </p:nvSpPr>
        <p:spPr>
          <a:xfrm>
            <a:off x="4191000" y="26670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/>
              <a:t>1.2590</a:t>
            </a:r>
            <a:endParaRPr lang="en-GB" sz="20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BB40A-9CE5-4AA0-95DA-D61728CAA5A4}"/>
              </a:ext>
            </a:extLst>
          </p:cNvPr>
          <p:cNvSpPr txBox="1"/>
          <p:nvPr/>
        </p:nvSpPr>
        <p:spPr>
          <a:xfrm>
            <a:off x="7010400" y="26670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/>
              <a:t>1.2595</a:t>
            </a:r>
            <a:endParaRPr lang="en-GB" sz="2000" dirty="0" err="1"/>
          </a:p>
        </p:txBody>
      </p:sp>
    </p:spTree>
    <p:extLst>
      <p:ext uri="{BB962C8B-B14F-4D97-AF65-F5344CB8AC3E}">
        <p14:creationId xmlns:p14="http://schemas.microsoft.com/office/powerpoint/2010/main" val="1857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153400" cy="1380728"/>
          </a:xfrm>
        </p:spPr>
        <p:txBody>
          <a:bodyPr/>
          <a:lstStyle/>
          <a:p>
            <a:r>
              <a:rPr lang="en-GB" sz="2400"/>
              <a:t>Which Side of the Price?</a:t>
            </a:r>
            <a:r>
              <a:rPr lang="en-US" sz="2400" b="1">
                <a:solidFill>
                  <a:srgbClr val="1E02EE"/>
                </a:solidFill>
              </a:rPr>
              <a:t> </a:t>
            </a:r>
            <a:br>
              <a:rPr lang="en-US" sz="1600" b="1">
                <a:solidFill>
                  <a:srgbClr val="1E02EE"/>
                </a:solidFill>
              </a:rPr>
            </a:br>
            <a:r>
              <a:rPr lang="en-US" sz="1600" b="1">
                <a:solidFill>
                  <a:srgbClr val="1E02EE"/>
                </a:solidFill>
              </a:rPr>
              <a:t>A Garage Dealer is making a market in a specific Toyota Yaris car 1.2500 – 1.5000 (in units of £1000 i.e. £1,250 - £1,500)</a:t>
            </a:r>
            <a:r>
              <a:rPr lang="en-US" sz="1600">
                <a:solidFill>
                  <a:srgbClr val="1E02EE"/>
                </a:solidFill>
              </a:rPr>
              <a:t> </a:t>
            </a:r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1D632E8-F38D-4E6E-BED6-2E1619DFBC38}"/>
              </a:ext>
            </a:extLst>
          </p:cNvPr>
          <p:cNvSpPr txBox="1">
            <a:spLocks/>
          </p:cNvSpPr>
          <p:nvPr/>
        </p:nvSpPr>
        <p:spPr>
          <a:xfrm>
            <a:off x="251791" y="2828690"/>
            <a:ext cx="8153400" cy="120061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sz="3600" b="1" kern="1200">
                <a:solidFill>
                  <a:srgbClr val="B5121B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br>
              <a:rPr lang="en-US" sz="1600">
                <a:solidFill>
                  <a:srgbClr val="1E02EE"/>
                </a:solidFill>
              </a:rPr>
            </a:br>
            <a:r>
              <a:rPr lang="en-US" sz="1600">
                <a:solidFill>
                  <a:srgbClr val="1E02EE"/>
                </a:solidFill>
              </a:rPr>
              <a:t>2. You the client “What price can I buy from you a Toyota car?”</a:t>
            </a:r>
            <a:br>
              <a:rPr lang="en-US" sz="1600">
                <a:solidFill>
                  <a:srgbClr val="1E02EE"/>
                </a:solidFill>
              </a:rPr>
            </a:br>
            <a:r>
              <a:rPr lang="en-US" sz="1600"/>
              <a:t>Answer: £1,500 </a:t>
            </a:r>
            <a:r>
              <a:rPr lang="en-US" sz="1600">
                <a:solidFill>
                  <a:srgbClr val="1E02EE"/>
                </a:solidFill>
              </a:rPr>
              <a:t>( 1.50 x1000)</a:t>
            </a:r>
            <a:br>
              <a:rPr lang="en-US" sz="1600">
                <a:solidFill>
                  <a:srgbClr val="1E02EE"/>
                </a:solidFill>
              </a:rPr>
            </a:br>
            <a:r>
              <a:rPr lang="en-US" sz="1600">
                <a:solidFill>
                  <a:srgbClr val="1E02EE"/>
                </a:solidFill>
              </a:rPr>
              <a:t> </a:t>
            </a:r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50C596-B963-47CA-890A-239092892645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153400" cy="138072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sz="3600" b="1" kern="1200">
                <a:solidFill>
                  <a:srgbClr val="B5121B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br>
              <a:rPr lang="en-US" sz="1600">
                <a:solidFill>
                  <a:srgbClr val="1E02EE"/>
                </a:solidFill>
              </a:rPr>
            </a:br>
            <a:r>
              <a:rPr lang="en-US" sz="1600">
                <a:solidFill>
                  <a:srgbClr val="1E02EE"/>
                </a:solidFill>
              </a:rPr>
              <a:t>1. You the client “What price can I sell you the market maker/garage a Toyota car?”</a:t>
            </a:r>
            <a:br>
              <a:rPr lang="en-US" sz="1600">
                <a:solidFill>
                  <a:srgbClr val="1E02EE"/>
                </a:solidFill>
              </a:rPr>
            </a:br>
            <a:r>
              <a:rPr lang="en-US" sz="1600"/>
              <a:t>Answer: £1,250 </a:t>
            </a:r>
            <a:r>
              <a:rPr lang="en-US" sz="1600">
                <a:solidFill>
                  <a:srgbClr val="1E02EE"/>
                </a:solidFill>
              </a:rPr>
              <a:t>( 1.25 x1000)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4CD79-3078-402B-8CD8-FF035F6C5603}"/>
              </a:ext>
            </a:extLst>
          </p:cNvPr>
          <p:cNvSpPr txBox="1"/>
          <p:nvPr/>
        </p:nvSpPr>
        <p:spPr>
          <a:xfrm>
            <a:off x="2209800" y="4036745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B5121B"/>
                </a:solidFill>
                <a:latin typeface="+mj-lt"/>
                <a:ea typeface="+mj-ea"/>
                <a:cs typeface="Times New Roman" panose="02020603050405020304" pitchFamily="18" charset="0"/>
              </a:rPr>
              <a:t>Garage £1,250 - £1,500  </a:t>
            </a:r>
            <a:endParaRPr lang="en-GB" b="1" dirty="0" err="1">
              <a:solidFill>
                <a:srgbClr val="B5121B"/>
              </a:solidFill>
              <a:latin typeface="+mj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5E634-2008-481F-AB38-4CB4D650CD77}"/>
              </a:ext>
            </a:extLst>
          </p:cNvPr>
          <p:cNvSpPr txBox="1"/>
          <p:nvPr/>
        </p:nvSpPr>
        <p:spPr>
          <a:xfrm>
            <a:off x="2209800" y="4867858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B5121B"/>
                </a:solidFill>
                <a:latin typeface="+mj-lt"/>
                <a:ea typeface="+mj-ea"/>
                <a:cs typeface="Times New Roman" panose="02020603050405020304" pitchFamily="18" charset="0"/>
              </a:rPr>
              <a:t>Garage BID £1,250 - OFFER £1,500</a:t>
            </a:r>
          </a:p>
          <a:p>
            <a:endParaRPr lang="en-US" b="1">
              <a:solidFill>
                <a:srgbClr val="B5121B"/>
              </a:solidFill>
              <a:latin typeface="+mj-lt"/>
              <a:ea typeface="+mj-ea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rgbClr val="B5121B"/>
                </a:solidFill>
                <a:latin typeface="+mj-lt"/>
                <a:ea typeface="+mj-ea"/>
                <a:cs typeface="Times New Roman" panose="02020603050405020304" pitchFamily="18" charset="0"/>
              </a:rPr>
              <a:t>The Investment Bank is effectively the FX Garage!  </a:t>
            </a:r>
            <a:endParaRPr lang="en-GB" b="1" dirty="0" err="1">
              <a:solidFill>
                <a:srgbClr val="B5121B"/>
              </a:solidFill>
              <a:latin typeface="+mj-lt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5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153400" cy="1380728"/>
          </a:xfrm>
        </p:spPr>
        <p:txBody>
          <a:bodyPr/>
          <a:lstStyle/>
          <a:p>
            <a:r>
              <a:rPr lang="en-GB" sz="2400"/>
              <a:t>Which Side of the Price?</a:t>
            </a:r>
            <a:r>
              <a:rPr lang="en-US" sz="2400" b="1">
                <a:solidFill>
                  <a:srgbClr val="1E02EE"/>
                </a:solidFill>
              </a:rPr>
              <a:t> </a:t>
            </a:r>
            <a:br>
              <a:rPr lang="en-US" sz="1600" b="1">
                <a:solidFill>
                  <a:srgbClr val="1E02EE"/>
                </a:solidFill>
              </a:rPr>
            </a:br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EB4F58-59B7-4BED-91AF-22907BCB5DA7}"/>
              </a:ext>
            </a:extLst>
          </p:cNvPr>
          <p:cNvSpPr txBox="1">
            <a:spLocks/>
          </p:cNvSpPr>
          <p:nvPr/>
        </p:nvSpPr>
        <p:spPr>
          <a:xfrm>
            <a:off x="762000" y="466328"/>
            <a:ext cx="8153400" cy="381912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sz="3600" b="1" kern="1200">
                <a:solidFill>
                  <a:srgbClr val="B5121B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600">
                <a:solidFill>
                  <a:srgbClr val="1E02EE"/>
                </a:solidFill>
              </a:rPr>
              <a:t>1. You the client (in financial terms e.g. the fund manager) sell base currency on the Bid – the left hand side of the quote –the maket-maker/investment bank buys </a:t>
            </a:r>
            <a:br>
              <a:rPr lang="en-US" sz="1600">
                <a:solidFill>
                  <a:srgbClr val="1E02EE"/>
                </a:solidFill>
              </a:rPr>
            </a:b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5AF32-1302-410E-A6D2-0A569DAA6063}"/>
              </a:ext>
            </a:extLst>
          </p:cNvPr>
          <p:cNvSpPr txBox="1"/>
          <p:nvPr/>
        </p:nvSpPr>
        <p:spPr>
          <a:xfrm>
            <a:off x="2286000" y="1405532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B5121B"/>
                </a:solidFill>
                <a:latin typeface="+mj-lt"/>
                <a:ea typeface="+mj-ea"/>
                <a:cs typeface="Times New Roman" panose="02020603050405020304" pitchFamily="18" charset="0"/>
              </a:rPr>
              <a:t>Garage… £1,250 - £1,500</a:t>
            </a:r>
          </a:p>
          <a:p>
            <a:endParaRPr lang="en-US" b="1">
              <a:solidFill>
                <a:srgbClr val="B5121B"/>
              </a:solidFill>
              <a:latin typeface="+mj-lt"/>
              <a:ea typeface="+mj-ea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rgbClr val="B5121B"/>
                </a:solidFill>
                <a:latin typeface="+mj-lt"/>
                <a:ea typeface="+mj-ea"/>
                <a:cs typeface="Times New Roman" panose="02020603050405020304" pitchFamily="18" charset="0"/>
              </a:rPr>
              <a:t>Bank……  EUR/USD 1.10 - 1.12  </a:t>
            </a:r>
            <a:endParaRPr lang="en-GB" b="1" dirty="0" err="1">
              <a:solidFill>
                <a:srgbClr val="B5121B"/>
              </a:solidFill>
              <a:latin typeface="+mj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AF91732-AD9B-46A9-A62B-93D7BC4F7621}"/>
              </a:ext>
            </a:extLst>
          </p:cNvPr>
          <p:cNvSpPr txBox="1">
            <a:spLocks/>
          </p:cNvSpPr>
          <p:nvPr/>
        </p:nvSpPr>
        <p:spPr>
          <a:xfrm>
            <a:off x="762000" y="2734072"/>
            <a:ext cx="8153400" cy="381912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sz="3600" b="1" kern="1200">
                <a:solidFill>
                  <a:srgbClr val="B5121B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600">
                <a:solidFill>
                  <a:srgbClr val="1E02EE"/>
                </a:solidFill>
              </a:rPr>
              <a:t>2.You the client (in financial terms e.g. the fund manager) buy base currency on the offer/ask – the  right hand side of the quote – the maket-maker/investment bank sells</a:t>
            </a:r>
            <a:br>
              <a:rPr lang="en-US" sz="1600">
                <a:solidFill>
                  <a:srgbClr val="1E02EE"/>
                </a:solidFill>
              </a:rPr>
            </a:br>
            <a:br>
              <a:rPr lang="en-US">
                <a:solidFill>
                  <a:srgbClr val="1E02EE"/>
                </a:solidFill>
              </a:rPr>
            </a:b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6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097280"/>
          </a:xfrm>
        </p:spPr>
        <p:txBody>
          <a:bodyPr/>
          <a:lstStyle/>
          <a:p>
            <a:r>
              <a:rPr lang="en-US" altLang="en-US">
                <a:ea typeface="ヒラギノ角ゴ Pro W3" charset="-128"/>
              </a:rPr>
              <a:t>Question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JP Morgan Investment Bank are quoting the following GBP/USD rates.</a:t>
            </a:r>
            <a:endParaRPr lang="en-GB" sz="2000"/>
          </a:p>
          <a:p>
            <a:pPr marL="0" indent="0">
              <a:buNone/>
            </a:pPr>
            <a:r>
              <a:rPr lang="en-US" sz="2000"/>
              <a:t>GBP/USD 1.2990 BID - 1.3010 OFFER</a:t>
            </a:r>
            <a:endParaRPr lang="en-GB" sz="2000"/>
          </a:p>
          <a:p>
            <a:endParaRPr lang="en-US" sz="2000"/>
          </a:p>
          <a:p>
            <a:pPr marL="0" indent="0">
              <a:buNone/>
            </a:pPr>
            <a:r>
              <a:rPr lang="en-US" sz="2000"/>
              <a:t>You the client /Fund Manager want to </a:t>
            </a:r>
            <a:r>
              <a:rPr lang="en-US" sz="2000" b="1"/>
              <a:t>sell</a:t>
            </a:r>
            <a:r>
              <a:rPr lang="en-US" sz="2000"/>
              <a:t> GBP10 MM</a:t>
            </a:r>
          </a:p>
          <a:p>
            <a:pPr marL="0" indent="0">
              <a:buNone/>
            </a:pPr>
            <a:r>
              <a:rPr lang="en-US" sz="2000"/>
              <a:t>What price will you trade at ? </a:t>
            </a:r>
          </a:p>
          <a:p>
            <a:pPr marL="0" indent="0">
              <a:buNone/>
            </a:pPr>
            <a:r>
              <a:rPr lang="en-US" sz="2000"/>
              <a:t>Think if you were selling a Toyota Yaris? £1.2500 - £1.5000</a:t>
            </a:r>
          </a:p>
          <a:p>
            <a:endParaRPr lang="en-US" sz="2000"/>
          </a:p>
          <a:p>
            <a:pPr marL="0" indent="0">
              <a:buNone/>
            </a:pPr>
            <a:r>
              <a:rPr lang="en-US" sz="2000"/>
              <a:t>A) 1.2990</a:t>
            </a:r>
            <a:endParaRPr lang="en-GB" sz="2000"/>
          </a:p>
          <a:p>
            <a:pPr marL="0" indent="0">
              <a:buNone/>
            </a:pPr>
            <a:r>
              <a:rPr lang="en-US" sz="2000"/>
              <a:t>B) 1.3010</a:t>
            </a:r>
            <a:endParaRPr lang="en-GB" sz="2000"/>
          </a:p>
          <a:p>
            <a:endParaRPr lang="en-US" altLang="ja-JP" sz="2000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endParaRPr lang="en-US" altLang="ja-JP" sz="2000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endParaRPr lang="en-US" altLang="ja-JP" sz="2000" b="1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endParaRPr lang="en-US" altLang="ja-JP" sz="2000" b="1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endParaRPr lang="en-US" altLang="ja-JP" sz="2000" b="1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endParaRPr lang="en-US" altLang="ja-JP" sz="2000" b="1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endParaRPr lang="en-US" altLang="ja-JP" sz="2000" b="1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endParaRPr lang="en-US" altLang="ja-JP" sz="2000" b="1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endParaRPr lang="en-US" altLang="ja-JP" sz="2000" b="1" dirty="0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pPr lvl="1"/>
            <a:r>
              <a:rPr lang="en-US" altLang="en-US">
                <a:solidFill>
                  <a:srgbClr val="000000"/>
                </a:solidFill>
                <a:ea typeface="ヒラギノ角ゴ Pro W3" charset="-128"/>
              </a:rPr>
              <a:t>Benefits </a:t>
            </a:r>
            <a:r>
              <a:rPr lang="en-US" altLang="en-US" dirty="0">
                <a:solidFill>
                  <a:srgbClr val="000000"/>
                </a:solidFill>
                <a:ea typeface="ヒラギノ角ゴ Pro W3" charset="-128"/>
              </a:rPr>
              <a:t>domestic consumers (</a:t>
            </a:r>
            <a:r>
              <a:rPr lang="en-US" altLang="en-US">
                <a:solidFill>
                  <a:srgbClr val="000000"/>
                </a:solidFill>
                <a:ea typeface="ヒラギノ角ゴ Pro W3" charset="-128"/>
              </a:rPr>
              <a:t>you)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FB3AD5-E053-43CD-96D9-2EFEF9A5D012}"/>
              </a:ext>
            </a:extLst>
          </p:cNvPr>
          <p:cNvSpPr txBox="1"/>
          <p:nvPr/>
        </p:nvSpPr>
        <p:spPr>
          <a:xfrm>
            <a:off x="381000" y="511169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buClr>
                <a:srgbClr val="666666"/>
              </a:buClr>
              <a:buSzPct val="100000"/>
            </a:pPr>
            <a:r>
              <a:rPr lang="en-US" sz="2000" b="1">
                <a:solidFill>
                  <a:srgbClr val="666666"/>
                </a:solidFill>
              </a:rPr>
              <a:t> Answer A   </a:t>
            </a:r>
            <a:endParaRPr lang="en-GB" sz="2000" b="1" dirty="0" err="1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24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Markets and Institutions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816430"/>
            <a:ext cx="8229600" cy="443422"/>
          </a:xfrm>
        </p:spPr>
        <p:txBody>
          <a:bodyPr/>
          <a:lstStyle/>
          <a:p>
            <a:r>
              <a:rPr lang="en-US" dirty="0"/>
              <a:t>Ninth Edition, Global Edition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953000" y="1371600"/>
            <a:ext cx="3657600" cy="2925763"/>
          </a:xfrm>
        </p:spPr>
        <p:txBody>
          <a:bodyPr/>
          <a:lstStyle/>
          <a:p>
            <a:r>
              <a:rPr lang="en-US" altLang="en-US" dirty="0"/>
              <a:t>Parts 4 and 5 are very practical and are </a:t>
            </a:r>
            <a:r>
              <a:rPr lang="en-US" altLang="en-US" b="1" dirty="0"/>
              <a:t>not</a:t>
            </a:r>
            <a:r>
              <a:rPr lang="en-US" altLang="en-US" dirty="0"/>
              <a:t> covered in – Chapter 15 The </a:t>
            </a:r>
            <a:r>
              <a:rPr lang="en-US" altLang="en-US" b="1" dirty="0"/>
              <a:t>Foreign Exchange Market </a:t>
            </a:r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42" y="1259852"/>
            <a:ext cx="3991210" cy="503129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 charset="-128"/>
              </a:rPr>
              <a:t>Your turn to trade!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4) Investment Banks are quoting the following GBP/USD rates.</a:t>
            </a:r>
            <a:endParaRPr lang="en-GB" sz="2000"/>
          </a:p>
          <a:p>
            <a:pPr marL="0" indent="0">
              <a:buNone/>
            </a:pPr>
            <a:r>
              <a:rPr lang="en-US" sz="2000"/>
              <a:t>Bank A GBP/USD 1.2990 BID - 1.3020 OFFER</a:t>
            </a:r>
            <a:endParaRPr lang="en-GB" sz="2000"/>
          </a:p>
          <a:p>
            <a:pPr marL="0" indent="0">
              <a:buNone/>
            </a:pPr>
            <a:r>
              <a:rPr lang="en-US" sz="2000"/>
              <a:t>Bank B GBP/USD 1.3010 BID - 1.3030 OFFER</a:t>
            </a:r>
            <a:endParaRPr lang="en-GB" sz="2000"/>
          </a:p>
          <a:p>
            <a:pPr marL="0" indent="0">
              <a:buNone/>
            </a:pPr>
            <a:r>
              <a:rPr lang="en-US" sz="2000"/>
              <a:t>Bank C GBP/USD 1.2995 BID - 1.3025 OFFER</a:t>
            </a:r>
            <a:endParaRPr lang="en-GB" sz="2000"/>
          </a:p>
          <a:p>
            <a:pPr marL="0" indent="0">
              <a:buNone/>
            </a:pPr>
            <a:r>
              <a:rPr lang="en-US" sz="2000"/>
              <a:t>You, the Client, wish to BUY GBP SELL USD.</a:t>
            </a:r>
            <a:endParaRPr lang="en-GB" sz="2000"/>
          </a:p>
          <a:p>
            <a:pPr marL="0" indent="0">
              <a:buNone/>
            </a:pPr>
            <a:r>
              <a:rPr lang="en-US" sz="2000"/>
              <a:t>What is the best price you, the client to the bank, can deal at?</a:t>
            </a:r>
            <a:endParaRPr lang="en-GB" sz="2000"/>
          </a:p>
          <a:p>
            <a:pPr marL="0" indent="0">
              <a:buNone/>
            </a:pPr>
            <a:r>
              <a:rPr lang="en-US" sz="2000"/>
              <a:t>A) 1.2995</a:t>
            </a:r>
            <a:endParaRPr lang="en-GB" sz="2000"/>
          </a:p>
          <a:p>
            <a:pPr marL="0" indent="0">
              <a:buNone/>
            </a:pPr>
            <a:r>
              <a:rPr lang="en-US" sz="2000"/>
              <a:t>B) 1.3020</a:t>
            </a:r>
            <a:endParaRPr lang="en-GB" sz="2000"/>
          </a:p>
          <a:p>
            <a:pPr marL="0" indent="0">
              <a:buNone/>
            </a:pPr>
            <a:r>
              <a:rPr lang="en-US" sz="2000"/>
              <a:t>C) 1.3025</a:t>
            </a:r>
            <a:endParaRPr lang="en-GB" sz="2000"/>
          </a:p>
          <a:p>
            <a:pPr marL="0" indent="0">
              <a:buNone/>
            </a:pPr>
            <a:r>
              <a:rPr lang="en-US" sz="2000"/>
              <a:t>D) 1.2990</a:t>
            </a:r>
            <a:endParaRPr lang="en-GB" sz="2000"/>
          </a:p>
          <a:p>
            <a:endParaRPr lang="en-US" altLang="ja-JP" sz="2000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endParaRPr lang="en-US" altLang="ja-JP" sz="2000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endParaRPr lang="en-US" altLang="ja-JP" sz="2000" b="1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endParaRPr lang="en-US" altLang="ja-JP" sz="2000" b="1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endParaRPr lang="en-US" altLang="ja-JP" sz="2000" b="1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endParaRPr lang="en-US" altLang="ja-JP" sz="2000" b="1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endParaRPr lang="en-US" altLang="ja-JP" sz="2000" b="1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endParaRPr lang="en-US" altLang="ja-JP" sz="2000" b="1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endParaRPr lang="en-US" altLang="ja-JP" sz="2000" b="1" dirty="0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pPr lvl="1"/>
            <a:r>
              <a:rPr lang="en-US" altLang="en-US">
                <a:solidFill>
                  <a:srgbClr val="000000"/>
                </a:solidFill>
                <a:ea typeface="ヒラギノ角ゴ Pro W3" charset="-128"/>
              </a:rPr>
              <a:t>Benefits </a:t>
            </a:r>
            <a:r>
              <a:rPr lang="en-US" altLang="en-US" dirty="0">
                <a:solidFill>
                  <a:srgbClr val="000000"/>
                </a:solidFill>
                <a:ea typeface="ヒラギノ角ゴ Pro W3" charset="-128"/>
              </a:rPr>
              <a:t>domestic consumers (</a:t>
            </a:r>
            <a:r>
              <a:rPr lang="en-US" altLang="en-US">
                <a:solidFill>
                  <a:srgbClr val="000000"/>
                </a:solidFill>
                <a:ea typeface="ヒラギノ角ゴ Pro W3" charset="-128"/>
              </a:rPr>
              <a:t>you)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4CB09-E62D-4D50-9185-FACAB8CBE692}"/>
              </a:ext>
            </a:extLst>
          </p:cNvPr>
          <p:cNvSpPr txBox="1"/>
          <p:nvPr/>
        </p:nvSpPr>
        <p:spPr>
          <a:xfrm>
            <a:off x="377687" y="5410201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buClr>
                <a:srgbClr val="666666"/>
              </a:buClr>
              <a:buSzPct val="100000"/>
            </a:pPr>
            <a:r>
              <a:rPr lang="en-US" sz="2000" b="1">
                <a:solidFill>
                  <a:srgbClr val="666666"/>
                </a:solidFill>
              </a:rPr>
              <a:t>Answer B  </a:t>
            </a:r>
            <a:endParaRPr lang="en-GB" sz="2000" b="1" dirty="0" err="1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67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Primarily OTC</a:t>
            </a:r>
            <a:br>
              <a:rPr lang="en-GB"/>
            </a:br>
            <a:r>
              <a:rPr lang="en-GB"/>
              <a:t>Contributed by Banks and Brokers 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8275266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557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407988" y="381000"/>
            <a:ext cx="8369300" cy="638175"/>
          </a:xfrm>
        </p:spPr>
        <p:txBody>
          <a:bodyPr/>
          <a:lstStyle/>
          <a:p>
            <a:r>
              <a:rPr lang="en-US"/>
              <a:t>BIS Triennial Survey, April 2013 – ADV 5.53 Trillion US$</a:t>
            </a:r>
          </a:p>
        </p:txBody>
      </p:sp>
      <p:pic>
        <p:nvPicPr>
          <p:cNvPr id="727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1019175"/>
            <a:ext cx="7343775" cy="473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163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14" y="0"/>
            <a:ext cx="8962414" cy="678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6948488" y="2992438"/>
            <a:ext cx="14398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6000" b="1">
                <a:solidFill>
                  <a:schemeClr val="bg1"/>
                </a:solidFill>
              </a:rPr>
              <a:t>UK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249863" y="5381625"/>
            <a:ext cx="1439862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4800" b="1">
                <a:solidFill>
                  <a:schemeClr val="bg1"/>
                </a:solidFill>
              </a:rPr>
              <a:t>US</a:t>
            </a:r>
          </a:p>
        </p:txBody>
      </p:sp>
      <p:sp>
        <p:nvSpPr>
          <p:cNvPr id="318469" name="Text Box 5"/>
          <p:cNvSpPr txBox="1">
            <a:spLocks noChangeArrowheads="1"/>
          </p:cNvSpPr>
          <p:nvPr/>
        </p:nvSpPr>
        <p:spPr bwMode="auto">
          <a:xfrm>
            <a:off x="2994025" y="3044825"/>
            <a:ext cx="854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600" b="1" dirty="0">
                <a:solidFill>
                  <a:schemeClr val="bg1">
                    <a:lumMod val="95000"/>
                  </a:schemeClr>
                </a:solidFill>
              </a:rPr>
              <a:t>CH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3167063" y="4387850"/>
            <a:ext cx="9350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3600" b="1">
                <a:solidFill>
                  <a:srgbClr val="4D4D4D"/>
                </a:solidFill>
              </a:rPr>
              <a:t>JP</a:t>
            </a:r>
          </a:p>
        </p:txBody>
      </p:sp>
      <p:sp>
        <p:nvSpPr>
          <p:cNvPr id="318471" name="Text Box 7"/>
          <p:cNvSpPr txBox="1">
            <a:spLocks noChangeArrowheads="1"/>
          </p:cNvSpPr>
          <p:nvPr/>
        </p:nvSpPr>
        <p:spPr bwMode="auto">
          <a:xfrm>
            <a:off x="3611563" y="5203825"/>
            <a:ext cx="935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SG</a:t>
            </a:r>
          </a:p>
        </p:txBody>
      </p:sp>
      <p:sp>
        <p:nvSpPr>
          <p:cNvPr id="318472" name="Text Box 8"/>
          <p:cNvSpPr txBox="1">
            <a:spLocks noChangeArrowheads="1"/>
          </p:cNvSpPr>
          <p:nvPr/>
        </p:nvSpPr>
        <p:spPr bwMode="auto">
          <a:xfrm>
            <a:off x="3059113" y="3716338"/>
            <a:ext cx="9350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</a:rPr>
              <a:t>HK</a:t>
            </a:r>
          </a:p>
        </p:txBody>
      </p:sp>
      <p:sp>
        <p:nvSpPr>
          <p:cNvPr id="318473" name="Text Box 9"/>
          <p:cNvSpPr txBox="1">
            <a:spLocks noChangeArrowheads="1"/>
          </p:cNvSpPr>
          <p:nvPr/>
        </p:nvSpPr>
        <p:spPr bwMode="auto">
          <a:xfrm>
            <a:off x="3321050" y="2154238"/>
            <a:ext cx="935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000" b="1" dirty="0">
                <a:solidFill>
                  <a:schemeClr val="tx1">
                    <a:lumMod val="50000"/>
                  </a:schemeClr>
                </a:solidFill>
              </a:rPr>
              <a:t>AU</a:t>
            </a:r>
          </a:p>
        </p:txBody>
      </p:sp>
      <p:sp>
        <p:nvSpPr>
          <p:cNvPr id="318474" name="Text Box 10"/>
          <p:cNvSpPr txBox="1">
            <a:spLocks noChangeArrowheads="1"/>
          </p:cNvSpPr>
          <p:nvPr/>
        </p:nvSpPr>
        <p:spPr bwMode="auto">
          <a:xfrm>
            <a:off x="3132138" y="2579688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</a:t>
            </a: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3489325" y="1820863"/>
            <a:ext cx="64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>
                <a:solidFill>
                  <a:schemeClr val="bg1"/>
                </a:solidFill>
              </a:rPr>
              <a:t>DE</a:t>
            </a:r>
          </a:p>
        </p:txBody>
      </p:sp>
      <p:sp>
        <p:nvSpPr>
          <p:cNvPr id="318476" name="Text Box 12"/>
          <p:cNvSpPr txBox="1">
            <a:spLocks noChangeArrowheads="1"/>
          </p:cNvSpPr>
          <p:nvPr/>
        </p:nvSpPr>
        <p:spPr bwMode="auto">
          <a:xfrm>
            <a:off x="3716338" y="1643063"/>
            <a:ext cx="5762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 b="1" dirty="0">
                <a:solidFill>
                  <a:schemeClr val="bg1">
                    <a:lumMod val="85000"/>
                  </a:schemeClr>
                </a:solidFill>
              </a:rPr>
              <a:t>DK</a:t>
            </a:r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3665538" y="1331913"/>
            <a:ext cx="576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000000"/>
                </a:solidFill>
              </a:rPr>
              <a:t>CA</a:t>
            </a:r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3810000" y="1190625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000000"/>
                </a:solidFill>
              </a:rPr>
              <a:t>RU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4064000" y="901700"/>
            <a:ext cx="503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000000"/>
                </a:solidFill>
              </a:rPr>
              <a:t>CN</a:t>
            </a:r>
          </a:p>
        </p:txBody>
      </p:sp>
      <p:sp>
        <p:nvSpPr>
          <p:cNvPr id="73744" name="Text Box 16"/>
          <p:cNvSpPr txBox="1">
            <a:spLocks noChangeArrowheads="1"/>
          </p:cNvSpPr>
          <p:nvPr/>
        </p:nvSpPr>
        <p:spPr bwMode="auto">
          <a:xfrm>
            <a:off x="4767263" y="1060450"/>
            <a:ext cx="14716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200" b="1">
                <a:solidFill>
                  <a:schemeClr val="bg1"/>
                </a:solidFill>
              </a:rPr>
              <a:t>OTHER</a:t>
            </a:r>
          </a:p>
        </p:txBody>
      </p:sp>
      <p:sp>
        <p:nvSpPr>
          <p:cNvPr id="318481" name="Text Box 17"/>
          <p:cNvSpPr txBox="1">
            <a:spLocks noChangeArrowheads="1"/>
          </p:cNvSpPr>
          <p:nvPr/>
        </p:nvSpPr>
        <p:spPr bwMode="auto">
          <a:xfrm>
            <a:off x="3957638" y="1046163"/>
            <a:ext cx="503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 dirty="0">
                <a:solidFill>
                  <a:schemeClr val="tx1">
                    <a:lumMod val="50000"/>
                  </a:schemeClr>
                </a:solidFill>
              </a:rPr>
              <a:t>LU</a:t>
            </a:r>
          </a:p>
        </p:txBody>
      </p:sp>
      <p:sp>
        <p:nvSpPr>
          <p:cNvPr id="318482" name="Text Box 18"/>
          <p:cNvSpPr txBox="1">
            <a:spLocks noChangeArrowheads="1"/>
          </p:cNvSpPr>
          <p:nvPr/>
        </p:nvSpPr>
        <p:spPr bwMode="auto">
          <a:xfrm>
            <a:off x="4365625" y="854075"/>
            <a:ext cx="498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 dirty="0">
                <a:solidFill>
                  <a:schemeClr val="tx1">
                    <a:lumMod val="50000"/>
                  </a:schemeClr>
                </a:solidFill>
              </a:rPr>
              <a:t>SE</a:t>
            </a:r>
          </a:p>
        </p:txBody>
      </p:sp>
      <p:sp>
        <p:nvSpPr>
          <p:cNvPr id="73747" name="Text Box 19"/>
          <p:cNvSpPr txBox="1">
            <a:spLocks noChangeArrowheads="1"/>
          </p:cNvSpPr>
          <p:nvPr/>
        </p:nvSpPr>
        <p:spPr bwMode="auto">
          <a:xfrm>
            <a:off x="2124075" y="6237288"/>
            <a:ext cx="2663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rgbClr val="000099"/>
                </a:solidFill>
                <a:latin typeface="Verdana" pitchFamily="34" charset="0"/>
              </a:rPr>
              <a:t>Source: BIS</a:t>
            </a:r>
          </a:p>
        </p:txBody>
      </p:sp>
      <p:sp>
        <p:nvSpPr>
          <p:cNvPr id="73748" name="Rectangle 20"/>
          <p:cNvSpPr>
            <a:spLocks noChangeArrowheads="1"/>
          </p:cNvSpPr>
          <p:nvPr/>
        </p:nvSpPr>
        <p:spPr bwMode="auto">
          <a:xfrm>
            <a:off x="2051050" y="0"/>
            <a:ext cx="7092950" cy="620713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2000">
                <a:solidFill>
                  <a:srgbClr val="FFFF00"/>
                </a:solidFill>
              </a:rPr>
              <a:t>FX in 2018:  </a:t>
            </a:r>
            <a:r>
              <a:rPr lang="en-GB" sz="2000" b="1">
                <a:solidFill>
                  <a:srgbClr val="FFFF00"/>
                </a:solidFill>
              </a:rPr>
              <a:t>US$ 5.53 Trillion per day  (Where it’s dealt)</a:t>
            </a:r>
          </a:p>
        </p:txBody>
      </p:sp>
    </p:spTree>
    <p:extLst>
      <p:ext uri="{BB962C8B-B14F-4D97-AF65-F5344CB8AC3E}">
        <p14:creationId xmlns:p14="http://schemas.microsoft.com/office/powerpoint/2010/main" val="2491344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424862" cy="576262"/>
          </a:xfrm>
        </p:spPr>
        <p:txBody>
          <a:bodyPr/>
          <a:lstStyle/>
          <a:p>
            <a:r>
              <a:rPr lang="en-GB"/>
              <a:t>Average Turnover by Currency Pair</a:t>
            </a:r>
          </a:p>
        </p:txBody>
      </p:sp>
      <p:sp>
        <p:nvSpPr>
          <p:cNvPr id="74755" name="Rectangle 5"/>
          <p:cNvSpPr>
            <a:spLocks noChangeArrowheads="1"/>
          </p:cNvSpPr>
          <p:nvPr/>
        </p:nvSpPr>
        <p:spPr bwMode="auto">
          <a:xfrm>
            <a:off x="6659563" y="6237288"/>
            <a:ext cx="21590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77825" indent="-377825" defTabSz="762000" eaLnBrk="0" hangingPunct="0">
              <a:lnSpc>
                <a:spcPts val="3400"/>
              </a:lnSpc>
              <a:buClr>
                <a:srgbClr val="FF7D00"/>
              </a:buClr>
              <a:buSzPct val="100000"/>
            </a:pPr>
            <a:r>
              <a:rPr lang="en-GB" sz="2000" b="1">
                <a:solidFill>
                  <a:srgbClr val="000000"/>
                </a:solidFill>
              </a:rPr>
              <a:t>Source: BIS</a:t>
            </a:r>
          </a:p>
        </p:txBody>
      </p:sp>
      <p:pic>
        <p:nvPicPr>
          <p:cNvPr id="747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6" y="765175"/>
            <a:ext cx="6900068" cy="497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3732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 charset="-128"/>
              </a:rPr>
              <a:t>Major Cross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sz="2000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endParaRPr lang="en-US" altLang="ja-JP" sz="2000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endParaRPr lang="en-US" altLang="ja-JP" sz="2000" b="1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endParaRPr lang="en-US" altLang="ja-JP" sz="2000" b="1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endParaRPr lang="en-US" altLang="ja-JP" sz="2000" b="1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endParaRPr lang="en-US" altLang="ja-JP" sz="2000" b="1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endParaRPr lang="en-US" altLang="ja-JP" sz="2000" b="1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endParaRPr lang="en-US" altLang="ja-JP" sz="2000" b="1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  <a:p>
            <a:endParaRPr lang="en-US" altLang="ja-JP" sz="2000" b="1" dirty="0">
              <a:solidFill>
                <a:srgbClr val="000000"/>
              </a:solidFill>
              <a:ea typeface="ヒラギノ角ゴ Pro W3" charset="-128"/>
              <a:sym typeface="Symbol" panose="05050102010706020507" pitchFamily="18" charset="2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83740"/>
            <a:ext cx="6705600" cy="3640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9C9A02-71A4-46B0-9264-81F4AEA41CF1}"/>
              </a:ext>
            </a:extLst>
          </p:cNvPr>
          <p:cNvSpPr txBox="1"/>
          <p:nvPr/>
        </p:nvSpPr>
        <p:spPr>
          <a:xfrm>
            <a:off x="838200" y="1366766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/>
              <a:t>What if I don’t want to sell USD/JPY or USD/Can $ buy Can$/JPY = Cross Rate</a:t>
            </a:r>
            <a:endParaRPr lang="en-GB" sz="2000" dirty="0" err="1"/>
          </a:p>
        </p:txBody>
      </p:sp>
    </p:spTree>
    <p:extLst>
      <p:ext uri="{BB962C8B-B14F-4D97-AF65-F5344CB8AC3E}">
        <p14:creationId xmlns:p14="http://schemas.microsoft.com/office/powerpoint/2010/main" val="2582309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Lenovo\Desktop\OCD2017_M\MISC3\Paul\LUMS\Teaching 2019\Misc\Lancaster Background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" y="283"/>
            <a:ext cx="9143245" cy="68574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B5121B"/>
                </a:solidFill>
              </a:rPr>
              <a:t>AcF 304 Financial Markets</a:t>
            </a:r>
            <a:br>
              <a:rPr lang="en-US">
                <a:solidFill>
                  <a:srgbClr val="B5121B"/>
                </a:solidFill>
              </a:rPr>
            </a:br>
            <a:r>
              <a:rPr lang="en-US" sz="2400">
                <a:solidFill>
                  <a:srgbClr val="666666"/>
                </a:solidFill>
                <a:latin typeface="+mn-lt"/>
                <a:ea typeface="+mn-ea"/>
                <a:cs typeface="+mn-cs"/>
              </a:rPr>
              <a:t>Topic 5 – The Foreign Exchange Market </a:t>
            </a:r>
            <a:br>
              <a:rPr lang="en-US">
                <a:solidFill>
                  <a:srgbClr val="B5121B"/>
                </a:solidFill>
              </a:rPr>
            </a:br>
            <a:endParaRPr lang="en-US" dirty="0">
              <a:solidFill>
                <a:srgbClr val="B5121B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0" y="4444180"/>
            <a:ext cx="7696200" cy="2286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666666"/>
              </a:solidFill>
            </a:endParaRPr>
          </a:p>
          <a:p>
            <a:r>
              <a:rPr lang="en-US" sz="2400"/>
              <a:t>P</a:t>
            </a:r>
            <a:r>
              <a:rPr lang="en-US" sz="2400">
                <a:solidFill>
                  <a:srgbClr val="666666"/>
                </a:solidFill>
              </a:rPr>
              <a:t>art 5 – FX Forwards &amp; FX Swaps     </a:t>
            </a:r>
            <a:endParaRPr lang="en-US" sz="2400" dirty="0">
              <a:solidFill>
                <a:srgbClr val="666666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Lenovo\Desktop\OCD2017_M\MISC3\Paul\Images\Financial Times + cal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41549"/>
            <a:ext cx="4724400" cy="31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3642-LUni-QuadrupleAccredited-Lockup2017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4" y="5949280"/>
            <a:ext cx="2768476" cy="5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5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52400"/>
            <a:ext cx="6768752" cy="1152128"/>
          </a:xfrm>
        </p:spPr>
        <p:txBody>
          <a:bodyPr/>
          <a:lstStyle/>
          <a:p>
            <a:r>
              <a:rPr lang="en-GB" dirty="0"/>
              <a:t>Why does FX exist?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95288" y="1447800"/>
            <a:ext cx="8425184" cy="4464644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One counterparty </a:t>
            </a:r>
            <a:r>
              <a:rPr lang="en-GB" b="1" i="1" dirty="0"/>
              <a:t>buys</a:t>
            </a:r>
            <a:r>
              <a:rPr lang="en-GB" i="1" dirty="0"/>
              <a:t> one currency for another which is </a:t>
            </a:r>
            <a:r>
              <a:rPr lang="en-GB" b="1" i="1" dirty="0"/>
              <a:t>sold</a:t>
            </a:r>
            <a:r>
              <a:rPr lang="en-GB" i="1" dirty="0"/>
              <a:t> by the other counterparty, at a specified date, for a specified rate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Trade and Investment</a:t>
            </a:r>
          </a:p>
          <a:p>
            <a:r>
              <a:rPr lang="en-GB" dirty="0"/>
              <a:t>Hedging</a:t>
            </a:r>
          </a:p>
          <a:p>
            <a:r>
              <a:rPr lang="en-GB" dirty="0"/>
              <a:t>Speculation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600" i="1" dirty="0"/>
              <a:t>Hedging is a risk management strategy employed to offset potential losses in investments, e.g., I might own US stocks but think the market might fall in the short term. I might buy an additional financial instrument that gives good returns if US stocks fall.</a:t>
            </a:r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12879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6768752" cy="1152128"/>
          </a:xfrm>
        </p:spPr>
        <p:txBody>
          <a:bodyPr/>
          <a:lstStyle/>
          <a:p>
            <a:r>
              <a:rPr lang="en-GB"/>
              <a:t>Major FX Players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23528" y="1556792"/>
            <a:ext cx="8425184" cy="3816573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GB" sz="2000" dirty="0"/>
              <a:t>Commercial Banks</a:t>
            </a:r>
          </a:p>
          <a:p>
            <a:pPr>
              <a:buBlip>
                <a:blip r:embed="rId2"/>
              </a:buBlip>
            </a:pPr>
            <a:r>
              <a:rPr lang="en-GB" sz="2000" dirty="0"/>
              <a:t>Investment Banks</a:t>
            </a:r>
          </a:p>
          <a:p>
            <a:pPr>
              <a:buBlip>
                <a:blip r:embed="rId2"/>
              </a:buBlip>
            </a:pPr>
            <a:r>
              <a:rPr lang="en-GB" sz="2000" dirty="0"/>
              <a:t>Central Banks</a:t>
            </a:r>
          </a:p>
          <a:p>
            <a:pPr>
              <a:buBlip>
                <a:blip r:embed="rId2"/>
              </a:buBlip>
            </a:pPr>
            <a:r>
              <a:rPr lang="en-GB" sz="2000" dirty="0"/>
              <a:t>Corporate Treasurers</a:t>
            </a:r>
          </a:p>
          <a:p>
            <a:pPr>
              <a:buBlip>
                <a:blip r:embed="rId2"/>
              </a:buBlip>
            </a:pPr>
            <a:r>
              <a:rPr lang="en-GB" sz="2000" dirty="0"/>
              <a:t>Hedge Funds</a:t>
            </a:r>
          </a:p>
          <a:p>
            <a:pPr>
              <a:buBlip>
                <a:blip r:embed="rId2"/>
              </a:buBlip>
            </a:pPr>
            <a:endParaRPr lang="en-GB" sz="2000" dirty="0"/>
          </a:p>
          <a:p>
            <a:pPr>
              <a:buBlip>
                <a:blip r:embed="rId2"/>
              </a:buBlip>
            </a:pPr>
            <a:r>
              <a:rPr lang="en-GB" sz="2000" dirty="0"/>
              <a:t>Thomson Reuters/</a:t>
            </a:r>
            <a:r>
              <a:rPr lang="en-GB" sz="2000" dirty="0" err="1"/>
              <a:t>Refinitive</a:t>
            </a:r>
            <a:r>
              <a:rPr lang="en-GB" sz="2000" dirty="0"/>
              <a:t> </a:t>
            </a:r>
          </a:p>
          <a:p>
            <a:pPr>
              <a:buBlip>
                <a:blip r:embed="rId2"/>
              </a:buBlip>
            </a:pPr>
            <a:r>
              <a:rPr lang="en-GB" sz="2000" dirty="0"/>
              <a:t>EBS/ICAP</a:t>
            </a:r>
          </a:p>
          <a:p>
            <a:pPr>
              <a:buBlip>
                <a:blip r:embed="rId2"/>
              </a:buBlip>
            </a:pPr>
            <a:endParaRPr lang="en-GB" sz="2000" dirty="0"/>
          </a:p>
          <a:p>
            <a:pPr>
              <a:buBlip>
                <a:blip r:embed="rId2"/>
              </a:buBlip>
            </a:pPr>
            <a:r>
              <a:rPr lang="en-GB" sz="2000" dirty="0"/>
              <a:t>Investment Banks Portals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85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3568"/>
            <a:ext cx="8474075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4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Before…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1704458"/>
            <a:ext cx="5749925" cy="4057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71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After…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096" y="1752600"/>
            <a:ext cx="5729808" cy="4080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68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ctrTitle"/>
          </p:nvPr>
        </p:nvSpPr>
        <p:spPr>
          <a:xfrm>
            <a:off x="395536" y="548680"/>
            <a:ext cx="842493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/>
              <a:t>OTC - Over The Counter</a:t>
            </a:r>
            <a:br>
              <a:rPr lang="en-GB" sz="2400" i="1"/>
            </a:br>
            <a:r>
              <a:rPr lang="en-GB" sz="2400">
                <a:solidFill>
                  <a:srgbClr val="4D4D4D"/>
                </a:solidFill>
              </a:rPr>
              <a:t>Banks and Money Brokers continuously quote each other prices:</a:t>
            </a:r>
            <a:br>
              <a:rPr lang="en-GB" sz="2400">
                <a:solidFill>
                  <a:srgbClr val="4D4D4D"/>
                </a:solidFill>
              </a:rPr>
            </a:br>
            <a:r>
              <a:rPr lang="en-GB" sz="2400" i="1"/>
              <a:t>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61912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231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charset="-128"/>
              </a:rPr>
              <a:t>What are Foreign Exchange Rates?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b="1">
                <a:solidFill>
                  <a:srgbClr val="000000"/>
                </a:solidFill>
                <a:ea typeface="ヒラギノ角ゴ Pro W3" charset="-128"/>
              </a:rPr>
              <a:t>Spot transactions</a:t>
            </a:r>
          </a:p>
          <a:p>
            <a:pPr lvl="1"/>
            <a:r>
              <a:rPr lang="en-US" altLang="en-US">
                <a:solidFill>
                  <a:srgbClr val="000000"/>
                </a:solidFill>
                <a:ea typeface="ヒラギノ角ゴ Pro W3" charset="-128"/>
              </a:rPr>
              <a:t>I trade today e.g. </a:t>
            </a:r>
            <a:r>
              <a:rPr lang="en-US" altLang="en-US" b="1">
                <a:solidFill>
                  <a:srgbClr val="000000"/>
                </a:solidFill>
                <a:ea typeface="ヒラギノ角ゴ Pro W3" charset="-128"/>
              </a:rPr>
              <a:t>Buy  USD 1,000,000 Sell EUR</a:t>
            </a:r>
          </a:p>
          <a:p>
            <a:pPr lvl="1"/>
            <a:r>
              <a:rPr lang="en-US" altLang="en-US">
                <a:solidFill>
                  <a:srgbClr val="000000"/>
                </a:solidFill>
                <a:ea typeface="ヒラギノ角ゴ Pro W3" charset="-128"/>
              </a:rPr>
              <a:t>In 2 days time I will receive the USD and deliver EUR</a:t>
            </a:r>
          </a:p>
          <a:p>
            <a:pPr marL="457200" lvl="1" indent="0">
              <a:buNone/>
            </a:pPr>
            <a:r>
              <a:rPr lang="en-US" altLang="en-US" i="1">
                <a:solidFill>
                  <a:srgbClr val="000000"/>
                </a:solidFill>
                <a:ea typeface="ヒラギノ角ゴ Pro W3" charset="-128"/>
              </a:rPr>
              <a:t>   ‘Trade Date’ Monday – ‘Value Date’ Wednesday </a:t>
            </a:r>
          </a:p>
          <a:p>
            <a:pPr marL="457200" lvl="1" indent="0">
              <a:buNone/>
            </a:pPr>
            <a:r>
              <a:rPr lang="en-US" altLang="en-US" b="1">
                <a:solidFill>
                  <a:srgbClr val="000000"/>
                </a:solidFill>
                <a:ea typeface="ヒラギノ角ゴ Pro W3" charset="-128"/>
              </a:rPr>
              <a:t>Forward transactions</a:t>
            </a:r>
            <a:r>
              <a:rPr lang="en-US" altLang="en-US">
                <a:solidFill>
                  <a:srgbClr val="000000"/>
                </a:solidFill>
                <a:ea typeface="ヒラギノ角ゴ Pro W3" charset="-128"/>
              </a:rPr>
              <a:t> </a:t>
            </a:r>
          </a:p>
          <a:p>
            <a:pPr marL="457200" lvl="1" indent="0">
              <a:buNone/>
            </a:pPr>
            <a:r>
              <a:rPr lang="en-US" altLang="en-US">
                <a:solidFill>
                  <a:srgbClr val="000000"/>
                </a:solidFill>
                <a:ea typeface="ヒラギノ角ゴ Pro W3" charset="-128"/>
              </a:rPr>
              <a:t>I trade today </a:t>
            </a:r>
            <a:r>
              <a:rPr lang="en-US" altLang="en-US" b="1">
                <a:solidFill>
                  <a:srgbClr val="000000"/>
                </a:solidFill>
                <a:ea typeface="ヒラギノ角ゴ Pro W3" charset="-128"/>
              </a:rPr>
              <a:t>e.g. Buy  USD 1,000,000 Sell EUR</a:t>
            </a:r>
            <a:r>
              <a:rPr lang="en-US" altLang="en-US">
                <a:solidFill>
                  <a:srgbClr val="000000"/>
                </a:solidFill>
                <a:ea typeface="ヒラギノ角ゴ Pro W3" charset="-128"/>
              </a:rPr>
              <a:t> but request a specific settlement date in the future e.g. March 1</a:t>
            </a:r>
            <a:r>
              <a:rPr lang="en-US" altLang="en-US" baseline="30000">
                <a:solidFill>
                  <a:srgbClr val="000000"/>
                </a:solidFill>
                <a:ea typeface="ヒラギノ角ゴ Pro W3" charset="-128"/>
              </a:rPr>
              <a:t>st</a:t>
            </a:r>
            <a:r>
              <a:rPr lang="en-US" altLang="en-US">
                <a:solidFill>
                  <a:srgbClr val="000000"/>
                </a:solidFill>
                <a:ea typeface="ヒラギノ角ゴ Pro W3" charset="-128"/>
              </a:rPr>
              <a:t> 2021, Nov 1</a:t>
            </a:r>
            <a:r>
              <a:rPr lang="en-US" altLang="en-US" baseline="30000">
                <a:solidFill>
                  <a:srgbClr val="000000"/>
                </a:solidFill>
                <a:ea typeface="ヒラギノ角ゴ Pro W3" charset="-128"/>
              </a:rPr>
              <a:t>st</a:t>
            </a:r>
            <a:r>
              <a:rPr lang="en-US" altLang="en-US">
                <a:solidFill>
                  <a:srgbClr val="000000"/>
                </a:solidFill>
                <a:ea typeface="ヒラギノ角ゴ Pro W3" charset="-128"/>
              </a:rPr>
              <a:t> 2021, 5</a:t>
            </a:r>
            <a:r>
              <a:rPr lang="en-US" altLang="en-US" baseline="30000">
                <a:solidFill>
                  <a:srgbClr val="000000"/>
                </a:solidFill>
                <a:ea typeface="ヒラギノ角ゴ Pro W3" charset="-128"/>
              </a:rPr>
              <a:t>th</a:t>
            </a:r>
            <a:r>
              <a:rPr lang="en-US" altLang="en-US">
                <a:solidFill>
                  <a:srgbClr val="000000"/>
                </a:solidFill>
                <a:ea typeface="ヒラギノ角ゴ Pro W3" charset="-128"/>
              </a:rPr>
              <a:t> Jan 2022 depending on my business needs i.e. I might have to pay a customer or supplier USD 1 MM on Nov 1st 2021 but my business is EUR based.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1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137</TotalTime>
  <Words>1362</Words>
  <Application>Microsoft Office PowerPoint</Application>
  <PresentationFormat>On-screen Show (4:3)</PresentationFormat>
  <Paragraphs>221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Helvetica</vt:lpstr>
      <vt:lpstr>Tahoma</vt:lpstr>
      <vt:lpstr>Times New Roman</vt:lpstr>
      <vt:lpstr>Verdana</vt:lpstr>
      <vt:lpstr>Wingdings</vt:lpstr>
      <vt:lpstr>ヒラギノ角ゴ Pro W3</vt:lpstr>
      <vt:lpstr>508 Lecture</vt:lpstr>
      <vt:lpstr>AcF 304 Financial Markets Topic 5 – The Foreign Exchange Market  </vt:lpstr>
      <vt:lpstr>Financial Markets and Institutions</vt:lpstr>
      <vt:lpstr>Why does FX exist?</vt:lpstr>
      <vt:lpstr>Major FX Players </vt:lpstr>
      <vt:lpstr>PowerPoint Presentation</vt:lpstr>
      <vt:lpstr>Before… </vt:lpstr>
      <vt:lpstr>After… </vt:lpstr>
      <vt:lpstr>OTC - Over The Counter Banks and Money Brokers continuously quote each other prices:  </vt:lpstr>
      <vt:lpstr>What are Foreign Exchange Rates?</vt:lpstr>
      <vt:lpstr>FX currency trading is either ‘Spot’ or ‘Forwards’ </vt:lpstr>
      <vt:lpstr>Most Traded Spot FX Pairs in London  – Oct 2019 ($ Billions) </vt:lpstr>
      <vt:lpstr>Trading Volume Outlook by FX Product  </vt:lpstr>
      <vt:lpstr>Spot Quotation Method</vt:lpstr>
      <vt:lpstr>Why Are Exchange Rates Important? (1 of 2)</vt:lpstr>
      <vt:lpstr>I am buying or I am selling the base currency? </vt:lpstr>
      <vt:lpstr>Which Side of the Price?  EUR/USD is 1.2590/95 BID 1.2590 Offer 1.2595 </vt:lpstr>
      <vt:lpstr>Which Side of the Price?  A Garage Dealer is making a market in a specific Toyota Yaris car 1.2500 – 1.5000 (in units of £1000 i.e. £1,250 - £1,500) </vt:lpstr>
      <vt:lpstr>Which Side of the Price?  </vt:lpstr>
      <vt:lpstr>Question </vt:lpstr>
      <vt:lpstr>Your turn to trade!</vt:lpstr>
      <vt:lpstr>Primarily OTC Contributed by Banks and Brokers </vt:lpstr>
      <vt:lpstr>BIS Triennial Survey, April 2013 – ADV 5.53 Trillion US$</vt:lpstr>
      <vt:lpstr>PowerPoint Presentation</vt:lpstr>
      <vt:lpstr>Average Turnover by Currency Pair</vt:lpstr>
      <vt:lpstr>Major Cross Rates</vt:lpstr>
      <vt:lpstr>AcF 304 Financial Markets Topic 5 – The Foreign Exchange Market  </vt:lpstr>
    </vt:vector>
  </TitlesOfParts>
  <Company>Cenveo Publisher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Markets and Institutions, Ninth Edition</dc:title>
  <dc:subject>Chapter 15:  The Foreign Exchange Market</dc:subject>
  <dc:creator>Frederic S. Mishkin and Stanley G. Eakins</dc:creator>
  <cp:keywords>Finance</cp:keywords>
  <cp:lastModifiedBy>Babiak, Mykola</cp:lastModifiedBy>
  <cp:revision>1651</cp:revision>
  <cp:lastPrinted>2018-08-06T13:32:29Z</cp:lastPrinted>
  <dcterms:created xsi:type="dcterms:W3CDTF">2014-07-14T20:04:21Z</dcterms:created>
  <dcterms:modified xsi:type="dcterms:W3CDTF">2024-01-31T10:46:27Z</dcterms:modified>
  <cp:category>Financial Management</cp:category>
</cp:coreProperties>
</file>