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90" r:id="rId2"/>
    <p:sldId id="441" r:id="rId3"/>
    <p:sldId id="521" r:id="rId4"/>
    <p:sldId id="442" r:id="rId5"/>
    <p:sldId id="520" r:id="rId6"/>
    <p:sldId id="443" r:id="rId7"/>
    <p:sldId id="487" r:id="rId8"/>
    <p:sldId id="447" r:id="rId9"/>
    <p:sldId id="519" r:id="rId10"/>
  </p:sldIdLst>
  <p:sldSz cx="9144000" cy="6858000" type="screen4x3"/>
  <p:notesSz cx="6889750" cy="100155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guide id="5" orient="horz" pos="3004">
          <p15:clr>
            <a:srgbClr val="A4A3A4"/>
          </p15:clr>
        </p15:guide>
        <p15:guide id="6" orient="horz" pos="3155">
          <p15:clr>
            <a:srgbClr val="A4A3A4"/>
          </p15:clr>
        </p15:guide>
        <p15:guide id="7" pos="2034">
          <p15:clr>
            <a:srgbClr val="A4A3A4"/>
          </p15:clr>
        </p15:guide>
        <p15:guide id="8"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21B"/>
    <a:srgbClr val="666666"/>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34" autoAdjust="0"/>
    <p:restoredTop sz="90514" autoAdjust="0"/>
  </p:normalViewPr>
  <p:slideViewPr>
    <p:cSldViewPr>
      <p:cViewPr varScale="1">
        <p:scale>
          <a:sx n="114" d="100"/>
          <a:sy n="114" d="100"/>
        </p:scale>
        <p:origin x="1608" y="102"/>
      </p:cViewPr>
      <p:guideLst>
        <p:guide orient="horz" pos="2160"/>
        <p:guide pos="2880"/>
      </p:guideLst>
    </p:cSldViewPr>
  </p:slideViewPr>
  <p:outlineViewPr>
    <p:cViewPr>
      <p:scale>
        <a:sx n="33" d="100"/>
        <a:sy n="33" d="100"/>
      </p:scale>
      <p:origin x="0" y="20976"/>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 orient="horz" pos="3004"/>
        <p:guide orient="horz" pos="3155"/>
        <p:guide pos="2034"/>
        <p:guide pos="2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3902597" y="0"/>
            <a:ext cx="2985558" cy="500777"/>
          </a:xfrm>
          <a:prstGeom prst="rect">
            <a:avLst/>
          </a:prstGeom>
        </p:spPr>
        <p:txBody>
          <a:bodyPr vert="horz" lIns="96661" tIns="48331" rIns="96661" bIns="48331" rtlCol="0"/>
          <a:lstStyle>
            <a:lvl1pPr algn="r">
              <a:defRPr sz="1300"/>
            </a:lvl1pPr>
          </a:lstStyle>
          <a:p>
            <a:fld id="{8D8D874E-E9D5-433B-A149-BDF6BFDD40A8}" type="datetimeFigureOut">
              <a:rPr lang="en-US" smtClean="0"/>
              <a:pPr/>
              <a:t>1/31/2024</a:t>
            </a:fld>
            <a:endParaRPr lang="en-US" dirty="0"/>
          </a:p>
        </p:txBody>
      </p:sp>
      <p:sp>
        <p:nvSpPr>
          <p:cNvPr id="4" name="Footer Placeholder 3"/>
          <p:cNvSpPr>
            <a:spLocks noGrp="1"/>
          </p:cNvSpPr>
          <p:nvPr>
            <p:ph type="ftr" sz="quarter" idx="2"/>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02597" y="9513023"/>
            <a:ext cx="2985558" cy="500777"/>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902597" y="0"/>
            <a:ext cx="2985558" cy="500777"/>
          </a:xfrm>
          <a:prstGeom prst="rect">
            <a:avLst/>
          </a:prstGeom>
        </p:spPr>
        <p:txBody>
          <a:bodyPr vert="horz" lIns="96661" tIns="48331" rIns="96661" bIns="48331" rtlCol="0"/>
          <a:lstStyle>
            <a:lvl1pPr algn="r">
              <a:defRPr sz="1300"/>
            </a:lvl1pPr>
          </a:lstStyle>
          <a:p>
            <a:fld id="{EA051F04-9E25-42C3-8BC5-EC2E8469D95E}" type="datetimeFigureOut">
              <a:rPr lang="en-US" smtClean="0"/>
              <a:pPr/>
              <a:t>1/31/2024</a:t>
            </a:fld>
            <a:endParaRPr lang="en-US" dirty="0"/>
          </a:p>
        </p:txBody>
      </p:sp>
      <p:sp>
        <p:nvSpPr>
          <p:cNvPr id="4" name="Slide Image Placeholder 3"/>
          <p:cNvSpPr>
            <a:spLocks noGrp="1" noRot="1" noChangeAspect="1"/>
          </p:cNvSpPr>
          <p:nvPr>
            <p:ph type="sldImg" idx="2"/>
          </p:nvPr>
        </p:nvSpPr>
        <p:spPr>
          <a:xfrm>
            <a:off x="942975" y="752475"/>
            <a:ext cx="5003800" cy="37544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88976" y="4757382"/>
            <a:ext cx="5511800" cy="4506992"/>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2597" y="9513023"/>
            <a:ext cx="2985558" cy="500777"/>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a:t>Forward Outrights are mainly quoted by Banks to non-bank customers.</a:t>
            </a:r>
          </a:p>
          <a:p>
            <a:r>
              <a:rPr lang="en-GB" sz="1300"/>
              <a:t>Corporate clients have a large demand for Outrights in order to finance trade and to hedge their foreign currency exposure.</a:t>
            </a:r>
          </a:p>
          <a:p>
            <a:endParaRPr lang="en-GB"/>
          </a:p>
        </p:txBody>
      </p:sp>
      <p:sp>
        <p:nvSpPr>
          <p:cNvPr id="4" name="Slide Number Placeholder 3"/>
          <p:cNvSpPr>
            <a:spLocks noGrp="1"/>
          </p:cNvSpPr>
          <p:nvPr>
            <p:ph type="sldNum" sz="quarter" idx="10"/>
          </p:nvPr>
        </p:nvSpPr>
        <p:spPr/>
        <p:txBody>
          <a:bodyPr/>
          <a:lstStyle/>
          <a:p>
            <a:fld id="{0EC8AF62-0413-459D-A055-9BD345497D1F}" type="slidenum">
              <a:rPr lang="en-GB" smtClean="0"/>
              <a:pPr/>
              <a:t>2</a:t>
            </a:fld>
            <a:endParaRPr lang="en-GB"/>
          </a:p>
        </p:txBody>
      </p:sp>
    </p:spTree>
    <p:extLst>
      <p:ext uri="{BB962C8B-B14F-4D97-AF65-F5344CB8AC3E}">
        <p14:creationId xmlns:p14="http://schemas.microsoft.com/office/powerpoint/2010/main" val="342024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a:t>Forward Outrights are mainly quoted by Banks to non-bank customers.</a:t>
            </a:r>
          </a:p>
          <a:p>
            <a:r>
              <a:rPr lang="en-GB" sz="1300"/>
              <a:t>Corporate clients have a large demand for Outrights in order to finance trade and to hedge their foreign currency exposure.</a:t>
            </a:r>
          </a:p>
          <a:p>
            <a:endParaRPr lang="en-GB"/>
          </a:p>
        </p:txBody>
      </p:sp>
      <p:sp>
        <p:nvSpPr>
          <p:cNvPr id="4" name="Slide Number Placeholder 3"/>
          <p:cNvSpPr>
            <a:spLocks noGrp="1"/>
          </p:cNvSpPr>
          <p:nvPr>
            <p:ph type="sldNum" sz="quarter" idx="10"/>
          </p:nvPr>
        </p:nvSpPr>
        <p:spPr/>
        <p:txBody>
          <a:bodyPr/>
          <a:lstStyle/>
          <a:p>
            <a:fld id="{0EC8AF62-0413-459D-A055-9BD345497D1F}" type="slidenum">
              <a:rPr lang="en-GB" smtClean="0"/>
              <a:pPr/>
              <a:t>3</a:t>
            </a:fld>
            <a:endParaRPr lang="en-GB"/>
          </a:p>
        </p:txBody>
      </p:sp>
    </p:spTree>
    <p:extLst>
      <p:ext uri="{BB962C8B-B14F-4D97-AF65-F5344CB8AC3E}">
        <p14:creationId xmlns:p14="http://schemas.microsoft.com/office/powerpoint/2010/main" val="142231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a:t>
            </a:r>
          </a:p>
          <a:p>
            <a:r>
              <a:rPr lang="en-US"/>
              <a:t>More and more often nowadays the second leg is not an exact reversal of the first leg.</a:t>
            </a:r>
          </a:p>
          <a:p>
            <a:r>
              <a:rPr lang="en-US"/>
              <a:t>Banks are quite likely to trade for </a:t>
            </a:r>
            <a:r>
              <a:rPr lang="en-US" b="1"/>
              <a:t>Split Amounts.</a:t>
            </a:r>
            <a:r>
              <a:rPr lang="en-US"/>
              <a:t> </a:t>
            </a:r>
          </a:p>
          <a:p>
            <a:r>
              <a:rPr lang="en-US"/>
              <a:t>In this situation the quantity of Base currency dealt on the second leg is slightly </a:t>
            </a:r>
            <a:r>
              <a:rPr lang="en-US" b="1"/>
              <a:t>More</a:t>
            </a:r>
            <a:r>
              <a:rPr lang="en-US"/>
              <a:t> than the Near quantity.</a:t>
            </a:r>
          </a:p>
          <a:p>
            <a:r>
              <a:rPr lang="en-US"/>
              <a:t>This is done to minimise currency risk on the interest (actual or implicit) that relates to the principal amount.</a:t>
            </a:r>
          </a:p>
          <a:p>
            <a:endParaRPr lang="en-US"/>
          </a:p>
          <a:p>
            <a:r>
              <a:rPr lang="en-US"/>
              <a:t>More on Split Amounts in a few minutes</a:t>
            </a:r>
          </a:p>
          <a:p>
            <a:endParaRPr lang="en-GB"/>
          </a:p>
        </p:txBody>
      </p:sp>
      <p:sp>
        <p:nvSpPr>
          <p:cNvPr id="4" name="Slide Number Placeholder 3"/>
          <p:cNvSpPr>
            <a:spLocks noGrp="1"/>
          </p:cNvSpPr>
          <p:nvPr>
            <p:ph type="sldNum" sz="quarter" idx="10"/>
          </p:nvPr>
        </p:nvSpPr>
        <p:spPr/>
        <p:txBody>
          <a:bodyPr/>
          <a:lstStyle/>
          <a:p>
            <a:fld id="{0EC8AF62-0413-459D-A055-9BD345497D1F}" type="slidenum">
              <a:rPr lang="en-GB" smtClean="0"/>
              <a:pPr/>
              <a:t>6</a:t>
            </a:fld>
            <a:endParaRPr lang="en-GB"/>
          </a:p>
        </p:txBody>
      </p:sp>
    </p:spTree>
    <p:extLst>
      <p:ext uri="{BB962C8B-B14F-4D97-AF65-F5344CB8AC3E}">
        <p14:creationId xmlns:p14="http://schemas.microsoft.com/office/powerpoint/2010/main" val="303966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a:t>
            </a:r>
          </a:p>
          <a:p>
            <a:r>
              <a:rPr lang="en-US"/>
              <a:t>More and more often nowadays the second leg is not an exact reversal of the first leg.</a:t>
            </a:r>
          </a:p>
          <a:p>
            <a:r>
              <a:rPr lang="en-US"/>
              <a:t>Banks are quite likely to trade for </a:t>
            </a:r>
            <a:r>
              <a:rPr lang="en-US" b="1"/>
              <a:t>Split Amounts.</a:t>
            </a:r>
            <a:r>
              <a:rPr lang="en-US"/>
              <a:t> </a:t>
            </a:r>
          </a:p>
          <a:p>
            <a:r>
              <a:rPr lang="en-US"/>
              <a:t>In this situation the quantity of Base currency dealt on the second leg is slightly </a:t>
            </a:r>
            <a:r>
              <a:rPr lang="en-US" b="1"/>
              <a:t>More</a:t>
            </a:r>
            <a:r>
              <a:rPr lang="en-US"/>
              <a:t> than the Near quantity.</a:t>
            </a:r>
          </a:p>
          <a:p>
            <a:r>
              <a:rPr lang="en-US"/>
              <a:t>This is done to minimise currency risk on the interest (actual or implicit) that relates to the principal amount.</a:t>
            </a:r>
          </a:p>
          <a:p>
            <a:endParaRPr lang="en-US"/>
          </a:p>
          <a:p>
            <a:r>
              <a:rPr lang="en-US"/>
              <a:t>More on Split Amounts in a few minutes</a:t>
            </a:r>
          </a:p>
          <a:p>
            <a:endParaRPr lang="en-GB"/>
          </a:p>
        </p:txBody>
      </p:sp>
      <p:sp>
        <p:nvSpPr>
          <p:cNvPr id="4" name="Slide Number Placeholder 3"/>
          <p:cNvSpPr>
            <a:spLocks noGrp="1"/>
          </p:cNvSpPr>
          <p:nvPr>
            <p:ph type="sldNum" sz="quarter" idx="10"/>
          </p:nvPr>
        </p:nvSpPr>
        <p:spPr/>
        <p:txBody>
          <a:bodyPr/>
          <a:lstStyle/>
          <a:p>
            <a:fld id="{0EC8AF62-0413-459D-A055-9BD345497D1F}" type="slidenum">
              <a:rPr lang="en-GB" smtClean="0"/>
              <a:pPr/>
              <a:t>7</a:t>
            </a:fld>
            <a:endParaRPr lang="en-GB"/>
          </a:p>
        </p:txBody>
      </p:sp>
    </p:spTree>
    <p:extLst>
      <p:ext uri="{BB962C8B-B14F-4D97-AF65-F5344CB8AC3E}">
        <p14:creationId xmlns:p14="http://schemas.microsoft.com/office/powerpoint/2010/main" val="303966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500">
                <a:latin typeface="Tahoma" pitchFamily="34" charset="0"/>
              </a:rPr>
              <a:t>Official ACI Forward Points Calculation:</a:t>
            </a:r>
          </a:p>
          <a:p>
            <a:endParaRPr lang="en-GB" sz="1500">
              <a:latin typeface="Tahoma" pitchFamily="34" charset="0"/>
            </a:endParaRPr>
          </a:p>
          <a:p>
            <a:r>
              <a:rPr lang="en-GB" sz="1300" b="1">
                <a:latin typeface="Tahoma" pitchFamily="34" charset="0"/>
              </a:rPr>
              <a:t>Forward Points =            </a:t>
            </a:r>
            <a:r>
              <a:rPr lang="en-GB" sz="1300" u="sng">
                <a:latin typeface="Tahoma" pitchFamily="34" charset="0"/>
              </a:rPr>
              <a:t>(</a:t>
            </a:r>
            <a:r>
              <a:rPr lang="en-GB" sz="1300" b="1" u="sng">
                <a:latin typeface="Tahoma" pitchFamily="34" charset="0"/>
              </a:rPr>
              <a:t>B - A</a:t>
            </a:r>
            <a:r>
              <a:rPr lang="en-GB" sz="1300" u="sng">
                <a:latin typeface="Tahoma" pitchFamily="34" charset="0"/>
              </a:rPr>
              <a:t>) x (</a:t>
            </a:r>
            <a:r>
              <a:rPr lang="en-GB" sz="1300" b="1" u="sng">
                <a:latin typeface="Tahoma" pitchFamily="34" charset="0"/>
              </a:rPr>
              <a:t>S x T</a:t>
            </a:r>
            <a:r>
              <a:rPr lang="en-GB" sz="1300" u="sng">
                <a:latin typeface="Tahoma" pitchFamily="34" charset="0"/>
              </a:rPr>
              <a:t>)</a:t>
            </a:r>
          </a:p>
          <a:p>
            <a:r>
              <a:rPr lang="en-GB" sz="1300">
                <a:latin typeface="Tahoma" pitchFamily="34" charset="0"/>
              </a:rPr>
              <a:t>		(</a:t>
            </a:r>
            <a:r>
              <a:rPr lang="en-GB" sz="1300" b="1">
                <a:latin typeface="Tahoma" pitchFamily="34" charset="0"/>
              </a:rPr>
              <a:t>A x T</a:t>
            </a:r>
            <a:r>
              <a:rPr lang="en-GB" sz="1300">
                <a:latin typeface="Tahoma" pitchFamily="34" charset="0"/>
              </a:rPr>
              <a:t>) + (</a:t>
            </a:r>
            <a:r>
              <a:rPr lang="en-GB" sz="1300" b="1">
                <a:latin typeface="Tahoma" pitchFamily="34" charset="0"/>
              </a:rPr>
              <a:t>100 x DB</a:t>
            </a:r>
            <a:r>
              <a:rPr lang="en-GB" sz="1300">
                <a:latin typeface="Tahoma" pitchFamily="34" charset="0"/>
              </a:rPr>
              <a:t>)			</a:t>
            </a:r>
          </a:p>
          <a:p>
            <a:endParaRPr lang="en-GB" sz="1300">
              <a:latin typeface="Tahoma" pitchFamily="34" charset="0"/>
            </a:endParaRPr>
          </a:p>
          <a:p>
            <a:r>
              <a:rPr lang="en-GB" sz="1300" b="1">
                <a:latin typeface="Tahoma" pitchFamily="34" charset="0"/>
              </a:rPr>
              <a:t>A</a:t>
            </a:r>
            <a:r>
              <a:rPr lang="en-GB" sz="1300">
                <a:latin typeface="Tahoma" pitchFamily="34" charset="0"/>
              </a:rPr>
              <a:t> = Base Currency Interest Rate</a:t>
            </a:r>
          </a:p>
          <a:p>
            <a:r>
              <a:rPr lang="en-GB" sz="1300" b="1">
                <a:latin typeface="Tahoma" pitchFamily="34" charset="0"/>
              </a:rPr>
              <a:t>B </a:t>
            </a:r>
            <a:r>
              <a:rPr lang="en-GB" sz="1300">
                <a:latin typeface="Tahoma" pitchFamily="34" charset="0"/>
              </a:rPr>
              <a:t>= Quote Currency Interest Rate</a:t>
            </a:r>
          </a:p>
          <a:p>
            <a:r>
              <a:rPr lang="en-GB" sz="1300" b="1">
                <a:latin typeface="Tahoma" pitchFamily="34" charset="0"/>
              </a:rPr>
              <a:t>S </a:t>
            </a:r>
            <a:r>
              <a:rPr lang="en-GB" sz="1300">
                <a:latin typeface="Tahoma" pitchFamily="34" charset="0"/>
              </a:rPr>
              <a:t> = Spot Rate</a:t>
            </a:r>
          </a:p>
          <a:p>
            <a:r>
              <a:rPr lang="en-GB" sz="1300" b="1">
                <a:latin typeface="Tahoma" pitchFamily="34" charset="0"/>
              </a:rPr>
              <a:t>T</a:t>
            </a:r>
            <a:r>
              <a:rPr lang="en-GB" sz="1300">
                <a:latin typeface="Tahoma" pitchFamily="34" charset="0"/>
              </a:rPr>
              <a:t>  = Time in Days</a:t>
            </a:r>
          </a:p>
          <a:p>
            <a:r>
              <a:rPr lang="en-GB" sz="1300" b="1">
                <a:latin typeface="Tahoma" pitchFamily="34" charset="0"/>
              </a:rPr>
              <a:t>DB</a:t>
            </a:r>
            <a:r>
              <a:rPr lang="en-GB" sz="1300">
                <a:latin typeface="Tahoma" pitchFamily="34" charset="0"/>
              </a:rPr>
              <a:t> = Day Basis (360 or 365)</a:t>
            </a:r>
          </a:p>
          <a:p>
            <a:endParaRPr lang="en-GB"/>
          </a:p>
        </p:txBody>
      </p:sp>
      <p:sp>
        <p:nvSpPr>
          <p:cNvPr id="4" name="Slide Number Placeholder 3"/>
          <p:cNvSpPr>
            <a:spLocks noGrp="1"/>
          </p:cNvSpPr>
          <p:nvPr>
            <p:ph type="sldNum" sz="quarter" idx="10"/>
          </p:nvPr>
        </p:nvSpPr>
        <p:spPr/>
        <p:txBody>
          <a:bodyPr/>
          <a:lstStyle/>
          <a:p>
            <a:fld id="{0EC8AF62-0413-459D-A055-9BD345497D1F}" type="slidenum">
              <a:rPr lang="en-GB" smtClean="0"/>
              <a:pPr/>
              <a:t>8</a:t>
            </a:fld>
            <a:endParaRPr lang="en-GB"/>
          </a:p>
        </p:txBody>
      </p:sp>
    </p:spTree>
    <p:extLst>
      <p:ext uri="{BB962C8B-B14F-4D97-AF65-F5344CB8AC3E}">
        <p14:creationId xmlns:p14="http://schemas.microsoft.com/office/powerpoint/2010/main" val="25641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99622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36681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362683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lvl1pPr>
              <a:defRPr sz="3200">
                <a:solidFill>
                  <a:srgbClr val="B5121B"/>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666666"/>
              </a:buClr>
              <a:buSzPct val="100000"/>
              <a:buFont typeface="Arial" pitchFamily="34" charset="0"/>
              <a:buChar char="•"/>
              <a:defRPr>
                <a:solidFill>
                  <a:srgbClr val="666666"/>
                </a:solidFill>
              </a:defRPr>
            </a:lvl1pPr>
            <a:lvl2pPr marL="742950" indent="-285750">
              <a:buClr>
                <a:srgbClr val="666666"/>
              </a:buClr>
              <a:buFont typeface="Arial" pitchFamily="34" charset="0"/>
              <a:buChar char="•"/>
              <a:defRPr>
                <a:solidFill>
                  <a:srgbClr val="666666"/>
                </a:solidFill>
              </a:defRPr>
            </a:lvl2pPr>
            <a:lvl3pPr marL="1143000" indent="-228600">
              <a:buClr>
                <a:srgbClr val="666666"/>
              </a:buClr>
              <a:buFont typeface="Arial" pitchFamily="34" charset="0"/>
              <a:buChar char="•"/>
              <a:defRPr>
                <a:solidFill>
                  <a:srgbClr val="666666"/>
                </a:solidFill>
              </a:defRPr>
            </a:lvl3pPr>
            <a:lvl4pPr marL="1600200" indent="-228600">
              <a:buClr>
                <a:srgbClr val="666666"/>
              </a:buClr>
              <a:buFont typeface="Arial" pitchFamily="34" charset="0"/>
              <a:buChar char="•"/>
              <a:defRPr>
                <a:solidFill>
                  <a:srgbClr val="666666"/>
                </a:solidFill>
              </a:defRPr>
            </a:lvl4pPr>
            <a:lvl5pPr marL="2057400" indent="-228600">
              <a:buClr>
                <a:srgbClr val="666666"/>
              </a:buClr>
              <a:buFont typeface="Arial" pitchFamily="34" charset="0"/>
              <a:buChar char="•"/>
              <a:defRPr>
                <a:solidFill>
                  <a:srgbClr val="666666"/>
                </a:solidFill>
              </a:defRPr>
            </a:lvl5pPr>
            <a:lvl6pPr marL="2514600" indent="-228600">
              <a:buClr>
                <a:srgbClr val="666666"/>
              </a:buClr>
              <a:buFont typeface="Arial" pitchFamily="34" charset="0"/>
              <a:buChar char="•"/>
              <a:defRPr>
                <a:solidFill>
                  <a:srgbClr val="666666"/>
                </a:solidFill>
              </a:defRPr>
            </a:lvl6pPr>
            <a:lvl7pPr marL="2971800" indent="-228600">
              <a:buClr>
                <a:srgbClr val="666666"/>
              </a:buClr>
              <a:buFont typeface="Arial" pitchFamily="34" charset="0"/>
              <a:buChar char="•"/>
              <a:defRPr>
                <a:solidFill>
                  <a:srgbClr val="666666"/>
                </a:solidFill>
              </a:defRPr>
            </a:lvl7pPr>
            <a:lvl8pPr marL="3429000" indent="-228600">
              <a:buClr>
                <a:srgbClr val="666666"/>
              </a:buClr>
              <a:buFont typeface="Arial" pitchFamily="34" charset="0"/>
              <a:buChar char="•"/>
              <a:defRPr>
                <a:solidFill>
                  <a:srgbClr val="666666"/>
                </a:solidFill>
              </a:defRPr>
            </a:lvl8pPr>
            <a:lvl9pPr marL="3886200" indent="-228600">
              <a:buClr>
                <a:srgbClr val="666666"/>
              </a:buClr>
              <a:buFont typeface="Arial" pitchFamily="34" charset="0"/>
              <a:buChar char="•"/>
              <a:defRPr>
                <a:solidFill>
                  <a:srgbClr val="66666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1/31/2024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 id="2147483664" r:id="rId13"/>
  </p:sldLayoutIdLst>
  <p:txStyles>
    <p:titleStyle>
      <a:lvl1pPr algn="l" defTabSz="914400" rtl="0" eaLnBrk="1" latinLnBrk="0" hangingPunct="1">
        <a:lnSpc>
          <a:spcPct val="100000"/>
        </a:lnSpc>
        <a:spcBef>
          <a:spcPct val="0"/>
        </a:spcBef>
        <a:buNone/>
        <a:defRPr sz="32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007FA3"/>
        </a:buClr>
        <a:buFont typeface="Arial" panose="020B0604020202020204" pitchFamily="34" charset="0"/>
        <a:buChar char="•"/>
        <a:defRPr sz="2800" kern="1200">
          <a:solidFill>
            <a:srgbClr val="666666"/>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rgbClr val="666666"/>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rgbClr val="666666"/>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5pPr>
      <a:lvl6pPr marL="25146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6pPr>
      <a:lvl7pPr marL="29718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7pPr>
      <a:lvl8pPr marL="34290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8pPr>
      <a:lvl9pPr marL="3886200" indent="-228600" algn="l" defTabSz="914400" rtl="0" eaLnBrk="1" latinLnBrk="0" hangingPunct="1">
        <a:spcBef>
          <a:spcPts val="600"/>
        </a:spcBef>
        <a:buClr>
          <a:srgbClr val="007FA3"/>
        </a:buClr>
        <a:buFont typeface="Arial" panose="020B0604020202020204" pitchFamily="34" charset="0"/>
        <a:buChar char="•"/>
        <a:defRPr sz="1800" kern="12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r>
              <a:rPr lang="en-US" sz="2400" b="0">
                <a:solidFill>
                  <a:srgbClr val="666666"/>
                </a:solidFill>
                <a:latin typeface="+mn-lt"/>
                <a:ea typeface="+mn-ea"/>
                <a:cs typeface="+mn-cs"/>
              </a:rPr>
              <a:t>Topic 5 – The Foreign Exchange Market </a:t>
            </a: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4444180"/>
            <a:ext cx="7696200" cy="2286000"/>
          </a:xfrm>
        </p:spPr>
        <p:txBody>
          <a:bodyPr/>
          <a:lstStyle/>
          <a:p>
            <a:endParaRPr lang="en-US" dirty="0"/>
          </a:p>
          <a:p>
            <a:endParaRPr lang="en-US" dirty="0"/>
          </a:p>
          <a:p>
            <a:endParaRPr lang="en-US" dirty="0"/>
          </a:p>
          <a:p>
            <a:endParaRPr lang="en-US" dirty="0"/>
          </a:p>
          <a:p>
            <a:endParaRPr lang="en-US" dirty="0">
              <a:solidFill>
                <a:srgbClr val="666666"/>
              </a:solidFill>
            </a:endParaRPr>
          </a:p>
          <a:p>
            <a:r>
              <a:rPr lang="en-US" sz="2400">
                <a:solidFill>
                  <a:srgbClr val="666666"/>
                </a:solidFill>
              </a:rPr>
              <a:t>Part 5 </a:t>
            </a:r>
            <a:r>
              <a:rPr lang="en-US" sz="2400" dirty="0">
                <a:solidFill>
                  <a:srgbClr val="666666"/>
                </a:solidFill>
              </a:rPr>
              <a:t>– FX Forwards &amp; Swaps   </a:t>
            </a:r>
          </a:p>
          <a:p>
            <a:endParaRPr lang="en-US" dirty="0"/>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93062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6768752" cy="1152128"/>
          </a:xfrm>
        </p:spPr>
        <p:txBody>
          <a:bodyPr/>
          <a:lstStyle/>
          <a:p>
            <a:r>
              <a:rPr lang="en-GB"/>
              <a:t>FORWARDS</a:t>
            </a:r>
          </a:p>
        </p:txBody>
      </p:sp>
      <p:sp>
        <p:nvSpPr>
          <p:cNvPr id="3" name="Text Placeholder 2"/>
          <p:cNvSpPr>
            <a:spLocks noGrp="1"/>
          </p:cNvSpPr>
          <p:nvPr>
            <p:ph type="body" sz="quarter" idx="14"/>
          </p:nvPr>
        </p:nvSpPr>
        <p:spPr>
          <a:xfrm>
            <a:off x="395536" y="1628800"/>
            <a:ext cx="8425184" cy="3816573"/>
          </a:xfrm>
        </p:spPr>
        <p:txBody>
          <a:bodyPr/>
          <a:lstStyle/>
          <a:p>
            <a:pPr marL="0" indent="0">
              <a:buNone/>
            </a:pPr>
            <a:endParaRPr lang="en-GB" sz="1800" dirty="0"/>
          </a:p>
          <a:p>
            <a:pPr marL="25399" marR="17780" indent="0">
              <a:spcBef>
                <a:spcPts val="665"/>
              </a:spcBef>
              <a:buNone/>
              <a:tabLst>
                <a:tab pos="217804" algn="l"/>
              </a:tabLst>
            </a:pPr>
            <a:r>
              <a:rPr lang="en-GB" sz="1800" b="1" i="1" spc="-5" dirty="0">
                <a:latin typeface="Calibri"/>
                <a:cs typeface="Calibri"/>
              </a:rPr>
              <a:t>Definition:</a:t>
            </a:r>
            <a:r>
              <a:rPr lang="en-GB" sz="1800" b="1" i="1" spc="5" dirty="0">
                <a:latin typeface="Calibri"/>
                <a:cs typeface="Calibri"/>
              </a:rPr>
              <a:t> </a:t>
            </a:r>
            <a:r>
              <a:rPr lang="en-GB" sz="1800" spc="-15" dirty="0">
                <a:latin typeface="Calibri"/>
                <a:cs typeface="Calibri"/>
              </a:rPr>
              <a:t>Forward</a:t>
            </a:r>
            <a:r>
              <a:rPr lang="en-GB" sz="1800" dirty="0">
                <a:latin typeface="Calibri"/>
                <a:cs typeface="Calibri"/>
              </a:rPr>
              <a:t> </a:t>
            </a:r>
            <a:r>
              <a:rPr lang="en-GB" sz="1800" spc="-10" dirty="0">
                <a:latin typeface="Calibri"/>
                <a:cs typeface="Calibri"/>
              </a:rPr>
              <a:t>contracts</a:t>
            </a:r>
            <a:r>
              <a:rPr lang="en-GB" sz="1800" spc="5" dirty="0">
                <a:latin typeface="Calibri"/>
                <a:cs typeface="Calibri"/>
              </a:rPr>
              <a:t> </a:t>
            </a:r>
            <a:r>
              <a:rPr lang="en-GB" sz="1800" spc="-10" dirty="0">
                <a:latin typeface="Calibri"/>
                <a:cs typeface="Calibri"/>
              </a:rPr>
              <a:t>stipulate</a:t>
            </a:r>
            <a:r>
              <a:rPr lang="en-GB" sz="1800" spc="5" dirty="0">
                <a:latin typeface="Calibri"/>
                <a:cs typeface="Calibri"/>
              </a:rPr>
              <a:t> </a:t>
            </a:r>
            <a:r>
              <a:rPr lang="en-GB" sz="1800" dirty="0">
                <a:latin typeface="Calibri"/>
                <a:cs typeface="Calibri"/>
              </a:rPr>
              <a:t>the</a:t>
            </a:r>
            <a:r>
              <a:rPr lang="en-GB" sz="1800" spc="5" dirty="0">
                <a:latin typeface="Calibri"/>
                <a:cs typeface="Calibri"/>
              </a:rPr>
              <a:t> </a:t>
            </a:r>
            <a:r>
              <a:rPr lang="en-GB" sz="1800" spc="-5" dirty="0">
                <a:latin typeface="Calibri"/>
                <a:cs typeface="Calibri"/>
              </a:rPr>
              <a:t>number</a:t>
            </a:r>
            <a:r>
              <a:rPr lang="en-GB" sz="1800" spc="5" dirty="0">
                <a:latin typeface="Calibri"/>
                <a:cs typeface="Calibri"/>
              </a:rPr>
              <a:t> </a:t>
            </a:r>
            <a:r>
              <a:rPr lang="en-GB" sz="1800" dirty="0">
                <a:latin typeface="Calibri"/>
                <a:cs typeface="Calibri"/>
              </a:rPr>
              <a:t>and price</a:t>
            </a:r>
            <a:r>
              <a:rPr lang="en-GB" sz="1800" spc="5" dirty="0">
                <a:latin typeface="Calibri"/>
                <a:cs typeface="Calibri"/>
              </a:rPr>
              <a:t> </a:t>
            </a:r>
            <a:r>
              <a:rPr lang="en-GB" sz="1800" dirty="0">
                <a:latin typeface="Calibri"/>
                <a:cs typeface="Calibri"/>
              </a:rPr>
              <a:t>(in HC)</a:t>
            </a:r>
            <a:r>
              <a:rPr lang="en-GB" sz="1800" spc="10" dirty="0">
                <a:latin typeface="Calibri"/>
                <a:cs typeface="Calibri"/>
              </a:rPr>
              <a:t> </a:t>
            </a:r>
            <a:r>
              <a:rPr lang="en-GB" sz="1800" spc="-5" dirty="0">
                <a:latin typeface="Calibri"/>
                <a:cs typeface="Calibri"/>
              </a:rPr>
              <a:t>of</a:t>
            </a:r>
            <a:r>
              <a:rPr lang="en-GB" sz="1800" spc="5" dirty="0">
                <a:latin typeface="Calibri"/>
                <a:cs typeface="Calibri"/>
              </a:rPr>
              <a:t> </a:t>
            </a:r>
            <a:r>
              <a:rPr lang="en-GB" sz="1800" spc="-10" dirty="0">
                <a:latin typeface="Calibri"/>
                <a:cs typeface="Calibri"/>
              </a:rPr>
              <a:t>FC </a:t>
            </a:r>
            <a:r>
              <a:rPr lang="en-GB" sz="1800" spc="-5" dirty="0">
                <a:latin typeface="Calibri"/>
                <a:cs typeface="Calibri"/>
              </a:rPr>
              <a:t> </a:t>
            </a:r>
            <a:r>
              <a:rPr lang="en-GB" sz="1800" dirty="0">
                <a:latin typeface="Calibri"/>
                <a:cs typeface="Calibri"/>
              </a:rPr>
              <a:t>units </a:t>
            </a:r>
            <a:r>
              <a:rPr lang="en-GB" sz="1800" spc="-5" dirty="0">
                <a:latin typeface="Calibri"/>
                <a:cs typeface="Calibri"/>
              </a:rPr>
              <a:t>that</a:t>
            </a:r>
            <a:r>
              <a:rPr lang="en-GB" sz="1800" spc="5" dirty="0">
                <a:latin typeface="Calibri"/>
                <a:cs typeface="Calibri"/>
              </a:rPr>
              <a:t> </a:t>
            </a:r>
            <a:r>
              <a:rPr lang="en-GB" sz="1800" spc="-10" dirty="0">
                <a:latin typeface="Calibri"/>
                <a:cs typeface="Calibri"/>
              </a:rPr>
              <a:t>are</a:t>
            </a:r>
            <a:r>
              <a:rPr lang="en-GB" sz="1800" spc="5" dirty="0">
                <a:latin typeface="Calibri"/>
                <a:cs typeface="Calibri"/>
              </a:rPr>
              <a:t> </a:t>
            </a:r>
            <a:r>
              <a:rPr lang="en-GB" sz="1800" spc="-10" dirty="0">
                <a:latin typeface="Calibri"/>
                <a:cs typeface="Calibri"/>
              </a:rPr>
              <a:t>bought</a:t>
            </a:r>
            <a:r>
              <a:rPr lang="en-GB" sz="1800" dirty="0">
                <a:latin typeface="Calibri"/>
                <a:cs typeface="Calibri"/>
              </a:rPr>
              <a:t> and sold </a:t>
            </a:r>
            <a:r>
              <a:rPr lang="en-GB" sz="1800" spc="-5" dirty="0">
                <a:latin typeface="Calibri"/>
                <a:cs typeface="Calibri"/>
              </a:rPr>
              <a:t>(until</a:t>
            </a:r>
            <a:r>
              <a:rPr lang="en-GB" sz="1800" dirty="0">
                <a:latin typeface="Calibri"/>
                <a:cs typeface="Calibri"/>
              </a:rPr>
              <a:t> </a:t>
            </a:r>
            <a:r>
              <a:rPr lang="en-GB" sz="1800" spc="-5" dirty="0">
                <a:latin typeface="Calibri"/>
                <a:cs typeface="Calibri"/>
              </a:rPr>
              <a:t>here:</a:t>
            </a:r>
            <a:r>
              <a:rPr lang="en-GB" sz="1800" spc="5" dirty="0">
                <a:latin typeface="Calibri"/>
                <a:cs typeface="Calibri"/>
              </a:rPr>
              <a:t> </a:t>
            </a:r>
            <a:r>
              <a:rPr lang="en-GB" sz="1800" spc="-20" dirty="0">
                <a:latin typeface="Calibri"/>
                <a:cs typeface="Calibri"/>
              </a:rPr>
              <a:t>like</a:t>
            </a:r>
            <a:r>
              <a:rPr lang="en-GB" sz="1800" spc="5" dirty="0">
                <a:latin typeface="Calibri"/>
                <a:cs typeface="Calibri"/>
              </a:rPr>
              <a:t> </a:t>
            </a:r>
            <a:r>
              <a:rPr lang="en-GB" sz="1800" spc="-5" dirty="0">
                <a:latin typeface="Calibri"/>
                <a:cs typeface="Calibri"/>
              </a:rPr>
              <a:t>spot</a:t>
            </a:r>
            <a:r>
              <a:rPr lang="en-GB" sz="1800" spc="5" dirty="0">
                <a:latin typeface="Calibri"/>
                <a:cs typeface="Calibri"/>
              </a:rPr>
              <a:t> </a:t>
            </a:r>
            <a:r>
              <a:rPr lang="en-GB" sz="1800" spc="-10" dirty="0">
                <a:latin typeface="Calibri"/>
                <a:cs typeface="Calibri"/>
              </a:rPr>
              <a:t>contracts)</a:t>
            </a:r>
            <a:r>
              <a:rPr lang="en-GB" sz="1800" spc="5" dirty="0">
                <a:latin typeface="Calibri"/>
                <a:cs typeface="Calibri"/>
              </a:rPr>
              <a:t> </a:t>
            </a:r>
            <a:r>
              <a:rPr lang="en-GB" sz="1800" spc="-10" dirty="0">
                <a:latin typeface="Calibri"/>
                <a:cs typeface="Calibri"/>
              </a:rPr>
              <a:t>at</a:t>
            </a:r>
            <a:r>
              <a:rPr lang="en-GB" sz="1800" spc="5" dirty="0">
                <a:latin typeface="Calibri"/>
                <a:cs typeface="Calibri"/>
              </a:rPr>
              <a:t> </a:t>
            </a:r>
            <a:r>
              <a:rPr lang="en-GB" sz="1800" dirty="0">
                <a:latin typeface="Calibri"/>
                <a:cs typeface="Calibri"/>
              </a:rPr>
              <a:t>some</a:t>
            </a:r>
            <a:r>
              <a:rPr lang="en-GB" sz="1800" spc="5" dirty="0">
                <a:latin typeface="Calibri"/>
                <a:cs typeface="Calibri"/>
              </a:rPr>
              <a:t> </a:t>
            </a:r>
            <a:r>
              <a:rPr lang="en-GB" sz="1800" spc="-10" dirty="0">
                <a:latin typeface="Calibri"/>
                <a:cs typeface="Calibri"/>
              </a:rPr>
              <a:t>point </a:t>
            </a:r>
            <a:r>
              <a:rPr lang="en-GB" sz="1800" spc="-484" dirty="0">
                <a:latin typeface="Calibri"/>
                <a:cs typeface="Calibri"/>
              </a:rPr>
              <a:t> </a:t>
            </a:r>
            <a:r>
              <a:rPr lang="en-GB" sz="1800" dirty="0">
                <a:latin typeface="Calibri"/>
                <a:cs typeface="Calibri"/>
              </a:rPr>
              <a:t>in</a:t>
            </a:r>
            <a:r>
              <a:rPr lang="en-GB" sz="1800" spc="-10" dirty="0">
                <a:latin typeface="Calibri"/>
                <a:cs typeface="Calibri"/>
              </a:rPr>
              <a:t> </a:t>
            </a:r>
            <a:r>
              <a:rPr lang="en-GB" sz="1800" dirty="0">
                <a:latin typeface="Calibri"/>
                <a:cs typeface="Calibri"/>
              </a:rPr>
              <a:t>the </a:t>
            </a:r>
            <a:r>
              <a:rPr lang="en-GB" sz="1800" spc="-10" dirty="0">
                <a:latin typeface="Calibri"/>
                <a:cs typeface="Calibri"/>
              </a:rPr>
              <a:t>future</a:t>
            </a:r>
            <a:r>
              <a:rPr lang="en-GB" sz="1800" dirty="0">
                <a:latin typeface="Calibri"/>
                <a:cs typeface="Calibri"/>
              </a:rPr>
              <a:t> </a:t>
            </a:r>
            <a:r>
              <a:rPr lang="en-GB" sz="1800" spc="-10" dirty="0">
                <a:latin typeface="Calibri"/>
                <a:cs typeface="Calibri"/>
              </a:rPr>
              <a:t>(unlike</a:t>
            </a:r>
            <a:r>
              <a:rPr lang="en-GB" sz="1800" dirty="0">
                <a:latin typeface="Calibri"/>
                <a:cs typeface="Calibri"/>
              </a:rPr>
              <a:t> spot: </a:t>
            </a:r>
            <a:r>
              <a:rPr lang="en-GB" sz="1800" spc="-5" dirty="0">
                <a:latin typeface="Calibri"/>
                <a:cs typeface="Calibri"/>
              </a:rPr>
              <a:t>not</a:t>
            </a:r>
            <a:r>
              <a:rPr lang="en-GB" sz="1800" dirty="0">
                <a:latin typeface="Calibri"/>
                <a:cs typeface="Calibri"/>
              </a:rPr>
              <a:t> 2</a:t>
            </a:r>
            <a:r>
              <a:rPr lang="en-GB" sz="1800" spc="-5" dirty="0">
                <a:latin typeface="Calibri"/>
                <a:cs typeface="Calibri"/>
              </a:rPr>
              <a:t> </a:t>
            </a:r>
            <a:r>
              <a:rPr lang="en-GB" sz="1800" spc="-20" dirty="0">
                <a:latin typeface="Calibri"/>
                <a:cs typeface="Calibri"/>
              </a:rPr>
              <a:t>days</a:t>
            </a:r>
            <a:r>
              <a:rPr lang="en-GB" sz="1800" dirty="0">
                <a:latin typeface="Calibri"/>
                <a:cs typeface="Calibri"/>
              </a:rPr>
              <a:t> </a:t>
            </a:r>
            <a:r>
              <a:rPr lang="en-GB" sz="1800" spc="-10" dirty="0">
                <a:latin typeface="Calibri"/>
                <a:cs typeface="Calibri"/>
              </a:rPr>
              <a:t>from</a:t>
            </a:r>
            <a:r>
              <a:rPr lang="en-GB" sz="1800" dirty="0">
                <a:latin typeface="Calibri"/>
                <a:cs typeface="Calibri"/>
              </a:rPr>
              <a:t> </a:t>
            </a:r>
            <a:r>
              <a:rPr lang="en-GB" sz="1800" spc="-5" dirty="0">
                <a:latin typeface="Calibri"/>
                <a:cs typeface="Calibri"/>
              </a:rPr>
              <a:t>now)</a:t>
            </a:r>
          </a:p>
          <a:p>
            <a:pPr marL="25399" marR="17780" indent="0">
              <a:spcBef>
                <a:spcPts val="665"/>
              </a:spcBef>
              <a:buNone/>
              <a:tabLst>
                <a:tab pos="217804" algn="l"/>
              </a:tabLst>
            </a:pPr>
            <a:endParaRPr lang="en-GB" sz="1800" dirty="0">
              <a:latin typeface="Calibri"/>
              <a:cs typeface="Calibri"/>
            </a:endParaRPr>
          </a:p>
          <a:p>
            <a:pPr marL="558673" indent="-285750">
              <a:spcBef>
                <a:spcPts val="330"/>
              </a:spcBef>
              <a:tabLst>
                <a:tab pos="817880" algn="l"/>
              </a:tabLst>
            </a:pPr>
            <a:r>
              <a:rPr lang="en-GB" sz="1800" dirty="0">
                <a:latin typeface="Calibri"/>
                <a:cs typeface="Calibri"/>
              </a:rPr>
              <a:t>A </a:t>
            </a:r>
            <a:r>
              <a:rPr lang="en-GB" sz="1800" spc="-10" dirty="0">
                <a:latin typeface="Calibri"/>
                <a:cs typeface="Calibri"/>
              </a:rPr>
              <a:t>contract</a:t>
            </a:r>
            <a:r>
              <a:rPr lang="en-GB" sz="1800" dirty="0">
                <a:latin typeface="Calibri"/>
                <a:cs typeface="Calibri"/>
              </a:rPr>
              <a:t> </a:t>
            </a:r>
            <a:r>
              <a:rPr lang="en-GB" sz="1800" spc="-5" dirty="0">
                <a:latin typeface="Calibri"/>
                <a:cs typeface="Calibri"/>
              </a:rPr>
              <a:t>set</a:t>
            </a:r>
            <a:r>
              <a:rPr lang="en-GB" sz="1800" dirty="0">
                <a:latin typeface="Calibri"/>
                <a:cs typeface="Calibri"/>
              </a:rPr>
              <a:t> </a:t>
            </a:r>
            <a:r>
              <a:rPr lang="en-GB" sz="1800" spc="-5" dirty="0">
                <a:latin typeface="Calibri"/>
                <a:cs typeface="Calibri"/>
              </a:rPr>
              <a:t>up </a:t>
            </a:r>
            <a:r>
              <a:rPr lang="en-GB" sz="1800" spc="-10" dirty="0">
                <a:latin typeface="Calibri"/>
                <a:cs typeface="Calibri"/>
              </a:rPr>
              <a:t>at</a:t>
            </a:r>
            <a:r>
              <a:rPr lang="en-GB" sz="1800" spc="5" dirty="0">
                <a:latin typeface="Calibri"/>
                <a:cs typeface="Calibri"/>
              </a:rPr>
              <a:t> </a:t>
            </a:r>
            <a:r>
              <a:rPr lang="en-GB" sz="1800" i="1" dirty="0">
                <a:latin typeface="Calibri"/>
                <a:cs typeface="Calibri"/>
              </a:rPr>
              <a:t>t </a:t>
            </a:r>
            <a:r>
              <a:rPr lang="en-GB" sz="1800" spc="-20" dirty="0">
                <a:latin typeface="Calibri"/>
                <a:cs typeface="Calibri"/>
              </a:rPr>
              <a:t>for</a:t>
            </a:r>
            <a:r>
              <a:rPr lang="en-GB" sz="1800" dirty="0">
                <a:latin typeface="Calibri"/>
                <a:cs typeface="Calibri"/>
              </a:rPr>
              <a:t> </a:t>
            </a:r>
            <a:r>
              <a:rPr lang="en-GB" sz="1800" spc="-5" dirty="0">
                <a:latin typeface="Calibri"/>
                <a:cs typeface="Calibri"/>
              </a:rPr>
              <a:t>delivery/payment</a:t>
            </a:r>
            <a:r>
              <a:rPr lang="en-GB" sz="1800" dirty="0">
                <a:latin typeface="Calibri"/>
                <a:cs typeface="Calibri"/>
              </a:rPr>
              <a:t> </a:t>
            </a:r>
            <a:r>
              <a:rPr lang="en-GB" sz="1800" spc="-10" dirty="0">
                <a:latin typeface="Calibri"/>
                <a:cs typeface="Calibri"/>
              </a:rPr>
              <a:t>at</a:t>
            </a:r>
            <a:r>
              <a:rPr lang="en-GB" sz="1800" spc="5" dirty="0">
                <a:latin typeface="Calibri"/>
                <a:cs typeface="Calibri"/>
              </a:rPr>
              <a:t> </a:t>
            </a:r>
            <a:r>
              <a:rPr lang="en-GB" sz="1800" i="1" dirty="0">
                <a:latin typeface="Calibri"/>
                <a:cs typeface="Calibri"/>
              </a:rPr>
              <a:t>T</a:t>
            </a:r>
            <a:r>
              <a:rPr lang="en-GB" sz="1800" i="1" spc="-5" dirty="0">
                <a:latin typeface="Calibri"/>
                <a:cs typeface="Calibri"/>
              </a:rPr>
              <a:t> </a:t>
            </a:r>
            <a:r>
              <a:rPr lang="en-GB" sz="1800" dirty="0">
                <a:latin typeface="Calibri"/>
                <a:cs typeface="Calibri"/>
              </a:rPr>
              <a:t>is </a:t>
            </a:r>
            <a:r>
              <a:rPr lang="en-GB" sz="1800" spc="-5" dirty="0">
                <a:latin typeface="Calibri"/>
                <a:cs typeface="Calibri"/>
              </a:rPr>
              <a:t>denoted </a:t>
            </a:r>
            <a:r>
              <a:rPr lang="en-GB" sz="1800" spc="-10" dirty="0">
                <a:latin typeface="Calibri"/>
                <a:cs typeface="Calibri"/>
              </a:rPr>
              <a:t>by</a:t>
            </a:r>
            <a:r>
              <a:rPr lang="en-GB" sz="1800" dirty="0">
                <a:latin typeface="Calibri"/>
                <a:cs typeface="Calibri"/>
              </a:rPr>
              <a:t> </a:t>
            </a:r>
            <a:r>
              <a:rPr lang="en-GB" sz="2800" i="1" spc="-7" baseline="11363" dirty="0" err="1">
                <a:latin typeface="Calibri"/>
                <a:cs typeface="Calibri"/>
              </a:rPr>
              <a:t>F</a:t>
            </a:r>
            <a:r>
              <a:rPr lang="en-GB" sz="1100" i="1" spc="-5" dirty="0" err="1">
                <a:latin typeface="Calibri"/>
                <a:cs typeface="Calibri"/>
              </a:rPr>
              <a:t>t,T</a:t>
            </a:r>
            <a:endParaRPr lang="en-GB" sz="2800" spc="-7" baseline="11363" dirty="0">
              <a:latin typeface="Calibri"/>
              <a:cs typeface="Calibri"/>
            </a:endParaRPr>
          </a:p>
          <a:p>
            <a:pPr marL="558673" indent="-285750">
              <a:spcBef>
                <a:spcPts val="330"/>
              </a:spcBef>
              <a:tabLst>
                <a:tab pos="817880" algn="l"/>
              </a:tabLst>
            </a:pPr>
            <a:endParaRPr lang="en-GB" sz="2800" baseline="11363" dirty="0">
              <a:latin typeface="Calibri"/>
              <a:cs typeface="Calibri"/>
            </a:endParaRPr>
          </a:p>
          <a:p>
            <a:pPr marL="217804" marR="320040" indent="-193040">
              <a:spcBef>
                <a:spcPts val="215"/>
              </a:spcBef>
              <a:buFont typeface="Arial MT"/>
              <a:buChar char="•"/>
              <a:tabLst>
                <a:tab pos="217804" algn="l"/>
              </a:tabLst>
            </a:pPr>
            <a:r>
              <a:rPr lang="en-GB" sz="1800" spc="-15" dirty="0">
                <a:latin typeface="Calibri"/>
                <a:cs typeface="Calibri"/>
              </a:rPr>
              <a:t>Forward</a:t>
            </a:r>
            <a:r>
              <a:rPr lang="en-GB" sz="1800" spc="5" dirty="0">
                <a:latin typeface="Calibri"/>
                <a:cs typeface="Calibri"/>
              </a:rPr>
              <a:t> </a:t>
            </a:r>
            <a:r>
              <a:rPr lang="en-GB" sz="1800" spc="-10" dirty="0">
                <a:latin typeface="Calibri"/>
                <a:cs typeface="Calibri"/>
              </a:rPr>
              <a:t>contracts</a:t>
            </a:r>
            <a:r>
              <a:rPr lang="en-GB" sz="1800" spc="10" dirty="0">
                <a:latin typeface="Calibri"/>
                <a:cs typeface="Calibri"/>
              </a:rPr>
              <a:t> </a:t>
            </a:r>
            <a:r>
              <a:rPr lang="en-GB" sz="1800" spc="-10" dirty="0">
                <a:latin typeface="Calibri"/>
                <a:cs typeface="Calibri"/>
              </a:rPr>
              <a:t>represent</a:t>
            </a:r>
            <a:r>
              <a:rPr lang="en-GB" sz="1800" spc="10" dirty="0">
                <a:latin typeface="Calibri"/>
                <a:cs typeface="Calibri"/>
              </a:rPr>
              <a:t> </a:t>
            </a:r>
            <a:r>
              <a:rPr lang="en-GB" sz="1800" dirty="0">
                <a:latin typeface="Calibri"/>
                <a:cs typeface="Calibri"/>
              </a:rPr>
              <a:t>a</a:t>
            </a:r>
            <a:r>
              <a:rPr lang="en-GB" sz="1800" spc="20" dirty="0">
                <a:latin typeface="Calibri"/>
                <a:cs typeface="Calibri"/>
              </a:rPr>
              <a:t> </a:t>
            </a:r>
            <a:r>
              <a:rPr lang="en-GB" sz="1800" spc="-5" dirty="0">
                <a:solidFill>
                  <a:srgbClr val="FF0000"/>
                </a:solidFill>
                <a:latin typeface="Calibri"/>
                <a:cs typeface="Calibri"/>
              </a:rPr>
              <a:t>binding</a:t>
            </a:r>
            <a:r>
              <a:rPr lang="en-GB" sz="1800" dirty="0">
                <a:solidFill>
                  <a:srgbClr val="FF0000"/>
                </a:solidFill>
                <a:latin typeface="Calibri"/>
                <a:cs typeface="Calibri"/>
              </a:rPr>
              <a:t> </a:t>
            </a:r>
            <a:r>
              <a:rPr lang="en-GB" sz="1800" spc="-10" dirty="0">
                <a:latin typeface="Calibri"/>
                <a:cs typeface="Calibri"/>
              </a:rPr>
              <a:t>obligation</a:t>
            </a:r>
            <a:r>
              <a:rPr lang="en-GB" sz="1800" spc="5" dirty="0">
                <a:latin typeface="Calibri"/>
                <a:cs typeface="Calibri"/>
              </a:rPr>
              <a:t> </a:t>
            </a:r>
            <a:r>
              <a:rPr lang="en-GB" sz="1800" dirty="0">
                <a:latin typeface="Calibri"/>
                <a:cs typeface="Calibri"/>
              </a:rPr>
              <a:t>and</a:t>
            </a:r>
            <a:r>
              <a:rPr lang="en-GB" sz="1800" spc="10" dirty="0">
                <a:latin typeface="Calibri"/>
                <a:cs typeface="Calibri"/>
              </a:rPr>
              <a:t> </a:t>
            </a:r>
            <a:r>
              <a:rPr lang="en-GB" sz="1800" spc="-5" dirty="0">
                <a:latin typeface="Calibri"/>
                <a:cs typeface="Calibri"/>
              </a:rPr>
              <a:t>participants</a:t>
            </a:r>
            <a:r>
              <a:rPr lang="en-GB" sz="1800" spc="15" dirty="0">
                <a:latin typeface="Calibri"/>
                <a:cs typeface="Calibri"/>
              </a:rPr>
              <a:t> </a:t>
            </a:r>
            <a:r>
              <a:rPr lang="en-GB" sz="1800" spc="-5" dirty="0">
                <a:solidFill>
                  <a:srgbClr val="FF0000"/>
                </a:solidFill>
                <a:latin typeface="Calibri"/>
                <a:cs typeface="Calibri"/>
              </a:rPr>
              <a:t>cannot </a:t>
            </a:r>
            <a:r>
              <a:rPr lang="en-GB" sz="1800" spc="-480" dirty="0">
                <a:solidFill>
                  <a:srgbClr val="FF0000"/>
                </a:solidFill>
                <a:latin typeface="Calibri"/>
                <a:cs typeface="Calibri"/>
              </a:rPr>
              <a:t> </a:t>
            </a:r>
            <a:r>
              <a:rPr lang="en-GB" sz="1800" spc="-10" dirty="0">
                <a:solidFill>
                  <a:srgbClr val="FF0000"/>
                </a:solidFill>
                <a:latin typeface="Calibri"/>
                <a:cs typeface="Calibri"/>
              </a:rPr>
              <a:t>walk</a:t>
            </a:r>
            <a:r>
              <a:rPr lang="en-GB" sz="1800" spc="-5" dirty="0">
                <a:solidFill>
                  <a:srgbClr val="FF0000"/>
                </a:solidFill>
                <a:latin typeface="Calibri"/>
                <a:cs typeface="Calibri"/>
              </a:rPr>
              <a:t> </a:t>
            </a:r>
            <a:r>
              <a:rPr lang="en-GB" sz="1800" spc="-50" dirty="0">
                <a:solidFill>
                  <a:srgbClr val="FF0000"/>
                </a:solidFill>
                <a:latin typeface="Calibri"/>
                <a:cs typeface="Calibri"/>
              </a:rPr>
              <a:t>away</a:t>
            </a:r>
          </a:p>
          <a:p>
            <a:pPr marL="217804" marR="320040" indent="-193040">
              <a:spcBef>
                <a:spcPts val="215"/>
              </a:spcBef>
              <a:buFont typeface="Arial MT"/>
              <a:buChar char="•"/>
              <a:tabLst>
                <a:tab pos="217804" algn="l"/>
              </a:tabLst>
            </a:pPr>
            <a:endParaRPr lang="en-GB" sz="1800" dirty="0">
              <a:latin typeface="Calibri"/>
              <a:cs typeface="Calibri"/>
            </a:endParaRPr>
          </a:p>
          <a:p>
            <a:pPr marL="217804" marR="226695" indent="-192405">
              <a:spcBef>
                <a:spcPts val="1015"/>
              </a:spcBef>
              <a:buFont typeface="Arial MT"/>
              <a:buChar char="•"/>
              <a:tabLst>
                <a:tab pos="217804" algn="l"/>
              </a:tabLst>
            </a:pPr>
            <a:r>
              <a:rPr lang="en-GB" sz="1800" spc="-15" dirty="0">
                <a:latin typeface="Calibri"/>
                <a:cs typeface="Calibri"/>
              </a:rPr>
              <a:t>Forward</a:t>
            </a:r>
            <a:r>
              <a:rPr lang="en-GB" sz="1800" dirty="0">
                <a:latin typeface="Calibri"/>
                <a:cs typeface="Calibri"/>
              </a:rPr>
              <a:t> </a:t>
            </a:r>
            <a:r>
              <a:rPr lang="en-GB" sz="1800" spc="-10" dirty="0">
                <a:latin typeface="Calibri"/>
                <a:cs typeface="Calibri"/>
              </a:rPr>
              <a:t>contracts</a:t>
            </a:r>
            <a:r>
              <a:rPr lang="en-GB" sz="1800" spc="5" dirty="0">
                <a:latin typeface="Calibri"/>
                <a:cs typeface="Calibri"/>
              </a:rPr>
              <a:t> </a:t>
            </a:r>
            <a:r>
              <a:rPr lang="en-GB" sz="1800" spc="-10" dirty="0">
                <a:latin typeface="Calibri"/>
                <a:cs typeface="Calibri"/>
              </a:rPr>
              <a:t>are</a:t>
            </a:r>
            <a:r>
              <a:rPr lang="en-GB" sz="1800" spc="10" dirty="0">
                <a:latin typeface="Calibri"/>
                <a:cs typeface="Calibri"/>
              </a:rPr>
              <a:t> </a:t>
            </a:r>
            <a:r>
              <a:rPr lang="en-GB" sz="1800" spc="-10" dirty="0">
                <a:solidFill>
                  <a:srgbClr val="FF0000"/>
                </a:solidFill>
                <a:latin typeface="Calibri"/>
                <a:cs typeface="Calibri"/>
              </a:rPr>
              <a:t>over-the-counter</a:t>
            </a:r>
            <a:r>
              <a:rPr lang="en-GB" sz="1800" spc="5" dirty="0">
                <a:solidFill>
                  <a:srgbClr val="FF0000"/>
                </a:solidFill>
                <a:latin typeface="Calibri"/>
                <a:cs typeface="Calibri"/>
              </a:rPr>
              <a:t> </a:t>
            </a:r>
            <a:r>
              <a:rPr lang="en-GB" sz="1800" spc="-10" dirty="0">
                <a:solidFill>
                  <a:srgbClr val="FF0000"/>
                </a:solidFill>
                <a:latin typeface="Calibri"/>
                <a:cs typeface="Calibri"/>
              </a:rPr>
              <a:t>products</a:t>
            </a:r>
            <a:r>
              <a:rPr lang="en-GB" sz="1800" spc="10" dirty="0">
                <a:solidFill>
                  <a:srgbClr val="FF0000"/>
                </a:solidFill>
                <a:latin typeface="Calibri"/>
                <a:cs typeface="Calibri"/>
              </a:rPr>
              <a:t> </a:t>
            </a:r>
            <a:r>
              <a:rPr lang="en-GB" sz="1800" dirty="0">
                <a:latin typeface="Calibri"/>
                <a:cs typeface="Calibri"/>
              </a:rPr>
              <a:t>–</a:t>
            </a:r>
            <a:r>
              <a:rPr lang="en-GB" sz="1800" spc="5" dirty="0">
                <a:latin typeface="Calibri"/>
                <a:cs typeface="Calibri"/>
              </a:rPr>
              <a:t> </a:t>
            </a:r>
            <a:r>
              <a:rPr lang="en-GB" sz="1800" dirty="0">
                <a:latin typeface="Calibri"/>
                <a:cs typeface="Calibri"/>
              </a:rPr>
              <a:t>similar</a:t>
            </a:r>
            <a:r>
              <a:rPr lang="en-GB" sz="1800" spc="10" dirty="0">
                <a:latin typeface="Calibri"/>
                <a:cs typeface="Calibri"/>
              </a:rPr>
              <a:t> </a:t>
            </a:r>
            <a:r>
              <a:rPr lang="en-GB" sz="1800" spc="-10" dirty="0">
                <a:latin typeface="Calibri"/>
                <a:cs typeface="Calibri"/>
              </a:rPr>
              <a:t>to</a:t>
            </a:r>
            <a:r>
              <a:rPr lang="en-GB" sz="1800" spc="-5" dirty="0">
                <a:latin typeface="Calibri"/>
                <a:cs typeface="Calibri"/>
              </a:rPr>
              <a:t> </a:t>
            </a:r>
            <a:r>
              <a:rPr lang="en-GB" sz="1800" dirty="0">
                <a:latin typeface="Calibri"/>
                <a:cs typeface="Calibri"/>
              </a:rPr>
              <a:t>the</a:t>
            </a:r>
            <a:r>
              <a:rPr lang="en-GB" sz="1800" spc="5" dirty="0">
                <a:latin typeface="Calibri"/>
                <a:cs typeface="Calibri"/>
              </a:rPr>
              <a:t> </a:t>
            </a:r>
            <a:r>
              <a:rPr lang="en-GB" sz="1800" spc="-5" dirty="0">
                <a:latin typeface="Calibri"/>
                <a:cs typeface="Calibri"/>
              </a:rPr>
              <a:t>currency </a:t>
            </a:r>
            <a:r>
              <a:rPr lang="en-GB" sz="1800" spc="-484" dirty="0">
                <a:latin typeface="Calibri"/>
                <a:cs typeface="Calibri"/>
              </a:rPr>
              <a:t> </a:t>
            </a:r>
            <a:r>
              <a:rPr lang="en-GB" sz="1800" spc="-10" dirty="0">
                <a:latin typeface="Calibri"/>
                <a:cs typeface="Calibri"/>
              </a:rPr>
              <a:t>contracts</a:t>
            </a:r>
            <a:r>
              <a:rPr lang="en-GB" sz="1800" spc="-5" dirty="0">
                <a:latin typeface="Calibri"/>
                <a:cs typeface="Calibri"/>
              </a:rPr>
              <a:t> </a:t>
            </a:r>
            <a:r>
              <a:rPr lang="en-GB" sz="1800" spc="-15" dirty="0">
                <a:latin typeface="Calibri"/>
                <a:cs typeface="Calibri"/>
              </a:rPr>
              <a:t>we</a:t>
            </a:r>
            <a:r>
              <a:rPr lang="en-GB" sz="1800" dirty="0">
                <a:latin typeface="Calibri"/>
                <a:cs typeface="Calibri"/>
              </a:rPr>
              <a:t> </a:t>
            </a:r>
            <a:r>
              <a:rPr lang="en-GB" sz="1800" spc="-10" dirty="0">
                <a:latin typeface="Calibri"/>
                <a:cs typeface="Calibri"/>
              </a:rPr>
              <a:t>trade</a:t>
            </a:r>
            <a:r>
              <a:rPr lang="en-GB" sz="1800" dirty="0">
                <a:latin typeface="Calibri"/>
                <a:cs typeface="Calibri"/>
              </a:rPr>
              <a:t> in</a:t>
            </a:r>
            <a:r>
              <a:rPr lang="en-GB" sz="1800" spc="-5" dirty="0">
                <a:latin typeface="Calibri"/>
                <a:cs typeface="Calibri"/>
              </a:rPr>
              <a:t> spot</a:t>
            </a:r>
            <a:r>
              <a:rPr lang="en-GB" sz="1800" dirty="0">
                <a:latin typeface="Calibri"/>
                <a:cs typeface="Calibri"/>
              </a:rPr>
              <a:t> </a:t>
            </a:r>
            <a:r>
              <a:rPr lang="en-GB" sz="1800" spc="-10" dirty="0">
                <a:latin typeface="Calibri"/>
                <a:cs typeface="Calibri"/>
              </a:rPr>
              <a:t>markets</a:t>
            </a:r>
            <a:endParaRPr lang="en-GB" sz="1800" dirty="0">
              <a:latin typeface="Calibri"/>
              <a:cs typeface="Calibri"/>
            </a:endParaRPr>
          </a:p>
          <a:p>
            <a:endParaRPr lang="en-GB" sz="1800" dirty="0"/>
          </a:p>
        </p:txBody>
      </p:sp>
    </p:spTree>
    <p:extLst>
      <p:ext uri="{BB962C8B-B14F-4D97-AF65-F5344CB8AC3E}">
        <p14:creationId xmlns:p14="http://schemas.microsoft.com/office/powerpoint/2010/main" val="226623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6768752" cy="1152128"/>
          </a:xfrm>
        </p:spPr>
        <p:txBody>
          <a:bodyPr/>
          <a:lstStyle/>
          <a:p>
            <a:r>
              <a:rPr lang="en-GB"/>
              <a:t>FORWARDS</a:t>
            </a:r>
          </a:p>
        </p:txBody>
      </p:sp>
      <p:sp>
        <p:nvSpPr>
          <p:cNvPr id="5" name="Text Placeholder 4">
            <a:extLst>
              <a:ext uri="{FF2B5EF4-FFF2-40B4-BE49-F238E27FC236}">
                <a16:creationId xmlns:a16="http://schemas.microsoft.com/office/drawing/2014/main" id="{44EBDA26-4CDE-B8A5-ACAA-9578A26E100A}"/>
              </a:ext>
            </a:extLst>
          </p:cNvPr>
          <p:cNvSpPr>
            <a:spLocks noGrp="1"/>
          </p:cNvSpPr>
          <p:nvPr>
            <p:ph type="body" sz="quarter" idx="14"/>
          </p:nvPr>
        </p:nvSpPr>
        <p:spPr/>
        <p:txBody>
          <a:bodyPr/>
          <a:lstStyle/>
          <a:p>
            <a:pPr lvl="1"/>
            <a:endParaRPr lang="en-GB" dirty="0"/>
          </a:p>
        </p:txBody>
      </p:sp>
      <p:sp>
        <p:nvSpPr>
          <p:cNvPr id="8" name="object 4">
            <a:extLst>
              <a:ext uri="{FF2B5EF4-FFF2-40B4-BE49-F238E27FC236}">
                <a16:creationId xmlns:a16="http://schemas.microsoft.com/office/drawing/2014/main" id="{0622FBE7-9021-1223-8AB9-3607E9A609B1}"/>
              </a:ext>
            </a:extLst>
          </p:cNvPr>
          <p:cNvSpPr txBox="1"/>
          <p:nvPr/>
        </p:nvSpPr>
        <p:spPr>
          <a:xfrm>
            <a:off x="396686" y="2833572"/>
            <a:ext cx="8803005" cy="2726387"/>
          </a:xfrm>
          <a:prstGeom prst="rect">
            <a:avLst/>
          </a:prstGeom>
        </p:spPr>
        <p:txBody>
          <a:bodyPr vert="horz" wrap="square" lIns="0" tIns="53340" rIns="0" bIns="0" rtlCol="0">
            <a:spAutoFit/>
          </a:bodyPr>
          <a:lstStyle/>
          <a:p>
            <a:pPr marL="205104" indent="-192405">
              <a:lnSpc>
                <a:spcPct val="100000"/>
              </a:lnSpc>
              <a:spcBef>
                <a:spcPts val="420"/>
              </a:spcBef>
              <a:buFont typeface="Arial MT"/>
              <a:buChar char="•"/>
              <a:tabLst>
                <a:tab pos="205104" algn="l"/>
              </a:tabLst>
            </a:pPr>
            <a:r>
              <a:rPr dirty="0">
                <a:latin typeface="Calibri"/>
                <a:cs typeface="Calibri"/>
              </a:rPr>
              <a:t>Origin</a:t>
            </a:r>
            <a:r>
              <a:rPr spc="-10" dirty="0">
                <a:latin typeface="Calibri"/>
                <a:cs typeface="Calibri"/>
              </a:rPr>
              <a:t> </a:t>
            </a:r>
            <a:r>
              <a:rPr spc="-5" dirty="0">
                <a:latin typeface="Calibri"/>
                <a:cs typeface="Calibri"/>
              </a:rPr>
              <a:t>of</a:t>
            </a:r>
            <a:r>
              <a:rPr dirty="0">
                <a:latin typeface="Calibri"/>
                <a:cs typeface="Calibri"/>
              </a:rPr>
              <a:t> the </a:t>
            </a:r>
            <a:r>
              <a:rPr spc="-5" dirty="0">
                <a:latin typeface="Calibri"/>
                <a:cs typeface="Calibri"/>
              </a:rPr>
              <a:t>term </a:t>
            </a:r>
            <a:r>
              <a:rPr spc="-20" dirty="0">
                <a:latin typeface="Calibri"/>
                <a:cs typeface="Calibri"/>
              </a:rPr>
              <a:t>“swap</a:t>
            </a:r>
            <a:r>
              <a:rPr spc="-5" dirty="0">
                <a:latin typeface="Calibri"/>
                <a:cs typeface="Calibri"/>
              </a:rPr>
              <a:t> </a:t>
            </a:r>
            <a:r>
              <a:rPr spc="-15" dirty="0">
                <a:latin typeface="Calibri"/>
                <a:cs typeface="Calibri"/>
              </a:rPr>
              <a:t>rate”</a:t>
            </a:r>
            <a:r>
              <a:rPr spc="-5" dirty="0">
                <a:latin typeface="Calibri"/>
                <a:cs typeface="Calibri"/>
              </a:rPr>
              <a:t> </a:t>
            </a:r>
            <a:r>
              <a:rPr dirty="0">
                <a:latin typeface="Calibri"/>
                <a:cs typeface="Calibri"/>
              </a:rPr>
              <a:t>is the</a:t>
            </a:r>
            <a:r>
              <a:rPr spc="-5" dirty="0">
                <a:latin typeface="Calibri"/>
                <a:cs typeface="Calibri"/>
              </a:rPr>
              <a:t> </a:t>
            </a:r>
            <a:r>
              <a:rPr spc="-10" dirty="0">
                <a:latin typeface="Calibri"/>
                <a:cs typeface="Calibri"/>
              </a:rPr>
              <a:t>swap</a:t>
            </a:r>
            <a:r>
              <a:rPr spc="-5" dirty="0">
                <a:latin typeface="Calibri"/>
                <a:cs typeface="Calibri"/>
              </a:rPr>
              <a:t> </a:t>
            </a:r>
            <a:r>
              <a:rPr spc="-10" dirty="0">
                <a:latin typeface="Calibri"/>
                <a:cs typeface="Calibri"/>
              </a:rPr>
              <a:t>contract:</a:t>
            </a:r>
            <a:endParaRPr dirty="0">
              <a:latin typeface="Calibri"/>
              <a:cs typeface="Calibri"/>
            </a:endParaRPr>
          </a:p>
          <a:p>
            <a:pPr marL="805180" marR="564515" indent="-289560">
              <a:lnSpc>
                <a:spcPct val="100000"/>
              </a:lnSpc>
              <a:spcBef>
                <a:spcPts val="320"/>
              </a:spcBef>
              <a:tabLst>
                <a:tab pos="805180" algn="l"/>
              </a:tabLst>
            </a:pPr>
            <a:r>
              <a:rPr dirty="0">
                <a:latin typeface="Calibri"/>
                <a:cs typeface="Calibri"/>
              </a:rPr>
              <a:t>−	</a:t>
            </a:r>
            <a:r>
              <a:rPr spc="-5" dirty="0">
                <a:latin typeface="Calibri"/>
                <a:cs typeface="Calibri"/>
              </a:rPr>
              <a:t>Buy</a:t>
            </a:r>
            <a:r>
              <a:rPr spc="-10" dirty="0">
                <a:latin typeface="Calibri"/>
                <a:cs typeface="Calibri"/>
              </a:rPr>
              <a:t> </a:t>
            </a:r>
            <a:r>
              <a:rPr dirty="0">
                <a:latin typeface="Calibri"/>
                <a:cs typeface="Calibri"/>
              </a:rPr>
              <a:t>an</a:t>
            </a:r>
            <a:r>
              <a:rPr spc="-5" dirty="0">
                <a:latin typeface="Calibri"/>
                <a:cs typeface="Calibri"/>
              </a:rPr>
              <a:t> </a:t>
            </a:r>
            <a:r>
              <a:rPr dirty="0">
                <a:latin typeface="Calibri"/>
                <a:cs typeface="Calibri"/>
              </a:rPr>
              <a:t>asset </a:t>
            </a:r>
            <a:r>
              <a:rPr spc="-5" dirty="0">
                <a:latin typeface="Calibri"/>
                <a:cs typeface="Calibri"/>
              </a:rPr>
              <a:t>now</a:t>
            </a:r>
            <a:r>
              <a:rPr spc="-10" dirty="0">
                <a:latin typeface="Calibri"/>
                <a:cs typeface="Calibri"/>
              </a:rPr>
              <a:t> </a:t>
            </a:r>
            <a:r>
              <a:rPr spc="-5" dirty="0">
                <a:latin typeface="Calibri"/>
                <a:cs typeface="Calibri"/>
              </a:rPr>
              <a:t>(at</a:t>
            </a:r>
            <a:r>
              <a:rPr dirty="0">
                <a:latin typeface="Calibri"/>
                <a:cs typeface="Calibri"/>
              </a:rPr>
              <a:t> the </a:t>
            </a:r>
            <a:r>
              <a:rPr spc="-5" dirty="0">
                <a:latin typeface="Calibri"/>
                <a:cs typeface="Calibri"/>
              </a:rPr>
              <a:t>spot</a:t>
            </a:r>
            <a:r>
              <a:rPr dirty="0">
                <a:latin typeface="Calibri"/>
                <a:cs typeface="Calibri"/>
              </a:rPr>
              <a:t> </a:t>
            </a:r>
            <a:r>
              <a:rPr spc="-15" dirty="0">
                <a:latin typeface="Calibri"/>
                <a:cs typeface="Calibri"/>
              </a:rPr>
              <a:t>rate)</a:t>
            </a:r>
            <a:r>
              <a:rPr spc="10" dirty="0">
                <a:latin typeface="Calibri"/>
                <a:cs typeface="Calibri"/>
              </a:rPr>
              <a:t> </a:t>
            </a:r>
            <a:r>
              <a:rPr dirty="0">
                <a:latin typeface="Calibri"/>
                <a:cs typeface="Calibri"/>
              </a:rPr>
              <a:t>and</a:t>
            </a:r>
            <a:r>
              <a:rPr spc="-5" dirty="0">
                <a:latin typeface="Calibri"/>
                <a:cs typeface="Calibri"/>
              </a:rPr>
              <a:t> </a:t>
            </a:r>
            <a:r>
              <a:rPr dirty="0">
                <a:latin typeface="Calibri"/>
                <a:cs typeface="Calibri"/>
              </a:rPr>
              <a:t>sell it in</a:t>
            </a:r>
            <a:r>
              <a:rPr spc="-5" dirty="0">
                <a:latin typeface="Calibri"/>
                <a:cs typeface="Calibri"/>
              </a:rPr>
              <a:t> </a:t>
            </a:r>
            <a:r>
              <a:rPr dirty="0">
                <a:latin typeface="Calibri"/>
                <a:cs typeface="Calibri"/>
              </a:rPr>
              <a:t>the </a:t>
            </a:r>
            <a:r>
              <a:rPr spc="-10" dirty="0">
                <a:latin typeface="Calibri"/>
                <a:cs typeface="Calibri"/>
              </a:rPr>
              <a:t>future</a:t>
            </a:r>
            <a:r>
              <a:rPr dirty="0">
                <a:latin typeface="Calibri"/>
                <a:cs typeface="Calibri"/>
              </a:rPr>
              <a:t> </a:t>
            </a:r>
            <a:r>
              <a:rPr spc="-5" dirty="0">
                <a:latin typeface="Calibri"/>
                <a:cs typeface="Calibri"/>
              </a:rPr>
              <a:t>(at</a:t>
            </a:r>
            <a:r>
              <a:rPr spc="5" dirty="0">
                <a:latin typeface="Calibri"/>
                <a:cs typeface="Calibri"/>
              </a:rPr>
              <a:t> </a:t>
            </a:r>
            <a:r>
              <a:rPr dirty="0">
                <a:latin typeface="Calibri"/>
                <a:cs typeface="Calibri"/>
              </a:rPr>
              <a:t>the </a:t>
            </a:r>
            <a:r>
              <a:rPr spc="-484" dirty="0">
                <a:latin typeface="Calibri"/>
                <a:cs typeface="Calibri"/>
              </a:rPr>
              <a:t> </a:t>
            </a:r>
            <a:r>
              <a:rPr spc="-15" dirty="0">
                <a:latin typeface="Calibri"/>
                <a:cs typeface="Calibri"/>
              </a:rPr>
              <a:t>forward</a:t>
            </a:r>
            <a:r>
              <a:rPr spc="-5" dirty="0">
                <a:latin typeface="Calibri"/>
                <a:cs typeface="Calibri"/>
              </a:rPr>
              <a:t> </a:t>
            </a:r>
            <a:r>
              <a:rPr spc="-15" dirty="0">
                <a:latin typeface="Calibri"/>
                <a:cs typeface="Calibri"/>
              </a:rPr>
              <a:t>rate)</a:t>
            </a:r>
            <a:r>
              <a:rPr spc="-5" dirty="0">
                <a:latin typeface="Calibri"/>
                <a:cs typeface="Calibri"/>
              </a:rPr>
              <a:t> </a:t>
            </a:r>
            <a:r>
              <a:rPr spc="-10" dirty="0">
                <a:latin typeface="Calibri"/>
                <a:cs typeface="Calibri"/>
              </a:rPr>
              <a:t>to facilitate</a:t>
            </a:r>
            <a:r>
              <a:rPr spc="5" dirty="0">
                <a:latin typeface="Calibri"/>
                <a:cs typeface="Calibri"/>
              </a:rPr>
              <a:t> </a:t>
            </a:r>
            <a:r>
              <a:rPr dirty="0">
                <a:latin typeface="Calibri"/>
                <a:cs typeface="Calibri"/>
              </a:rPr>
              <a:t>a</a:t>
            </a:r>
            <a:r>
              <a:rPr spc="5" dirty="0">
                <a:latin typeface="Calibri"/>
                <a:cs typeface="Calibri"/>
              </a:rPr>
              <a:t> </a:t>
            </a:r>
            <a:r>
              <a:rPr spc="-10" dirty="0">
                <a:latin typeface="Calibri"/>
                <a:cs typeface="Calibri"/>
              </a:rPr>
              <a:t>portfolio</a:t>
            </a:r>
            <a:r>
              <a:rPr spc="-5" dirty="0">
                <a:latin typeface="Calibri"/>
                <a:cs typeface="Calibri"/>
              </a:rPr>
              <a:t> </a:t>
            </a:r>
            <a:r>
              <a:rPr spc="-10" dirty="0">
                <a:latin typeface="Calibri"/>
                <a:cs typeface="Calibri"/>
              </a:rPr>
              <a:t>investment</a:t>
            </a:r>
            <a:r>
              <a:rPr dirty="0">
                <a:latin typeface="Calibri"/>
                <a:cs typeface="Calibri"/>
              </a:rPr>
              <a:t> in a</a:t>
            </a:r>
            <a:r>
              <a:rPr spc="5" dirty="0">
                <a:latin typeface="Calibri"/>
                <a:cs typeface="Calibri"/>
              </a:rPr>
              <a:t> </a:t>
            </a:r>
            <a:r>
              <a:rPr spc="-15" dirty="0">
                <a:latin typeface="Calibri"/>
                <a:cs typeface="Calibri"/>
              </a:rPr>
              <a:t>foreign</a:t>
            </a:r>
            <a:r>
              <a:rPr lang="en-US" spc="-15" dirty="0">
                <a:latin typeface="Calibri"/>
                <a:cs typeface="Calibri"/>
              </a:rPr>
              <a:t> </a:t>
            </a:r>
            <a:r>
              <a:rPr spc="-25" dirty="0">
                <a:latin typeface="Calibri"/>
                <a:cs typeface="Calibri"/>
              </a:rPr>
              <a:t>country.</a:t>
            </a:r>
            <a:endParaRPr dirty="0">
              <a:latin typeface="Calibri"/>
              <a:cs typeface="Calibri"/>
            </a:endParaRPr>
          </a:p>
          <a:p>
            <a:pPr marL="516255">
              <a:lnSpc>
                <a:spcPct val="100000"/>
              </a:lnSpc>
              <a:spcBef>
                <a:spcPts val="15"/>
              </a:spcBef>
              <a:tabLst>
                <a:tab pos="805180" algn="l"/>
              </a:tabLst>
            </a:pPr>
            <a:r>
              <a:rPr dirty="0">
                <a:latin typeface="Calibri"/>
                <a:cs typeface="Calibri"/>
              </a:rPr>
              <a:t>−	</a:t>
            </a:r>
            <a:r>
              <a:rPr spc="-15" dirty="0">
                <a:latin typeface="Calibri"/>
                <a:cs typeface="Calibri"/>
              </a:rPr>
              <a:t>Swap</a:t>
            </a:r>
            <a:r>
              <a:rPr spc="-5" dirty="0">
                <a:latin typeface="Calibri"/>
                <a:cs typeface="Calibri"/>
              </a:rPr>
              <a:t> </a:t>
            </a:r>
            <a:r>
              <a:rPr spc="-15" dirty="0">
                <a:latin typeface="Calibri"/>
                <a:cs typeface="Calibri"/>
              </a:rPr>
              <a:t>rate:</a:t>
            </a:r>
            <a:r>
              <a:rPr spc="5" dirty="0">
                <a:latin typeface="Calibri"/>
                <a:cs typeface="Calibri"/>
              </a:rPr>
              <a:t> </a:t>
            </a:r>
            <a:r>
              <a:rPr spc="-5" dirty="0">
                <a:latin typeface="Calibri"/>
                <a:cs typeface="Calibri"/>
              </a:rPr>
              <a:t>Undiscounted </a:t>
            </a:r>
            <a:r>
              <a:rPr spc="-10" dirty="0">
                <a:latin typeface="Calibri"/>
                <a:cs typeface="Calibri"/>
              </a:rPr>
              <a:t>profit</a:t>
            </a:r>
            <a:r>
              <a:rPr spc="5" dirty="0">
                <a:latin typeface="Calibri"/>
                <a:cs typeface="Calibri"/>
              </a:rPr>
              <a:t> </a:t>
            </a:r>
            <a:r>
              <a:rPr spc="-10" dirty="0">
                <a:latin typeface="Calibri"/>
                <a:cs typeface="Calibri"/>
              </a:rPr>
              <a:t>from</a:t>
            </a:r>
            <a:r>
              <a:rPr dirty="0">
                <a:latin typeface="Calibri"/>
                <a:cs typeface="Calibri"/>
              </a:rPr>
              <a:t> this</a:t>
            </a:r>
            <a:r>
              <a:rPr spc="5" dirty="0">
                <a:latin typeface="Calibri"/>
                <a:cs typeface="Calibri"/>
              </a:rPr>
              <a:t> </a:t>
            </a:r>
            <a:r>
              <a:rPr spc="-15" dirty="0">
                <a:latin typeface="Calibri"/>
                <a:cs typeface="Calibri"/>
              </a:rPr>
              <a:t>strategy</a:t>
            </a:r>
            <a:r>
              <a:rPr spc="-10" dirty="0">
                <a:latin typeface="Calibri"/>
                <a:cs typeface="Calibri"/>
              </a:rPr>
              <a:t> </a:t>
            </a:r>
            <a:r>
              <a:rPr dirty="0">
                <a:latin typeface="Calibri"/>
                <a:cs typeface="Calibri"/>
              </a:rPr>
              <a:t>(sell</a:t>
            </a:r>
            <a:r>
              <a:rPr spc="5" dirty="0">
                <a:latin typeface="Calibri"/>
                <a:cs typeface="Calibri"/>
              </a:rPr>
              <a:t> </a:t>
            </a:r>
            <a:r>
              <a:rPr dirty="0">
                <a:latin typeface="Calibri"/>
                <a:cs typeface="Calibri"/>
              </a:rPr>
              <a:t>−</a:t>
            </a:r>
            <a:r>
              <a:rPr spc="5" dirty="0">
                <a:latin typeface="Calibri"/>
                <a:cs typeface="Calibri"/>
              </a:rPr>
              <a:t> </a:t>
            </a:r>
            <a:r>
              <a:rPr spc="-5" dirty="0">
                <a:latin typeface="Calibri"/>
                <a:cs typeface="Calibri"/>
              </a:rPr>
              <a:t>buy</a:t>
            </a:r>
            <a:r>
              <a:rPr spc="-10" dirty="0">
                <a:latin typeface="Calibri"/>
                <a:cs typeface="Calibri"/>
              </a:rPr>
              <a:t> </a:t>
            </a:r>
            <a:r>
              <a:rPr dirty="0">
                <a:latin typeface="Calibri"/>
                <a:cs typeface="Calibri"/>
              </a:rPr>
              <a:t>price).</a:t>
            </a:r>
          </a:p>
          <a:p>
            <a:pPr marL="205104" indent="-192405">
              <a:lnSpc>
                <a:spcPct val="100000"/>
              </a:lnSpc>
              <a:spcBef>
                <a:spcPts val="665"/>
              </a:spcBef>
              <a:buFont typeface="Arial MT"/>
              <a:buChar char="•"/>
              <a:tabLst>
                <a:tab pos="205104" algn="l"/>
              </a:tabLst>
            </a:pPr>
            <a:r>
              <a:rPr spc="-10" dirty="0">
                <a:latin typeface="Calibri"/>
                <a:cs typeface="Calibri"/>
              </a:rPr>
              <a:t>More</a:t>
            </a:r>
            <a:r>
              <a:rPr spc="-30" dirty="0">
                <a:latin typeface="Calibri"/>
                <a:cs typeface="Calibri"/>
              </a:rPr>
              <a:t> </a:t>
            </a:r>
            <a:r>
              <a:rPr spc="-5" dirty="0">
                <a:latin typeface="Calibri"/>
                <a:cs typeface="Calibri"/>
              </a:rPr>
              <a:t>terminology:</a:t>
            </a:r>
            <a:endParaRPr dirty="0">
              <a:latin typeface="Calibri"/>
              <a:cs typeface="Calibri"/>
            </a:endParaRPr>
          </a:p>
          <a:p>
            <a:pPr marL="805180" marR="548640" indent="-289560">
              <a:lnSpc>
                <a:spcPct val="100000"/>
              </a:lnSpc>
              <a:spcBef>
                <a:spcPts val="350"/>
              </a:spcBef>
              <a:tabLst>
                <a:tab pos="805180" algn="l"/>
              </a:tabLst>
            </a:pPr>
            <a:r>
              <a:rPr dirty="0">
                <a:latin typeface="Calibri"/>
                <a:cs typeface="Calibri"/>
              </a:rPr>
              <a:t>−	</a:t>
            </a:r>
            <a:r>
              <a:rPr spc="-5" dirty="0">
                <a:latin typeface="Calibri"/>
                <a:cs typeface="Calibri"/>
              </a:rPr>
              <a:t>If</a:t>
            </a:r>
            <a:r>
              <a:rPr dirty="0">
                <a:latin typeface="Calibri"/>
                <a:cs typeface="Calibri"/>
              </a:rPr>
              <a:t> </a:t>
            </a:r>
            <a:r>
              <a:rPr spc="-10" dirty="0">
                <a:latin typeface="Calibri"/>
                <a:cs typeface="Calibri"/>
              </a:rPr>
              <a:t>swap</a:t>
            </a:r>
            <a:r>
              <a:rPr spc="-5" dirty="0">
                <a:latin typeface="Calibri"/>
                <a:cs typeface="Calibri"/>
              </a:rPr>
              <a:t> </a:t>
            </a:r>
            <a:r>
              <a:rPr dirty="0">
                <a:latin typeface="Calibri"/>
                <a:cs typeface="Calibri"/>
              </a:rPr>
              <a:t>&gt;</a:t>
            </a:r>
            <a:r>
              <a:rPr spc="5" dirty="0">
                <a:latin typeface="Calibri"/>
                <a:cs typeface="Calibri"/>
              </a:rPr>
              <a:t> </a:t>
            </a:r>
            <a:r>
              <a:rPr spc="-5" dirty="0">
                <a:latin typeface="Calibri"/>
                <a:cs typeface="Calibri"/>
              </a:rPr>
              <a:t>0,</a:t>
            </a:r>
            <a:r>
              <a:rPr dirty="0">
                <a:latin typeface="Calibri"/>
                <a:cs typeface="Calibri"/>
              </a:rPr>
              <a:t> then </a:t>
            </a:r>
            <a:r>
              <a:rPr spc="-10" dirty="0">
                <a:latin typeface="Calibri"/>
                <a:cs typeface="Calibri"/>
              </a:rPr>
              <a:t>FC trades</a:t>
            </a:r>
            <a:r>
              <a:rPr spc="5" dirty="0">
                <a:latin typeface="Calibri"/>
                <a:cs typeface="Calibri"/>
              </a:rPr>
              <a:t> </a:t>
            </a:r>
            <a:r>
              <a:rPr spc="-10" dirty="0">
                <a:latin typeface="Calibri"/>
                <a:cs typeface="Calibri"/>
              </a:rPr>
              <a:t>at</a:t>
            </a:r>
            <a:r>
              <a:rPr dirty="0">
                <a:latin typeface="Calibri"/>
                <a:cs typeface="Calibri"/>
              </a:rPr>
              <a:t> a</a:t>
            </a:r>
            <a:r>
              <a:rPr spc="5" dirty="0">
                <a:latin typeface="Calibri"/>
                <a:cs typeface="Calibri"/>
              </a:rPr>
              <a:t> </a:t>
            </a:r>
            <a:r>
              <a:rPr spc="-5" dirty="0">
                <a:latin typeface="Calibri"/>
                <a:cs typeface="Calibri"/>
              </a:rPr>
              <a:t>premium </a:t>
            </a:r>
            <a:r>
              <a:rPr dirty="0">
                <a:latin typeface="Calibri"/>
                <a:cs typeface="Calibri"/>
              </a:rPr>
              <a:t>(in</a:t>
            </a:r>
            <a:r>
              <a:rPr spc="-5" dirty="0">
                <a:latin typeface="Calibri"/>
                <a:cs typeface="Calibri"/>
              </a:rPr>
              <a:t> </a:t>
            </a:r>
            <a:r>
              <a:rPr dirty="0">
                <a:latin typeface="Calibri"/>
                <a:cs typeface="Calibri"/>
              </a:rPr>
              <a:t>the</a:t>
            </a:r>
            <a:r>
              <a:rPr spc="5" dirty="0">
                <a:latin typeface="Calibri"/>
                <a:cs typeface="Calibri"/>
              </a:rPr>
              <a:t> </a:t>
            </a:r>
            <a:r>
              <a:rPr spc="-10" dirty="0">
                <a:latin typeface="Calibri"/>
                <a:cs typeface="Calibri"/>
              </a:rPr>
              <a:t>example:</a:t>
            </a:r>
            <a:r>
              <a:rPr dirty="0">
                <a:latin typeface="Calibri"/>
                <a:cs typeface="Calibri"/>
              </a:rPr>
              <a:t> the</a:t>
            </a:r>
            <a:r>
              <a:rPr spc="5" dirty="0">
                <a:latin typeface="Calibri"/>
                <a:cs typeface="Calibri"/>
              </a:rPr>
              <a:t> </a:t>
            </a:r>
            <a:r>
              <a:rPr spc="-10" dirty="0">
                <a:latin typeface="Calibri"/>
                <a:cs typeface="Calibri"/>
              </a:rPr>
              <a:t>U.S. </a:t>
            </a:r>
            <a:r>
              <a:rPr spc="-484" dirty="0">
                <a:latin typeface="Calibri"/>
                <a:cs typeface="Calibri"/>
              </a:rPr>
              <a:t> </a:t>
            </a:r>
            <a:r>
              <a:rPr spc="-5" dirty="0">
                <a:latin typeface="Calibri"/>
                <a:cs typeface="Calibri"/>
              </a:rPr>
              <a:t>dollar</a:t>
            </a:r>
            <a:r>
              <a:rPr dirty="0">
                <a:latin typeface="Calibri"/>
                <a:cs typeface="Calibri"/>
              </a:rPr>
              <a:t> </a:t>
            </a:r>
            <a:r>
              <a:rPr spc="-5" dirty="0">
                <a:latin typeface="Calibri"/>
                <a:cs typeface="Calibri"/>
              </a:rPr>
              <a:t>becomes</a:t>
            </a:r>
            <a:r>
              <a:rPr dirty="0">
                <a:latin typeface="Calibri"/>
                <a:cs typeface="Calibri"/>
              </a:rPr>
              <a:t> </a:t>
            </a:r>
            <a:r>
              <a:rPr spc="-10" dirty="0">
                <a:latin typeface="Calibri"/>
                <a:cs typeface="Calibri"/>
              </a:rPr>
              <a:t>more</a:t>
            </a:r>
            <a:r>
              <a:rPr dirty="0">
                <a:latin typeface="Calibri"/>
                <a:cs typeface="Calibri"/>
              </a:rPr>
              <a:t> </a:t>
            </a:r>
            <a:r>
              <a:rPr spc="-10" dirty="0">
                <a:latin typeface="Calibri"/>
                <a:cs typeface="Calibri"/>
              </a:rPr>
              <a:t>expensive</a:t>
            </a:r>
            <a:r>
              <a:rPr dirty="0">
                <a:latin typeface="Calibri"/>
                <a:cs typeface="Calibri"/>
              </a:rPr>
              <a:t> </a:t>
            </a:r>
            <a:r>
              <a:rPr spc="-10" dirty="0">
                <a:latin typeface="Calibri"/>
                <a:cs typeface="Calibri"/>
              </a:rPr>
              <a:t>over</a:t>
            </a:r>
            <a:r>
              <a:rPr dirty="0">
                <a:latin typeface="Calibri"/>
                <a:cs typeface="Calibri"/>
              </a:rPr>
              <a:t> time).</a:t>
            </a:r>
          </a:p>
          <a:p>
            <a:pPr marL="805180" marR="5080" indent="-289560">
              <a:lnSpc>
                <a:spcPct val="100000"/>
              </a:lnSpc>
              <a:spcBef>
                <a:spcPts val="5"/>
              </a:spcBef>
              <a:tabLst>
                <a:tab pos="805180" algn="l"/>
              </a:tabLst>
            </a:pPr>
            <a:r>
              <a:rPr dirty="0">
                <a:latin typeface="Calibri"/>
                <a:cs typeface="Calibri"/>
              </a:rPr>
              <a:t>−	</a:t>
            </a:r>
            <a:r>
              <a:rPr spc="-5" dirty="0">
                <a:latin typeface="Calibri"/>
                <a:cs typeface="Calibri"/>
              </a:rPr>
              <a:t>If</a:t>
            </a:r>
            <a:r>
              <a:rPr dirty="0">
                <a:latin typeface="Calibri"/>
                <a:cs typeface="Calibri"/>
              </a:rPr>
              <a:t> </a:t>
            </a:r>
            <a:r>
              <a:rPr spc="-10" dirty="0">
                <a:latin typeface="Calibri"/>
                <a:cs typeface="Calibri"/>
              </a:rPr>
              <a:t>swap</a:t>
            </a:r>
            <a:r>
              <a:rPr dirty="0">
                <a:latin typeface="Calibri"/>
                <a:cs typeface="Calibri"/>
              </a:rPr>
              <a:t> &lt;</a:t>
            </a:r>
            <a:r>
              <a:rPr spc="5" dirty="0">
                <a:latin typeface="Calibri"/>
                <a:cs typeface="Calibri"/>
              </a:rPr>
              <a:t> </a:t>
            </a:r>
            <a:r>
              <a:rPr spc="-5" dirty="0">
                <a:latin typeface="Calibri"/>
                <a:cs typeface="Calibri"/>
              </a:rPr>
              <a:t>0,</a:t>
            </a:r>
            <a:r>
              <a:rPr spc="5" dirty="0">
                <a:latin typeface="Calibri"/>
                <a:cs typeface="Calibri"/>
              </a:rPr>
              <a:t> </a:t>
            </a:r>
            <a:r>
              <a:rPr dirty="0">
                <a:latin typeface="Calibri"/>
                <a:cs typeface="Calibri"/>
              </a:rPr>
              <a:t>then </a:t>
            </a:r>
            <a:r>
              <a:rPr spc="-10" dirty="0">
                <a:latin typeface="Calibri"/>
                <a:cs typeface="Calibri"/>
              </a:rPr>
              <a:t>FC trades</a:t>
            </a:r>
            <a:r>
              <a:rPr spc="5" dirty="0">
                <a:latin typeface="Calibri"/>
                <a:cs typeface="Calibri"/>
              </a:rPr>
              <a:t> </a:t>
            </a:r>
            <a:r>
              <a:rPr spc="-10" dirty="0">
                <a:latin typeface="Calibri"/>
                <a:cs typeface="Calibri"/>
              </a:rPr>
              <a:t>at</a:t>
            </a:r>
            <a:r>
              <a:rPr spc="5" dirty="0">
                <a:latin typeface="Calibri"/>
                <a:cs typeface="Calibri"/>
              </a:rPr>
              <a:t> </a:t>
            </a:r>
            <a:r>
              <a:rPr dirty="0">
                <a:latin typeface="Calibri"/>
                <a:cs typeface="Calibri"/>
              </a:rPr>
              <a:t>a</a:t>
            </a:r>
            <a:r>
              <a:rPr spc="5" dirty="0">
                <a:latin typeface="Calibri"/>
                <a:cs typeface="Calibri"/>
              </a:rPr>
              <a:t> </a:t>
            </a:r>
            <a:r>
              <a:rPr spc="-10" dirty="0">
                <a:latin typeface="Calibri"/>
                <a:cs typeface="Calibri"/>
              </a:rPr>
              <a:t>discount</a:t>
            </a:r>
            <a:r>
              <a:rPr spc="5" dirty="0">
                <a:latin typeface="Calibri"/>
                <a:cs typeface="Calibri"/>
              </a:rPr>
              <a:t> </a:t>
            </a:r>
            <a:r>
              <a:rPr dirty="0">
                <a:latin typeface="Calibri"/>
                <a:cs typeface="Calibri"/>
              </a:rPr>
              <a:t>(in the </a:t>
            </a:r>
            <a:r>
              <a:rPr spc="-10" dirty="0">
                <a:latin typeface="Calibri"/>
                <a:cs typeface="Calibri"/>
              </a:rPr>
              <a:t>example:</a:t>
            </a:r>
            <a:r>
              <a:rPr spc="5" dirty="0">
                <a:latin typeface="Calibri"/>
                <a:cs typeface="Calibri"/>
              </a:rPr>
              <a:t> </a:t>
            </a:r>
            <a:r>
              <a:rPr dirty="0">
                <a:latin typeface="Calibri"/>
                <a:cs typeface="Calibri"/>
              </a:rPr>
              <a:t>the</a:t>
            </a:r>
            <a:r>
              <a:rPr spc="5" dirty="0">
                <a:latin typeface="Calibri"/>
                <a:cs typeface="Calibri"/>
              </a:rPr>
              <a:t> </a:t>
            </a:r>
            <a:r>
              <a:rPr dirty="0">
                <a:latin typeface="Calibri"/>
                <a:cs typeface="Calibri"/>
              </a:rPr>
              <a:t>Canadian </a:t>
            </a:r>
            <a:r>
              <a:rPr spc="-480" dirty="0">
                <a:latin typeface="Calibri"/>
                <a:cs typeface="Calibri"/>
              </a:rPr>
              <a:t> </a:t>
            </a:r>
            <a:r>
              <a:rPr spc="-5" dirty="0">
                <a:latin typeface="Calibri"/>
                <a:cs typeface="Calibri"/>
              </a:rPr>
              <a:t>dollar </a:t>
            </a:r>
            <a:endParaRPr lang="en-GB" spc="-5" dirty="0">
              <a:latin typeface="Calibri"/>
              <a:cs typeface="Calibri"/>
            </a:endParaRPr>
          </a:p>
          <a:p>
            <a:pPr marL="805180" marR="5080" indent="-289560">
              <a:lnSpc>
                <a:spcPct val="100000"/>
              </a:lnSpc>
              <a:spcBef>
                <a:spcPts val="5"/>
              </a:spcBef>
              <a:tabLst>
                <a:tab pos="805180" algn="l"/>
              </a:tabLst>
            </a:pPr>
            <a:r>
              <a:rPr spc="-5" dirty="0">
                <a:latin typeface="Calibri"/>
                <a:cs typeface="Calibri"/>
              </a:rPr>
              <a:t>becomes</a:t>
            </a:r>
            <a:r>
              <a:rPr dirty="0">
                <a:latin typeface="Calibri"/>
                <a:cs typeface="Calibri"/>
              </a:rPr>
              <a:t> cheaper </a:t>
            </a:r>
            <a:r>
              <a:rPr spc="-10" dirty="0">
                <a:latin typeface="Calibri"/>
                <a:cs typeface="Calibri"/>
              </a:rPr>
              <a:t>over</a:t>
            </a:r>
            <a:r>
              <a:rPr dirty="0">
                <a:latin typeface="Calibri"/>
                <a:cs typeface="Calibri"/>
              </a:rPr>
              <a:t> time).</a:t>
            </a:r>
          </a:p>
        </p:txBody>
      </p:sp>
      <p:pic>
        <p:nvPicPr>
          <p:cNvPr id="9" name="object 5">
            <a:extLst>
              <a:ext uri="{FF2B5EF4-FFF2-40B4-BE49-F238E27FC236}">
                <a16:creationId xmlns:a16="http://schemas.microsoft.com/office/drawing/2014/main" id="{1A78E562-FB68-640C-3A95-444F0C4F87B8}"/>
              </a:ext>
            </a:extLst>
          </p:cNvPr>
          <p:cNvPicPr/>
          <p:nvPr/>
        </p:nvPicPr>
        <p:blipFill>
          <a:blip r:embed="rId3" cstate="print"/>
          <a:stretch>
            <a:fillRect/>
          </a:stretch>
        </p:blipFill>
        <p:spPr>
          <a:xfrm>
            <a:off x="1524000" y="1143739"/>
            <a:ext cx="5823542" cy="1588544"/>
          </a:xfrm>
          <a:prstGeom prst="rect">
            <a:avLst/>
          </a:prstGeom>
        </p:spPr>
      </p:pic>
      <p:sp>
        <p:nvSpPr>
          <p:cNvPr id="10" name="object 10">
            <a:extLst>
              <a:ext uri="{FF2B5EF4-FFF2-40B4-BE49-F238E27FC236}">
                <a16:creationId xmlns:a16="http://schemas.microsoft.com/office/drawing/2014/main" id="{FAAD804B-EDFC-C937-4A40-29A6E0F58362}"/>
              </a:ext>
            </a:extLst>
          </p:cNvPr>
          <p:cNvSpPr txBox="1">
            <a:spLocks/>
          </p:cNvSpPr>
          <p:nvPr/>
        </p:nvSpPr>
        <p:spPr>
          <a:xfrm>
            <a:off x="9526946" y="7061831"/>
            <a:ext cx="290195" cy="281940"/>
          </a:xfrm>
          <a:prstGeom prst="rect">
            <a:avLst/>
          </a:prstGeom>
        </p:spPr>
        <p:txBody>
          <a:bodyPr vert="horz" wrap="square" lIns="0" tIns="25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20"/>
              </a:spcBef>
            </a:pPr>
            <a:fld id="{81D60167-4931-47E6-BA6A-407CBD079E47}" type="slidenum">
              <a:rPr lang="en-GB" smtClean="0"/>
              <a:pPr marL="38100">
                <a:spcBef>
                  <a:spcPts val="20"/>
                </a:spcBef>
              </a:pPr>
              <a:t>3</a:t>
            </a:fld>
            <a:endParaRPr lang="en-GB" dirty="0"/>
          </a:p>
        </p:txBody>
      </p:sp>
    </p:spTree>
    <p:extLst>
      <p:ext uri="{BB962C8B-B14F-4D97-AF65-F5344CB8AC3E}">
        <p14:creationId xmlns:p14="http://schemas.microsoft.com/office/powerpoint/2010/main" val="228604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6768752" cy="1152128"/>
          </a:xfrm>
        </p:spPr>
        <p:txBody>
          <a:bodyPr/>
          <a:lstStyle/>
          <a:p>
            <a:r>
              <a:rPr lang="en-GB" dirty="0"/>
              <a:t>Origin of Swap Contracts</a:t>
            </a:r>
          </a:p>
        </p:txBody>
      </p:sp>
      <p:sp>
        <p:nvSpPr>
          <p:cNvPr id="3" name="Text Placeholder 2"/>
          <p:cNvSpPr>
            <a:spLocks noGrp="1"/>
          </p:cNvSpPr>
          <p:nvPr>
            <p:ph type="body" sz="quarter" idx="14"/>
          </p:nvPr>
        </p:nvSpPr>
        <p:spPr>
          <a:xfrm>
            <a:off x="457200" y="1371600"/>
            <a:ext cx="8425184" cy="4572000"/>
          </a:xfrm>
        </p:spPr>
        <p:txBody>
          <a:bodyPr/>
          <a:lstStyle/>
          <a:p>
            <a:pPr>
              <a:buClr>
                <a:srgbClr val="666666"/>
              </a:buClr>
            </a:pPr>
            <a:r>
              <a:rPr lang="en-GB" sz="2000" dirty="0"/>
              <a:t>First well-known swap contract between IBM and World Bank (WB) in 1981; purpose: to save transaction costs</a:t>
            </a:r>
          </a:p>
          <a:p>
            <a:pPr marL="0" indent="0">
              <a:buClr>
                <a:srgbClr val="666666"/>
              </a:buClr>
              <a:buNone/>
            </a:pPr>
            <a:endParaRPr lang="en-GB" sz="2000" dirty="0"/>
          </a:p>
          <a:p>
            <a:pPr>
              <a:buClr>
                <a:srgbClr val="666666"/>
              </a:buClr>
            </a:pPr>
            <a:r>
              <a:rPr lang="en-GB" sz="2000" dirty="0"/>
              <a:t>IBM wanted to replace its debt in DEM and CHF with USD debt</a:t>
            </a:r>
          </a:p>
          <a:p>
            <a:pPr lvl="1">
              <a:buClr>
                <a:srgbClr val="666666"/>
              </a:buClr>
            </a:pPr>
            <a:r>
              <a:rPr lang="en-GB" sz="2000" dirty="0"/>
              <a:t>USD had appreciated and the DEM and CHF interest rates had also gone up</a:t>
            </a:r>
          </a:p>
          <a:p>
            <a:pPr lvl="1">
              <a:buClr>
                <a:srgbClr val="666666"/>
              </a:buClr>
            </a:pPr>
            <a:r>
              <a:rPr lang="en-GB" sz="2000" dirty="0"/>
              <a:t>IBM would have to buy DEM and CHF currency, thus incurring transaction costs</a:t>
            </a:r>
          </a:p>
          <a:p>
            <a:pPr lvl="1">
              <a:buClr>
                <a:srgbClr val="666666"/>
              </a:buClr>
            </a:pPr>
            <a:r>
              <a:rPr lang="en-GB" sz="2000" dirty="0"/>
              <a:t>IBM would have to pay a capital-gains tax on the difference between the (dollar) book value and the price it paid to redeem the bonds</a:t>
            </a:r>
          </a:p>
          <a:p>
            <a:pPr lvl="1">
              <a:buClr>
                <a:srgbClr val="666666"/>
              </a:buClr>
            </a:pPr>
            <a:r>
              <a:rPr lang="en-GB" sz="2000" dirty="0"/>
              <a:t> IBM would have to issue new USD bonds to finance the redemption of its CHF and DEM debt</a:t>
            </a:r>
          </a:p>
        </p:txBody>
      </p:sp>
    </p:spTree>
    <p:extLst>
      <p:ext uri="{BB962C8B-B14F-4D97-AF65-F5344CB8AC3E}">
        <p14:creationId xmlns:p14="http://schemas.microsoft.com/office/powerpoint/2010/main" val="111444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6768752" cy="1152128"/>
          </a:xfrm>
        </p:spPr>
        <p:txBody>
          <a:bodyPr/>
          <a:lstStyle/>
          <a:p>
            <a:r>
              <a:rPr lang="en-GB" dirty="0"/>
              <a:t>Origin of Swap Contracts</a:t>
            </a:r>
          </a:p>
        </p:txBody>
      </p:sp>
      <p:sp>
        <p:nvSpPr>
          <p:cNvPr id="3" name="Text Placeholder 2"/>
          <p:cNvSpPr>
            <a:spLocks noGrp="1"/>
          </p:cNvSpPr>
          <p:nvPr>
            <p:ph type="body" sz="quarter" idx="14"/>
          </p:nvPr>
        </p:nvSpPr>
        <p:spPr>
          <a:xfrm>
            <a:off x="457200" y="1371600"/>
            <a:ext cx="8425184" cy="3816573"/>
          </a:xfrm>
        </p:spPr>
        <p:txBody>
          <a:bodyPr/>
          <a:lstStyle/>
          <a:p>
            <a:pPr>
              <a:buClr>
                <a:srgbClr val="666666"/>
              </a:buClr>
            </a:pPr>
            <a:r>
              <a:rPr lang="en-GB" sz="2000" dirty="0"/>
              <a:t>First well-known swap contract between IBM and World Bank (WB) in 1981; purpose: to save transaction costs</a:t>
            </a:r>
          </a:p>
          <a:p>
            <a:pPr marL="0" indent="0">
              <a:buClr>
                <a:srgbClr val="666666"/>
              </a:buClr>
              <a:buNone/>
            </a:pPr>
            <a:endParaRPr lang="en-GB" sz="2000" dirty="0"/>
          </a:p>
          <a:p>
            <a:pPr>
              <a:buClr>
                <a:srgbClr val="666666"/>
              </a:buClr>
            </a:pPr>
            <a:r>
              <a:rPr lang="en-GB" sz="2000" dirty="0"/>
              <a:t>WB, on the other hand, wanted to borrow DEM and CHF to lend to its customers</a:t>
            </a:r>
          </a:p>
          <a:p>
            <a:pPr lvl="1">
              <a:buClr>
                <a:srgbClr val="666666"/>
              </a:buClr>
            </a:pPr>
            <a:r>
              <a:rPr lang="en-GB" sz="2000" dirty="0"/>
              <a:t>IBM issuing new CHF and DEM bonds would have entailed issuing costs</a:t>
            </a:r>
          </a:p>
          <a:p>
            <a:pPr>
              <a:buClr>
                <a:srgbClr val="666666"/>
              </a:buClr>
            </a:pPr>
            <a:r>
              <a:rPr lang="en-GB" sz="2000" dirty="0"/>
              <a:t>Using a swap contract:</a:t>
            </a:r>
          </a:p>
          <a:p>
            <a:pPr lvl="1">
              <a:buClr>
                <a:srgbClr val="666666"/>
              </a:buClr>
            </a:pPr>
            <a:r>
              <a:rPr lang="en-GB" sz="2000" dirty="0"/>
              <a:t>WB would borrow USD, converts proceedings into DEM/CHF and uses them to make loans to their customers</a:t>
            </a:r>
          </a:p>
          <a:p>
            <a:pPr lvl="1">
              <a:buClr>
                <a:srgbClr val="666666"/>
              </a:buClr>
            </a:pPr>
            <a:r>
              <a:rPr lang="en-GB" sz="2000" dirty="0"/>
              <a:t>WB then pays IBM’s DEM/CHF debt obligations, while IBM pays WB’s USD debt obligations → save transaction costs, defer taxes</a:t>
            </a:r>
          </a:p>
        </p:txBody>
      </p:sp>
    </p:spTree>
    <p:extLst>
      <p:ext uri="{BB962C8B-B14F-4D97-AF65-F5344CB8AC3E}">
        <p14:creationId xmlns:p14="http://schemas.microsoft.com/office/powerpoint/2010/main" val="53787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68752" cy="1152128"/>
          </a:xfrm>
        </p:spPr>
        <p:txBody>
          <a:bodyPr/>
          <a:lstStyle/>
          <a:p>
            <a:r>
              <a:rPr lang="en-GB"/>
              <a:t>FX Swap </a:t>
            </a:r>
          </a:p>
        </p:txBody>
      </p:sp>
      <p:sp>
        <p:nvSpPr>
          <p:cNvPr id="3" name="Text Placeholder 2"/>
          <p:cNvSpPr>
            <a:spLocks noGrp="1"/>
          </p:cNvSpPr>
          <p:nvPr>
            <p:ph type="body" sz="quarter" idx="14"/>
          </p:nvPr>
        </p:nvSpPr>
        <p:spPr>
          <a:xfrm>
            <a:off x="395536" y="1484784"/>
            <a:ext cx="8443664" cy="3816573"/>
          </a:xfrm>
        </p:spPr>
        <p:txBody>
          <a:bodyPr/>
          <a:lstStyle/>
          <a:p>
            <a:pPr>
              <a:buClr>
                <a:srgbClr val="666666"/>
              </a:buClr>
            </a:pPr>
            <a:r>
              <a:rPr lang="en-GB" dirty="0"/>
              <a:t>Two trades take place, one on the near date (first leg, usually spot), the second on the far date (second leg) </a:t>
            </a:r>
          </a:p>
          <a:p>
            <a:pPr>
              <a:buClr>
                <a:srgbClr val="666666"/>
              </a:buClr>
            </a:pPr>
            <a:r>
              <a:rPr lang="en-GB" dirty="0"/>
              <a:t>The second leg is the reverse of the first e.g.</a:t>
            </a:r>
          </a:p>
          <a:p>
            <a:pPr>
              <a:buClr>
                <a:srgbClr val="666666"/>
              </a:buClr>
            </a:pPr>
            <a:r>
              <a:rPr lang="en-GB" dirty="0"/>
              <a:t>Sell USD v JPY for Spot USD 10 MM</a:t>
            </a:r>
          </a:p>
          <a:p>
            <a:pPr>
              <a:buClr>
                <a:srgbClr val="666666"/>
              </a:buClr>
            </a:pPr>
            <a:r>
              <a:rPr lang="en-GB" dirty="0"/>
              <a:t>Buy USD v JPY for 1-month times </a:t>
            </a:r>
          </a:p>
          <a:p>
            <a:endParaRPr lang="en-GB" dirty="0"/>
          </a:p>
          <a:p>
            <a:endParaRPr lang="en-GB" dirty="0"/>
          </a:p>
          <a:p>
            <a:pPr marL="0" indent="0">
              <a:buNone/>
            </a:pPr>
            <a:r>
              <a:rPr lang="en-GB" i="1" dirty="0"/>
              <a:t>Normally the Base currency amounts are identical and the Quoted currency amounts differs between the two legs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49245"/>
            <a:ext cx="1080120" cy="228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05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81000" y="1066800"/>
            <a:ext cx="6624736" cy="4343400"/>
          </a:xfrm>
        </p:spPr>
        <p:txBody>
          <a:bodyPr/>
          <a:lstStyle/>
          <a:p>
            <a:r>
              <a:rPr lang="en-GB" sz="1400" dirty="0"/>
              <a:t>Companies may use FX Swaps to avoid foreign exchange risk.</a:t>
            </a:r>
          </a:p>
          <a:p>
            <a:r>
              <a:rPr lang="en-GB" sz="1400" dirty="0"/>
              <a:t>A British Company may own / be long EUR from sales in Europe but operate primarily in Britain using GBP.</a:t>
            </a:r>
          </a:p>
          <a:p>
            <a:r>
              <a:rPr lang="en-GB" sz="1400" dirty="0"/>
              <a:t>However, they know that they need to pay their manufacturers in Europe in 1 month.</a:t>
            </a:r>
          </a:p>
          <a:p>
            <a:r>
              <a:rPr lang="en-GB" sz="1400" dirty="0"/>
              <a:t>They could spot sell their EUR and buy GBP to cover their expenses in Britain, and then in one month spot buy EUR and sell GBP to pay their business partners in Europe.</a:t>
            </a:r>
          </a:p>
          <a:p>
            <a:r>
              <a:rPr lang="en-GB" sz="1400" dirty="0"/>
              <a:t>However, this exposes them to FX risk. If Britain has financial trouble and the EUR/GBP exchange rate moves against them, they may have to spend a lot more GBP to get the same amount of EUR.</a:t>
            </a:r>
          </a:p>
          <a:p>
            <a:r>
              <a:rPr lang="en-GB" sz="1400" dirty="0"/>
              <a:t>Therefore, they create a 1-month swap, where they Sell EUR and Buy GBP on spot and simultaneously buy EUR and sell GBP on a 1-month (1M) forward.</a:t>
            </a:r>
          </a:p>
          <a:p>
            <a:r>
              <a:rPr lang="en-GB" sz="1400" dirty="0"/>
              <a:t>This significantly reduces their risk. The company knows they will be able to purchase EUR reliably while still being able to use currency for domestic transactions in the interim</a:t>
            </a:r>
            <a:endParaRPr lang="en-GB" sz="1400"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2060848"/>
            <a:ext cx="1080120" cy="228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457200"/>
            <a:ext cx="3581400" cy="400110"/>
          </a:xfrm>
          <a:prstGeom prst="rect">
            <a:avLst/>
          </a:prstGeom>
          <a:noFill/>
        </p:spPr>
        <p:txBody>
          <a:bodyPr wrap="square" rtlCol="0">
            <a:spAutoFit/>
          </a:bodyPr>
          <a:lstStyle/>
          <a:p>
            <a:r>
              <a:rPr lang="en-GB" sz="2000" b="1" dirty="0">
                <a:solidFill>
                  <a:srgbClr val="B5121B"/>
                </a:solidFill>
              </a:rPr>
              <a:t>FX SWAP – Example </a:t>
            </a:r>
          </a:p>
        </p:txBody>
      </p:sp>
    </p:spTree>
    <p:extLst>
      <p:ext uri="{BB962C8B-B14F-4D97-AF65-F5344CB8AC3E}">
        <p14:creationId xmlns:p14="http://schemas.microsoft.com/office/powerpoint/2010/main" val="323264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Broken Dates </a:t>
            </a:r>
          </a:p>
        </p:txBody>
      </p:sp>
      <p:sp>
        <p:nvSpPr>
          <p:cNvPr id="3" name="Text Placeholder 2"/>
          <p:cNvSpPr>
            <a:spLocks noGrp="1"/>
          </p:cNvSpPr>
          <p:nvPr>
            <p:ph type="body" sz="quarter" idx="14"/>
          </p:nvPr>
        </p:nvSpPr>
        <p:spPr/>
        <p:txBody>
          <a:bodyPr/>
          <a:lstStyle/>
          <a:p>
            <a:pPr>
              <a:buClr>
                <a:srgbClr val="666666"/>
              </a:buClr>
            </a:pPr>
            <a:r>
              <a:rPr lang="en-GB" dirty="0"/>
              <a:t>In practice, many banks and corporates need quotes for periods intermediate between the standard run (or fixed periods i.e. not 1, 2 or 3 months!)</a:t>
            </a:r>
          </a:p>
          <a:p>
            <a:pPr>
              <a:buClr>
                <a:srgbClr val="666666"/>
              </a:buClr>
            </a:pPr>
            <a:r>
              <a:rPr lang="en-GB" dirty="0"/>
              <a:t>They want to trade for a specific date not 12 months – e.g. 10 months and 11 days. </a:t>
            </a:r>
          </a:p>
          <a:p>
            <a:pPr>
              <a:buClr>
                <a:srgbClr val="666666"/>
              </a:buClr>
            </a:pPr>
            <a:r>
              <a:rPr lang="en-GB" dirty="0"/>
              <a:t>They use a process of </a:t>
            </a:r>
            <a:r>
              <a:rPr lang="en-GB" u="sng" dirty="0"/>
              <a:t>linear interpolation </a:t>
            </a:r>
            <a:r>
              <a:rPr lang="en-GB" dirty="0"/>
              <a:t>to calculate the quotes</a:t>
            </a:r>
          </a:p>
          <a:p>
            <a:pPr marL="0" indent="0">
              <a:buClr>
                <a:srgbClr val="666666"/>
              </a:buClr>
              <a:buNone/>
            </a:pPr>
            <a:r>
              <a:rPr lang="en-GB" dirty="0"/>
              <a:t>    i.e. 311/360 x 4%</a:t>
            </a:r>
          </a:p>
          <a:p>
            <a:endParaRPr lang="en-GB" dirty="0"/>
          </a:p>
          <a:p>
            <a:endParaRPr lang="en-GB" dirty="0"/>
          </a:p>
        </p:txBody>
      </p:sp>
    </p:spTree>
    <p:extLst>
      <p:ext uri="{BB962C8B-B14F-4D97-AF65-F5344CB8AC3E}">
        <p14:creationId xmlns:p14="http://schemas.microsoft.com/office/powerpoint/2010/main" val="116089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solidFill>
                  <a:srgbClr val="B5121B"/>
                </a:solidFill>
              </a:rPr>
              <a:t>AcF 304 Financial Markets</a:t>
            </a:r>
            <a:br>
              <a:rPr lang="en-US">
                <a:solidFill>
                  <a:srgbClr val="B5121B"/>
                </a:solidFill>
              </a:rPr>
            </a:br>
            <a:r>
              <a:rPr lang="en-US" sz="2400" b="0">
                <a:solidFill>
                  <a:srgbClr val="666666"/>
                </a:solidFill>
                <a:latin typeface="+mn-lt"/>
                <a:ea typeface="+mn-ea"/>
                <a:cs typeface="+mn-cs"/>
              </a:rPr>
              <a:t>Topic 5 – The Foreign Exchange Market </a:t>
            </a:r>
            <a:br>
              <a:rPr lang="en-US">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4444180"/>
            <a:ext cx="7696200" cy="2286000"/>
          </a:xfrm>
        </p:spPr>
        <p:txBody>
          <a:bodyPr/>
          <a:lstStyle/>
          <a:p>
            <a:endParaRPr lang="en-US" dirty="0"/>
          </a:p>
          <a:p>
            <a:endParaRPr lang="en-US" dirty="0"/>
          </a:p>
          <a:p>
            <a:endParaRPr lang="en-US" dirty="0"/>
          </a:p>
          <a:p>
            <a:endParaRPr lang="en-US" dirty="0"/>
          </a:p>
          <a:p>
            <a:endParaRPr lang="en-US" dirty="0">
              <a:solidFill>
                <a:srgbClr val="666666"/>
              </a:solidFill>
            </a:endParaRPr>
          </a:p>
          <a:p>
            <a:endParaRPr lang="en-US" dirty="0"/>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549"/>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69956532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344</TotalTime>
  <Words>1192</Words>
  <Application>Microsoft Office PowerPoint</Application>
  <PresentationFormat>On-screen Show (4:3)</PresentationFormat>
  <Paragraphs>113</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MT</vt:lpstr>
      <vt:lpstr>Calibri</vt:lpstr>
      <vt:lpstr>Tahoma</vt:lpstr>
      <vt:lpstr>Verdana</vt:lpstr>
      <vt:lpstr>Wingdings</vt:lpstr>
      <vt:lpstr>508 Lecture</vt:lpstr>
      <vt:lpstr>AcF 304 Financial Markets Topic 5 – The Foreign Exchange Market  </vt:lpstr>
      <vt:lpstr>FORWARDS</vt:lpstr>
      <vt:lpstr>FORWARDS</vt:lpstr>
      <vt:lpstr>Origin of Swap Contracts</vt:lpstr>
      <vt:lpstr>Origin of Swap Contracts</vt:lpstr>
      <vt:lpstr>FX Swap </vt:lpstr>
      <vt:lpstr>PowerPoint Presentation</vt:lpstr>
      <vt:lpstr>Broken Dates </vt:lpstr>
      <vt:lpstr>AcF 304 Financial Markets Topic 5 – The Foreign Exchange Market  </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15:  The Foreign Exchange Market</dc:subject>
  <dc:creator>Frederic S. Mishkin and Stanley G. Eakins</dc:creator>
  <cp:keywords>Finance</cp:keywords>
  <cp:lastModifiedBy>Babiak, Mykola</cp:lastModifiedBy>
  <cp:revision>1651</cp:revision>
  <cp:lastPrinted>2018-08-06T13:32:29Z</cp:lastPrinted>
  <dcterms:created xsi:type="dcterms:W3CDTF">2014-07-14T20:04:21Z</dcterms:created>
  <dcterms:modified xsi:type="dcterms:W3CDTF">2024-01-31T12:18:43Z</dcterms:modified>
  <cp:category>Financial Management</cp:category>
</cp:coreProperties>
</file>