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1" r:id="rId2"/>
    <p:sldId id="530" r:id="rId3"/>
    <p:sldId id="599" r:id="rId4"/>
    <p:sldId id="622" r:id="rId5"/>
    <p:sldId id="608" r:id="rId6"/>
    <p:sldId id="610" r:id="rId7"/>
    <p:sldId id="459" r:id="rId8"/>
    <p:sldId id="598" r:id="rId9"/>
    <p:sldId id="531" r:id="rId10"/>
    <p:sldId id="534" r:id="rId11"/>
    <p:sldId id="536" r:id="rId12"/>
    <p:sldId id="538" r:id="rId13"/>
    <p:sldId id="541" r:id="rId14"/>
    <p:sldId id="543" r:id="rId15"/>
    <p:sldId id="544" r:id="rId16"/>
    <p:sldId id="545" r:id="rId17"/>
    <p:sldId id="548" r:id="rId18"/>
    <p:sldId id="549" r:id="rId19"/>
    <p:sldId id="597" r:id="rId20"/>
    <p:sldId id="596" r:id="rId21"/>
    <p:sldId id="612" r:id="rId22"/>
    <p:sldId id="611" r:id="rId23"/>
    <p:sldId id="617" r:id="rId24"/>
    <p:sldId id="568" r:id="rId25"/>
    <p:sldId id="569" r:id="rId26"/>
    <p:sldId id="618" r:id="rId27"/>
    <p:sldId id="619" r:id="rId28"/>
    <p:sldId id="570" r:id="rId29"/>
    <p:sldId id="571" r:id="rId30"/>
    <p:sldId id="577" r:id="rId31"/>
    <p:sldId id="584" r:id="rId32"/>
    <p:sldId id="578" r:id="rId33"/>
    <p:sldId id="580" r:id="rId34"/>
    <p:sldId id="576" r:id="rId35"/>
    <p:sldId id="582" r:id="rId36"/>
    <p:sldId id="554" r:id="rId37"/>
    <p:sldId id="575" r:id="rId38"/>
    <p:sldId id="621" r:id="rId39"/>
    <p:sldId id="623" r:id="rId40"/>
    <p:sldId id="624"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21B"/>
    <a:srgbClr val="666666"/>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9" autoAdjust="0"/>
    <p:restoredTop sz="90514" autoAdjust="0"/>
  </p:normalViewPr>
  <p:slideViewPr>
    <p:cSldViewPr>
      <p:cViewPr varScale="1">
        <p:scale>
          <a:sx n="50" d="100"/>
          <a:sy n="50" d="100"/>
        </p:scale>
        <p:origin x="36" y="344"/>
      </p:cViewPr>
      <p:guideLst>
        <p:guide orient="horz" pos="2160"/>
        <p:guide pos="2880"/>
      </p:guideLst>
    </p:cSldViewPr>
  </p:slideViewPr>
  <p:outlineViewPr>
    <p:cViewPr>
      <p:scale>
        <a:sx n="33" d="100"/>
        <a:sy n="33" d="100"/>
      </p:scale>
      <p:origin x="0" y="22278"/>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D8D874E-E9D5-433B-A149-BDF6BFDD40A8}" type="datetimeFigureOut">
              <a:rPr lang="en-US" smtClean="0"/>
              <a:pPr/>
              <a:t>2/7/2024</a:t>
            </a:fld>
            <a:endParaRPr 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A051F04-9E25-42C3-8BC5-EC2E8469D95E}" type="datetimeFigureOut">
              <a:rPr lang="en-US" smtClean="0"/>
              <a:pPr/>
              <a:t>2/7/2024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22521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2/7/2024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 y="-13447"/>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4041" y="457200"/>
            <a:ext cx="8229600" cy="621792"/>
          </a:xfrm>
        </p:spPr>
        <p:txBody>
          <a:bodyPr/>
          <a:lstStyle/>
          <a:p>
            <a:r>
              <a:rPr lang="en-US" dirty="0" err="1">
                <a:solidFill>
                  <a:srgbClr val="B5121B"/>
                </a:solidFill>
              </a:rPr>
              <a:t>AcF</a:t>
            </a:r>
            <a:r>
              <a:rPr lang="en-US" dirty="0">
                <a:solidFill>
                  <a:srgbClr val="B5121B"/>
                </a:solidFill>
              </a:rPr>
              <a:t> 304 Financial Markets – Week 14 </a:t>
            </a:r>
            <a:br>
              <a:rPr lang="en-US" dirty="0">
                <a:solidFill>
                  <a:srgbClr val="B5121B"/>
                </a:solidFill>
              </a:rPr>
            </a:br>
            <a:r>
              <a:rPr lang="en-US" dirty="0">
                <a:solidFill>
                  <a:srgbClr val="B5121B"/>
                </a:solidFill>
              </a:rPr>
              <a:t>Commercial Awareness  </a:t>
            </a:r>
            <a:r>
              <a:rPr lang="en-US" sz="2800" b="0" dirty="0">
                <a:solidFill>
                  <a:srgbClr val="666666"/>
                </a:solidFill>
                <a:latin typeface="+mn-lt"/>
                <a:ea typeface="+mn-ea"/>
                <a:cs typeface="+mn-cs"/>
              </a:rPr>
              <a:t>    </a:t>
            </a:r>
          </a:p>
        </p:txBody>
      </p:sp>
      <p:sp>
        <p:nvSpPr>
          <p:cNvPr id="4" name="Text Placeholder 3"/>
          <p:cNvSpPr>
            <a:spLocks noGrp="1"/>
          </p:cNvSpPr>
          <p:nvPr>
            <p:ph type="body" sz="quarter" idx="14"/>
          </p:nvPr>
        </p:nvSpPr>
        <p:spPr>
          <a:xfrm>
            <a:off x="476250" y="4800600"/>
            <a:ext cx="7696200" cy="2286000"/>
          </a:xfrm>
        </p:spPr>
        <p:txBody>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48405"/>
            <a:ext cx="4572000" cy="30265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8B89DED6-DCB0-AC44-885E-21CA6AC021F7}"/>
              </a:ext>
            </a:extLst>
          </p:cNvPr>
          <p:cNvSpPr txBox="1"/>
          <p:nvPr/>
        </p:nvSpPr>
        <p:spPr>
          <a:xfrm>
            <a:off x="6019800" y="3787101"/>
            <a:ext cx="2362200" cy="707886"/>
          </a:xfrm>
          <a:prstGeom prst="rect">
            <a:avLst/>
          </a:prstGeom>
          <a:noFill/>
        </p:spPr>
        <p:txBody>
          <a:bodyPr wrap="square" rtlCol="0">
            <a:spAutoFit/>
          </a:bodyPr>
          <a:lstStyle/>
          <a:p>
            <a:r>
              <a:rPr lang="en-GB" sz="2000" dirty="0"/>
              <a:t>Session Code:</a:t>
            </a:r>
          </a:p>
          <a:p>
            <a:r>
              <a:rPr lang="en-GB" sz="2000" dirty="0"/>
              <a:t>937691 </a:t>
            </a:r>
          </a:p>
        </p:txBody>
      </p:sp>
    </p:spTree>
    <p:extLst>
      <p:ext uri="{BB962C8B-B14F-4D97-AF65-F5344CB8AC3E}">
        <p14:creationId xmlns:p14="http://schemas.microsoft.com/office/powerpoint/2010/main" val="264358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E7F19-229C-7E2E-1AEF-39F24DDA6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90D0E-901B-BE66-4C29-27A6B41D8E82}"/>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pic>
        <p:nvPicPr>
          <p:cNvPr id="4" name="Picture 3">
            <a:extLst>
              <a:ext uri="{FF2B5EF4-FFF2-40B4-BE49-F238E27FC236}">
                <a16:creationId xmlns:a16="http://schemas.microsoft.com/office/drawing/2014/main" id="{8D372F6F-2DFC-8730-9B2D-F97A7313AC04}"/>
              </a:ext>
            </a:extLst>
          </p:cNvPr>
          <p:cNvPicPr>
            <a:picLocks noChangeAspect="1"/>
          </p:cNvPicPr>
          <p:nvPr/>
        </p:nvPicPr>
        <p:blipFill>
          <a:blip r:embed="rId2"/>
          <a:stretch>
            <a:fillRect/>
          </a:stretch>
        </p:blipFill>
        <p:spPr>
          <a:xfrm>
            <a:off x="457198" y="1851714"/>
            <a:ext cx="5629275" cy="685800"/>
          </a:xfrm>
          <a:prstGeom prst="rect">
            <a:avLst/>
          </a:prstGeom>
        </p:spPr>
      </p:pic>
      <p:pic>
        <p:nvPicPr>
          <p:cNvPr id="6" name="Picture 5">
            <a:extLst>
              <a:ext uri="{FF2B5EF4-FFF2-40B4-BE49-F238E27FC236}">
                <a16:creationId xmlns:a16="http://schemas.microsoft.com/office/drawing/2014/main" id="{716AA3C8-2F01-0A3F-16E2-31F097D8F64F}"/>
              </a:ext>
            </a:extLst>
          </p:cNvPr>
          <p:cNvPicPr>
            <a:picLocks noChangeAspect="1"/>
          </p:cNvPicPr>
          <p:nvPr/>
        </p:nvPicPr>
        <p:blipFill>
          <a:blip r:embed="rId3"/>
          <a:stretch>
            <a:fillRect/>
          </a:stretch>
        </p:blipFill>
        <p:spPr>
          <a:xfrm>
            <a:off x="457200" y="2895600"/>
            <a:ext cx="4857750" cy="704850"/>
          </a:xfrm>
          <a:prstGeom prst="rect">
            <a:avLst/>
          </a:prstGeom>
        </p:spPr>
      </p:pic>
      <p:pic>
        <p:nvPicPr>
          <p:cNvPr id="9" name="Picture 8">
            <a:extLst>
              <a:ext uri="{FF2B5EF4-FFF2-40B4-BE49-F238E27FC236}">
                <a16:creationId xmlns:a16="http://schemas.microsoft.com/office/drawing/2014/main" id="{848C62CD-AD8C-6164-381F-94A9E50B09DE}"/>
              </a:ext>
            </a:extLst>
          </p:cNvPr>
          <p:cNvPicPr>
            <a:picLocks noChangeAspect="1"/>
          </p:cNvPicPr>
          <p:nvPr/>
        </p:nvPicPr>
        <p:blipFill>
          <a:blip r:embed="rId4"/>
          <a:stretch>
            <a:fillRect/>
          </a:stretch>
        </p:blipFill>
        <p:spPr>
          <a:xfrm>
            <a:off x="380999" y="3872444"/>
            <a:ext cx="5781675" cy="742950"/>
          </a:xfrm>
          <a:prstGeom prst="rect">
            <a:avLst/>
          </a:prstGeom>
        </p:spPr>
      </p:pic>
      <p:pic>
        <p:nvPicPr>
          <p:cNvPr id="11" name="Picture 10">
            <a:extLst>
              <a:ext uri="{FF2B5EF4-FFF2-40B4-BE49-F238E27FC236}">
                <a16:creationId xmlns:a16="http://schemas.microsoft.com/office/drawing/2014/main" id="{D5D44F56-5B87-CCC2-BE28-EDEBAE2A791D}"/>
              </a:ext>
            </a:extLst>
          </p:cNvPr>
          <p:cNvPicPr>
            <a:picLocks noChangeAspect="1"/>
          </p:cNvPicPr>
          <p:nvPr/>
        </p:nvPicPr>
        <p:blipFill>
          <a:blip r:embed="rId5"/>
          <a:stretch>
            <a:fillRect/>
          </a:stretch>
        </p:blipFill>
        <p:spPr>
          <a:xfrm>
            <a:off x="380999" y="4848225"/>
            <a:ext cx="6143625" cy="704850"/>
          </a:xfrm>
          <a:prstGeom prst="rect">
            <a:avLst/>
          </a:prstGeom>
        </p:spPr>
      </p:pic>
    </p:spTree>
    <p:extLst>
      <p:ext uri="{BB962C8B-B14F-4D97-AF65-F5344CB8AC3E}">
        <p14:creationId xmlns:p14="http://schemas.microsoft.com/office/powerpoint/2010/main" val="327339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D9A3B-A1F2-AD02-7980-025B8ED04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82F64-FD93-239E-4923-E2BD91AAE2CA}"/>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A7D84F72-9CAB-AB11-16BE-71387BEE097B}"/>
              </a:ext>
            </a:extLst>
          </p:cNvPr>
          <p:cNvSpPr txBox="1"/>
          <p:nvPr/>
        </p:nvSpPr>
        <p:spPr>
          <a:xfrm>
            <a:off x="533400" y="1524000"/>
            <a:ext cx="6553200" cy="5016758"/>
          </a:xfrm>
          <a:prstGeom prst="rect">
            <a:avLst/>
          </a:prstGeom>
          <a:noFill/>
        </p:spPr>
        <p:txBody>
          <a:bodyPr wrap="square" rtlCol="0">
            <a:spAutoFit/>
          </a:bodyPr>
          <a:lstStyle/>
          <a:p>
            <a:r>
              <a:rPr lang="en-GB" sz="2000" dirty="0"/>
              <a:t>If the median forecast is +100,000 for January</a:t>
            </a:r>
          </a:p>
          <a:p>
            <a:endParaRPr lang="en-GB" sz="2000" dirty="0"/>
          </a:p>
          <a:p>
            <a:r>
              <a:rPr lang="en-GB" sz="2000" dirty="0"/>
              <a:t>What if the figure came in at +300,000 or more? </a:t>
            </a:r>
          </a:p>
          <a:p>
            <a:endParaRPr lang="en-GB" sz="2000" dirty="0"/>
          </a:p>
          <a:p>
            <a:r>
              <a:rPr lang="en-GB" sz="2000" dirty="0"/>
              <a:t>It would show the US economy is rebounding really strongly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More chance of inflation (remaining strong)</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More chance of higher interest rates therefore </a:t>
            </a:r>
          </a:p>
          <a:p>
            <a:pPr marL="342900" indent="-342900">
              <a:buFont typeface="Arial" panose="020B0604020202020204" pitchFamily="34" charset="0"/>
              <a:buChar char="•"/>
            </a:pPr>
            <a:r>
              <a:rPr lang="en-GB" sz="2000" dirty="0"/>
              <a:t>Bond yields up / bond prices down</a:t>
            </a:r>
          </a:p>
          <a:p>
            <a:pPr marL="342900" indent="-342900">
              <a:buFont typeface="Arial" panose="020B0604020202020204" pitchFamily="34" charset="0"/>
              <a:buChar char="•"/>
            </a:pPr>
            <a:r>
              <a:rPr lang="en-GB" sz="2000" dirty="0"/>
              <a:t>Stocks down because of higher interest rates (but encouraged by news on economy)</a:t>
            </a:r>
          </a:p>
          <a:p>
            <a:pPr marL="342900" indent="-342900">
              <a:buFont typeface="Arial" panose="020B0604020202020204" pitchFamily="34" charset="0"/>
              <a:buChar char="•"/>
            </a:pPr>
            <a:r>
              <a:rPr lang="en-GB" sz="2000" dirty="0"/>
              <a:t>USD Strengthen </a:t>
            </a:r>
          </a:p>
          <a:p>
            <a:r>
              <a:rPr lang="en-GB" sz="2000" dirty="0"/>
              <a:t> </a:t>
            </a:r>
          </a:p>
          <a:p>
            <a:endParaRPr lang="en-GB" sz="2000" dirty="0" err="1"/>
          </a:p>
        </p:txBody>
      </p:sp>
    </p:spTree>
    <p:extLst>
      <p:ext uri="{BB962C8B-B14F-4D97-AF65-F5344CB8AC3E}">
        <p14:creationId xmlns:p14="http://schemas.microsoft.com/office/powerpoint/2010/main" val="22523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E0314-B684-9763-5D90-2006253C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9949D-4EDC-3DC9-703C-EBCFC2252AEF}"/>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C65A25E5-4BAB-17CC-D572-373F4841AC41}"/>
              </a:ext>
            </a:extLst>
          </p:cNvPr>
          <p:cNvSpPr txBox="1"/>
          <p:nvPr/>
        </p:nvSpPr>
        <p:spPr>
          <a:xfrm>
            <a:off x="533400" y="1524000"/>
            <a:ext cx="6553200" cy="5016758"/>
          </a:xfrm>
          <a:prstGeom prst="rect">
            <a:avLst/>
          </a:prstGeom>
          <a:noFill/>
        </p:spPr>
        <p:txBody>
          <a:bodyPr wrap="square" rtlCol="0">
            <a:spAutoFit/>
          </a:bodyPr>
          <a:lstStyle/>
          <a:p>
            <a:r>
              <a:rPr lang="en-GB" sz="2000" dirty="0"/>
              <a:t>If the median forecast is +100,000 for January</a:t>
            </a:r>
          </a:p>
          <a:p>
            <a:endParaRPr lang="en-GB" sz="2000" dirty="0"/>
          </a:p>
          <a:p>
            <a:r>
              <a:rPr lang="en-GB" sz="2000" dirty="0"/>
              <a:t>What if the figure came in at -200,000 or less? </a:t>
            </a:r>
          </a:p>
          <a:p>
            <a:endParaRPr lang="en-GB" sz="2000" dirty="0"/>
          </a:p>
          <a:p>
            <a:r>
              <a:rPr lang="en-GB" sz="2000" dirty="0"/>
              <a:t>It would show the US economy is slowing down (after 2022/23 sharp interest rate rises)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Less chance of inflation staying strong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Less chance of higher interest rates therefore </a:t>
            </a:r>
          </a:p>
          <a:p>
            <a:pPr marL="342900" indent="-342900">
              <a:buFont typeface="Arial" panose="020B0604020202020204" pitchFamily="34" charset="0"/>
              <a:buChar char="•"/>
            </a:pPr>
            <a:r>
              <a:rPr lang="en-GB" sz="2000" dirty="0"/>
              <a:t>Bond yields down / bond prices up</a:t>
            </a:r>
          </a:p>
          <a:p>
            <a:pPr marL="342900" indent="-342900">
              <a:buFont typeface="Arial" panose="020B0604020202020204" pitchFamily="34" charset="0"/>
              <a:buChar char="•"/>
            </a:pPr>
            <a:r>
              <a:rPr lang="en-GB" sz="2000" dirty="0"/>
              <a:t>Stocks up because of lower interest rates (but concern about economy)</a:t>
            </a:r>
          </a:p>
          <a:p>
            <a:pPr marL="342900" indent="-342900">
              <a:buFont typeface="Arial" panose="020B0604020202020204" pitchFamily="34" charset="0"/>
              <a:buChar char="•"/>
            </a:pPr>
            <a:r>
              <a:rPr lang="en-GB" sz="2000" dirty="0"/>
              <a:t>USD Weaken  </a:t>
            </a:r>
          </a:p>
          <a:p>
            <a:r>
              <a:rPr lang="en-GB" sz="2000" dirty="0"/>
              <a:t> </a:t>
            </a:r>
          </a:p>
          <a:p>
            <a:endParaRPr lang="en-GB" sz="2000" dirty="0" err="1"/>
          </a:p>
        </p:txBody>
      </p:sp>
    </p:spTree>
    <p:extLst>
      <p:ext uri="{BB962C8B-B14F-4D97-AF65-F5344CB8AC3E}">
        <p14:creationId xmlns:p14="http://schemas.microsoft.com/office/powerpoint/2010/main" val="123356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5019D-2150-9671-8047-3935DE783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CF1C3-E394-1767-0F43-DA10729EAF75}"/>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6C8E40C6-4662-2F37-D81F-611FB986091B}"/>
              </a:ext>
            </a:extLst>
          </p:cNvPr>
          <p:cNvSpPr txBox="1"/>
          <p:nvPr/>
        </p:nvSpPr>
        <p:spPr>
          <a:xfrm>
            <a:off x="533400" y="1524000"/>
            <a:ext cx="6553200" cy="3785652"/>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+20,000 </a:t>
            </a:r>
          </a:p>
          <a:p>
            <a:endParaRPr lang="en-GB" sz="2000" dirty="0"/>
          </a:p>
          <a:p>
            <a:r>
              <a:rPr lang="en-GB" sz="2000" dirty="0"/>
              <a:t>Stock Market UP or DOWN?</a:t>
            </a:r>
          </a:p>
          <a:p>
            <a:endParaRPr lang="en-GB" sz="2000" dirty="0"/>
          </a:p>
          <a:p>
            <a:r>
              <a:rPr lang="en-GB" sz="2000" dirty="0"/>
              <a:t>UP</a:t>
            </a:r>
          </a:p>
          <a:p>
            <a:endParaRPr lang="en-GB" sz="2000" dirty="0"/>
          </a:p>
          <a:p>
            <a:r>
              <a:rPr lang="en-GB" sz="2000" dirty="0"/>
              <a:t>A lot or a little?</a:t>
            </a:r>
          </a:p>
          <a:p>
            <a:endParaRPr lang="en-GB" sz="2000" dirty="0"/>
          </a:p>
          <a:p>
            <a:r>
              <a:rPr lang="en-GB" sz="2000" dirty="0"/>
              <a:t>A LOT    </a:t>
            </a:r>
          </a:p>
          <a:p>
            <a:endParaRPr lang="en-GB" sz="2000" dirty="0" err="1"/>
          </a:p>
        </p:txBody>
      </p:sp>
    </p:spTree>
    <p:extLst>
      <p:ext uri="{BB962C8B-B14F-4D97-AF65-F5344CB8AC3E}">
        <p14:creationId xmlns:p14="http://schemas.microsoft.com/office/powerpoint/2010/main" val="9029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137AB-6B99-DFF7-18ED-05E78AD2D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7994D-206E-B73A-A66E-C81EFE7BF607}"/>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60A7A5D1-DB94-AC52-5F40-CD2ACA4B6F87}"/>
              </a:ext>
            </a:extLst>
          </p:cNvPr>
          <p:cNvSpPr txBox="1"/>
          <p:nvPr/>
        </p:nvSpPr>
        <p:spPr>
          <a:xfrm>
            <a:off x="533400" y="1524000"/>
            <a:ext cx="6553200" cy="4401205"/>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+20,000 </a:t>
            </a:r>
          </a:p>
          <a:p>
            <a:endParaRPr lang="en-GB" sz="2000" dirty="0"/>
          </a:p>
          <a:p>
            <a:r>
              <a:rPr lang="en-GB" sz="2000" dirty="0"/>
              <a:t>10-year Bond Prices </a:t>
            </a:r>
          </a:p>
          <a:p>
            <a:endParaRPr lang="en-GB" sz="2000" dirty="0"/>
          </a:p>
          <a:p>
            <a:r>
              <a:rPr lang="en-GB" sz="2000" dirty="0"/>
              <a:t>UP or DOWN?</a:t>
            </a:r>
          </a:p>
          <a:p>
            <a:endParaRPr lang="en-GB" sz="2000" dirty="0"/>
          </a:p>
          <a:p>
            <a:r>
              <a:rPr lang="en-GB" sz="2000" dirty="0"/>
              <a:t>UP</a:t>
            </a:r>
          </a:p>
          <a:p>
            <a:endParaRPr lang="en-GB" sz="2000" dirty="0"/>
          </a:p>
          <a:p>
            <a:r>
              <a:rPr lang="en-GB" sz="2000" dirty="0"/>
              <a:t>A lot of a little</a:t>
            </a:r>
          </a:p>
          <a:p>
            <a:endParaRPr lang="en-GB" sz="2000" dirty="0"/>
          </a:p>
          <a:p>
            <a:r>
              <a:rPr lang="en-GB" sz="2000" dirty="0"/>
              <a:t>A LOT</a:t>
            </a:r>
          </a:p>
          <a:p>
            <a:endParaRPr lang="en-GB" sz="2000" dirty="0" err="1"/>
          </a:p>
        </p:txBody>
      </p:sp>
    </p:spTree>
    <p:extLst>
      <p:ext uri="{BB962C8B-B14F-4D97-AF65-F5344CB8AC3E}">
        <p14:creationId xmlns:p14="http://schemas.microsoft.com/office/powerpoint/2010/main" val="159789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2D447-9FC9-B71B-AF11-DAA13A38D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2BDA6-440B-4EE6-B69A-D627E6D47AAA}"/>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07065172-5160-D9B0-C30F-F6FC99559778}"/>
              </a:ext>
            </a:extLst>
          </p:cNvPr>
          <p:cNvSpPr txBox="1"/>
          <p:nvPr/>
        </p:nvSpPr>
        <p:spPr>
          <a:xfrm>
            <a:off x="533400" y="1524000"/>
            <a:ext cx="6553200" cy="2862322"/>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+20,000 </a:t>
            </a:r>
          </a:p>
          <a:p>
            <a:endParaRPr lang="en-GB" sz="2000" dirty="0"/>
          </a:p>
          <a:p>
            <a:r>
              <a:rPr lang="en-GB" sz="2000" dirty="0"/>
              <a:t>US Dollar UP/</a:t>
            </a:r>
            <a:r>
              <a:rPr lang="en-GB" sz="2000" dirty="0" err="1"/>
              <a:t>Strenghten</a:t>
            </a:r>
            <a:r>
              <a:rPr lang="en-GB" sz="2000" dirty="0"/>
              <a:t> or DOWN/Weaken ?</a:t>
            </a:r>
          </a:p>
          <a:p>
            <a:endParaRPr lang="en-GB" sz="2000" dirty="0"/>
          </a:p>
          <a:p>
            <a:r>
              <a:rPr lang="en-GB" sz="2000" dirty="0"/>
              <a:t>Weaken </a:t>
            </a:r>
          </a:p>
          <a:p>
            <a:endParaRPr lang="en-GB" sz="2000" dirty="0"/>
          </a:p>
          <a:p>
            <a:endParaRPr lang="en-GB" sz="2000" dirty="0" err="1"/>
          </a:p>
        </p:txBody>
      </p:sp>
    </p:spTree>
    <p:extLst>
      <p:ext uri="{BB962C8B-B14F-4D97-AF65-F5344CB8AC3E}">
        <p14:creationId xmlns:p14="http://schemas.microsoft.com/office/powerpoint/2010/main" val="6623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9CAB6-BD7D-B3CB-9002-3633268AA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0E616-012E-1D2F-176E-388CF3DB1424}"/>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B668CFFD-7FF3-BC86-A529-2C47A72B1F77}"/>
              </a:ext>
            </a:extLst>
          </p:cNvPr>
          <p:cNvSpPr txBox="1"/>
          <p:nvPr/>
        </p:nvSpPr>
        <p:spPr>
          <a:xfrm>
            <a:off x="533400" y="1524000"/>
            <a:ext cx="6553200" cy="2862322"/>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+550,000 </a:t>
            </a:r>
          </a:p>
          <a:p>
            <a:endParaRPr lang="en-GB" sz="2000" dirty="0"/>
          </a:p>
          <a:p>
            <a:r>
              <a:rPr lang="en-GB" sz="2000" dirty="0"/>
              <a:t>US Dollar UP/</a:t>
            </a:r>
            <a:r>
              <a:rPr lang="en-GB" sz="2000" dirty="0" err="1"/>
              <a:t>Strenghten</a:t>
            </a:r>
            <a:r>
              <a:rPr lang="en-GB" sz="2000" dirty="0"/>
              <a:t> or DOWN/Weaken ?</a:t>
            </a:r>
          </a:p>
          <a:p>
            <a:endParaRPr lang="en-GB" sz="2000" dirty="0"/>
          </a:p>
          <a:p>
            <a:r>
              <a:rPr lang="en-GB" sz="2000" dirty="0"/>
              <a:t>Strengthen </a:t>
            </a:r>
          </a:p>
          <a:p>
            <a:endParaRPr lang="en-GB" sz="2000" dirty="0"/>
          </a:p>
          <a:p>
            <a:endParaRPr lang="en-GB" sz="2000" dirty="0" err="1"/>
          </a:p>
        </p:txBody>
      </p:sp>
    </p:spTree>
    <p:extLst>
      <p:ext uri="{BB962C8B-B14F-4D97-AF65-F5344CB8AC3E}">
        <p14:creationId xmlns:p14="http://schemas.microsoft.com/office/powerpoint/2010/main" val="34676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E99FD-345C-CC23-79E1-9A835E3D7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0ED6E-BC75-3F89-ADBE-4C0767B8B5D6}"/>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02F26372-EF7D-3741-05A1-89E181FC5345}"/>
              </a:ext>
            </a:extLst>
          </p:cNvPr>
          <p:cNvSpPr txBox="1"/>
          <p:nvPr/>
        </p:nvSpPr>
        <p:spPr>
          <a:xfrm>
            <a:off x="533400" y="1524000"/>
            <a:ext cx="6553200" cy="4093428"/>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+550,000 </a:t>
            </a:r>
          </a:p>
          <a:p>
            <a:endParaRPr lang="en-GB" sz="2000" dirty="0"/>
          </a:p>
          <a:p>
            <a:r>
              <a:rPr lang="en-GB" sz="2000" dirty="0"/>
              <a:t>Stocks </a:t>
            </a:r>
          </a:p>
          <a:p>
            <a:endParaRPr lang="en-GB" sz="2000" dirty="0"/>
          </a:p>
          <a:p>
            <a:r>
              <a:rPr lang="en-GB" sz="2000" dirty="0"/>
              <a:t>Fall </a:t>
            </a:r>
          </a:p>
          <a:p>
            <a:endParaRPr lang="en-GB" sz="2000" dirty="0"/>
          </a:p>
          <a:p>
            <a:r>
              <a:rPr lang="en-GB" sz="2000" dirty="0"/>
              <a:t>Lot or Little?</a:t>
            </a:r>
          </a:p>
          <a:p>
            <a:endParaRPr lang="en-GB" sz="2000" dirty="0"/>
          </a:p>
          <a:p>
            <a:r>
              <a:rPr lang="en-GB" sz="2000" dirty="0"/>
              <a:t>A LOT  </a:t>
            </a:r>
          </a:p>
          <a:p>
            <a:endParaRPr lang="en-GB" sz="2000" dirty="0"/>
          </a:p>
          <a:p>
            <a:endParaRPr lang="en-GB" sz="2000" dirty="0" err="1"/>
          </a:p>
        </p:txBody>
      </p:sp>
    </p:spTree>
    <p:extLst>
      <p:ext uri="{BB962C8B-B14F-4D97-AF65-F5344CB8AC3E}">
        <p14:creationId xmlns:p14="http://schemas.microsoft.com/office/powerpoint/2010/main" val="30403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5C8E-C8E0-4669-24E6-D0F362FF9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6B9B5-6070-A965-78B1-53E91DB9818A}"/>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3" name="TextBox 2">
            <a:extLst>
              <a:ext uri="{FF2B5EF4-FFF2-40B4-BE49-F238E27FC236}">
                <a16:creationId xmlns:a16="http://schemas.microsoft.com/office/drawing/2014/main" id="{3558DD92-94F5-2AEF-0C1B-B02D32EDE615}"/>
              </a:ext>
            </a:extLst>
          </p:cNvPr>
          <p:cNvSpPr txBox="1"/>
          <p:nvPr/>
        </p:nvSpPr>
        <p:spPr>
          <a:xfrm>
            <a:off x="533400" y="1524000"/>
            <a:ext cx="6553200" cy="2862322"/>
          </a:xfrm>
          <a:prstGeom prst="rect">
            <a:avLst/>
          </a:prstGeom>
          <a:noFill/>
        </p:spPr>
        <p:txBody>
          <a:bodyPr wrap="square" rtlCol="0">
            <a:spAutoFit/>
          </a:bodyPr>
          <a:lstStyle/>
          <a:p>
            <a:r>
              <a:rPr lang="en-GB" sz="2000" dirty="0"/>
              <a:t>If the median forecast is + 350,000 </a:t>
            </a:r>
          </a:p>
          <a:p>
            <a:endParaRPr lang="en-GB" sz="2000" dirty="0"/>
          </a:p>
          <a:p>
            <a:r>
              <a:rPr lang="en-GB" sz="2000" dirty="0"/>
              <a:t>Figure comes out at +550.000 </a:t>
            </a:r>
          </a:p>
          <a:p>
            <a:endParaRPr lang="en-GB" sz="2000" dirty="0"/>
          </a:p>
          <a:p>
            <a:r>
              <a:rPr lang="en-GB" sz="2000" dirty="0"/>
              <a:t>Bond Prices </a:t>
            </a:r>
          </a:p>
          <a:p>
            <a:endParaRPr lang="en-GB" sz="2000" dirty="0"/>
          </a:p>
          <a:p>
            <a:r>
              <a:rPr lang="en-GB" sz="2000" dirty="0"/>
              <a:t>Down  </a:t>
            </a:r>
          </a:p>
          <a:p>
            <a:endParaRPr lang="en-GB" sz="2000" dirty="0"/>
          </a:p>
          <a:p>
            <a:endParaRPr lang="en-GB" sz="2000" dirty="0" err="1"/>
          </a:p>
        </p:txBody>
      </p:sp>
    </p:spTree>
    <p:extLst>
      <p:ext uri="{BB962C8B-B14F-4D97-AF65-F5344CB8AC3E}">
        <p14:creationId xmlns:p14="http://schemas.microsoft.com/office/powerpoint/2010/main" val="1281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22D89-F8D5-3108-C5FE-EB23EBD89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E2308-74F6-D426-38FC-48C81F55302E}"/>
              </a:ext>
            </a:extLst>
          </p:cNvPr>
          <p:cNvSpPr>
            <a:spLocks noGrp="1"/>
          </p:cNvSpPr>
          <p:nvPr>
            <p:ph type="title"/>
          </p:nvPr>
        </p:nvSpPr>
        <p:spPr/>
        <p:txBody>
          <a:bodyPr/>
          <a:lstStyle/>
          <a:p>
            <a:r>
              <a:rPr lang="en-US" altLang="en-US" dirty="0">
                <a:ea typeface="ヒラギノ角ゴ Pro W3" pitchFamily="-84" charset="-128"/>
              </a:rPr>
              <a:t>US NON-FARM PAYROLLS (JOBS) </a:t>
            </a:r>
            <a:br>
              <a:rPr lang="en-US" altLang="en-US" dirty="0">
                <a:ea typeface="ヒラギノ角ゴ Pro W3" pitchFamily="-84" charset="-128"/>
              </a:rPr>
            </a:br>
            <a:r>
              <a:rPr lang="en-US" altLang="en-US" dirty="0">
                <a:ea typeface="ヒラギノ角ゴ Pro W3" pitchFamily="-84" charset="-128"/>
              </a:rPr>
              <a:t>January 2024 </a:t>
            </a:r>
            <a:endParaRPr lang="en-US" dirty="0"/>
          </a:p>
        </p:txBody>
      </p:sp>
      <p:sp>
        <p:nvSpPr>
          <p:cNvPr id="3" name="TextBox 2">
            <a:extLst>
              <a:ext uri="{FF2B5EF4-FFF2-40B4-BE49-F238E27FC236}">
                <a16:creationId xmlns:a16="http://schemas.microsoft.com/office/drawing/2014/main" id="{6EAE8098-4C2F-0644-5B22-EA3E4A874E2E}"/>
              </a:ext>
            </a:extLst>
          </p:cNvPr>
          <p:cNvSpPr txBox="1"/>
          <p:nvPr/>
        </p:nvSpPr>
        <p:spPr>
          <a:xfrm>
            <a:off x="533400" y="1524000"/>
            <a:ext cx="6553200" cy="2246769"/>
          </a:xfrm>
          <a:prstGeom prst="rect">
            <a:avLst/>
          </a:prstGeom>
          <a:noFill/>
        </p:spPr>
        <p:txBody>
          <a:bodyPr wrap="square" rtlCol="0">
            <a:spAutoFit/>
          </a:bodyPr>
          <a:lstStyle/>
          <a:p>
            <a:r>
              <a:rPr lang="en-GB" sz="2000" dirty="0"/>
              <a:t>If the median forecast is +185,000 – it was </a:t>
            </a:r>
          </a:p>
          <a:p>
            <a:endParaRPr lang="en-GB" sz="2000" dirty="0"/>
          </a:p>
          <a:p>
            <a:r>
              <a:rPr lang="en-GB" sz="2000" dirty="0"/>
              <a:t>Figure comes out at +353,000 </a:t>
            </a:r>
          </a:p>
          <a:p>
            <a:endParaRPr lang="en-GB" sz="2000" dirty="0"/>
          </a:p>
          <a:p>
            <a:r>
              <a:rPr lang="en-GB" sz="2000" i="1" dirty="0"/>
              <a:t>So what looks like good economic news is not for financial markets </a:t>
            </a:r>
          </a:p>
          <a:p>
            <a:endParaRPr lang="en-GB" sz="2000" dirty="0" err="1"/>
          </a:p>
        </p:txBody>
      </p:sp>
    </p:spTree>
    <p:extLst>
      <p:ext uri="{BB962C8B-B14F-4D97-AF65-F5344CB8AC3E}">
        <p14:creationId xmlns:p14="http://schemas.microsoft.com/office/powerpoint/2010/main" val="460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443"/>
            <a:ext cx="8229600" cy="1097280"/>
          </a:xfrm>
        </p:spPr>
        <p:txBody>
          <a:bodyPr/>
          <a:lstStyle/>
          <a:p>
            <a:r>
              <a:rPr lang="en-US" altLang="en-US" dirty="0">
                <a:ea typeface="ヒラギノ角ゴ Pro W3" pitchFamily="-84" charset="-128"/>
              </a:rPr>
              <a:t>Key themes today – reference 2022 </a:t>
            </a:r>
            <a:endParaRPr lang="en-US" dirty="0"/>
          </a:p>
        </p:txBody>
      </p:sp>
      <p:sp>
        <p:nvSpPr>
          <p:cNvPr id="3" name="Content Placeholder 2"/>
          <p:cNvSpPr>
            <a:spLocks noGrp="1"/>
          </p:cNvSpPr>
          <p:nvPr>
            <p:ph idx="1"/>
          </p:nvPr>
        </p:nvSpPr>
        <p:spPr>
          <a:xfrm>
            <a:off x="228600" y="731837"/>
            <a:ext cx="9067800" cy="4525963"/>
          </a:xfrm>
        </p:spPr>
        <p:txBody>
          <a:bodyPr/>
          <a:lstStyle/>
          <a:p>
            <a:pPr marL="0" indent="0">
              <a:buNone/>
            </a:pPr>
            <a:endParaRPr lang="en-US" altLang="en-US" sz="2400" i="1" dirty="0">
              <a:ea typeface="ヒラギノ角ゴ Pro W3" pitchFamily="-84" charset="-128"/>
            </a:endParaRPr>
          </a:p>
          <a:p>
            <a:r>
              <a:rPr lang="en-US" sz="2400" dirty="0">
                <a:ea typeface="ヒラギノ角ゴ Pro W3" pitchFamily="-84" charset="-128"/>
              </a:rPr>
              <a:t>Interest rates / bond yields up / bond prices down</a:t>
            </a:r>
          </a:p>
          <a:p>
            <a:r>
              <a:rPr lang="en-US" sz="2400" dirty="0">
                <a:ea typeface="ヒラギノ角ゴ Pro W3" pitchFamily="-84" charset="-128"/>
              </a:rPr>
              <a:t>Equity prices down </a:t>
            </a:r>
          </a:p>
          <a:p>
            <a:r>
              <a:rPr lang="en-US" sz="2400" dirty="0">
                <a:ea typeface="ヒラギノ角ゴ Pro W3" pitchFamily="-84" charset="-128"/>
              </a:rPr>
              <a:t>Why inflation bad for stock market (and bonds)</a:t>
            </a:r>
          </a:p>
          <a:p>
            <a:r>
              <a:rPr lang="en-US" sz="2400" dirty="0">
                <a:ea typeface="ヒラギノ角ゴ Pro W3" pitchFamily="-84" charset="-128"/>
              </a:rPr>
              <a:t>How the FED makes decision and communicates</a:t>
            </a:r>
          </a:p>
          <a:p>
            <a:r>
              <a:rPr lang="en-US" sz="2400" dirty="0">
                <a:ea typeface="ヒラギノ角ゴ Pro W3" pitchFamily="-84" charset="-128"/>
              </a:rPr>
              <a:t>Market language – Dovish &amp; Hawkish</a:t>
            </a:r>
          </a:p>
          <a:p>
            <a:r>
              <a:rPr lang="en-US" sz="2400" dirty="0">
                <a:ea typeface="ヒラギノ角ゴ Pro W3" pitchFamily="-84" charset="-128"/>
              </a:rPr>
              <a:t>Inflation up</a:t>
            </a:r>
          </a:p>
          <a:p>
            <a:r>
              <a:rPr lang="en-US" sz="2400" dirty="0">
                <a:ea typeface="ヒラギノ角ゴ Pro W3" pitchFamily="-84" charset="-128"/>
              </a:rPr>
              <a:t>NASDAQ fell more than S&amp;P 500</a:t>
            </a:r>
          </a:p>
          <a:p>
            <a:r>
              <a:rPr lang="en-US" sz="2400" dirty="0">
                <a:ea typeface="ヒラギノ角ゴ Pro W3" pitchFamily="-84" charset="-128"/>
              </a:rPr>
              <a:t>Classic portfolio theory broken (2</a:t>
            </a:r>
            <a:r>
              <a:rPr lang="en-US" altLang="en-US" sz="2400" dirty="0">
                <a:ea typeface="ヒラギノ角ゴ Pro W3" pitchFamily="-84" charset="-128"/>
              </a:rPr>
              <a:t>022)</a:t>
            </a:r>
          </a:p>
          <a:p>
            <a:r>
              <a:rPr lang="en-US" altLang="en-US" sz="2400" dirty="0">
                <a:ea typeface="ヒラギノ角ゴ Pro W3" pitchFamily="-84" charset="-128"/>
              </a:rPr>
              <a:t>End 2023 Fed ‘pivoted’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sp>
        <p:nvSpPr>
          <p:cNvPr id="4" name="TextBox 3">
            <a:extLst>
              <a:ext uri="{FF2B5EF4-FFF2-40B4-BE49-F238E27FC236}">
                <a16:creationId xmlns:a16="http://schemas.microsoft.com/office/drawing/2014/main" id="{55FC733B-A45C-F4DB-6F36-1C0A18EDEBC1}"/>
              </a:ext>
            </a:extLst>
          </p:cNvPr>
          <p:cNvSpPr txBox="1"/>
          <p:nvPr/>
        </p:nvSpPr>
        <p:spPr>
          <a:xfrm>
            <a:off x="6553200" y="4648200"/>
            <a:ext cx="2362200" cy="707886"/>
          </a:xfrm>
          <a:prstGeom prst="rect">
            <a:avLst/>
          </a:prstGeom>
          <a:noFill/>
        </p:spPr>
        <p:txBody>
          <a:bodyPr wrap="square" rtlCol="0">
            <a:spAutoFit/>
          </a:bodyPr>
          <a:lstStyle/>
          <a:p>
            <a:r>
              <a:rPr lang="en-GB" sz="2000" dirty="0"/>
              <a:t>Session Code:</a:t>
            </a:r>
          </a:p>
          <a:p>
            <a:r>
              <a:rPr lang="en-GB" sz="2000" dirty="0"/>
              <a:t>937691 </a:t>
            </a:r>
          </a:p>
        </p:txBody>
      </p:sp>
    </p:spTree>
    <p:extLst>
      <p:ext uri="{BB962C8B-B14F-4D97-AF65-F5344CB8AC3E}">
        <p14:creationId xmlns:p14="http://schemas.microsoft.com/office/powerpoint/2010/main" val="10980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318D-887C-B2E3-7325-DDCC41765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E0E8B-1CF2-01ED-46EA-99A746C18837}"/>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pic>
        <p:nvPicPr>
          <p:cNvPr id="4" name="Picture 3">
            <a:extLst>
              <a:ext uri="{FF2B5EF4-FFF2-40B4-BE49-F238E27FC236}">
                <a16:creationId xmlns:a16="http://schemas.microsoft.com/office/drawing/2014/main" id="{EFF8AE7B-CB4B-51E4-A7D2-FD9A39C38623}"/>
              </a:ext>
            </a:extLst>
          </p:cNvPr>
          <p:cNvPicPr>
            <a:picLocks noChangeAspect="1"/>
          </p:cNvPicPr>
          <p:nvPr/>
        </p:nvPicPr>
        <p:blipFill>
          <a:blip r:embed="rId2"/>
          <a:stretch>
            <a:fillRect/>
          </a:stretch>
        </p:blipFill>
        <p:spPr>
          <a:xfrm>
            <a:off x="1019175" y="2714625"/>
            <a:ext cx="7105650" cy="1428750"/>
          </a:xfrm>
          <a:prstGeom prst="rect">
            <a:avLst/>
          </a:prstGeom>
        </p:spPr>
      </p:pic>
    </p:spTree>
    <p:extLst>
      <p:ext uri="{BB962C8B-B14F-4D97-AF65-F5344CB8AC3E}">
        <p14:creationId xmlns:p14="http://schemas.microsoft.com/office/powerpoint/2010/main" val="336596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284DA-915E-7698-2114-B8F90093BC5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25939C0-B158-2F65-5430-D124BA5DB5AF}"/>
              </a:ext>
            </a:extLst>
          </p:cNvPr>
          <p:cNvSpPr txBox="1"/>
          <p:nvPr/>
        </p:nvSpPr>
        <p:spPr>
          <a:xfrm>
            <a:off x="7081591" y="4885832"/>
            <a:ext cx="1752600" cy="707886"/>
          </a:xfrm>
          <a:prstGeom prst="rect">
            <a:avLst/>
          </a:prstGeom>
          <a:noFill/>
        </p:spPr>
        <p:txBody>
          <a:bodyPr wrap="square" rtlCol="0">
            <a:spAutoFit/>
          </a:bodyPr>
          <a:lstStyle/>
          <a:p>
            <a:r>
              <a:rPr lang="en-GB" sz="2000" dirty="0">
                <a:solidFill>
                  <a:srgbClr val="B5121B"/>
                </a:solidFill>
              </a:rPr>
              <a:t>Not accessible</a:t>
            </a:r>
          </a:p>
        </p:txBody>
      </p:sp>
      <p:pic>
        <p:nvPicPr>
          <p:cNvPr id="5" name="Picture 4">
            <a:extLst>
              <a:ext uri="{FF2B5EF4-FFF2-40B4-BE49-F238E27FC236}">
                <a16:creationId xmlns:a16="http://schemas.microsoft.com/office/drawing/2014/main" id="{CC69C9F3-4B72-AC0A-D6BE-432E4C71FAFA}"/>
              </a:ext>
            </a:extLst>
          </p:cNvPr>
          <p:cNvPicPr>
            <a:picLocks noChangeAspect="1"/>
          </p:cNvPicPr>
          <p:nvPr/>
        </p:nvPicPr>
        <p:blipFill>
          <a:blip r:embed="rId2"/>
          <a:stretch>
            <a:fillRect/>
          </a:stretch>
        </p:blipFill>
        <p:spPr>
          <a:xfrm>
            <a:off x="-457200" y="0"/>
            <a:ext cx="9704640" cy="6705600"/>
          </a:xfrm>
          <a:prstGeom prst="rect">
            <a:avLst/>
          </a:prstGeom>
        </p:spPr>
      </p:pic>
    </p:spTree>
    <p:extLst>
      <p:ext uri="{BB962C8B-B14F-4D97-AF65-F5344CB8AC3E}">
        <p14:creationId xmlns:p14="http://schemas.microsoft.com/office/powerpoint/2010/main" val="103161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7E30-0651-5DCA-44CB-16048209DF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FF2B40-22A4-D80E-31B8-3EBB74797F9E}"/>
              </a:ext>
            </a:extLst>
          </p:cNvPr>
          <p:cNvSpPr txBox="1"/>
          <p:nvPr/>
        </p:nvSpPr>
        <p:spPr>
          <a:xfrm>
            <a:off x="609600" y="1143000"/>
            <a:ext cx="6471991" cy="4708981"/>
          </a:xfrm>
          <a:prstGeom prst="rect">
            <a:avLst/>
          </a:prstGeom>
          <a:noFill/>
        </p:spPr>
        <p:txBody>
          <a:bodyPr wrap="square" rtlCol="0">
            <a:spAutoFit/>
          </a:bodyPr>
          <a:lstStyle/>
          <a:p>
            <a:r>
              <a:rPr lang="en-GB" sz="2000" dirty="0"/>
              <a:t>Bond Yields?</a:t>
            </a:r>
          </a:p>
          <a:p>
            <a:endParaRPr lang="en-GB" sz="2000" dirty="0"/>
          </a:p>
          <a:p>
            <a:r>
              <a:rPr lang="en-GB" sz="2000" dirty="0">
                <a:solidFill>
                  <a:schemeClr val="bg2">
                    <a:lumMod val="60000"/>
                    <a:lumOff val="40000"/>
                  </a:schemeClr>
                </a:solidFill>
              </a:rPr>
              <a:t>UP</a:t>
            </a:r>
          </a:p>
          <a:p>
            <a:endParaRPr lang="en-GB" sz="2000" dirty="0"/>
          </a:p>
          <a:p>
            <a:r>
              <a:rPr lang="en-GB" sz="2000" dirty="0"/>
              <a:t>Bond Prices? </a:t>
            </a:r>
          </a:p>
          <a:p>
            <a:endParaRPr lang="en-GB" sz="2000" dirty="0"/>
          </a:p>
          <a:p>
            <a:r>
              <a:rPr lang="en-GB" sz="2000" dirty="0">
                <a:solidFill>
                  <a:srgbClr val="FF0000"/>
                </a:solidFill>
              </a:rPr>
              <a:t>Down </a:t>
            </a:r>
          </a:p>
          <a:p>
            <a:endParaRPr lang="en-GB" sz="2000" dirty="0"/>
          </a:p>
          <a:p>
            <a:r>
              <a:rPr lang="en-GB" sz="2000" dirty="0"/>
              <a:t>Stock Prices?</a:t>
            </a:r>
          </a:p>
          <a:p>
            <a:endParaRPr lang="en-GB" sz="2000" dirty="0"/>
          </a:p>
          <a:p>
            <a:r>
              <a:rPr lang="en-GB" sz="2000" dirty="0">
                <a:solidFill>
                  <a:srgbClr val="FF0000"/>
                </a:solidFill>
              </a:rPr>
              <a:t>Down </a:t>
            </a:r>
          </a:p>
          <a:p>
            <a:endParaRPr lang="en-GB" sz="2000" dirty="0"/>
          </a:p>
          <a:p>
            <a:r>
              <a:rPr lang="en-GB" sz="2000" dirty="0"/>
              <a:t>US Dollar</a:t>
            </a:r>
          </a:p>
          <a:p>
            <a:endParaRPr lang="en-GB" sz="2000" dirty="0"/>
          </a:p>
          <a:p>
            <a:r>
              <a:rPr lang="en-GB" sz="2000" dirty="0">
                <a:solidFill>
                  <a:srgbClr val="00B0F0"/>
                </a:solidFill>
              </a:rPr>
              <a:t>UP </a:t>
            </a:r>
          </a:p>
        </p:txBody>
      </p:sp>
      <p:pic>
        <p:nvPicPr>
          <p:cNvPr id="3" name="Picture 2">
            <a:extLst>
              <a:ext uri="{FF2B5EF4-FFF2-40B4-BE49-F238E27FC236}">
                <a16:creationId xmlns:a16="http://schemas.microsoft.com/office/drawing/2014/main" id="{497E048C-B51B-80BD-C882-AAA4B9C811C6}"/>
              </a:ext>
            </a:extLst>
          </p:cNvPr>
          <p:cNvPicPr>
            <a:picLocks noChangeAspect="1"/>
          </p:cNvPicPr>
          <p:nvPr/>
        </p:nvPicPr>
        <p:blipFill>
          <a:blip r:embed="rId2"/>
          <a:stretch>
            <a:fillRect/>
          </a:stretch>
        </p:blipFill>
        <p:spPr>
          <a:xfrm>
            <a:off x="4114800" y="267800"/>
            <a:ext cx="4419600" cy="871390"/>
          </a:xfrm>
          <a:prstGeom prst="rect">
            <a:avLst/>
          </a:prstGeom>
        </p:spPr>
      </p:pic>
      <p:sp>
        <p:nvSpPr>
          <p:cNvPr id="4" name="TextBox 3">
            <a:extLst>
              <a:ext uri="{FF2B5EF4-FFF2-40B4-BE49-F238E27FC236}">
                <a16:creationId xmlns:a16="http://schemas.microsoft.com/office/drawing/2014/main" id="{A0AE33CD-3468-913A-1E32-606AC1B95BE9}"/>
              </a:ext>
            </a:extLst>
          </p:cNvPr>
          <p:cNvSpPr txBox="1"/>
          <p:nvPr/>
        </p:nvSpPr>
        <p:spPr>
          <a:xfrm>
            <a:off x="533400" y="510450"/>
            <a:ext cx="2819400" cy="400110"/>
          </a:xfrm>
          <a:prstGeom prst="rect">
            <a:avLst/>
          </a:prstGeom>
          <a:noFill/>
        </p:spPr>
        <p:txBody>
          <a:bodyPr wrap="square" rtlCol="0">
            <a:spAutoFit/>
          </a:bodyPr>
          <a:lstStyle/>
          <a:p>
            <a:r>
              <a:rPr lang="en-GB" sz="2000" dirty="0"/>
              <a:t>Last Friday…</a:t>
            </a:r>
          </a:p>
        </p:txBody>
      </p:sp>
    </p:spTree>
    <p:extLst>
      <p:ext uri="{BB962C8B-B14F-4D97-AF65-F5344CB8AC3E}">
        <p14:creationId xmlns:p14="http://schemas.microsoft.com/office/powerpoint/2010/main" val="232414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462C3-D354-9338-081B-1D8DAB48F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07836-ED0C-D646-B7B7-64E3B6BEACCA}"/>
              </a:ext>
            </a:extLst>
          </p:cNvPr>
          <p:cNvSpPr>
            <a:spLocks noGrp="1"/>
          </p:cNvSpPr>
          <p:nvPr>
            <p:ph type="title"/>
          </p:nvPr>
        </p:nvSpPr>
        <p:spPr>
          <a:xfrm>
            <a:off x="457200" y="-152400"/>
            <a:ext cx="8229600" cy="1097280"/>
          </a:xfrm>
        </p:spPr>
        <p:txBody>
          <a:bodyPr/>
          <a:lstStyle/>
          <a:p>
            <a:r>
              <a:rPr lang="en-US" altLang="en-US" dirty="0">
                <a:ea typeface="ヒラギノ角ゴ Pro W3" charset="-128"/>
              </a:rPr>
              <a:t>Debt to GDP Ratios   </a:t>
            </a:r>
            <a:endParaRPr lang="en-US" dirty="0"/>
          </a:p>
        </p:txBody>
      </p:sp>
      <p:sp>
        <p:nvSpPr>
          <p:cNvPr id="3" name="Content Placeholder 2">
            <a:extLst>
              <a:ext uri="{FF2B5EF4-FFF2-40B4-BE49-F238E27FC236}">
                <a16:creationId xmlns:a16="http://schemas.microsoft.com/office/drawing/2014/main" id="{A982774D-3CB9-CE03-4425-CE9BF7E82140}"/>
              </a:ext>
            </a:extLst>
          </p:cNvPr>
          <p:cNvSpPr>
            <a:spLocks noGrp="1"/>
          </p:cNvSpPr>
          <p:nvPr>
            <p:ph idx="1"/>
          </p:nvPr>
        </p:nvSpPr>
        <p:spPr>
          <a:xfrm>
            <a:off x="156275" y="2712768"/>
            <a:ext cx="8229600" cy="4525963"/>
          </a:xfrm>
        </p:spPr>
        <p:txBody>
          <a:bodyPr/>
          <a:lstStyle/>
          <a:p>
            <a:endParaRPr lang="en-GB"/>
          </a:p>
          <a:p>
            <a:pPr marL="0" indent="0">
              <a:buNone/>
            </a:pPr>
            <a:endParaRPr lang="en-US" sz="1600"/>
          </a:p>
          <a:p>
            <a:pPr marL="0" indent="0">
              <a:buNone/>
            </a:pPr>
            <a:endParaRPr lang="en-US" sz="1600" dirty="0"/>
          </a:p>
        </p:txBody>
      </p:sp>
      <p:sp>
        <p:nvSpPr>
          <p:cNvPr id="4" name="TextBox 3">
            <a:extLst>
              <a:ext uri="{FF2B5EF4-FFF2-40B4-BE49-F238E27FC236}">
                <a16:creationId xmlns:a16="http://schemas.microsoft.com/office/drawing/2014/main" id="{5BEC0FEC-4041-C22C-6036-6144835904A5}"/>
              </a:ext>
            </a:extLst>
          </p:cNvPr>
          <p:cNvSpPr txBox="1"/>
          <p:nvPr/>
        </p:nvSpPr>
        <p:spPr>
          <a:xfrm>
            <a:off x="930571" y="2362200"/>
            <a:ext cx="6681008" cy="923330"/>
          </a:xfrm>
          <a:prstGeom prst="rect">
            <a:avLst/>
          </a:prstGeom>
          <a:noFill/>
        </p:spPr>
        <p:txBody>
          <a:bodyPr wrap="square" rtlCol="0">
            <a:spAutoFit/>
          </a:bodyPr>
          <a:lstStyle/>
          <a:p>
            <a:r>
              <a:rPr lang="en-GB" dirty="0"/>
              <a:t>Debt-to-GDP ratio, an economic metric comparing a country's government debt to its GDP, is pivotal for evaluating economic stability and repayment ability.</a:t>
            </a:r>
          </a:p>
        </p:txBody>
      </p:sp>
    </p:spTree>
    <p:extLst>
      <p:ext uri="{BB962C8B-B14F-4D97-AF65-F5344CB8AC3E}">
        <p14:creationId xmlns:p14="http://schemas.microsoft.com/office/powerpoint/2010/main" val="297456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dirty="0">
                <a:ea typeface="ヒラギノ角ゴ Pro W3" charset="-128"/>
              </a:rPr>
              <a:t>Question: Debt to GDP Ratios</a:t>
            </a:r>
            <a:br>
              <a:rPr lang="en-US" altLang="en-US" dirty="0">
                <a:ea typeface="ヒラギノ角ゴ Pro W3" charset="-128"/>
              </a:rPr>
            </a:br>
            <a:endParaRPr lang="en-US" sz="2400" b="0" dirty="0"/>
          </a:p>
        </p:txBody>
      </p:sp>
      <p:sp>
        <p:nvSpPr>
          <p:cNvPr id="3" name="Content Placeholder 2"/>
          <p:cNvSpPr>
            <a:spLocks noGrp="1"/>
          </p:cNvSpPr>
          <p:nvPr>
            <p:ph idx="1"/>
          </p:nvPr>
        </p:nvSpPr>
        <p:spPr>
          <a:xfrm>
            <a:off x="156275" y="2712768"/>
            <a:ext cx="8229600" cy="4525963"/>
          </a:xfrm>
        </p:spPr>
        <p:txBody>
          <a:bodyPr/>
          <a:lstStyle/>
          <a:p>
            <a:endParaRPr lang="en-GB"/>
          </a:p>
          <a:p>
            <a:pPr marL="0" indent="0">
              <a:buNone/>
            </a:pPr>
            <a:endParaRPr lang="en-US" sz="1600"/>
          </a:p>
          <a:p>
            <a:pPr marL="0" indent="0">
              <a:buNone/>
            </a:pPr>
            <a:endParaRPr lang="en-US" sz="1600" dirty="0"/>
          </a:p>
        </p:txBody>
      </p:sp>
      <p:pic>
        <p:nvPicPr>
          <p:cNvPr id="6" name="Picture 5">
            <a:extLst>
              <a:ext uri="{FF2B5EF4-FFF2-40B4-BE49-F238E27FC236}">
                <a16:creationId xmlns:a16="http://schemas.microsoft.com/office/drawing/2014/main" id="{B2E54382-8775-430F-BA89-5A59E20BA5B5}"/>
              </a:ext>
            </a:extLst>
          </p:cNvPr>
          <p:cNvPicPr>
            <a:picLocks noChangeAspect="1"/>
          </p:cNvPicPr>
          <p:nvPr/>
        </p:nvPicPr>
        <p:blipFill>
          <a:blip r:embed="rId2"/>
          <a:stretch>
            <a:fillRect/>
          </a:stretch>
        </p:blipFill>
        <p:spPr>
          <a:xfrm>
            <a:off x="-10332" y="1071252"/>
            <a:ext cx="9001932" cy="909948"/>
          </a:xfrm>
          <a:prstGeom prst="rect">
            <a:avLst/>
          </a:prstGeom>
        </p:spPr>
      </p:pic>
      <p:pic>
        <p:nvPicPr>
          <p:cNvPr id="9" name="Picture 8">
            <a:extLst>
              <a:ext uri="{FF2B5EF4-FFF2-40B4-BE49-F238E27FC236}">
                <a16:creationId xmlns:a16="http://schemas.microsoft.com/office/drawing/2014/main" id="{C14218B8-35A4-409E-BFFB-80EA297100F3}"/>
              </a:ext>
            </a:extLst>
          </p:cNvPr>
          <p:cNvPicPr>
            <a:picLocks noChangeAspect="1"/>
          </p:cNvPicPr>
          <p:nvPr/>
        </p:nvPicPr>
        <p:blipFill>
          <a:blip r:embed="rId3"/>
          <a:stretch>
            <a:fillRect/>
          </a:stretch>
        </p:blipFill>
        <p:spPr>
          <a:xfrm>
            <a:off x="1099250" y="2315204"/>
            <a:ext cx="5427344" cy="3471544"/>
          </a:xfrm>
          <a:prstGeom prst="rect">
            <a:avLst/>
          </a:prstGeom>
        </p:spPr>
      </p:pic>
      <p:sp>
        <p:nvSpPr>
          <p:cNvPr id="10" name="TextBox 9">
            <a:extLst>
              <a:ext uri="{FF2B5EF4-FFF2-40B4-BE49-F238E27FC236}">
                <a16:creationId xmlns:a16="http://schemas.microsoft.com/office/drawing/2014/main" id="{297D328B-20A2-4F55-ADE7-0F8BA46A44D0}"/>
              </a:ext>
            </a:extLst>
          </p:cNvPr>
          <p:cNvSpPr txBox="1"/>
          <p:nvPr/>
        </p:nvSpPr>
        <p:spPr>
          <a:xfrm flipH="1">
            <a:off x="7622841" y="4038600"/>
            <a:ext cx="1859281" cy="1015663"/>
          </a:xfrm>
          <a:prstGeom prst="rect">
            <a:avLst/>
          </a:prstGeom>
          <a:noFill/>
        </p:spPr>
        <p:txBody>
          <a:bodyPr wrap="square" rtlCol="0">
            <a:spAutoFit/>
          </a:bodyPr>
          <a:lstStyle/>
          <a:p>
            <a:r>
              <a:rPr lang="en-GB" sz="2000" dirty="0"/>
              <a:t>Today</a:t>
            </a:r>
          </a:p>
          <a:p>
            <a:r>
              <a:rPr lang="en-GB" sz="2000" dirty="0"/>
              <a:t>US 133%</a:t>
            </a:r>
          </a:p>
          <a:p>
            <a:r>
              <a:rPr lang="en-GB" sz="2000" dirty="0"/>
              <a:t>UK 108%</a:t>
            </a:r>
          </a:p>
        </p:txBody>
      </p:sp>
    </p:spTree>
    <p:extLst>
      <p:ext uri="{BB962C8B-B14F-4D97-AF65-F5344CB8AC3E}">
        <p14:creationId xmlns:p14="http://schemas.microsoft.com/office/powerpoint/2010/main" val="176302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a:ea typeface="ヒラギノ角ゴ Pro W3" charset="-128"/>
              </a:rPr>
              <a:t>Question: Debt to GDP Ratios  </a:t>
            </a:r>
            <a:endParaRPr lang="en-US" dirty="0"/>
          </a:p>
        </p:txBody>
      </p:sp>
      <p:sp>
        <p:nvSpPr>
          <p:cNvPr id="3" name="Content Placeholder 2"/>
          <p:cNvSpPr>
            <a:spLocks noGrp="1"/>
          </p:cNvSpPr>
          <p:nvPr>
            <p:ph idx="1"/>
          </p:nvPr>
        </p:nvSpPr>
        <p:spPr>
          <a:xfrm>
            <a:off x="156275" y="2712768"/>
            <a:ext cx="8229600" cy="4525963"/>
          </a:xfrm>
        </p:spPr>
        <p:txBody>
          <a:bodyPr/>
          <a:lstStyle/>
          <a:p>
            <a:endParaRPr lang="en-GB"/>
          </a:p>
          <a:p>
            <a:pPr marL="0" indent="0">
              <a:buNone/>
            </a:pPr>
            <a:endParaRPr lang="en-US" sz="1600"/>
          </a:p>
          <a:p>
            <a:pPr marL="0" indent="0">
              <a:buNone/>
            </a:pPr>
            <a:endParaRPr lang="en-US" sz="1600" dirty="0"/>
          </a:p>
        </p:txBody>
      </p:sp>
      <p:pic>
        <p:nvPicPr>
          <p:cNvPr id="6" name="Picture 5">
            <a:extLst>
              <a:ext uri="{FF2B5EF4-FFF2-40B4-BE49-F238E27FC236}">
                <a16:creationId xmlns:a16="http://schemas.microsoft.com/office/drawing/2014/main" id="{B2E54382-8775-430F-BA89-5A59E20BA5B5}"/>
              </a:ext>
            </a:extLst>
          </p:cNvPr>
          <p:cNvPicPr>
            <a:picLocks noChangeAspect="1"/>
          </p:cNvPicPr>
          <p:nvPr/>
        </p:nvPicPr>
        <p:blipFill>
          <a:blip r:embed="rId2"/>
          <a:stretch>
            <a:fillRect/>
          </a:stretch>
        </p:blipFill>
        <p:spPr>
          <a:xfrm>
            <a:off x="-10332" y="1071252"/>
            <a:ext cx="9144000" cy="757548"/>
          </a:xfrm>
          <a:prstGeom prst="rect">
            <a:avLst/>
          </a:prstGeom>
        </p:spPr>
      </p:pic>
      <p:pic>
        <p:nvPicPr>
          <p:cNvPr id="9" name="Picture 8">
            <a:extLst>
              <a:ext uri="{FF2B5EF4-FFF2-40B4-BE49-F238E27FC236}">
                <a16:creationId xmlns:a16="http://schemas.microsoft.com/office/drawing/2014/main" id="{C14218B8-35A4-409E-BFFB-80EA297100F3}"/>
              </a:ext>
            </a:extLst>
          </p:cNvPr>
          <p:cNvPicPr>
            <a:picLocks noChangeAspect="1"/>
          </p:cNvPicPr>
          <p:nvPr/>
        </p:nvPicPr>
        <p:blipFill>
          <a:blip r:embed="rId3"/>
          <a:stretch>
            <a:fillRect/>
          </a:stretch>
        </p:blipFill>
        <p:spPr>
          <a:xfrm>
            <a:off x="5715000" y="1729098"/>
            <a:ext cx="1727900" cy="1105233"/>
          </a:xfrm>
          <a:prstGeom prst="rect">
            <a:avLst/>
          </a:prstGeom>
        </p:spPr>
      </p:pic>
      <p:sp>
        <p:nvSpPr>
          <p:cNvPr id="10" name="TextBox 9">
            <a:extLst>
              <a:ext uri="{FF2B5EF4-FFF2-40B4-BE49-F238E27FC236}">
                <a16:creationId xmlns:a16="http://schemas.microsoft.com/office/drawing/2014/main" id="{297D328B-20A2-4F55-ADE7-0F8BA46A44D0}"/>
              </a:ext>
            </a:extLst>
          </p:cNvPr>
          <p:cNvSpPr txBox="1"/>
          <p:nvPr/>
        </p:nvSpPr>
        <p:spPr>
          <a:xfrm flipH="1">
            <a:off x="7866375" y="1818668"/>
            <a:ext cx="1364884" cy="1015663"/>
          </a:xfrm>
          <a:prstGeom prst="rect">
            <a:avLst/>
          </a:prstGeom>
          <a:noFill/>
        </p:spPr>
        <p:txBody>
          <a:bodyPr wrap="square" rtlCol="0">
            <a:spAutoFit/>
          </a:bodyPr>
          <a:lstStyle/>
          <a:p>
            <a:r>
              <a:rPr lang="en-GB" sz="2000"/>
              <a:t>Today</a:t>
            </a:r>
          </a:p>
          <a:p>
            <a:r>
              <a:rPr lang="en-GB" sz="2000"/>
              <a:t>US 133%</a:t>
            </a:r>
          </a:p>
          <a:p>
            <a:r>
              <a:rPr lang="en-GB" sz="2000"/>
              <a:t>UK 108%</a:t>
            </a:r>
            <a:endParaRPr lang="en-GB" sz="2000" dirty="0" err="1"/>
          </a:p>
        </p:txBody>
      </p:sp>
      <p:sp>
        <p:nvSpPr>
          <p:cNvPr id="4" name="TextBox 3">
            <a:extLst>
              <a:ext uri="{FF2B5EF4-FFF2-40B4-BE49-F238E27FC236}">
                <a16:creationId xmlns:a16="http://schemas.microsoft.com/office/drawing/2014/main" id="{EBB95553-AE5C-4DB9-BFFD-5D31AE9977B8}"/>
              </a:ext>
            </a:extLst>
          </p:cNvPr>
          <p:cNvSpPr txBox="1"/>
          <p:nvPr/>
        </p:nvSpPr>
        <p:spPr>
          <a:xfrm>
            <a:off x="304800" y="3429000"/>
            <a:ext cx="8382000" cy="1631216"/>
          </a:xfrm>
          <a:prstGeom prst="rect">
            <a:avLst/>
          </a:prstGeom>
          <a:noFill/>
        </p:spPr>
        <p:txBody>
          <a:bodyPr wrap="square" rtlCol="0">
            <a:spAutoFit/>
          </a:bodyPr>
          <a:lstStyle/>
          <a:p>
            <a:r>
              <a:rPr lang="en-GB" sz="2000"/>
              <a:t>What is an appropriate Debt/GDP Ratio?</a:t>
            </a:r>
          </a:p>
          <a:p>
            <a:r>
              <a:rPr lang="en-GB"/>
              <a:t>What makes a certain level of debt to gdp ratio sustainable?</a:t>
            </a:r>
            <a:endParaRPr lang="en-GB" sz="2000"/>
          </a:p>
          <a:p>
            <a:endParaRPr lang="en-GB" sz="2000"/>
          </a:p>
          <a:p>
            <a:r>
              <a:rPr lang="en-GB" sz="2000" b="0" i="1">
                <a:solidFill>
                  <a:srgbClr val="202124"/>
                </a:solidFill>
                <a:effectLst/>
                <a:latin typeface="arial" panose="020B0604020202020204" pitchFamily="34" charset="0"/>
              </a:rPr>
              <a:t>One of the Euro convergence criteria was that government debt-to-GDP should be </a:t>
            </a:r>
            <a:r>
              <a:rPr lang="en-GB" sz="2000" b="1" i="1">
                <a:solidFill>
                  <a:srgbClr val="202124"/>
                </a:solidFill>
                <a:effectLst/>
                <a:latin typeface="arial" panose="020B0604020202020204" pitchFamily="34" charset="0"/>
              </a:rPr>
              <a:t>below 60%</a:t>
            </a:r>
            <a:r>
              <a:rPr lang="en-GB" sz="2000" b="0" i="1">
                <a:solidFill>
                  <a:srgbClr val="202124"/>
                </a:solidFill>
                <a:effectLst/>
                <a:latin typeface="arial" panose="020B0604020202020204" pitchFamily="34" charset="0"/>
              </a:rPr>
              <a:t>.</a:t>
            </a:r>
            <a:endParaRPr lang="en-GB" sz="2000" i="1" dirty="0" err="1"/>
          </a:p>
        </p:txBody>
      </p:sp>
    </p:spTree>
    <p:extLst>
      <p:ext uri="{BB962C8B-B14F-4D97-AF65-F5344CB8AC3E}">
        <p14:creationId xmlns:p14="http://schemas.microsoft.com/office/powerpoint/2010/main" val="42206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8A322-B60E-D1DB-7B24-45C53C3AE7CC}"/>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2D5AB9E9-934D-C2E6-AB53-E7801E0D0D00}"/>
              </a:ext>
            </a:extLst>
          </p:cNvPr>
          <p:cNvPicPr>
            <a:picLocks noChangeAspect="1"/>
          </p:cNvPicPr>
          <p:nvPr/>
        </p:nvPicPr>
        <p:blipFill>
          <a:blip r:embed="rId2"/>
          <a:stretch>
            <a:fillRect/>
          </a:stretch>
        </p:blipFill>
        <p:spPr>
          <a:xfrm>
            <a:off x="0" y="254751"/>
            <a:ext cx="9144000" cy="6348497"/>
          </a:xfrm>
          <a:prstGeom prst="rect">
            <a:avLst/>
          </a:prstGeom>
        </p:spPr>
      </p:pic>
    </p:spTree>
    <p:extLst>
      <p:ext uri="{BB962C8B-B14F-4D97-AF65-F5344CB8AC3E}">
        <p14:creationId xmlns:p14="http://schemas.microsoft.com/office/powerpoint/2010/main" val="132036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325CB-F02F-EA98-2E05-0CE499110C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7319EA-3E86-43C4-533B-245237C38153}"/>
              </a:ext>
            </a:extLst>
          </p:cNvPr>
          <p:cNvPicPr>
            <a:picLocks noChangeAspect="1"/>
          </p:cNvPicPr>
          <p:nvPr/>
        </p:nvPicPr>
        <p:blipFill>
          <a:blip r:embed="rId2"/>
          <a:stretch>
            <a:fillRect/>
          </a:stretch>
        </p:blipFill>
        <p:spPr>
          <a:xfrm>
            <a:off x="2057400" y="838200"/>
            <a:ext cx="4191000" cy="4629150"/>
          </a:xfrm>
          <a:prstGeom prst="rect">
            <a:avLst/>
          </a:prstGeom>
        </p:spPr>
      </p:pic>
      <p:sp>
        <p:nvSpPr>
          <p:cNvPr id="4" name="TextBox 3">
            <a:extLst>
              <a:ext uri="{FF2B5EF4-FFF2-40B4-BE49-F238E27FC236}">
                <a16:creationId xmlns:a16="http://schemas.microsoft.com/office/drawing/2014/main" id="{CAB932BE-A530-BFB7-3519-602AF7FD8570}"/>
              </a:ext>
            </a:extLst>
          </p:cNvPr>
          <p:cNvSpPr txBox="1"/>
          <p:nvPr/>
        </p:nvSpPr>
        <p:spPr>
          <a:xfrm>
            <a:off x="457200" y="152400"/>
            <a:ext cx="4572000" cy="400110"/>
          </a:xfrm>
          <a:prstGeom prst="rect">
            <a:avLst/>
          </a:prstGeom>
          <a:noFill/>
        </p:spPr>
        <p:txBody>
          <a:bodyPr wrap="square" rtlCol="0">
            <a:spAutoFit/>
          </a:bodyPr>
          <a:lstStyle/>
          <a:p>
            <a:r>
              <a:rPr lang="en-GB" sz="2000" b="1" dirty="0">
                <a:solidFill>
                  <a:srgbClr val="B5121B"/>
                </a:solidFill>
              </a:rPr>
              <a:t>Top 10 Countries with highest ratios </a:t>
            </a:r>
          </a:p>
        </p:txBody>
      </p:sp>
    </p:spTree>
    <p:extLst>
      <p:ext uri="{BB962C8B-B14F-4D97-AF65-F5344CB8AC3E}">
        <p14:creationId xmlns:p14="http://schemas.microsoft.com/office/powerpoint/2010/main" val="283019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dirty="0">
                <a:ea typeface="ヒラギノ角ゴ Pro W3" charset="-128"/>
              </a:rPr>
              <a:t>Question: Debt to GDP Ratios  </a:t>
            </a:r>
            <a:endParaRPr lang="en-US" dirty="0"/>
          </a:p>
        </p:txBody>
      </p:sp>
      <p:sp>
        <p:nvSpPr>
          <p:cNvPr id="3" name="Content Placeholder 2"/>
          <p:cNvSpPr>
            <a:spLocks noGrp="1"/>
          </p:cNvSpPr>
          <p:nvPr>
            <p:ph idx="1"/>
          </p:nvPr>
        </p:nvSpPr>
        <p:spPr>
          <a:xfrm>
            <a:off x="156275" y="2712768"/>
            <a:ext cx="8229600" cy="4525963"/>
          </a:xfrm>
        </p:spPr>
        <p:txBody>
          <a:bodyPr/>
          <a:lstStyle/>
          <a:p>
            <a:endParaRPr lang="en-GB"/>
          </a:p>
          <a:p>
            <a:pPr marL="0" indent="0">
              <a:buNone/>
            </a:pPr>
            <a:endParaRPr lang="en-US" sz="1600"/>
          </a:p>
          <a:p>
            <a:pPr marL="0" indent="0">
              <a:buNone/>
            </a:pPr>
            <a:endParaRPr lang="en-US" sz="1600" dirty="0"/>
          </a:p>
        </p:txBody>
      </p:sp>
      <p:pic>
        <p:nvPicPr>
          <p:cNvPr id="6" name="Picture 5">
            <a:extLst>
              <a:ext uri="{FF2B5EF4-FFF2-40B4-BE49-F238E27FC236}">
                <a16:creationId xmlns:a16="http://schemas.microsoft.com/office/drawing/2014/main" id="{B2E54382-8775-430F-BA89-5A59E20BA5B5}"/>
              </a:ext>
            </a:extLst>
          </p:cNvPr>
          <p:cNvPicPr>
            <a:picLocks noChangeAspect="1"/>
          </p:cNvPicPr>
          <p:nvPr/>
        </p:nvPicPr>
        <p:blipFill>
          <a:blip r:embed="rId2"/>
          <a:stretch>
            <a:fillRect/>
          </a:stretch>
        </p:blipFill>
        <p:spPr>
          <a:xfrm>
            <a:off x="-10332" y="1071252"/>
            <a:ext cx="9144000" cy="757548"/>
          </a:xfrm>
          <a:prstGeom prst="rect">
            <a:avLst/>
          </a:prstGeom>
        </p:spPr>
      </p:pic>
      <p:pic>
        <p:nvPicPr>
          <p:cNvPr id="9" name="Picture 8">
            <a:extLst>
              <a:ext uri="{FF2B5EF4-FFF2-40B4-BE49-F238E27FC236}">
                <a16:creationId xmlns:a16="http://schemas.microsoft.com/office/drawing/2014/main" id="{C14218B8-35A4-409E-BFFB-80EA297100F3}"/>
              </a:ext>
            </a:extLst>
          </p:cNvPr>
          <p:cNvPicPr>
            <a:picLocks noChangeAspect="1"/>
          </p:cNvPicPr>
          <p:nvPr/>
        </p:nvPicPr>
        <p:blipFill>
          <a:blip r:embed="rId3"/>
          <a:stretch>
            <a:fillRect/>
          </a:stretch>
        </p:blipFill>
        <p:spPr>
          <a:xfrm>
            <a:off x="1643934" y="1525110"/>
            <a:ext cx="4775900" cy="3054854"/>
          </a:xfrm>
          <a:prstGeom prst="rect">
            <a:avLst/>
          </a:prstGeom>
        </p:spPr>
      </p:pic>
      <p:sp>
        <p:nvSpPr>
          <p:cNvPr id="10" name="TextBox 9">
            <a:extLst>
              <a:ext uri="{FF2B5EF4-FFF2-40B4-BE49-F238E27FC236}">
                <a16:creationId xmlns:a16="http://schemas.microsoft.com/office/drawing/2014/main" id="{297D328B-20A2-4F55-ADE7-0F8BA46A44D0}"/>
              </a:ext>
            </a:extLst>
          </p:cNvPr>
          <p:cNvSpPr txBox="1"/>
          <p:nvPr/>
        </p:nvSpPr>
        <p:spPr>
          <a:xfrm flipH="1">
            <a:off x="7188591" y="2204936"/>
            <a:ext cx="1364884" cy="1015663"/>
          </a:xfrm>
          <a:prstGeom prst="rect">
            <a:avLst/>
          </a:prstGeom>
          <a:noFill/>
        </p:spPr>
        <p:txBody>
          <a:bodyPr wrap="square" rtlCol="0">
            <a:spAutoFit/>
          </a:bodyPr>
          <a:lstStyle/>
          <a:p>
            <a:r>
              <a:rPr lang="en-GB" sz="2000"/>
              <a:t>Today</a:t>
            </a:r>
          </a:p>
          <a:p>
            <a:r>
              <a:rPr lang="en-GB" sz="2000"/>
              <a:t>US 133%</a:t>
            </a:r>
          </a:p>
          <a:p>
            <a:r>
              <a:rPr lang="en-GB" sz="2000"/>
              <a:t>UK 108%</a:t>
            </a:r>
            <a:endParaRPr lang="en-GB" sz="2000" dirty="0" err="1"/>
          </a:p>
        </p:txBody>
      </p:sp>
      <p:sp>
        <p:nvSpPr>
          <p:cNvPr id="4" name="TextBox 3">
            <a:extLst>
              <a:ext uri="{FF2B5EF4-FFF2-40B4-BE49-F238E27FC236}">
                <a16:creationId xmlns:a16="http://schemas.microsoft.com/office/drawing/2014/main" id="{EBB95553-AE5C-4DB9-BFFD-5D31AE9977B8}"/>
              </a:ext>
            </a:extLst>
          </p:cNvPr>
          <p:cNvSpPr txBox="1"/>
          <p:nvPr/>
        </p:nvSpPr>
        <p:spPr>
          <a:xfrm>
            <a:off x="603142" y="4747838"/>
            <a:ext cx="8382000" cy="1015663"/>
          </a:xfrm>
          <a:prstGeom prst="rect">
            <a:avLst/>
          </a:prstGeom>
          <a:noFill/>
        </p:spPr>
        <p:txBody>
          <a:bodyPr wrap="square" rtlCol="0">
            <a:spAutoFit/>
          </a:bodyPr>
          <a:lstStyle/>
          <a:p>
            <a:r>
              <a:rPr lang="en-GB" sz="2000" i="1" dirty="0">
                <a:solidFill>
                  <a:srgbClr val="B5121B"/>
                </a:solidFill>
              </a:rPr>
              <a:t>One major consideration is who the debt is owed to?</a:t>
            </a:r>
          </a:p>
          <a:p>
            <a:r>
              <a:rPr lang="en-GB" sz="2000" dirty="0"/>
              <a:t>Greece for example owed a lot of its debt to foreign Creditors.</a:t>
            </a:r>
          </a:p>
          <a:p>
            <a:r>
              <a:rPr lang="en-GB" sz="2000" dirty="0"/>
              <a:t>Even in the US a lot of foreign buyers buy US Government Bonds </a:t>
            </a:r>
          </a:p>
        </p:txBody>
      </p:sp>
    </p:spTree>
    <p:extLst>
      <p:ext uri="{BB962C8B-B14F-4D97-AF65-F5344CB8AC3E}">
        <p14:creationId xmlns:p14="http://schemas.microsoft.com/office/powerpoint/2010/main" val="334508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a:ea typeface="ヒラギノ角ゴ Pro W3" charset="-128"/>
              </a:rPr>
              <a:t>Question: Debt to GDP Ratios - JAPAN   </a:t>
            </a:r>
            <a:endParaRPr lang="en-US" dirty="0"/>
          </a:p>
        </p:txBody>
      </p:sp>
      <p:sp>
        <p:nvSpPr>
          <p:cNvPr id="3" name="Content Placeholder 2"/>
          <p:cNvSpPr>
            <a:spLocks noGrp="1"/>
          </p:cNvSpPr>
          <p:nvPr>
            <p:ph idx="1"/>
          </p:nvPr>
        </p:nvSpPr>
        <p:spPr>
          <a:xfrm>
            <a:off x="156275" y="2712768"/>
            <a:ext cx="8229600" cy="4525963"/>
          </a:xfrm>
        </p:spPr>
        <p:txBody>
          <a:bodyPr/>
          <a:lstStyle/>
          <a:p>
            <a:endParaRPr lang="en-GB"/>
          </a:p>
          <a:p>
            <a:pPr marL="0" indent="0">
              <a:buNone/>
            </a:pPr>
            <a:endParaRPr lang="en-US" sz="1600"/>
          </a:p>
          <a:p>
            <a:pPr marL="0" indent="0">
              <a:buNone/>
            </a:pPr>
            <a:endParaRPr lang="en-US" sz="1600" dirty="0"/>
          </a:p>
        </p:txBody>
      </p:sp>
      <p:pic>
        <p:nvPicPr>
          <p:cNvPr id="9" name="Picture 8">
            <a:extLst>
              <a:ext uri="{FF2B5EF4-FFF2-40B4-BE49-F238E27FC236}">
                <a16:creationId xmlns:a16="http://schemas.microsoft.com/office/drawing/2014/main" id="{C14218B8-35A4-409E-BFFB-80EA297100F3}"/>
              </a:ext>
            </a:extLst>
          </p:cNvPr>
          <p:cNvPicPr>
            <a:picLocks noChangeAspect="1"/>
          </p:cNvPicPr>
          <p:nvPr/>
        </p:nvPicPr>
        <p:blipFill>
          <a:blip r:embed="rId2"/>
          <a:stretch>
            <a:fillRect/>
          </a:stretch>
        </p:blipFill>
        <p:spPr>
          <a:xfrm>
            <a:off x="3048000" y="1006247"/>
            <a:ext cx="2487584" cy="1591157"/>
          </a:xfrm>
          <a:prstGeom prst="rect">
            <a:avLst/>
          </a:prstGeom>
        </p:spPr>
      </p:pic>
      <p:sp>
        <p:nvSpPr>
          <p:cNvPr id="4" name="TextBox 3">
            <a:extLst>
              <a:ext uri="{FF2B5EF4-FFF2-40B4-BE49-F238E27FC236}">
                <a16:creationId xmlns:a16="http://schemas.microsoft.com/office/drawing/2014/main" id="{EBB95553-AE5C-4DB9-BFFD-5D31AE9977B8}"/>
              </a:ext>
            </a:extLst>
          </p:cNvPr>
          <p:cNvSpPr txBox="1"/>
          <p:nvPr/>
        </p:nvSpPr>
        <p:spPr>
          <a:xfrm>
            <a:off x="100792" y="2636961"/>
            <a:ext cx="9043208" cy="3477875"/>
          </a:xfrm>
          <a:prstGeom prst="rect">
            <a:avLst/>
          </a:prstGeom>
          <a:noFill/>
        </p:spPr>
        <p:txBody>
          <a:bodyPr wrap="square" rtlCol="0">
            <a:spAutoFit/>
          </a:bodyPr>
          <a:lstStyle/>
          <a:p>
            <a:r>
              <a:rPr lang="en-GB" sz="2000" i="1" dirty="0"/>
              <a:t>The Japanese position is much different than the US position</a:t>
            </a:r>
          </a:p>
          <a:p>
            <a:endParaRPr lang="en-GB" sz="2000" dirty="0"/>
          </a:p>
          <a:p>
            <a:r>
              <a:rPr lang="en-GB" sz="2000" dirty="0"/>
              <a:t>Most of the Japanese debt is owned by Japanese people (90% of current debt).</a:t>
            </a:r>
          </a:p>
          <a:p>
            <a:endParaRPr lang="en-GB" sz="2000" dirty="0"/>
          </a:p>
          <a:p>
            <a:r>
              <a:rPr lang="en-GB" sz="2000" dirty="0"/>
              <a:t>More specifically the BOJ plays a big role as a buyer, and puts pressure on Japanese yields, which makes it cheaper for the government to issue bonds!</a:t>
            </a:r>
          </a:p>
          <a:p>
            <a:endParaRPr lang="en-GB" sz="2000" dirty="0"/>
          </a:p>
          <a:p>
            <a:r>
              <a:rPr lang="en-GB" sz="2000" dirty="0"/>
              <a:t>Japan is the biggest creditor in the world. The country holds a net amount of about 3 trillion USD (367 trillion yen) of financial assets throughout the world which makes Japan the largest creditor worldwide (before China</a:t>
            </a:r>
            <a:r>
              <a:rPr lang="en-GB" sz="2000" b="0" i="0" dirty="0">
                <a:solidFill>
                  <a:srgbClr val="232629"/>
                </a:solidFill>
                <a:effectLst/>
                <a:latin typeface="-apple-system"/>
              </a:rPr>
              <a:t>!)</a:t>
            </a:r>
            <a:endParaRPr lang="en-GB" sz="2000" dirty="0"/>
          </a:p>
        </p:txBody>
      </p:sp>
    </p:spTree>
    <p:extLst>
      <p:ext uri="{BB962C8B-B14F-4D97-AF65-F5344CB8AC3E}">
        <p14:creationId xmlns:p14="http://schemas.microsoft.com/office/powerpoint/2010/main" val="42267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9A42C8F-D44E-4D88-A435-7F7E9106C4FA}"/>
              </a:ext>
            </a:extLst>
          </p:cNvPr>
          <p:cNvSpPr txBox="1"/>
          <p:nvPr/>
        </p:nvSpPr>
        <p:spPr>
          <a:xfrm>
            <a:off x="7096831" y="322579"/>
            <a:ext cx="1752600" cy="707886"/>
          </a:xfrm>
          <a:prstGeom prst="rect">
            <a:avLst/>
          </a:prstGeom>
          <a:noFill/>
        </p:spPr>
        <p:txBody>
          <a:bodyPr wrap="square" rtlCol="0">
            <a:spAutoFit/>
          </a:bodyPr>
          <a:lstStyle/>
          <a:p>
            <a:r>
              <a:rPr lang="en-GB" sz="2000" dirty="0">
                <a:solidFill>
                  <a:srgbClr val="B5121B"/>
                </a:solidFill>
              </a:rPr>
              <a:t>Not </a:t>
            </a:r>
            <a:r>
              <a:rPr lang="en-GB" sz="2000">
                <a:solidFill>
                  <a:srgbClr val="B5121B"/>
                </a:solidFill>
              </a:rPr>
              <a:t>assessible</a:t>
            </a:r>
            <a:endParaRPr lang="en-GB" sz="2000" dirty="0">
              <a:solidFill>
                <a:srgbClr val="B5121B"/>
              </a:solidFill>
            </a:endParaRPr>
          </a:p>
        </p:txBody>
      </p:sp>
      <p:pic>
        <p:nvPicPr>
          <p:cNvPr id="11" name="Picture 10">
            <a:extLst>
              <a:ext uri="{FF2B5EF4-FFF2-40B4-BE49-F238E27FC236}">
                <a16:creationId xmlns:a16="http://schemas.microsoft.com/office/drawing/2014/main" id="{0207793A-27DA-8E02-910D-CE76D5F5325F}"/>
              </a:ext>
            </a:extLst>
          </p:cNvPr>
          <p:cNvPicPr>
            <a:picLocks noChangeAspect="1"/>
          </p:cNvPicPr>
          <p:nvPr/>
        </p:nvPicPr>
        <p:blipFill>
          <a:blip r:embed="rId2"/>
          <a:stretch>
            <a:fillRect/>
          </a:stretch>
        </p:blipFill>
        <p:spPr>
          <a:xfrm>
            <a:off x="400050" y="990600"/>
            <a:ext cx="8343900" cy="3267075"/>
          </a:xfrm>
          <a:prstGeom prst="rect">
            <a:avLst/>
          </a:prstGeom>
        </p:spPr>
      </p:pic>
      <p:sp>
        <p:nvSpPr>
          <p:cNvPr id="12" name="TextBox 11">
            <a:extLst>
              <a:ext uri="{FF2B5EF4-FFF2-40B4-BE49-F238E27FC236}">
                <a16:creationId xmlns:a16="http://schemas.microsoft.com/office/drawing/2014/main" id="{1F402B96-2284-E9F8-12FE-BCE1339CEB9D}"/>
              </a:ext>
            </a:extLst>
          </p:cNvPr>
          <p:cNvSpPr txBox="1"/>
          <p:nvPr/>
        </p:nvSpPr>
        <p:spPr>
          <a:xfrm>
            <a:off x="533400" y="228600"/>
            <a:ext cx="2133600" cy="400110"/>
          </a:xfrm>
          <a:prstGeom prst="rect">
            <a:avLst/>
          </a:prstGeom>
          <a:noFill/>
        </p:spPr>
        <p:txBody>
          <a:bodyPr wrap="square" rtlCol="0">
            <a:spAutoFit/>
          </a:bodyPr>
          <a:lstStyle/>
          <a:p>
            <a:r>
              <a:rPr lang="en-GB" sz="2000" dirty="0"/>
              <a:t>Friday Feb 2</a:t>
            </a:r>
            <a:r>
              <a:rPr lang="en-GB" sz="2000" baseline="30000" dirty="0"/>
              <a:t>nd</a:t>
            </a:r>
            <a:r>
              <a:rPr lang="en-GB" sz="2000" dirty="0"/>
              <a:t>…</a:t>
            </a:r>
          </a:p>
        </p:txBody>
      </p:sp>
      <p:pic>
        <p:nvPicPr>
          <p:cNvPr id="14" name="Picture 13">
            <a:extLst>
              <a:ext uri="{FF2B5EF4-FFF2-40B4-BE49-F238E27FC236}">
                <a16:creationId xmlns:a16="http://schemas.microsoft.com/office/drawing/2014/main" id="{877AE269-566F-22D9-57C7-7D915CF7DD9E}"/>
              </a:ext>
            </a:extLst>
          </p:cNvPr>
          <p:cNvPicPr>
            <a:picLocks noChangeAspect="1"/>
          </p:cNvPicPr>
          <p:nvPr/>
        </p:nvPicPr>
        <p:blipFill>
          <a:blip r:embed="rId3"/>
          <a:stretch>
            <a:fillRect/>
          </a:stretch>
        </p:blipFill>
        <p:spPr>
          <a:xfrm>
            <a:off x="533400" y="4501833"/>
            <a:ext cx="7515225" cy="847725"/>
          </a:xfrm>
          <a:prstGeom prst="rect">
            <a:avLst/>
          </a:prstGeom>
        </p:spPr>
      </p:pic>
    </p:spTree>
    <p:extLst>
      <p:ext uri="{BB962C8B-B14F-4D97-AF65-F5344CB8AC3E}">
        <p14:creationId xmlns:p14="http://schemas.microsoft.com/office/powerpoint/2010/main" val="2170028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538" y="1370215"/>
            <a:ext cx="8229600" cy="1097280"/>
          </a:xfrm>
        </p:spPr>
        <p:txBody>
          <a:bodyPr/>
          <a:lstStyle/>
          <a:p>
            <a:r>
              <a:rPr lang="en-US" altLang="en-US" dirty="0">
                <a:ea typeface="ヒラギノ角ゴ Pro W3" charset="-128"/>
              </a:rPr>
              <a:t>GameStop – Jan 2021</a:t>
            </a:r>
            <a:br>
              <a:rPr lang="en-US" altLang="en-US" dirty="0">
                <a:ea typeface="ヒラギノ角ゴ Pro W3" charset="-128"/>
              </a:rPr>
            </a:br>
            <a:br>
              <a:rPr lang="en-US" altLang="en-US" dirty="0">
                <a:ea typeface="ヒラギノ角ゴ Pro W3" charset="-128"/>
              </a:rPr>
            </a:br>
            <a:r>
              <a:rPr lang="en-US" altLang="en-US" sz="1800" dirty="0">
                <a:solidFill>
                  <a:srgbClr val="00B0F0"/>
                </a:solidFill>
                <a:ea typeface="ヒラギノ角ゴ Pro W3" charset="-128"/>
              </a:rPr>
              <a:t>https://theprint.in/theprint-essential/the-gamestop-story-how-a-group-of-investors-on-reddit-gave-wall-street-a-wild-week/595181/ </a:t>
            </a:r>
            <a:endParaRPr lang="en-US" sz="1800" dirty="0">
              <a:solidFill>
                <a:srgbClr val="00B0F0"/>
              </a:solidFill>
            </a:endParaRPr>
          </a:p>
        </p:txBody>
      </p:sp>
      <p:sp>
        <p:nvSpPr>
          <p:cNvPr id="3" name="Content Placeholder 2"/>
          <p:cNvSpPr>
            <a:spLocks noGrp="1"/>
          </p:cNvSpPr>
          <p:nvPr>
            <p:ph idx="1"/>
          </p:nvPr>
        </p:nvSpPr>
        <p:spPr>
          <a:xfrm>
            <a:off x="228600" y="2467495"/>
            <a:ext cx="8229600" cy="4525963"/>
          </a:xfrm>
        </p:spPr>
        <p:txBody>
          <a:bodyPr/>
          <a:lstStyle/>
          <a:p>
            <a:pPr marL="0" indent="0">
              <a:buNone/>
            </a:pPr>
            <a:endParaRPr lang="en-GB" sz="2400" dirty="0"/>
          </a:p>
          <a:p>
            <a:pPr marL="0" indent="0">
              <a:buNone/>
            </a:pPr>
            <a:endParaRPr lang="en-GB" sz="2400" dirty="0"/>
          </a:p>
          <a:p>
            <a:pPr marL="0" indent="0">
              <a:buNone/>
            </a:pPr>
            <a:r>
              <a:rPr lang="en-GB" sz="2400" dirty="0"/>
              <a:t>US chain of video game retail stores (Outdated Business)</a:t>
            </a:r>
          </a:p>
          <a:p>
            <a:pPr marL="0" indent="0">
              <a:buNone/>
            </a:pPr>
            <a:r>
              <a:rPr lang="en-GB" sz="2400" dirty="0"/>
              <a:t>A stock valued at just $3.25 six months earlier rallied by 8000 per cent. </a:t>
            </a:r>
            <a:endParaRPr lang="en-GB" dirty="0"/>
          </a:p>
          <a:p>
            <a:pPr marL="0" indent="0">
              <a:buNone/>
            </a:pPr>
            <a:r>
              <a:rPr lang="en-GB" dirty="0"/>
              <a:t> </a:t>
            </a:r>
          </a:p>
          <a:p>
            <a:pPr marL="0" indent="0">
              <a:buNone/>
            </a:pPr>
            <a:r>
              <a:rPr lang="en-GB" dirty="0"/>
              <a:t> </a:t>
            </a:r>
          </a:p>
          <a:p>
            <a:pPr marL="0" indent="0">
              <a:buNone/>
            </a:pPr>
            <a:endParaRPr lang="en-US" sz="1600" dirty="0"/>
          </a:p>
        </p:txBody>
      </p:sp>
    </p:spTree>
    <p:extLst>
      <p:ext uri="{BB962C8B-B14F-4D97-AF65-F5344CB8AC3E}">
        <p14:creationId xmlns:p14="http://schemas.microsoft.com/office/powerpoint/2010/main" val="118215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81000"/>
            <a:ext cx="8229600" cy="1097280"/>
          </a:xfrm>
        </p:spPr>
        <p:txBody>
          <a:bodyPr/>
          <a:lstStyle/>
          <a:p>
            <a:r>
              <a:rPr lang="en-US" altLang="en-US">
                <a:ea typeface="ヒラギノ角ゴ Pro W3" charset="-128"/>
              </a:rPr>
              <a:t>GameStop – Jan 2021</a:t>
            </a:r>
            <a:br>
              <a:rPr lang="en-US" altLang="en-US">
                <a:ea typeface="ヒラギノ角ゴ Pro W3" charset="-128"/>
              </a:rPr>
            </a:br>
            <a:br>
              <a:rPr lang="en-US" altLang="en-US">
                <a:ea typeface="ヒラギノ角ゴ Pro W3" charset="-128"/>
              </a:rPr>
            </a:br>
            <a:endParaRPr lang="en-US" sz="1800" dirty="0">
              <a:solidFill>
                <a:srgbClr val="00B0F0"/>
              </a:solidFill>
            </a:endParaRPr>
          </a:p>
        </p:txBody>
      </p:sp>
      <p:pic>
        <p:nvPicPr>
          <p:cNvPr id="7" name="Picture 6">
            <a:extLst>
              <a:ext uri="{FF2B5EF4-FFF2-40B4-BE49-F238E27FC236}">
                <a16:creationId xmlns:a16="http://schemas.microsoft.com/office/drawing/2014/main" id="{75A05F73-C861-4270-BB13-2BF40128A1D6}"/>
              </a:ext>
            </a:extLst>
          </p:cNvPr>
          <p:cNvPicPr>
            <a:picLocks noChangeAspect="1"/>
          </p:cNvPicPr>
          <p:nvPr/>
        </p:nvPicPr>
        <p:blipFill>
          <a:blip r:embed="rId2"/>
          <a:stretch>
            <a:fillRect/>
          </a:stretch>
        </p:blipFill>
        <p:spPr>
          <a:xfrm>
            <a:off x="704850" y="1066800"/>
            <a:ext cx="6819900" cy="4200525"/>
          </a:xfrm>
          <a:prstGeom prst="rect">
            <a:avLst/>
          </a:prstGeom>
        </p:spPr>
      </p:pic>
    </p:spTree>
    <p:extLst>
      <p:ext uri="{BB962C8B-B14F-4D97-AF65-F5344CB8AC3E}">
        <p14:creationId xmlns:p14="http://schemas.microsoft.com/office/powerpoint/2010/main" val="2537467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02" y="0"/>
            <a:ext cx="8229600" cy="1097280"/>
          </a:xfrm>
        </p:spPr>
        <p:txBody>
          <a:bodyPr/>
          <a:lstStyle/>
          <a:p>
            <a:r>
              <a:rPr lang="en-US" altLang="en-US">
                <a:ea typeface="ヒラギノ角ゴ Pro W3" charset="-128"/>
              </a:rPr>
              <a:t>GameStop – Jan 2021</a:t>
            </a:r>
            <a:br>
              <a:rPr lang="en-US" altLang="en-US">
                <a:ea typeface="ヒラギノ角ゴ Pro W3" charset="-128"/>
              </a:rPr>
            </a:br>
            <a:endParaRPr lang="en-US" sz="1800" dirty="0">
              <a:solidFill>
                <a:srgbClr val="00B0F0"/>
              </a:solidFill>
            </a:endParaRPr>
          </a:p>
        </p:txBody>
      </p:sp>
      <p:sp>
        <p:nvSpPr>
          <p:cNvPr id="3" name="Content Placeholder 2"/>
          <p:cNvSpPr>
            <a:spLocks noGrp="1"/>
          </p:cNvSpPr>
          <p:nvPr>
            <p:ph idx="1"/>
          </p:nvPr>
        </p:nvSpPr>
        <p:spPr>
          <a:xfrm>
            <a:off x="218902" y="1097280"/>
            <a:ext cx="8229600" cy="4525963"/>
          </a:xfrm>
        </p:spPr>
        <p:txBody>
          <a:bodyPr/>
          <a:lstStyle/>
          <a:p>
            <a:pPr marL="0" indent="0">
              <a:buNone/>
            </a:pPr>
            <a:r>
              <a:rPr lang="en-GB" sz="2400" dirty="0"/>
              <a:t>So, how did a company with a doomed, outdated business model, become the most talked about stock?</a:t>
            </a:r>
          </a:p>
          <a:p>
            <a:pPr marL="0" indent="0">
              <a:buNone/>
            </a:pPr>
            <a:r>
              <a:rPr lang="en-GB" sz="2400" dirty="0"/>
              <a:t>The answer is r/</a:t>
            </a:r>
            <a:r>
              <a:rPr lang="en-GB" sz="2400" dirty="0" err="1"/>
              <a:t>wallstreetbets</a:t>
            </a:r>
            <a:r>
              <a:rPr lang="en-GB" sz="2400" dirty="0"/>
              <a:t>, a group of retail investors on an internet forum called Reddit who raised the stock price by initially 1,700 per cent</a:t>
            </a:r>
          </a:p>
          <a:p>
            <a:pPr marL="0" indent="0">
              <a:buNone/>
            </a:pPr>
            <a:endParaRPr lang="en-GB" sz="1600" dirty="0">
              <a:solidFill>
                <a:srgbClr val="000000"/>
              </a:solidFill>
              <a:latin typeface="Faustina"/>
            </a:endParaRPr>
          </a:p>
          <a:p>
            <a:pPr marL="0" indent="0">
              <a:buNone/>
            </a:pPr>
            <a:r>
              <a:rPr lang="en-GB" sz="2000" b="0" i="0" dirty="0">
                <a:solidFill>
                  <a:srgbClr val="C00000"/>
                </a:solidFill>
                <a:effectLst/>
                <a:latin typeface="Faustina"/>
              </a:rPr>
              <a:t>Day trading, short selling and hedge funds.</a:t>
            </a:r>
          </a:p>
          <a:p>
            <a:pPr marL="0" indent="0">
              <a:buNone/>
            </a:pPr>
            <a:r>
              <a:rPr lang="en-GB" sz="2000" b="0" i="0" dirty="0">
                <a:solidFill>
                  <a:srgbClr val="000000"/>
                </a:solidFill>
                <a:effectLst/>
                <a:latin typeface="Faustina"/>
              </a:rPr>
              <a:t>Day trading refers to buying and selling stocks multiple times during the day. By day trading, one aims to make small profits that add up as they trade.</a:t>
            </a:r>
            <a:endParaRPr lang="en-GB" sz="2000" dirty="0">
              <a:solidFill>
                <a:srgbClr val="000000"/>
              </a:solidFill>
              <a:latin typeface="Faustina"/>
            </a:endParaRPr>
          </a:p>
          <a:p>
            <a:pPr marL="0" indent="0">
              <a:buNone/>
            </a:pPr>
            <a:r>
              <a:rPr lang="en-GB" sz="2000" b="0" i="0" dirty="0">
                <a:solidFill>
                  <a:srgbClr val="000000"/>
                </a:solidFill>
                <a:effectLst/>
                <a:latin typeface="Faustina"/>
              </a:rPr>
              <a:t>Short selling is a way of profiting off the price of an asset which is falling.</a:t>
            </a:r>
          </a:p>
          <a:p>
            <a:pPr marL="0" indent="0">
              <a:buNone/>
            </a:pPr>
            <a:r>
              <a:rPr lang="en-GB" sz="2000" b="0" i="0" dirty="0">
                <a:solidFill>
                  <a:srgbClr val="000000"/>
                </a:solidFill>
                <a:effectLst/>
                <a:latin typeface="Faustina"/>
              </a:rPr>
              <a:t>Hedge funds are a group of investors that are supervised by a money manager. These hedge funds aim to make profits by short selling on failing stocks.</a:t>
            </a:r>
            <a:endParaRPr lang="en-US" sz="2000" dirty="0"/>
          </a:p>
        </p:txBody>
      </p:sp>
    </p:spTree>
    <p:extLst>
      <p:ext uri="{BB962C8B-B14F-4D97-AF65-F5344CB8AC3E}">
        <p14:creationId xmlns:p14="http://schemas.microsoft.com/office/powerpoint/2010/main" val="22309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02" y="0"/>
            <a:ext cx="8229600" cy="1097280"/>
          </a:xfrm>
        </p:spPr>
        <p:txBody>
          <a:bodyPr/>
          <a:lstStyle/>
          <a:p>
            <a:r>
              <a:rPr lang="en-US" altLang="en-US">
                <a:ea typeface="ヒラギノ角ゴ Pro W3" charset="-128"/>
              </a:rPr>
              <a:t>GameStop – Jan 2021</a:t>
            </a:r>
            <a:br>
              <a:rPr lang="en-US" altLang="en-US">
                <a:ea typeface="ヒラギノ角ゴ Pro W3" charset="-128"/>
              </a:rPr>
            </a:br>
            <a:endParaRPr lang="en-US" sz="1800" dirty="0">
              <a:solidFill>
                <a:srgbClr val="00B0F0"/>
              </a:solidFill>
            </a:endParaRPr>
          </a:p>
        </p:txBody>
      </p:sp>
      <p:sp>
        <p:nvSpPr>
          <p:cNvPr id="3" name="Content Placeholder 2"/>
          <p:cNvSpPr>
            <a:spLocks noGrp="1"/>
          </p:cNvSpPr>
          <p:nvPr>
            <p:ph idx="1"/>
          </p:nvPr>
        </p:nvSpPr>
        <p:spPr>
          <a:xfrm>
            <a:off x="218902" y="1097280"/>
            <a:ext cx="8229600" cy="4525963"/>
          </a:xfrm>
        </p:spPr>
        <p:txBody>
          <a:bodyPr/>
          <a:lstStyle/>
          <a:p>
            <a:pPr marL="0" indent="0">
              <a:buNone/>
            </a:pPr>
            <a:r>
              <a:rPr lang="en-GB" sz="2000">
                <a:solidFill>
                  <a:srgbClr val="000000"/>
                </a:solidFill>
                <a:latin typeface="Faustina"/>
              </a:rPr>
              <a:t>Over the years, GameStop’s stock had been falling. Reddit users noticed hedge funds were heavily short selling the stock, particularly the $13 billion hedge fund Melvin Capital.</a:t>
            </a:r>
          </a:p>
          <a:p>
            <a:pPr marL="0" indent="0">
              <a:buNone/>
            </a:pPr>
            <a:endParaRPr lang="en-GB" sz="2000">
              <a:solidFill>
                <a:srgbClr val="000000"/>
              </a:solidFill>
              <a:latin typeface="Faustina"/>
            </a:endParaRPr>
          </a:p>
          <a:p>
            <a:pPr marL="0" indent="0">
              <a:buNone/>
            </a:pPr>
            <a:r>
              <a:rPr lang="en-GB" sz="2000">
                <a:solidFill>
                  <a:srgbClr val="000000"/>
                </a:solidFill>
                <a:latin typeface="Faustina"/>
              </a:rPr>
              <a:t>In mid-2019, a Reddit user (Roaring Kitty) posted a picture showing a $53,000 investment in GameStop. Though the post didn’t get any attention then, the user frequently tweeted about the retail store and the investment. Finally it caught the attention of many young online traders. This led to the share prices increasing to unwarranted levels</a:t>
            </a:r>
          </a:p>
          <a:p>
            <a:pPr marL="0" indent="0">
              <a:buNone/>
            </a:pPr>
            <a:endParaRPr lang="en-GB" sz="2000">
              <a:solidFill>
                <a:srgbClr val="000000"/>
              </a:solidFill>
              <a:latin typeface="Faustina"/>
            </a:endParaRPr>
          </a:p>
          <a:p>
            <a:pPr marL="0" indent="0">
              <a:buNone/>
            </a:pPr>
            <a:r>
              <a:rPr lang="en-GB" sz="2000">
                <a:solidFill>
                  <a:srgbClr val="000000"/>
                </a:solidFill>
                <a:latin typeface="Faustina"/>
              </a:rPr>
              <a:t>Short sellers lost an estimated $23.6 billion on GameStop in this rally. Melvin Capital lost 30 per cent of the $12.5 billion it invested in managing shorted stocks</a:t>
            </a:r>
          </a:p>
          <a:p>
            <a:pPr marL="0" indent="0">
              <a:buNone/>
            </a:pPr>
            <a:endParaRPr lang="en-GB" sz="2400"/>
          </a:p>
        </p:txBody>
      </p:sp>
    </p:spTree>
    <p:extLst>
      <p:ext uri="{BB962C8B-B14F-4D97-AF65-F5344CB8AC3E}">
        <p14:creationId xmlns:p14="http://schemas.microsoft.com/office/powerpoint/2010/main" val="4058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1097280"/>
          </a:xfrm>
        </p:spPr>
        <p:txBody>
          <a:bodyPr/>
          <a:lstStyle/>
          <a:p>
            <a:r>
              <a:rPr lang="en-US" altLang="en-US" sz="2400">
                <a:ea typeface="ヒラギノ角ゴ Pro W3" pitchFamily="-84" charset="-128"/>
              </a:rPr>
              <a:t>GameStop </a:t>
            </a:r>
            <a:endParaRPr lang="en-US" sz="2400" dirty="0"/>
          </a:p>
        </p:txBody>
      </p:sp>
      <p:pic>
        <p:nvPicPr>
          <p:cNvPr id="4" name="Picture 3">
            <a:extLst>
              <a:ext uri="{FF2B5EF4-FFF2-40B4-BE49-F238E27FC236}">
                <a16:creationId xmlns:a16="http://schemas.microsoft.com/office/drawing/2014/main" id="{9C0ECCD4-56C9-4B4A-AFB7-7D3AC728DB02}"/>
              </a:ext>
            </a:extLst>
          </p:cNvPr>
          <p:cNvPicPr>
            <a:picLocks noChangeAspect="1"/>
          </p:cNvPicPr>
          <p:nvPr/>
        </p:nvPicPr>
        <p:blipFill>
          <a:blip r:embed="rId2"/>
          <a:stretch>
            <a:fillRect/>
          </a:stretch>
        </p:blipFill>
        <p:spPr>
          <a:xfrm>
            <a:off x="152400" y="7694"/>
            <a:ext cx="8839200" cy="6555032"/>
          </a:xfrm>
          <a:prstGeom prst="rect">
            <a:avLst/>
          </a:prstGeom>
        </p:spPr>
      </p:pic>
    </p:spTree>
    <p:extLst>
      <p:ext uri="{BB962C8B-B14F-4D97-AF65-F5344CB8AC3E}">
        <p14:creationId xmlns:p14="http://schemas.microsoft.com/office/powerpoint/2010/main" val="545174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02" y="0"/>
            <a:ext cx="8229600" cy="1097280"/>
          </a:xfrm>
        </p:spPr>
        <p:txBody>
          <a:bodyPr/>
          <a:lstStyle/>
          <a:p>
            <a:r>
              <a:rPr lang="en-US" altLang="en-US">
                <a:ea typeface="ヒラギノ角ゴ Pro W3" charset="-128"/>
              </a:rPr>
              <a:t>GameStop – Jan 2021</a:t>
            </a:r>
            <a:br>
              <a:rPr lang="en-US" altLang="en-US">
                <a:ea typeface="ヒラギノ角ゴ Pro W3" charset="-128"/>
              </a:rPr>
            </a:br>
            <a:endParaRPr lang="en-US" sz="1800" dirty="0">
              <a:solidFill>
                <a:srgbClr val="00B0F0"/>
              </a:solidFill>
            </a:endParaRPr>
          </a:p>
        </p:txBody>
      </p:sp>
      <p:sp>
        <p:nvSpPr>
          <p:cNvPr id="3" name="Content Placeholder 2"/>
          <p:cNvSpPr>
            <a:spLocks noGrp="1"/>
          </p:cNvSpPr>
          <p:nvPr>
            <p:ph idx="1"/>
          </p:nvPr>
        </p:nvSpPr>
        <p:spPr>
          <a:xfrm>
            <a:off x="218902" y="1097280"/>
            <a:ext cx="8229600" cy="4525963"/>
          </a:xfrm>
        </p:spPr>
        <p:txBody>
          <a:bodyPr/>
          <a:lstStyle/>
          <a:p>
            <a:pPr marL="0" indent="0">
              <a:buNone/>
            </a:pPr>
            <a:r>
              <a:rPr lang="en-GB" sz="2400">
                <a:solidFill>
                  <a:srgbClr val="000000"/>
                </a:solidFill>
                <a:latin typeface="Faustina"/>
              </a:rPr>
              <a:t>After hedge funds lost money, Wall Street demanded that short selling be made illegal even though it’s a practice commonly used by everyone. In order to avoid a stock crash, trading apps like Robinhood stopped the purchase of GameStop on their platform.</a:t>
            </a:r>
          </a:p>
          <a:p>
            <a:pPr marL="0" indent="0">
              <a:buNone/>
            </a:pPr>
            <a:endParaRPr lang="en-GB" sz="2400">
              <a:solidFill>
                <a:srgbClr val="000000"/>
              </a:solidFill>
              <a:latin typeface="Faustina"/>
            </a:endParaRPr>
          </a:p>
          <a:p>
            <a:pPr marL="0" indent="0">
              <a:buNone/>
            </a:pPr>
            <a:r>
              <a:rPr lang="en-GB" sz="2400">
                <a:solidFill>
                  <a:srgbClr val="000000"/>
                </a:solidFill>
                <a:latin typeface="Faustina"/>
              </a:rPr>
              <a:t>This led to a massive backlash on social media where “the rich” were accused of manipulating the stock market in a way that kept others out. Several Congress members also cried foul.</a:t>
            </a:r>
          </a:p>
          <a:p>
            <a:pPr marL="0" indent="0">
              <a:buNone/>
            </a:pPr>
            <a:endParaRPr lang="en-GB" sz="2400">
              <a:solidFill>
                <a:srgbClr val="000000"/>
              </a:solidFill>
              <a:latin typeface="Faustina"/>
            </a:endParaRPr>
          </a:p>
          <a:p>
            <a:pPr marL="0" indent="0">
              <a:buNone/>
            </a:pPr>
            <a:r>
              <a:rPr lang="en-GB" sz="2400">
                <a:solidFill>
                  <a:srgbClr val="000000"/>
                </a:solidFill>
                <a:latin typeface="Faustina"/>
              </a:rPr>
              <a:t>Even prompted the White House to look into the matter.</a:t>
            </a:r>
          </a:p>
        </p:txBody>
      </p:sp>
    </p:spTree>
    <p:extLst>
      <p:ext uri="{BB962C8B-B14F-4D97-AF65-F5344CB8AC3E}">
        <p14:creationId xmlns:p14="http://schemas.microsoft.com/office/powerpoint/2010/main" val="107955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9FA45-6777-DD94-6EB1-C0FF0EF0A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17F4E9-939B-7A0D-828B-2BDCCF94A611}"/>
              </a:ext>
            </a:extLst>
          </p:cNvPr>
          <p:cNvSpPr>
            <a:spLocks noGrp="1"/>
          </p:cNvSpPr>
          <p:nvPr>
            <p:ph type="title"/>
          </p:nvPr>
        </p:nvSpPr>
        <p:spPr>
          <a:xfrm>
            <a:off x="457200" y="-32657"/>
            <a:ext cx="8229600" cy="1097280"/>
          </a:xfrm>
        </p:spPr>
        <p:txBody>
          <a:bodyPr/>
          <a:lstStyle/>
          <a:p>
            <a:r>
              <a:rPr lang="en-US" altLang="en-US" sz="2400">
                <a:ea typeface="ヒラギノ角ゴ Pro W3" pitchFamily="-84" charset="-128"/>
              </a:rPr>
              <a:t>Q&amp;A  </a:t>
            </a:r>
            <a:endParaRPr lang="en-US" sz="2400" dirty="0"/>
          </a:p>
        </p:txBody>
      </p:sp>
      <p:pic>
        <p:nvPicPr>
          <p:cNvPr id="11" name="Content Placeholder 10">
            <a:extLst>
              <a:ext uri="{FF2B5EF4-FFF2-40B4-BE49-F238E27FC236}">
                <a16:creationId xmlns:a16="http://schemas.microsoft.com/office/drawing/2014/main" id="{9C1578F3-9008-A5A7-4B0C-C3E900A62D36}"/>
              </a:ext>
            </a:extLst>
          </p:cNvPr>
          <p:cNvPicPr>
            <a:picLocks noGrp="1" noChangeAspect="1"/>
          </p:cNvPicPr>
          <p:nvPr>
            <p:ph idx="1"/>
          </p:nvPr>
        </p:nvPicPr>
        <p:blipFill>
          <a:blip r:embed="rId2"/>
          <a:stretch>
            <a:fillRect/>
          </a:stretch>
        </p:blipFill>
        <p:spPr>
          <a:xfrm>
            <a:off x="228600" y="1096488"/>
            <a:ext cx="3714750" cy="552450"/>
          </a:xfrm>
        </p:spPr>
      </p:pic>
      <p:sp>
        <p:nvSpPr>
          <p:cNvPr id="13" name="TextBox 12">
            <a:extLst>
              <a:ext uri="{FF2B5EF4-FFF2-40B4-BE49-F238E27FC236}">
                <a16:creationId xmlns:a16="http://schemas.microsoft.com/office/drawing/2014/main" id="{5BB787E0-A374-4452-4AD2-857CA1E444B2}"/>
              </a:ext>
            </a:extLst>
          </p:cNvPr>
          <p:cNvSpPr txBox="1"/>
          <p:nvPr/>
        </p:nvSpPr>
        <p:spPr>
          <a:xfrm>
            <a:off x="241069" y="1680803"/>
            <a:ext cx="8229599" cy="1200329"/>
          </a:xfrm>
          <a:prstGeom prst="rect">
            <a:avLst/>
          </a:prstGeom>
          <a:noFill/>
        </p:spPr>
        <p:txBody>
          <a:bodyPr wrap="square">
            <a:spAutoFit/>
          </a:bodyPr>
          <a:lstStyle/>
          <a:p>
            <a:pPr>
              <a:defRPr/>
            </a:pPr>
            <a:r>
              <a:rPr lang="en-US" altLang="en-US" sz="1800" b="1">
                <a:ea typeface="ヒラギノ角ゴ Pro W3" pitchFamily="-84" charset="-128"/>
              </a:rPr>
              <a:t>How can trading platforms like Robinhood stop the buying of GameStop shares during a buying frenzy? Doesn’t this break some kind of regulation/law? </a:t>
            </a:r>
          </a:p>
          <a:p>
            <a:pPr>
              <a:defRPr/>
            </a:pPr>
            <a:endParaRPr lang="en-US" altLang="en-US" sz="1800" b="1">
              <a:ea typeface="ヒラギノ角ゴ Pro W3" pitchFamily="-84" charset="-128"/>
            </a:endParaRPr>
          </a:p>
        </p:txBody>
      </p:sp>
      <p:sp>
        <p:nvSpPr>
          <p:cNvPr id="15" name="TextBox 14">
            <a:extLst>
              <a:ext uri="{FF2B5EF4-FFF2-40B4-BE49-F238E27FC236}">
                <a16:creationId xmlns:a16="http://schemas.microsoft.com/office/drawing/2014/main" id="{B73A95B6-82AA-6A89-54E9-D461701833E7}"/>
              </a:ext>
            </a:extLst>
          </p:cNvPr>
          <p:cNvSpPr txBox="1"/>
          <p:nvPr/>
        </p:nvSpPr>
        <p:spPr>
          <a:xfrm>
            <a:off x="229985" y="2805499"/>
            <a:ext cx="7771016" cy="369332"/>
          </a:xfrm>
          <a:prstGeom prst="rect">
            <a:avLst/>
          </a:prstGeom>
          <a:noFill/>
        </p:spPr>
        <p:txBody>
          <a:bodyPr wrap="square">
            <a:spAutoFit/>
          </a:bodyPr>
          <a:lstStyle/>
          <a:p>
            <a:r>
              <a:rPr lang="en-GB" b="0" i="0">
                <a:solidFill>
                  <a:srgbClr val="1C1D20"/>
                </a:solidFill>
                <a:effectLst/>
                <a:latin typeface="PT Sans" panose="020B0604020202020204" pitchFamily="34" charset="0"/>
              </a:rPr>
              <a:t>Robinhood cited "extreme volatility" as their reason to suspend trading.</a:t>
            </a:r>
            <a:endParaRPr lang="en-GB"/>
          </a:p>
        </p:txBody>
      </p:sp>
      <p:sp>
        <p:nvSpPr>
          <p:cNvPr id="17" name="TextBox 16">
            <a:extLst>
              <a:ext uri="{FF2B5EF4-FFF2-40B4-BE49-F238E27FC236}">
                <a16:creationId xmlns:a16="http://schemas.microsoft.com/office/drawing/2014/main" id="{0B746F1B-C28D-6849-69A2-A3B431A991C3}"/>
              </a:ext>
            </a:extLst>
          </p:cNvPr>
          <p:cNvSpPr txBox="1"/>
          <p:nvPr/>
        </p:nvSpPr>
        <p:spPr>
          <a:xfrm>
            <a:off x="228600" y="3429000"/>
            <a:ext cx="7771016" cy="1477328"/>
          </a:xfrm>
          <a:prstGeom prst="rect">
            <a:avLst/>
          </a:prstGeom>
          <a:noFill/>
        </p:spPr>
        <p:txBody>
          <a:bodyPr wrap="square">
            <a:spAutoFit/>
          </a:bodyPr>
          <a:lstStyle/>
          <a:p>
            <a:r>
              <a:rPr lang="en-GB" b="0" i="0">
                <a:solidFill>
                  <a:srgbClr val="1C1D20"/>
                </a:solidFill>
                <a:effectLst/>
                <a:latin typeface="PT Sans" panose="020B0503020203020204" pitchFamily="34" charset="0"/>
              </a:rPr>
              <a:t>While it's not uncommon for trading in a particular stock -- or indeed in the market as a whole -- to be halted during times of extreme volatility, the suspension of GME for much of the trading day led to a public outcry, because retail investors were concerned brokerages took action to protect Wall Street insiders from outsized losses </a:t>
            </a:r>
            <a:endParaRPr lang="en-GB"/>
          </a:p>
        </p:txBody>
      </p:sp>
    </p:spTree>
    <p:extLst>
      <p:ext uri="{BB962C8B-B14F-4D97-AF65-F5344CB8AC3E}">
        <p14:creationId xmlns:p14="http://schemas.microsoft.com/office/powerpoint/2010/main" val="3855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579E-1A09-2122-561A-243BE9472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64143-0E22-EA3B-540D-D83BABBA6D98}"/>
              </a:ext>
            </a:extLst>
          </p:cNvPr>
          <p:cNvSpPr>
            <a:spLocks noGrp="1"/>
          </p:cNvSpPr>
          <p:nvPr>
            <p:ph type="title"/>
          </p:nvPr>
        </p:nvSpPr>
        <p:spPr>
          <a:xfrm>
            <a:off x="457200" y="-32657"/>
            <a:ext cx="8229600" cy="1097280"/>
          </a:xfrm>
        </p:spPr>
        <p:txBody>
          <a:bodyPr/>
          <a:lstStyle/>
          <a:p>
            <a:r>
              <a:rPr lang="en-US" altLang="en-US" sz="2400">
                <a:ea typeface="ヒラギノ角ゴ Pro W3" pitchFamily="-84" charset="-128"/>
              </a:rPr>
              <a:t>GameStop  </a:t>
            </a:r>
            <a:endParaRPr lang="en-US" sz="2400" dirty="0"/>
          </a:p>
        </p:txBody>
      </p:sp>
      <p:sp>
        <p:nvSpPr>
          <p:cNvPr id="10" name="TextBox 9">
            <a:extLst>
              <a:ext uri="{FF2B5EF4-FFF2-40B4-BE49-F238E27FC236}">
                <a16:creationId xmlns:a16="http://schemas.microsoft.com/office/drawing/2014/main" id="{3343849A-92A8-85EC-9F4E-20DD696BC8D2}"/>
              </a:ext>
            </a:extLst>
          </p:cNvPr>
          <p:cNvSpPr txBox="1"/>
          <p:nvPr/>
        </p:nvSpPr>
        <p:spPr>
          <a:xfrm>
            <a:off x="152400" y="1295400"/>
            <a:ext cx="8650778" cy="1477328"/>
          </a:xfrm>
          <a:prstGeom prst="rect">
            <a:avLst/>
          </a:prstGeom>
          <a:noFill/>
        </p:spPr>
        <p:txBody>
          <a:bodyPr wrap="square">
            <a:spAutoFit/>
          </a:bodyPr>
          <a:lstStyle/>
          <a:p>
            <a:pPr algn="l"/>
            <a:endParaRPr lang="en-GB" b="0" i="0" dirty="0">
              <a:solidFill>
                <a:srgbClr val="1F1F1F"/>
              </a:solidFill>
              <a:effectLst/>
              <a:latin typeface="GT-Super-Text-Book"/>
            </a:endParaRPr>
          </a:p>
          <a:p>
            <a:pPr algn="l"/>
            <a:endParaRPr lang="en-GB" b="0" i="0" dirty="0">
              <a:solidFill>
                <a:srgbClr val="1F1F1F"/>
              </a:solidFill>
              <a:effectLst/>
              <a:latin typeface="GT-Super-Text-Book"/>
            </a:endParaRPr>
          </a:p>
          <a:p>
            <a:pPr algn="l"/>
            <a:r>
              <a:rPr lang="en-GB" b="0" i="0" dirty="0">
                <a:solidFill>
                  <a:srgbClr val="1F1F1F"/>
                </a:solidFill>
                <a:effectLst/>
                <a:latin typeface="GT-Super-Text-Book"/>
              </a:rPr>
              <a:t>Investors had sued Robinhood alleging they lost money when they couldn't trade out of GameStop and other stocks. At the time, Citadel executed a large portion of Robinhood's trades under an industry business model known as </a:t>
            </a:r>
            <a:r>
              <a:rPr lang="en-GB" b="1" i="0" dirty="0">
                <a:solidFill>
                  <a:srgbClr val="1F1F1F"/>
                </a:solidFill>
                <a:effectLst/>
                <a:latin typeface="GT-Super-Text-Book"/>
              </a:rPr>
              <a:t>payment for order flow.</a:t>
            </a:r>
          </a:p>
        </p:txBody>
      </p:sp>
    </p:spTree>
    <p:extLst>
      <p:ext uri="{BB962C8B-B14F-4D97-AF65-F5344CB8AC3E}">
        <p14:creationId xmlns:p14="http://schemas.microsoft.com/office/powerpoint/2010/main" val="24223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DCD18-FB05-08BC-067B-D7A499C77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6EEA0-B76F-88A3-69CC-84E477C4C115}"/>
              </a:ext>
            </a:extLst>
          </p:cNvPr>
          <p:cNvSpPr>
            <a:spLocks noGrp="1"/>
          </p:cNvSpPr>
          <p:nvPr>
            <p:ph type="title"/>
          </p:nvPr>
        </p:nvSpPr>
        <p:spPr>
          <a:xfrm>
            <a:off x="457200" y="-32657"/>
            <a:ext cx="8229600" cy="1097280"/>
          </a:xfrm>
        </p:spPr>
        <p:txBody>
          <a:bodyPr/>
          <a:lstStyle/>
          <a:p>
            <a:r>
              <a:rPr lang="en-US" altLang="en-US" sz="2400" dirty="0">
                <a:ea typeface="ヒラギノ角ゴ Pro W3" pitchFamily="-84" charset="-128"/>
              </a:rPr>
              <a:t>GameStop  </a:t>
            </a:r>
            <a:endParaRPr lang="en-US" sz="2400" dirty="0"/>
          </a:p>
        </p:txBody>
      </p:sp>
      <p:sp>
        <p:nvSpPr>
          <p:cNvPr id="10" name="TextBox 9">
            <a:extLst>
              <a:ext uri="{FF2B5EF4-FFF2-40B4-BE49-F238E27FC236}">
                <a16:creationId xmlns:a16="http://schemas.microsoft.com/office/drawing/2014/main" id="{514ACEDD-016A-E4C1-E512-26271C742903}"/>
              </a:ext>
            </a:extLst>
          </p:cNvPr>
          <p:cNvSpPr txBox="1"/>
          <p:nvPr/>
        </p:nvSpPr>
        <p:spPr>
          <a:xfrm>
            <a:off x="246611" y="1447800"/>
            <a:ext cx="8650778" cy="1477328"/>
          </a:xfrm>
          <a:prstGeom prst="rect">
            <a:avLst/>
          </a:prstGeom>
          <a:noFill/>
        </p:spPr>
        <p:txBody>
          <a:bodyPr wrap="square">
            <a:spAutoFit/>
          </a:bodyPr>
          <a:lstStyle/>
          <a:p>
            <a:pPr algn="l"/>
            <a:endParaRPr lang="en-GB" b="0" i="0" dirty="0">
              <a:solidFill>
                <a:srgbClr val="1F1F1F"/>
              </a:solidFill>
              <a:effectLst/>
              <a:latin typeface="GT-Super-Text-Book"/>
            </a:endParaRPr>
          </a:p>
          <a:p>
            <a:pPr algn="l"/>
            <a:endParaRPr lang="en-GB" b="1" i="0" dirty="0">
              <a:solidFill>
                <a:srgbClr val="1F1F1F"/>
              </a:solidFill>
              <a:effectLst/>
              <a:latin typeface="GT-Super-Text-Book"/>
            </a:endParaRPr>
          </a:p>
          <a:p>
            <a:r>
              <a:rPr lang="en-GB" b="1" dirty="0"/>
              <a:t>Payment for order flow </a:t>
            </a:r>
            <a:r>
              <a:rPr lang="en-GB" dirty="0"/>
              <a:t>(</a:t>
            </a:r>
            <a:r>
              <a:rPr lang="en-GB" b="1" dirty="0"/>
              <a:t>PFOF</a:t>
            </a:r>
            <a:r>
              <a:rPr lang="en-GB" dirty="0"/>
              <a:t>) is a form of compensation, usually in terms of fractions of a penny per share, that a brokerage firm receives for directing orders for trade execution to a particular market maker or exchange. </a:t>
            </a:r>
            <a:r>
              <a:rPr lang="en-GB" b="1" i="0" dirty="0">
                <a:solidFill>
                  <a:srgbClr val="1F1F1F"/>
                </a:solidFill>
                <a:effectLst/>
                <a:latin typeface="GT-Super-Text-Book"/>
              </a:rPr>
              <a:t>.</a:t>
            </a:r>
          </a:p>
        </p:txBody>
      </p:sp>
    </p:spTree>
    <p:extLst>
      <p:ext uri="{BB962C8B-B14F-4D97-AF65-F5344CB8AC3E}">
        <p14:creationId xmlns:p14="http://schemas.microsoft.com/office/powerpoint/2010/main" val="10895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BD62-1592-B24E-040D-FBDA244AEF5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7225129-4B0D-6284-BD35-A3C2518B2B2E}"/>
              </a:ext>
            </a:extLst>
          </p:cNvPr>
          <p:cNvSpPr txBox="1"/>
          <p:nvPr/>
        </p:nvSpPr>
        <p:spPr>
          <a:xfrm>
            <a:off x="246611" y="152400"/>
            <a:ext cx="8650778" cy="1477328"/>
          </a:xfrm>
          <a:prstGeom prst="rect">
            <a:avLst/>
          </a:prstGeom>
          <a:noFill/>
        </p:spPr>
        <p:txBody>
          <a:bodyPr wrap="square">
            <a:spAutoFit/>
          </a:bodyPr>
          <a:lstStyle/>
          <a:p>
            <a:pPr algn="l"/>
            <a:endParaRPr lang="en-GB" b="0" i="0" dirty="0">
              <a:solidFill>
                <a:srgbClr val="1F1F1F"/>
              </a:solidFill>
              <a:effectLst/>
              <a:latin typeface="GT-Super-Text-Book"/>
            </a:endParaRPr>
          </a:p>
          <a:p>
            <a:pPr algn="l"/>
            <a:endParaRPr lang="en-GB" b="1" i="0" dirty="0">
              <a:solidFill>
                <a:srgbClr val="1F1F1F"/>
              </a:solidFill>
              <a:effectLst/>
              <a:latin typeface="GT-Super-Text-Book"/>
            </a:endParaRPr>
          </a:p>
          <a:p>
            <a:r>
              <a:rPr lang="en-GB" b="1" dirty="0"/>
              <a:t>Payment for order flow </a:t>
            </a:r>
            <a:r>
              <a:rPr lang="en-GB" dirty="0"/>
              <a:t>(</a:t>
            </a:r>
            <a:r>
              <a:rPr lang="en-GB" b="1" dirty="0"/>
              <a:t>PFOF</a:t>
            </a:r>
            <a:r>
              <a:rPr lang="en-GB" dirty="0"/>
              <a:t>) is a form of compensation, usually in terms of fractions of a penny per share, that a brokerage firm receives for directing orders for trade execution to a particular market maker or exchange. </a:t>
            </a:r>
            <a:r>
              <a:rPr lang="en-GB" b="1" i="0" dirty="0">
                <a:solidFill>
                  <a:srgbClr val="1F1F1F"/>
                </a:solidFill>
                <a:effectLst/>
                <a:latin typeface="GT-Super-Text-Book"/>
              </a:rPr>
              <a:t>.</a:t>
            </a:r>
          </a:p>
        </p:txBody>
      </p:sp>
      <p:pic>
        <p:nvPicPr>
          <p:cNvPr id="5" name="Picture 4">
            <a:extLst>
              <a:ext uri="{FF2B5EF4-FFF2-40B4-BE49-F238E27FC236}">
                <a16:creationId xmlns:a16="http://schemas.microsoft.com/office/drawing/2014/main" id="{4D65265F-0FF2-A195-B647-9B1C75A661BE}"/>
              </a:ext>
            </a:extLst>
          </p:cNvPr>
          <p:cNvPicPr>
            <a:picLocks noChangeAspect="1"/>
          </p:cNvPicPr>
          <p:nvPr/>
        </p:nvPicPr>
        <p:blipFill>
          <a:blip r:embed="rId2"/>
          <a:stretch>
            <a:fillRect/>
          </a:stretch>
        </p:blipFill>
        <p:spPr>
          <a:xfrm>
            <a:off x="914400" y="1752600"/>
            <a:ext cx="7153275" cy="3648075"/>
          </a:xfrm>
          <a:prstGeom prst="rect">
            <a:avLst/>
          </a:prstGeom>
        </p:spPr>
      </p:pic>
    </p:spTree>
    <p:extLst>
      <p:ext uri="{BB962C8B-B14F-4D97-AF65-F5344CB8AC3E}">
        <p14:creationId xmlns:p14="http://schemas.microsoft.com/office/powerpoint/2010/main" val="106450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D69C6-E642-4CA6-4446-6261D45740D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9E81D1A-1143-1D48-6214-DD2F0EDFE078}"/>
              </a:ext>
            </a:extLst>
          </p:cNvPr>
          <p:cNvSpPr txBox="1"/>
          <p:nvPr/>
        </p:nvSpPr>
        <p:spPr>
          <a:xfrm>
            <a:off x="533400" y="228600"/>
            <a:ext cx="2133600" cy="400110"/>
          </a:xfrm>
          <a:prstGeom prst="rect">
            <a:avLst/>
          </a:prstGeom>
          <a:noFill/>
        </p:spPr>
        <p:txBody>
          <a:bodyPr wrap="square" rtlCol="0">
            <a:spAutoFit/>
          </a:bodyPr>
          <a:lstStyle/>
          <a:p>
            <a:r>
              <a:rPr lang="en-GB" sz="2000" dirty="0"/>
              <a:t>…</a:t>
            </a:r>
          </a:p>
        </p:txBody>
      </p:sp>
      <p:pic>
        <p:nvPicPr>
          <p:cNvPr id="3" name="Picture 2">
            <a:extLst>
              <a:ext uri="{FF2B5EF4-FFF2-40B4-BE49-F238E27FC236}">
                <a16:creationId xmlns:a16="http://schemas.microsoft.com/office/drawing/2014/main" id="{27F27B8D-A9CB-1E38-8424-DFD1C2AC8B29}"/>
              </a:ext>
            </a:extLst>
          </p:cNvPr>
          <p:cNvPicPr>
            <a:picLocks noChangeAspect="1"/>
          </p:cNvPicPr>
          <p:nvPr/>
        </p:nvPicPr>
        <p:blipFill>
          <a:blip r:embed="rId2"/>
          <a:stretch>
            <a:fillRect/>
          </a:stretch>
        </p:blipFill>
        <p:spPr>
          <a:xfrm>
            <a:off x="152400" y="0"/>
            <a:ext cx="8915400" cy="6842035"/>
          </a:xfrm>
          <a:prstGeom prst="rect">
            <a:avLst/>
          </a:prstGeom>
        </p:spPr>
      </p:pic>
      <p:sp>
        <p:nvSpPr>
          <p:cNvPr id="8" name="TextBox 7">
            <a:extLst>
              <a:ext uri="{FF2B5EF4-FFF2-40B4-BE49-F238E27FC236}">
                <a16:creationId xmlns:a16="http://schemas.microsoft.com/office/drawing/2014/main" id="{584A0579-399C-7D76-96D6-50711FF4F822}"/>
              </a:ext>
            </a:extLst>
          </p:cNvPr>
          <p:cNvSpPr txBox="1"/>
          <p:nvPr/>
        </p:nvSpPr>
        <p:spPr>
          <a:xfrm>
            <a:off x="7696200" y="1524000"/>
            <a:ext cx="1752600" cy="707886"/>
          </a:xfrm>
          <a:prstGeom prst="rect">
            <a:avLst/>
          </a:prstGeom>
          <a:noFill/>
        </p:spPr>
        <p:txBody>
          <a:bodyPr wrap="square" rtlCol="0">
            <a:spAutoFit/>
          </a:bodyPr>
          <a:lstStyle/>
          <a:p>
            <a:r>
              <a:rPr lang="en-GB" sz="2000" dirty="0">
                <a:solidFill>
                  <a:srgbClr val="B5121B"/>
                </a:solidFill>
              </a:rPr>
              <a:t>Not </a:t>
            </a:r>
            <a:r>
              <a:rPr lang="en-GB" sz="2000" dirty="0" err="1">
                <a:solidFill>
                  <a:srgbClr val="B5121B"/>
                </a:solidFill>
              </a:rPr>
              <a:t>assessible</a:t>
            </a:r>
            <a:endParaRPr lang="en-GB" sz="2000" dirty="0">
              <a:solidFill>
                <a:srgbClr val="B5121B"/>
              </a:solidFill>
            </a:endParaRPr>
          </a:p>
        </p:txBody>
      </p:sp>
    </p:spTree>
    <p:extLst>
      <p:ext uri="{BB962C8B-B14F-4D97-AF65-F5344CB8AC3E}">
        <p14:creationId xmlns:p14="http://schemas.microsoft.com/office/powerpoint/2010/main" val="2005410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228600" y="-365443"/>
            <a:ext cx="8229600" cy="1097280"/>
          </a:xfrm>
        </p:spPr>
        <p:txBody>
          <a:bodyPr/>
          <a:lstStyle/>
          <a:p>
            <a:r>
              <a:rPr lang="en-US" altLang="en-US" dirty="0">
                <a:ea typeface="ヒラギノ角ゴ Pro W3" pitchFamily="-84" charset="-128"/>
              </a:rPr>
              <a:t>Key themes today</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ea typeface="ヒラギノ角ゴ Pro W3" pitchFamily="-84" charset="-128"/>
              </a:rPr>
              <a:t>Non-Farm Payroll economic data release and affect on financial markets </a:t>
            </a:r>
          </a:p>
          <a:p>
            <a:r>
              <a:rPr lang="en-US" sz="2400" dirty="0">
                <a:ea typeface="ヒラギノ角ゴ Pro W3" pitchFamily="-84" charset="-128"/>
              </a:rPr>
              <a:t>Debt/GDP ratios - focus on Japan </a:t>
            </a:r>
          </a:p>
          <a:p>
            <a:r>
              <a:rPr lang="en-US" sz="2400" dirty="0">
                <a:ea typeface="ヒラギノ角ゴ Pro W3" pitchFamily="-84" charset="-128"/>
              </a:rPr>
              <a:t>GameStop +8000%</a:t>
            </a:r>
          </a:p>
          <a:p>
            <a:r>
              <a:rPr lang="en-US" sz="2400" dirty="0">
                <a:ea typeface="ヒラギノ角ゴ Pro W3" pitchFamily="-84" charset="-128"/>
              </a:rPr>
              <a:t>..including Payment For Order Flow</a:t>
            </a:r>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sp>
        <p:nvSpPr>
          <p:cNvPr id="4" name="TextBox 3">
            <a:extLst>
              <a:ext uri="{FF2B5EF4-FFF2-40B4-BE49-F238E27FC236}">
                <a16:creationId xmlns:a16="http://schemas.microsoft.com/office/drawing/2014/main" id="{76239C3B-033C-1778-8F83-14A4B057CF8C}"/>
              </a:ext>
            </a:extLst>
          </p:cNvPr>
          <p:cNvSpPr txBox="1"/>
          <p:nvPr/>
        </p:nvSpPr>
        <p:spPr>
          <a:xfrm>
            <a:off x="6553200" y="4648200"/>
            <a:ext cx="2362200" cy="707886"/>
          </a:xfrm>
          <a:prstGeom prst="rect">
            <a:avLst/>
          </a:prstGeom>
          <a:noFill/>
        </p:spPr>
        <p:txBody>
          <a:bodyPr wrap="square" rtlCol="0">
            <a:spAutoFit/>
          </a:bodyPr>
          <a:lstStyle/>
          <a:p>
            <a:r>
              <a:rPr lang="en-GB" sz="2000" dirty="0"/>
              <a:t>Session Code:</a:t>
            </a:r>
          </a:p>
          <a:p>
            <a:r>
              <a:rPr lang="en-GB" sz="2000" dirty="0"/>
              <a:t>937691 </a:t>
            </a: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C67FB-C562-1142-1D0C-702901ADECE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BAE1575-DDC5-0FB0-F202-AA94AFEEDB6B}"/>
              </a:ext>
            </a:extLst>
          </p:cNvPr>
          <p:cNvSpPr txBox="1"/>
          <p:nvPr/>
        </p:nvSpPr>
        <p:spPr>
          <a:xfrm>
            <a:off x="7081591" y="4885832"/>
            <a:ext cx="1752600" cy="707886"/>
          </a:xfrm>
          <a:prstGeom prst="rect">
            <a:avLst/>
          </a:prstGeom>
          <a:noFill/>
        </p:spPr>
        <p:txBody>
          <a:bodyPr wrap="square" rtlCol="0">
            <a:spAutoFit/>
          </a:bodyPr>
          <a:lstStyle/>
          <a:p>
            <a:r>
              <a:rPr lang="en-GB" sz="2000" dirty="0">
                <a:solidFill>
                  <a:srgbClr val="B5121B"/>
                </a:solidFill>
              </a:rPr>
              <a:t>Not accessible</a:t>
            </a:r>
          </a:p>
        </p:txBody>
      </p:sp>
      <p:pic>
        <p:nvPicPr>
          <p:cNvPr id="9" name="Picture 8">
            <a:extLst>
              <a:ext uri="{FF2B5EF4-FFF2-40B4-BE49-F238E27FC236}">
                <a16:creationId xmlns:a16="http://schemas.microsoft.com/office/drawing/2014/main" id="{B728CA87-8485-0DD5-0CD8-B2D47EB60A19}"/>
              </a:ext>
            </a:extLst>
          </p:cNvPr>
          <p:cNvPicPr>
            <a:picLocks noChangeAspect="1"/>
          </p:cNvPicPr>
          <p:nvPr/>
        </p:nvPicPr>
        <p:blipFill>
          <a:blip r:embed="rId2"/>
          <a:stretch>
            <a:fillRect/>
          </a:stretch>
        </p:blipFill>
        <p:spPr>
          <a:xfrm>
            <a:off x="-173062" y="-15240"/>
            <a:ext cx="9490123" cy="6842760"/>
          </a:xfrm>
          <a:prstGeom prst="rect">
            <a:avLst/>
          </a:prstGeom>
        </p:spPr>
      </p:pic>
      <p:sp>
        <p:nvSpPr>
          <p:cNvPr id="2" name="TextBox 1">
            <a:extLst>
              <a:ext uri="{FF2B5EF4-FFF2-40B4-BE49-F238E27FC236}">
                <a16:creationId xmlns:a16="http://schemas.microsoft.com/office/drawing/2014/main" id="{F7BBDD18-2EE5-7BE9-649A-1B4F97DDF664}"/>
              </a:ext>
            </a:extLst>
          </p:cNvPr>
          <p:cNvSpPr txBox="1"/>
          <p:nvPr/>
        </p:nvSpPr>
        <p:spPr>
          <a:xfrm>
            <a:off x="7096831" y="322579"/>
            <a:ext cx="1752600" cy="707886"/>
          </a:xfrm>
          <a:prstGeom prst="rect">
            <a:avLst/>
          </a:prstGeom>
          <a:noFill/>
        </p:spPr>
        <p:txBody>
          <a:bodyPr wrap="square" rtlCol="0">
            <a:spAutoFit/>
          </a:bodyPr>
          <a:lstStyle/>
          <a:p>
            <a:r>
              <a:rPr lang="en-GB" sz="2000" dirty="0">
                <a:solidFill>
                  <a:srgbClr val="B5121B"/>
                </a:solidFill>
              </a:rPr>
              <a:t>Not </a:t>
            </a:r>
            <a:r>
              <a:rPr lang="en-GB" sz="2000" dirty="0" err="1">
                <a:solidFill>
                  <a:srgbClr val="B5121B"/>
                </a:solidFill>
              </a:rPr>
              <a:t>assessible</a:t>
            </a:r>
            <a:endParaRPr lang="en-GB" sz="2000" dirty="0">
              <a:solidFill>
                <a:srgbClr val="B5121B"/>
              </a:solidFill>
            </a:endParaRPr>
          </a:p>
        </p:txBody>
      </p:sp>
    </p:spTree>
    <p:extLst>
      <p:ext uri="{BB962C8B-B14F-4D97-AF65-F5344CB8AC3E}">
        <p14:creationId xmlns:p14="http://schemas.microsoft.com/office/powerpoint/2010/main" val="56697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B017-8F2A-8589-99B8-70F0A55496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8FA2F6-5882-4FE2-A63B-3284703A4C1A}"/>
              </a:ext>
            </a:extLst>
          </p:cNvPr>
          <p:cNvPicPr>
            <a:picLocks noChangeAspect="1"/>
          </p:cNvPicPr>
          <p:nvPr/>
        </p:nvPicPr>
        <p:blipFill>
          <a:blip r:embed="rId2"/>
          <a:stretch>
            <a:fillRect/>
          </a:stretch>
        </p:blipFill>
        <p:spPr>
          <a:xfrm>
            <a:off x="762000" y="1828800"/>
            <a:ext cx="7391400" cy="1457325"/>
          </a:xfrm>
          <a:prstGeom prst="rect">
            <a:avLst/>
          </a:prstGeom>
        </p:spPr>
      </p:pic>
      <p:sp>
        <p:nvSpPr>
          <p:cNvPr id="4" name="TextBox 3">
            <a:extLst>
              <a:ext uri="{FF2B5EF4-FFF2-40B4-BE49-F238E27FC236}">
                <a16:creationId xmlns:a16="http://schemas.microsoft.com/office/drawing/2014/main" id="{8C5815B4-56A7-52EB-A6B3-5B6EEC889D37}"/>
              </a:ext>
            </a:extLst>
          </p:cNvPr>
          <p:cNvSpPr txBox="1"/>
          <p:nvPr/>
        </p:nvSpPr>
        <p:spPr>
          <a:xfrm>
            <a:off x="742950" y="533400"/>
            <a:ext cx="2133600" cy="400110"/>
          </a:xfrm>
          <a:prstGeom prst="rect">
            <a:avLst/>
          </a:prstGeom>
          <a:noFill/>
        </p:spPr>
        <p:txBody>
          <a:bodyPr wrap="square" rtlCol="0">
            <a:spAutoFit/>
          </a:bodyPr>
          <a:lstStyle/>
          <a:p>
            <a:r>
              <a:rPr lang="en-GB" sz="2000" dirty="0"/>
              <a:t>Friday Feb 2</a:t>
            </a:r>
            <a:r>
              <a:rPr lang="en-GB" sz="2000" baseline="30000" dirty="0"/>
              <a:t>nd</a:t>
            </a:r>
            <a:r>
              <a:rPr lang="en-GB" sz="2000" dirty="0"/>
              <a:t>…</a:t>
            </a:r>
          </a:p>
        </p:txBody>
      </p:sp>
      <p:sp>
        <p:nvSpPr>
          <p:cNvPr id="5" name="TextBox 4">
            <a:extLst>
              <a:ext uri="{FF2B5EF4-FFF2-40B4-BE49-F238E27FC236}">
                <a16:creationId xmlns:a16="http://schemas.microsoft.com/office/drawing/2014/main" id="{359070D3-27AC-8933-BDB2-92AE20B85333}"/>
              </a:ext>
            </a:extLst>
          </p:cNvPr>
          <p:cNvSpPr txBox="1"/>
          <p:nvPr/>
        </p:nvSpPr>
        <p:spPr>
          <a:xfrm>
            <a:off x="838200" y="4038600"/>
            <a:ext cx="6019800" cy="1323439"/>
          </a:xfrm>
          <a:prstGeom prst="rect">
            <a:avLst/>
          </a:prstGeom>
          <a:noFill/>
        </p:spPr>
        <p:txBody>
          <a:bodyPr wrap="square" rtlCol="0">
            <a:spAutoFit/>
          </a:bodyPr>
          <a:lstStyle/>
          <a:p>
            <a:r>
              <a:rPr lang="en-GB" sz="2000" dirty="0"/>
              <a:t>US 2-year Treasury Bond rose 0.20% to 4.20%</a:t>
            </a:r>
          </a:p>
          <a:p>
            <a:endParaRPr lang="en-GB" sz="2000" dirty="0"/>
          </a:p>
          <a:p>
            <a:r>
              <a:rPr lang="en-GB" sz="2000" dirty="0"/>
              <a:t>US 10-year Treasury Bond rose 0.16% to </a:t>
            </a:r>
            <a:r>
              <a:rPr lang="en-GB" sz="2000" dirty="0">
                <a:solidFill>
                  <a:srgbClr val="FF0000"/>
                </a:solidFill>
              </a:rPr>
              <a:t>4.12% </a:t>
            </a:r>
          </a:p>
          <a:p>
            <a:r>
              <a:rPr lang="en-GB" sz="2000" dirty="0">
                <a:solidFill>
                  <a:srgbClr val="FF0000"/>
                </a:solidFill>
              </a:rPr>
              <a:t>(Week 12 = 3.94%)  </a:t>
            </a:r>
          </a:p>
        </p:txBody>
      </p:sp>
    </p:spTree>
    <p:extLst>
      <p:ext uri="{BB962C8B-B14F-4D97-AF65-F5344CB8AC3E}">
        <p14:creationId xmlns:p14="http://schemas.microsoft.com/office/powerpoint/2010/main" val="189073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F69F3-894C-0CAE-45D5-8DE64EA19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55163-9460-31E4-FBD1-91EB4D0D1FB8}"/>
              </a:ext>
            </a:extLst>
          </p:cNvPr>
          <p:cNvSpPr>
            <a:spLocks noGrp="1"/>
          </p:cNvSpPr>
          <p:nvPr>
            <p:ph type="title"/>
          </p:nvPr>
        </p:nvSpPr>
        <p:spPr/>
        <p:txBody>
          <a:bodyPr/>
          <a:lstStyle/>
          <a:p>
            <a:r>
              <a:rPr lang="en-US" altLang="en-US" dirty="0">
                <a:ea typeface="ヒラギノ角ゴ Pro W3" pitchFamily="-84" charset="-128"/>
              </a:rPr>
              <a:t>US NON-FARM PAYROLLS (JOBS)  </a:t>
            </a:r>
            <a:endParaRPr lang="en-US" dirty="0"/>
          </a:p>
        </p:txBody>
      </p:sp>
      <p:sp>
        <p:nvSpPr>
          <p:cNvPr id="8" name="TextBox 7">
            <a:extLst>
              <a:ext uri="{FF2B5EF4-FFF2-40B4-BE49-F238E27FC236}">
                <a16:creationId xmlns:a16="http://schemas.microsoft.com/office/drawing/2014/main" id="{140C83CE-A33E-738D-7111-FA3796839D9C}"/>
              </a:ext>
            </a:extLst>
          </p:cNvPr>
          <p:cNvSpPr txBox="1"/>
          <p:nvPr/>
        </p:nvSpPr>
        <p:spPr>
          <a:xfrm>
            <a:off x="876300" y="1752600"/>
            <a:ext cx="7391400" cy="446276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666666"/>
                </a:solidFill>
                <a:ea typeface="ヒラギノ角ゴ Pro W3" pitchFamily="-84" charset="-128"/>
              </a:rPr>
              <a:t>This is the most important economic data release in the world </a:t>
            </a:r>
            <a:r>
              <a:rPr lang="en-GB" sz="2400" i="1" dirty="0">
                <a:solidFill>
                  <a:srgbClr val="666666"/>
                </a:solidFill>
                <a:ea typeface="ヒラギノ角ゴ Pro W3" pitchFamily="-84" charset="-128"/>
              </a:rPr>
              <a:t>(normally…inflation numbers temporarily taken over)  </a:t>
            </a:r>
          </a:p>
          <a:p>
            <a:pPr marL="342900" indent="-342900">
              <a:buFont typeface="Arial" panose="020B0604020202020204" pitchFamily="34" charset="0"/>
              <a:buChar char="•"/>
            </a:pPr>
            <a:endParaRPr lang="en-GB" sz="2400" dirty="0">
              <a:solidFill>
                <a:srgbClr val="666666"/>
              </a:solidFill>
              <a:ea typeface="ヒラギノ角ゴ Pro W3" pitchFamily="-84" charset="-128"/>
            </a:endParaRPr>
          </a:p>
          <a:p>
            <a:pPr marL="342900" indent="-342900">
              <a:buFont typeface="Arial" panose="020B0604020202020204" pitchFamily="34" charset="0"/>
              <a:buChar char="•"/>
            </a:pPr>
            <a:r>
              <a:rPr lang="en-GB" sz="2400" dirty="0">
                <a:solidFill>
                  <a:srgbClr val="666666"/>
                </a:solidFill>
                <a:ea typeface="ヒラギノ角ゴ Pro W3" pitchFamily="-84" charset="-128"/>
              </a:rPr>
              <a:t>The number of people that secure jobs in a particular month in the world’s largest economy i.e. join the payroll</a:t>
            </a:r>
          </a:p>
          <a:p>
            <a:pPr marL="342900" indent="-342900">
              <a:buFont typeface="Arial" panose="020B0604020202020204" pitchFamily="34" charset="0"/>
              <a:buChar char="•"/>
            </a:pPr>
            <a:endParaRPr lang="en-GB" sz="2400" dirty="0">
              <a:solidFill>
                <a:srgbClr val="666666"/>
              </a:solidFill>
              <a:ea typeface="ヒラギノ角ゴ Pro W3" pitchFamily="-84" charset="-128"/>
            </a:endParaRPr>
          </a:p>
          <a:p>
            <a:pPr marL="342900" indent="-342900">
              <a:buFont typeface="Arial" panose="020B0604020202020204" pitchFamily="34" charset="0"/>
              <a:buChar char="•"/>
            </a:pPr>
            <a:r>
              <a:rPr lang="en-GB" sz="2400" dirty="0">
                <a:solidFill>
                  <a:srgbClr val="666666"/>
                </a:solidFill>
                <a:ea typeface="ヒラギノ角ゴ Pro W3" pitchFamily="-84" charset="-128"/>
              </a:rPr>
              <a:t>NON-FARM: Excluding seasonal agricultural workers  </a:t>
            </a:r>
          </a:p>
          <a:p>
            <a:pPr marL="342900" indent="-342900">
              <a:buFont typeface="Arial" panose="020B0604020202020204" pitchFamily="34" charset="0"/>
              <a:buChar char="•"/>
            </a:pPr>
            <a:endParaRPr lang="en-GB" sz="2400" dirty="0">
              <a:solidFill>
                <a:srgbClr val="666666"/>
              </a:solidFill>
              <a:ea typeface="ヒラギノ角ゴ Pro W3" pitchFamily="-84" charset="-128"/>
            </a:endParaRPr>
          </a:p>
          <a:p>
            <a:endParaRPr lang="en-GB" sz="2000" dirty="0" err="1"/>
          </a:p>
        </p:txBody>
      </p:sp>
      <p:sp>
        <p:nvSpPr>
          <p:cNvPr id="3" name="TextBox 2">
            <a:extLst>
              <a:ext uri="{FF2B5EF4-FFF2-40B4-BE49-F238E27FC236}">
                <a16:creationId xmlns:a16="http://schemas.microsoft.com/office/drawing/2014/main" id="{AF7B2A04-7DBE-94EC-8E34-5BA9A7F73AB6}"/>
              </a:ext>
            </a:extLst>
          </p:cNvPr>
          <p:cNvSpPr txBox="1"/>
          <p:nvPr/>
        </p:nvSpPr>
        <p:spPr>
          <a:xfrm>
            <a:off x="7010400" y="5257800"/>
            <a:ext cx="2133600" cy="400110"/>
          </a:xfrm>
          <a:prstGeom prst="rect">
            <a:avLst/>
          </a:prstGeom>
          <a:noFill/>
        </p:spPr>
        <p:txBody>
          <a:bodyPr wrap="square" rtlCol="0">
            <a:spAutoFit/>
          </a:bodyPr>
          <a:lstStyle/>
          <a:p>
            <a:r>
              <a:rPr lang="en-GB" sz="2000" dirty="0">
                <a:solidFill>
                  <a:srgbClr val="B5121B"/>
                </a:solidFill>
              </a:rPr>
              <a:t>Assessible </a:t>
            </a:r>
          </a:p>
        </p:txBody>
      </p:sp>
    </p:spTree>
    <p:extLst>
      <p:ext uri="{BB962C8B-B14F-4D97-AF65-F5344CB8AC3E}">
        <p14:creationId xmlns:p14="http://schemas.microsoft.com/office/powerpoint/2010/main" val="101246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79061-3879-4474-4BC0-4532636C7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FF006-A23A-3A8F-67AF-6F529A965A6C}"/>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8" name="TextBox 7">
            <a:extLst>
              <a:ext uri="{FF2B5EF4-FFF2-40B4-BE49-F238E27FC236}">
                <a16:creationId xmlns:a16="http://schemas.microsoft.com/office/drawing/2014/main" id="{DDB1C311-B8A7-B3AD-4270-C88F04764498}"/>
              </a:ext>
            </a:extLst>
          </p:cNvPr>
          <p:cNvSpPr txBox="1"/>
          <p:nvPr/>
        </p:nvSpPr>
        <p:spPr>
          <a:xfrm>
            <a:off x="876300" y="1752600"/>
            <a:ext cx="7391400" cy="4093428"/>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666666"/>
                </a:solidFill>
                <a:ea typeface="ヒラギノ角ゴ Pro W3" pitchFamily="-84" charset="-128"/>
              </a:rPr>
              <a:t>This is the most important economic data release in the world </a:t>
            </a:r>
            <a:r>
              <a:rPr lang="en-GB" sz="2400" i="1" dirty="0">
                <a:solidFill>
                  <a:srgbClr val="666666"/>
                </a:solidFill>
                <a:ea typeface="ヒラギノ角ゴ Pro W3" pitchFamily="-84" charset="-128"/>
              </a:rPr>
              <a:t>(normally…inflation numbers temporarily taken over)  </a:t>
            </a:r>
          </a:p>
          <a:p>
            <a:pPr marL="342900" indent="-342900">
              <a:buFont typeface="Arial" panose="020B0604020202020204" pitchFamily="34" charset="0"/>
              <a:buChar char="•"/>
            </a:pPr>
            <a:r>
              <a:rPr lang="en-GB" sz="2400" dirty="0">
                <a:solidFill>
                  <a:srgbClr val="666666"/>
                </a:solidFill>
                <a:ea typeface="ヒラギノ角ゴ Pro W3" pitchFamily="-84" charset="-128"/>
              </a:rPr>
              <a:t>It drives markets !</a:t>
            </a:r>
          </a:p>
          <a:p>
            <a:pPr marL="342900" indent="-342900">
              <a:buFont typeface="Arial" panose="020B0604020202020204" pitchFamily="34" charset="0"/>
              <a:buChar char="•"/>
            </a:pPr>
            <a:r>
              <a:rPr lang="en-GB" sz="2400" dirty="0">
                <a:solidFill>
                  <a:srgbClr val="666666"/>
                </a:solidFill>
                <a:ea typeface="ヒラギノ角ゴ Pro W3" pitchFamily="-84" charset="-128"/>
              </a:rPr>
              <a:t>It is released on first Friday of every month at NY 8.30 AM / UK 1.30 PM</a:t>
            </a:r>
          </a:p>
          <a:p>
            <a:pPr marL="342900" indent="-342900">
              <a:buFont typeface="Arial" panose="020B0604020202020204" pitchFamily="34" charset="0"/>
              <a:buChar char="•"/>
            </a:pPr>
            <a:r>
              <a:rPr lang="en-GB" sz="2400" dirty="0">
                <a:solidFill>
                  <a:srgbClr val="666666"/>
                </a:solidFill>
                <a:ea typeface="ヒラギノ角ゴ Pro W3" pitchFamily="-84" charset="-128"/>
              </a:rPr>
              <a:t>All traders will be glued to their desks for the news </a:t>
            </a:r>
          </a:p>
          <a:p>
            <a:pPr marL="342900" indent="-342900">
              <a:buFont typeface="Arial" panose="020B0604020202020204" pitchFamily="34" charset="0"/>
              <a:buChar char="•"/>
            </a:pPr>
            <a:r>
              <a:rPr lang="en-GB" sz="2400" dirty="0">
                <a:solidFill>
                  <a:srgbClr val="666666"/>
                </a:solidFill>
                <a:ea typeface="ヒラギノ角ゴ Pro W3" pitchFamily="-84" charset="-128"/>
              </a:rPr>
              <a:t>Markets can move very sharply immediately on the news release</a:t>
            </a:r>
          </a:p>
          <a:p>
            <a:pPr marL="342900" indent="-342900">
              <a:buFont typeface="Arial" panose="020B0604020202020204" pitchFamily="34" charset="0"/>
              <a:buChar char="•"/>
            </a:pPr>
            <a:endParaRPr lang="en-GB" sz="2400" dirty="0">
              <a:solidFill>
                <a:srgbClr val="666666"/>
              </a:solidFill>
              <a:ea typeface="ヒラギノ角ゴ Pro W3" pitchFamily="-84" charset="-128"/>
            </a:endParaRPr>
          </a:p>
          <a:p>
            <a:endParaRPr lang="en-GB" sz="2000" dirty="0" err="1"/>
          </a:p>
        </p:txBody>
      </p:sp>
    </p:spTree>
    <p:extLst>
      <p:ext uri="{BB962C8B-B14F-4D97-AF65-F5344CB8AC3E}">
        <p14:creationId xmlns:p14="http://schemas.microsoft.com/office/powerpoint/2010/main" val="38363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C368A-E50B-E647-049C-6FA2A9C7B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730B2-336A-A563-06FD-9AD65DCFEAF5}"/>
              </a:ext>
            </a:extLst>
          </p:cNvPr>
          <p:cNvSpPr>
            <a:spLocks noGrp="1"/>
          </p:cNvSpPr>
          <p:nvPr>
            <p:ph type="title"/>
          </p:nvPr>
        </p:nvSpPr>
        <p:spPr/>
        <p:txBody>
          <a:bodyPr/>
          <a:lstStyle/>
          <a:p>
            <a:r>
              <a:rPr lang="en-US" altLang="en-US">
                <a:ea typeface="ヒラギノ角ゴ Pro W3" pitchFamily="-84" charset="-128"/>
              </a:rPr>
              <a:t>US NON-FARM PAYROLLS (JOBS) </a:t>
            </a:r>
            <a:endParaRPr lang="en-US" dirty="0"/>
          </a:p>
        </p:txBody>
      </p:sp>
      <p:sp>
        <p:nvSpPr>
          <p:cNvPr id="8" name="TextBox 7">
            <a:extLst>
              <a:ext uri="{FF2B5EF4-FFF2-40B4-BE49-F238E27FC236}">
                <a16:creationId xmlns:a16="http://schemas.microsoft.com/office/drawing/2014/main" id="{FFE0DCC4-ABCA-6B7E-BAC6-E356F2C7A720}"/>
              </a:ext>
            </a:extLst>
          </p:cNvPr>
          <p:cNvSpPr txBox="1"/>
          <p:nvPr/>
        </p:nvSpPr>
        <p:spPr>
          <a:xfrm>
            <a:off x="876300" y="1752600"/>
            <a:ext cx="7391400" cy="3354765"/>
          </a:xfrm>
          <a:prstGeom prst="rect">
            <a:avLst/>
          </a:prstGeom>
          <a:noFill/>
        </p:spPr>
        <p:txBody>
          <a:bodyPr wrap="square" rtlCol="0">
            <a:spAutoFit/>
          </a:bodyPr>
          <a:lstStyle/>
          <a:p>
            <a:pPr marL="342900" indent="-342900">
              <a:buFont typeface="Arial" panose="020B0604020202020204" pitchFamily="34" charset="0"/>
              <a:buChar char="•"/>
            </a:pPr>
            <a:r>
              <a:rPr lang="en-GB" sz="2400">
                <a:solidFill>
                  <a:srgbClr val="666666"/>
                </a:solidFill>
                <a:ea typeface="ヒラギノ角ゴ Pro W3" pitchFamily="-84" charset="-128"/>
              </a:rPr>
              <a:t>Why so important?</a:t>
            </a:r>
          </a:p>
          <a:p>
            <a:pPr marL="342900" indent="-342900">
              <a:buFont typeface="Arial" panose="020B0604020202020204" pitchFamily="34" charset="0"/>
              <a:buChar char="•"/>
            </a:pPr>
            <a:endParaRPr lang="en-GB" sz="2400">
              <a:solidFill>
                <a:srgbClr val="666666"/>
              </a:solidFill>
              <a:ea typeface="ヒラギノ角ゴ Pro W3" pitchFamily="-84" charset="-128"/>
            </a:endParaRPr>
          </a:p>
          <a:p>
            <a:pPr marL="342900" indent="-342900">
              <a:buFont typeface="Arial" panose="020B0604020202020204" pitchFamily="34" charset="0"/>
              <a:buChar char="•"/>
            </a:pPr>
            <a:r>
              <a:rPr lang="en-GB" sz="2400">
                <a:solidFill>
                  <a:srgbClr val="666666"/>
                </a:solidFill>
                <a:ea typeface="ヒラギノ角ゴ Pro W3" pitchFamily="-84" charset="-128"/>
              </a:rPr>
              <a:t>US is the largest economy in the world</a:t>
            </a:r>
          </a:p>
          <a:p>
            <a:pPr marL="342900" indent="-342900">
              <a:buFont typeface="Arial" panose="020B0604020202020204" pitchFamily="34" charset="0"/>
              <a:buChar char="•"/>
            </a:pPr>
            <a:endParaRPr lang="en-GB" sz="2400">
              <a:solidFill>
                <a:srgbClr val="666666"/>
              </a:solidFill>
              <a:ea typeface="ヒラギノ角ゴ Pro W3" pitchFamily="-84" charset="-128"/>
            </a:endParaRPr>
          </a:p>
          <a:p>
            <a:pPr marL="342900" indent="-342900">
              <a:buFont typeface="Arial" panose="020B0604020202020204" pitchFamily="34" charset="0"/>
              <a:buChar char="•"/>
            </a:pPr>
            <a:r>
              <a:rPr lang="en-GB" sz="2400">
                <a:solidFill>
                  <a:srgbClr val="666666"/>
                </a:solidFill>
                <a:ea typeface="ヒラギノ角ゴ Pro W3" pitchFamily="-84" charset="-128"/>
              </a:rPr>
              <a:t>The jobs data shows the status of that economy </a:t>
            </a:r>
          </a:p>
          <a:p>
            <a:pPr marL="342900" indent="-342900">
              <a:buFont typeface="Arial" panose="020B0604020202020204" pitchFamily="34" charset="0"/>
              <a:buChar char="•"/>
            </a:pPr>
            <a:endParaRPr lang="en-GB" sz="2400">
              <a:solidFill>
                <a:srgbClr val="666666"/>
              </a:solidFill>
              <a:ea typeface="ヒラギノ角ゴ Pro W3" pitchFamily="-84" charset="-128"/>
            </a:endParaRPr>
          </a:p>
          <a:p>
            <a:pPr marL="342900" indent="-342900">
              <a:buFont typeface="Arial" panose="020B0604020202020204" pitchFamily="34" charset="0"/>
              <a:buChar char="•"/>
            </a:pPr>
            <a:r>
              <a:rPr lang="en-GB" sz="2400">
                <a:solidFill>
                  <a:srgbClr val="666666"/>
                </a:solidFill>
                <a:ea typeface="ヒラギノ角ゴ Pro W3" pitchFamily="-84" charset="-128"/>
              </a:rPr>
              <a:t>Has implications for US interest rates (Fed Funds, Bond Yields etc..)</a:t>
            </a:r>
          </a:p>
          <a:p>
            <a:endParaRPr lang="en-GB" sz="2000" dirty="0" err="1"/>
          </a:p>
        </p:txBody>
      </p:sp>
    </p:spTree>
    <p:extLst>
      <p:ext uri="{BB962C8B-B14F-4D97-AF65-F5344CB8AC3E}">
        <p14:creationId xmlns:p14="http://schemas.microsoft.com/office/powerpoint/2010/main" val="164487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1688</Words>
  <Application>Microsoft Office PowerPoint</Application>
  <PresentationFormat>On-screen Show (4:3)</PresentationFormat>
  <Paragraphs>260</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-apple-system</vt:lpstr>
      <vt:lpstr>Arial</vt:lpstr>
      <vt:lpstr>Arial</vt:lpstr>
      <vt:lpstr>Faustina</vt:lpstr>
      <vt:lpstr>GT-Super-Text-Book</vt:lpstr>
      <vt:lpstr>PT Sans</vt:lpstr>
      <vt:lpstr>Verdana</vt:lpstr>
      <vt:lpstr>Wingdings</vt:lpstr>
      <vt:lpstr>ヒラギノ角ゴ Pro W3</vt:lpstr>
      <vt:lpstr>508 Lecture</vt:lpstr>
      <vt:lpstr>AcF 304 Financial Markets – Week 14  Commercial Awareness      </vt:lpstr>
      <vt:lpstr>Key themes today – reference 2022 </vt:lpstr>
      <vt:lpstr>PowerPoint Presentation</vt:lpstr>
      <vt:lpstr>PowerPoint Presentation</vt:lpstr>
      <vt:lpstr>PowerPoint Presentation</vt:lpstr>
      <vt:lpstr>PowerPoint Presentation</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vt:lpstr>
      <vt:lpstr>US NON-FARM PAYROLLS (JOBS)  January 2024 </vt:lpstr>
      <vt:lpstr>US NON-FARM PAYROLLS (JOBS) </vt:lpstr>
      <vt:lpstr>PowerPoint Presentation</vt:lpstr>
      <vt:lpstr>PowerPoint Presentation</vt:lpstr>
      <vt:lpstr>Debt to GDP Ratios   </vt:lpstr>
      <vt:lpstr>Question: Debt to GDP Ratios </vt:lpstr>
      <vt:lpstr>Question: Debt to GDP Ratios  </vt:lpstr>
      <vt:lpstr>PowerPoint Presentation</vt:lpstr>
      <vt:lpstr>PowerPoint Presentation</vt:lpstr>
      <vt:lpstr>Question: Debt to GDP Ratios  </vt:lpstr>
      <vt:lpstr>Question: Debt to GDP Ratios - JAPAN   </vt:lpstr>
      <vt:lpstr>GameStop – Jan 2021  https://theprint.in/theprint-essential/the-gamestop-story-how-a-group-of-investors-on-reddit-gave-wall-street-a-wild-week/595181/ </vt:lpstr>
      <vt:lpstr>GameStop – Jan 2021  </vt:lpstr>
      <vt:lpstr>GameStop – Jan 2021 </vt:lpstr>
      <vt:lpstr>GameStop – Jan 2021 </vt:lpstr>
      <vt:lpstr>GameStop </vt:lpstr>
      <vt:lpstr>GameStop – Jan 2021 </vt:lpstr>
      <vt:lpstr>Q&amp;A  </vt:lpstr>
      <vt:lpstr>GameStop  </vt:lpstr>
      <vt:lpstr>GameStop  </vt:lpstr>
      <vt:lpstr>PowerPoint Presentation</vt:lpstr>
      <vt:lpstr>Key themes today</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9: Central Banks and the Federal Reserve System</dc:subject>
  <dc:creator>Frederic S. Mishkin and Stanley G. Eakins</dc:creator>
  <cp:keywords>Finance</cp:keywords>
  <cp:lastModifiedBy>McCormick, Paul</cp:lastModifiedBy>
  <cp:revision>1856</cp:revision>
  <cp:lastPrinted>2016-08-12T13:24:31Z</cp:lastPrinted>
  <dcterms:created xsi:type="dcterms:W3CDTF">2014-07-14T20:04:21Z</dcterms:created>
  <dcterms:modified xsi:type="dcterms:W3CDTF">2024-02-07T16:51:09Z</dcterms:modified>
  <cp:category>Financial Management</cp:category>
</cp:coreProperties>
</file>