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90" r:id="rId2"/>
    <p:sldId id="283" r:id="rId3"/>
    <p:sldId id="284" r:id="rId4"/>
    <p:sldId id="285" r:id="rId5"/>
    <p:sldId id="286" r:id="rId6"/>
    <p:sldId id="317" r:id="rId7"/>
    <p:sldId id="318" r:id="rId8"/>
    <p:sldId id="319" r:id="rId9"/>
    <p:sldId id="341" r:id="rId10"/>
    <p:sldId id="342" r:id="rId11"/>
    <p:sldId id="343" r:id="rId12"/>
    <p:sldId id="345" r:id="rId13"/>
    <p:sldId id="489" r:id="rId14"/>
    <p:sldId id="346" r:id="rId15"/>
    <p:sldId id="388" r:id="rId16"/>
    <p:sldId id="389" r:id="rId17"/>
    <p:sldId id="490"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5121B"/>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4" autoAdjust="0"/>
    <p:restoredTop sz="90514" autoAdjust="0"/>
  </p:normalViewPr>
  <p:slideViewPr>
    <p:cSldViewPr>
      <p:cViewPr varScale="1">
        <p:scale>
          <a:sx n="114" d="100"/>
          <a:sy n="114" d="100"/>
        </p:scale>
        <p:origin x="1608" y="102"/>
      </p:cViewPr>
      <p:guideLst>
        <p:guide orient="horz" pos="2160"/>
        <p:guide pos="2880"/>
      </p:guideLst>
    </p:cSldViewPr>
  </p:slideViewPr>
  <p:outlineViewPr>
    <p:cViewPr>
      <p:scale>
        <a:sx n="33" d="100"/>
        <a:sy n="33" d="100"/>
      </p:scale>
      <p:origin x="0" y="22278"/>
    </p:cViewPr>
  </p:outlineViewPr>
  <p:notesTextViewPr>
    <p:cViewPr>
      <p:scale>
        <a:sx n="3" d="2"/>
        <a:sy n="3" d="2"/>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D8D874E-E9D5-433B-A149-BDF6BFDD40A8}" type="datetimeFigureOut">
              <a:rPr lang="en-US" smtClean="0"/>
              <a:pPr/>
              <a:t>2/4/2024</a:t>
            </a:fld>
            <a:endParaRPr 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A051F04-9E25-42C3-8BC5-EC2E8469D95E}" type="datetimeFigureOut">
              <a:rPr lang="en-US" smtClean="0"/>
              <a:pPr/>
              <a:t>2/4/2024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61897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121218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228451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stlouisfed.org/default.cfm"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4572000" cy="461665"/>
          </a:xfrm>
          <a:prstGeom prst="rect">
            <a:avLst/>
          </a:prstGeom>
          <a:noFill/>
        </p:spPr>
        <p:txBody>
          <a:bodyPr wrap="square" rtlCol="0">
            <a:spAutoFit/>
          </a:bodyPr>
          <a:lstStyle/>
          <a:p>
            <a:r>
              <a:rPr lang="en-GB" sz="2400">
                <a:solidFill>
                  <a:srgbClr val="666666"/>
                </a:solidFill>
              </a:rPr>
              <a:t>Part 1 – Money Markets Intro </a:t>
            </a:r>
            <a:endParaRPr lang="en-GB" sz="2400" dirty="0" err="1">
              <a:solidFill>
                <a:srgbClr val="666666"/>
              </a:solidFill>
            </a:endParaRPr>
          </a:p>
        </p:txBody>
      </p:sp>
    </p:spTree>
    <p:extLst>
      <p:ext uri="{BB962C8B-B14F-4D97-AF65-F5344CB8AC3E}">
        <p14:creationId xmlns:p14="http://schemas.microsoft.com/office/powerpoint/2010/main" val="273935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Purpose of Money Markets </a:t>
            </a:r>
            <a:r>
              <a:rPr lang="en-US" altLang="en-US" sz="1800" b="0" dirty="0">
                <a:ea typeface="ヒラギノ角ゴ Pro W3"/>
                <a:cs typeface="ヒラギノ角ゴ Pro W3"/>
              </a:rPr>
              <a:t>(1 of 2)</a:t>
            </a:r>
            <a:endParaRPr lang="en-US" dirty="0"/>
          </a:p>
        </p:txBody>
      </p:sp>
      <p:sp>
        <p:nvSpPr>
          <p:cNvPr id="3" name="Content Placeholder 2"/>
          <p:cNvSpPr>
            <a:spLocks noGrp="1"/>
          </p:cNvSpPr>
          <p:nvPr>
            <p:ph idx="1"/>
          </p:nvPr>
        </p:nvSpPr>
        <p:spPr/>
        <p:txBody>
          <a:bodyPr/>
          <a:lstStyle/>
          <a:p>
            <a:r>
              <a:rPr lang="en-US" altLang="en-US" sz="2400" b="1" dirty="0">
                <a:ea typeface="ヒラギノ角ゴ Pro W3"/>
                <a:cs typeface="ヒラギノ角ゴ Pro W3"/>
              </a:rPr>
              <a:t>Investors (buyers):</a:t>
            </a:r>
            <a:r>
              <a:rPr lang="en-US" altLang="en-US" sz="2400" dirty="0">
                <a:ea typeface="ヒラギノ角ゴ Pro W3"/>
                <a:cs typeface="ヒラギノ角ゴ Pro W3"/>
              </a:rPr>
              <a:t> the money market provides a place for warehousing surplus funds for short periods of time</a:t>
            </a:r>
          </a:p>
          <a:p>
            <a:r>
              <a:rPr lang="en-US" altLang="en-US" sz="2400" dirty="0">
                <a:ea typeface="ヒラギノ角ゴ Pro W3"/>
                <a:cs typeface="ヒラギノ角ゴ Pro W3"/>
              </a:rPr>
              <a:t>The goal is not to earn very high return but a higher return than holding cash or money in banks (in other words, reduce opportunity costs).</a:t>
            </a:r>
          </a:p>
          <a:p>
            <a:r>
              <a:rPr lang="en-US" altLang="en-US" sz="2400" b="1" dirty="0">
                <a:ea typeface="ヒラギノ角ゴ Pro W3"/>
                <a:cs typeface="ヒラギノ角ゴ Pro W3"/>
              </a:rPr>
              <a:t>Borrowers (sellers):</a:t>
            </a:r>
            <a:r>
              <a:rPr lang="en-US" altLang="en-US" sz="2400" dirty="0">
                <a:ea typeface="ヒラギノ角ゴ Pro W3"/>
                <a:cs typeface="ヒラギノ角ゴ Pro W3"/>
              </a:rPr>
              <a:t> the money marker provides a low-cost source of temporary funds.</a:t>
            </a:r>
          </a:p>
          <a:p>
            <a:r>
              <a:rPr lang="en-US" sz="2400" dirty="0">
                <a:ea typeface="ヒラギノ角ゴ Pro W3"/>
              </a:rPr>
              <a:t>Commercial banks borrow excess reserves to meet short-term reserve requirement shortages.</a:t>
            </a:r>
          </a:p>
        </p:txBody>
      </p:sp>
    </p:spTree>
    <p:extLst>
      <p:ext uri="{BB962C8B-B14F-4D97-AF65-F5344CB8AC3E}">
        <p14:creationId xmlns:p14="http://schemas.microsoft.com/office/powerpoint/2010/main" val="121655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Purpose of Money Markets </a:t>
            </a:r>
            <a:r>
              <a:rPr lang="en-US" altLang="en-US" sz="1800" b="0" dirty="0">
                <a:ea typeface="ヒラギノ角ゴ Pro W3"/>
                <a:cs typeface="ヒラギノ角ゴ Pro W3"/>
              </a:rPr>
              <a:t>(2 of 2)</a:t>
            </a:r>
            <a:endParaRPr lang="en-US" dirty="0"/>
          </a:p>
        </p:txBody>
      </p:sp>
      <p:sp>
        <p:nvSpPr>
          <p:cNvPr id="3" name="Content Placeholder 2"/>
          <p:cNvSpPr>
            <a:spLocks noGrp="1"/>
          </p:cNvSpPr>
          <p:nvPr>
            <p:ph idx="1"/>
          </p:nvPr>
        </p:nvSpPr>
        <p:spPr/>
        <p:txBody>
          <a:bodyPr/>
          <a:lstStyle/>
          <a:p>
            <a:r>
              <a:rPr lang="en-US" sz="2400" dirty="0">
                <a:ea typeface="ヒラギノ角ゴ Pro W3"/>
              </a:rPr>
              <a:t>The governments funds the U.S. debt by selling Treasury bills.</a:t>
            </a:r>
            <a:endParaRPr lang="en-US" sz="2400" dirty="0"/>
          </a:p>
          <a:p>
            <a:r>
              <a:rPr lang="en-US" altLang="en-US" sz="2400" dirty="0">
                <a:ea typeface="ヒラギノ角ゴ Pro W3"/>
                <a:cs typeface="ヒラギノ角ゴ Pro W3"/>
              </a:rPr>
              <a:t>Corporations and U.S. government use these markets because the timing of cash inflows and outflows are not well synchronized.</a:t>
            </a:r>
          </a:p>
          <a:p>
            <a:r>
              <a:rPr lang="en-US" altLang="en-US" sz="2400" dirty="0">
                <a:ea typeface="ヒラギノ角ゴ Pro W3"/>
                <a:cs typeface="ヒラギノ角ゴ Pro W3"/>
              </a:rPr>
              <a:t>Example: government tax revenues usually come only at certain times, but expenses are incurred all year</a:t>
            </a:r>
          </a:p>
          <a:p>
            <a:r>
              <a:rPr lang="en-US" altLang="en-US" sz="2400" dirty="0">
                <a:ea typeface="ヒラギノ角ゴ Pro W3"/>
                <a:cs typeface="ヒラギノ角ゴ Pro W3"/>
              </a:rPr>
              <a:t>Money markets provide a way to solve these cash-timing problems.</a:t>
            </a:r>
            <a:endParaRPr lang="en-US" sz="2400" dirty="0"/>
          </a:p>
        </p:txBody>
      </p:sp>
    </p:spTree>
    <p:extLst>
      <p:ext uri="{BB962C8B-B14F-4D97-AF65-F5344CB8AC3E}">
        <p14:creationId xmlns:p14="http://schemas.microsoft.com/office/powerpoint/2010/main" val="15565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Who Participates in the Money Markets?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We will discuss, in turn, each of the major borrowers and lenders in the money market.</a:t>
            </a:r>
          </a:p>
          <a:p>
            <a:r>
              <a:rPr lang="en-US" altLang="en-US" sz="2400" dirty="0">
                <a:ea typeface="ヒラギノ角ゴ Pro W3"/>
                <a:cs typeface="ヒラギノ角ゴ Pro W3"/>
              </a:rPr>
              <a:t>First, let</a:t>
            </a:r>
            <a:r>
              <a:rPr lang="ja-JP" altLang="en-US" sz="2400" dirty="0"/>
              <a:t>’</a:t>
            </a:r>
            <a:r>
              <a:rPr lang="en-US" altLang="ja-JP" sz="2400" dirty="0">
                <a:ea typeface="ヒラギノ角ゴ Pro W3"/>
                <a:cs typeface="ヒラギノ角ゴ Pro W3"/>
              </a:rPr>
              <a:t>s examine some of the current rates offered in the U.S. money markets.</a:t>
            </a:r>
            <a:endParaRPr lang="en-US" sz="2400" dirty="0"/>
          </a:p>
        </p:txBody>
      </p:sp>
    </p:spTree>
    <p:extLst>
      <p:ext uri="{BB962C8B-B14F-4D97-AF65-F5344CB8AC3E}">
        <p14:creationId xmlns:p14="http://schemas.microsoft.com/office/powerpoint/2010/main" val="185302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Table 11.1 </a:t>
            </a:r>
            <a:r>
              <a:rPr lang="en-US" altLang="en-US" sz="2400" b="0" dirty="0">
                <a:ea typeface="ヒラギノ角ゴ Pro W3"/>
                <a:cs typeface="ヒラギノ角ゴ Pro W3"/>
              </a:rPr>
              <a:t>Sample Money Market Rates, May 13, 2016</a:t>
            </a:r>
            <a:endParaRPr lang="en-US" sz="2400" dirty="0"/>
          </a:p>
        </p:txBody>
      </p:sp>
      <p:graphicFrame>
        <p:nvGraphicFramePr>
          <p:cNvPr id="4" name="Table 3"/>
          <p:cNvGraphicFramePr>
            <a:graphicFrameLocks noGrp="1"/>
          </p:cNvGraphicFramePr>
          <p:nvPr/>
        </p:nvGraphicFramePr>
        <p:xfrm>
          <a:off x="1181100" y="1752602"/>
          <a:ext cx="6781800" cy="3352797"/>
        </p:xfrm>
        <a:graphic>
          <a:graphicData uri="http://schemas.openxmlformats.org/drawingml/2006/table">
            <a:tbl>
              <a:tblPr firstRow="1" bandRow="1">
                <a:tableStyleId>{2D5ABB26-0587-4C30-8999-92F81FD0307C}</a:tableStyleId>
              </a:tblPr>
              <a:tblGrid>
                <a:gridCol w="3814762">
                  <a:extLst>
                    <a:ext uri="{9D8B030D-6E8A-4147-A177-3AD203B41FA5}">
                      <a16:colId xmlns:a16="http://schemas.microsoft.com/office/drawing/2014/main" val="20000"/>
                    </a:ext>
                  </a:extLst>
                </a:gridCol>
                <a:gridCol w="2967038">
                  <a:extLst>
                    <a:ext uri="{9D8B030D-6E8A-4147-A177-3AD203B41FA5}">
                      <a16:colId xmlns:a16="http://schemas.microsoft.com/office/drawing/2014/main" val="20001"/>
                    </a:ext>
                  </a:extLst>
                </a:gridCol>
              </a:tblGrid>
              <a:tr h="478971">
                <a:tc>
                  <a:txBody>
                    <a:bodyPr/>
                    <a:lstStyle/>
                    <a:p>
                      <a:r>
                        <a:rPr lang="en-US" sz="1800" b="1" dirty="0"/>
                        <a:t>Instrument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Interest Rate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r>
                        <a:rPr lang="en-US" sz="1800" dirty="0"/>
                        <a:t>Prime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r>
                        <a:rPr lang="en-US" sz="1800" dirty="0"/>
                        <a:t>Federal funds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r>
                        <a:rPr lang="en-US" sz="1800" dirty="0"/>
                        <a:t>Commercial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r>
                        <a:rPr lang="en-US" sz="1800" dirty="0"/>
                        <a:t>London interbank offer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r>
                        <a:rPr lang="en-US" sz="1800" dirty="0"/>
                        <a:t>Eurodollar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8971">
                <a:tc>
                  <a:txBody>
                    <a:bodyPr/>
                    <a:lstStyle/>
                    <a:p>
                      <a:r>
                        <a:rPr lang="en-US" sz="1800" dirty="0"/>
                        <a:t>Treasury bills (4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2"/>
          <p:cNvSpPr txBox="1"/>
          <p:nvPr/>
        </p:nvSpPr>
        <p:spPr>
          <a:xfrm>
            <a:off x="533400" y="5257800"/>
            <a:ext cx="7924800" cy="600164"/>
          </a:xfrm>
          <a:prstGeom prst="rect">
            <a:avLst/>
          </a:prstGeom>
          <a:noFill/>
        </p:spPr>
        <p:txBody>
          <a:bodyPr wrap="square" rtlCol="0">
            <a:spAutoFit/>
          </a:bodyPr>
          <a:lstStyle/>
          <a:p>
            <a:r>
              <a:rPr lang="en-GB" sz="1100" i="1"/>
              <a:t>The prime rate (US) is the lowest rate at which money can be borrowed from commercial banks by non-banks e.g. mortgages, loans and credit cards. It typically tracks with the federal funds rate and is generally about 3% higher than the Federal Fund Rate.</a:t>
            </a:r>
            <a:endParaRPr lang="en-GB" sz="1100" i="1" dirty="0" err="1"/>
          </a:p>
        </p:txBody>
      </p:sp>
    </p:spTree>
    <p:extLst>
      <p:ext uri="{BB962C8B-B14F-4D97-AF65-F5344CB8AC3E}">
        <p14:creationId xmlns:p14="http://schemas.microsoft.com/office/powerpoint/2010/main" val="393203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Table 11.2 </a:t>
            </a:r>
            <a:r>
              <a:rPr lang="en-US" altLang="en-US" sz="2400" b="0" dirty="0">
                <a:ea typeface="ヒラギノ角ゴ Pro W3"/>
                <a:cs typeface="ヒラギノ角ゴ Pro W3"/>
              </a:rPr>
              <a:t>Money Market Participants </a:t>
            </a:r>
            <a:r>
              <a:rPr lang="en-US" altLang="en-US" sz="1800" b="0" dirty="0">
                <a:ea typeface="ヒラギノ角ゴ Pro W3"/>
                <a:cs typeface="ヒラギノ角ゴ Pro W3"/>
              </a:rPr>
              <a:t>(1 of 3)</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75504504"/>
              </p:ext>
            </p:extLst>
          </p:nvPr>
        </p:nvGraphicFramePr>
        <p:xfrm>
          <a:off x="876300" y="1600200"/>
          <a:ext cx="7391400" cy="4419600"/>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72505">
                <a:tc>
                  <a:txBody>
                    <a:bodyPr/>
                    <a:lstStyle/>
                    <a:p>
                      <a:r>
                        <a:rPr lang="en-US" sz="1800" b="1" dirty="0"/>
                        <a:t>Participant</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Role</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527">
                <a:tc>
                  <a:txBody>
                    <a:bodyPr/>
                    <a:lstStyle/>
                    <a:p>
                      <a:r>
                        <a:rPr lang="en-US" sz="1800" u="none" strike="noStrike" kern="1200" baseline="0" dirty="0"/>
                        <a:t>U.S. Treasury Department</a:t>
                      </a:r>
                      <a:endParaRPr lang="en-US"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none" strike="noStrike" kern="1200" baseline="0" dirty="0"/>
                        <a:t>Sells U.S. Treasury securities to fund the national debt</a:t>
                      </a:r>
                      <a:endParaRPr lang="en-US"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88885">
                <a:tc>
                  <a:txBody>
                    <a:bodyPr/>
                    <a:lstStyle/>
                    <a:p>
                      <a:r>
                        <a:rPr lang="en-US" sz="1800" u="none" strike="noStrike" kern="1200" baseline="0" dirty="0"/>
                        <a:t>Federal Reserve System (Fed)</a:t>
                      </a:r>
                      <a:endParaRPr lang="en-US"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none" strike="noStrike" kern="1200" baseline="0" dirty="0"/>
                        <a:t>Buys and sells U.S. Treasury securities as its primary method of controlling interest rates</a:t>
                      </a:r>
                      <a:endParaRPr lang="en-US"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43683">
                <a:tc>
                  <a:txBody>
                    <a:bodyPr/>
                    <a:lstStyle/>
                    <a:p>
                      <a:r>
                        <a:rPr lang="en-US" sz="1800" u="none" strike="noStrike" kern="1200" baseline="0" dirty="0"/>
                        <a:t>Commercial banks</a:t>
                      </a:r>
                      <a:endParaRPr lang="en-US"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Buy U.S. Treasury securities; sell certificates of deposit and make short-term loans; offer individual investors accounts that invest in money market securities</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D975AFD7-0917-4D17-A67D-43189F31C766}"/>
              </a:ext>
            </a:extLst>
          </p:cNvPr>
          <p:cNvSpPr txBox="1"/>
          <p:nvPr/>
        </p:nvSpPr>
        <p:spPr>
          <a:xfrm>
            <a:off x="6705600" y="990600"/>
            <a:ext cx="1981200" cy="400110"/>
          </a:xfrm>
          <a:prstGeom prst="rect">
            <a:avLst/>
          </a:prstGeom>
          <a:noFill/>
        </p:spPr>
        <p:txBody>
          <a:bodyPr wrap="square" rtlCol="0">
            <a:spAutoFit/>
          </a:bodyPr>
          <a:lstStyle/>
          <a:p>
            <a:r>
              <a:rPr lang="en-GB" sz="2000"/>
              <a:t>Not Assessed</a:t>
            </a:r>
            <a:endParaRPr lang="en-GB" sz="2000" dirty="0" err="1"/>
          </a:p>
        </p:txBody>
      </p:sp>
    </p:spTree>
    <p:extLst>
      <p:ext uri="{BB962C8B-B14F-4D97-AF65-F5344CB8AC3E}">
        <p14:creationId xmlns:p14="http://schemas.microsoft.com/office/powerpoint/2010/main" val="285854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Table 11.2 </a:t>
            </a:r>
            <a:r>
              <a:rPr lang="en-US" altLang="en-US" sz="2400" b="0" dirty="0">
                <a:ea typeface="ヒラギノ角ゴ Pro W3"/>
                <a:cs typeface="ヒラギノ角ゴ Pro W3"/>
              </a:rPr>
              <a:t>Money Market Participants </a:t>
            </a:r>
            <a:r>
              <a:rPr lang="en-US" altLang="en-US" sz="1800" b="0" dirty="0">
                <a:ea typeface="ヒラギノ角ゴ Pro W3"/>
                <a:cs typeface="ヒラギノ角ゴ Pro W3"/>
              </a:rPr>
              <a:t>(2 of 3)</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917136779"/>
              </p:ext>
            </p:extLst>
          </p:nvPr>
        </p:nvGraphicFramePr>
        <p:xfrm>
          <a:off x="876300" y="1600200"/>
          <a:ext cx="7391400" cy="3899050"/>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42087">
                <a:tc>
                  <a:txBody>
                    <a:bodyPr/>
                    <a:lstStyle/>
                    <a:p>
                      <a:r>
                        <a:rPr lang="en-US" sz="1800" b="1" dirty="0"/>
                        <a:t>Participant</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Role</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95505">
                <a:tc>
                  <a:txBody>
                    <a:bodyPr/>
                    <a:lstStyle/>
                    <a:p>
                      <a:r>
                        <a:rPr lang="en-US" sz="1800" b="0" i="0" u="none" strike="noStrike" kern="1200" baseline="0" dirty="0">
                          <a:solidFill>
                            <a:schemeClr val="dk1"/>
                          </a:solidFill>
                          <a:latin typeface="+mn-lt"/>
                          <a:ea typeface="+mn-ea"/>
                          <a:cs typeface="+mn-cs"/>
                        </a:rPr>
                        <a:t>Businesses (major corporations)</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Buy and sell various short-term securities as a regular part of their cash management</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60735">
                <a:tc>
                  <a:txBody>
                    <a:bodyPr/>
                    <a:lstStyle/>
                    <a:p>
                      <a:r>
                        <a:rPr lang="en-US" sz="1800" b="0" i="0" u="none" strike="noStrike" kern="1200" baseline="0" dirty="0">
                          <a:solidFill>
                            <a:schemeClr val="dk1"/>
                          </a:solidFill>
                          <a:latin typeface="+mn-lt"/>
                          <a:ea typeface="+mn-ea"/>
                          <a:cs typeface="+mn-cs"/>
                        </a:rPr>
                        <a:t>Investment companies/investment banks e.g. Goldman Sachs, Morgan Stanley, Barclays Capital</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a:solidFill>
                            <a:schemeClr val="dk1"/>
                          </a:solidFill>
                          <a:latin typeface="+mn-lt"/>
                          <a:ea typeface="+mn-ea"/>
                          <a:cs typeface="+mn-cs"/>
                        </a:rPr>
                        <a:t>Trade / ‘make a market’ in money market securities</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6044">
                <a:tc>
                  <a:txBody>
                    <a:bodyPr/>
                    <a:lstStyle/>
                    <a:p>
                      <a:r>
                        <a:rPr lang="en-US" sz="1800" b="0" i="0" u="none" strike="noStrike" kern="1200" baseline="0" dirty="0">
                          <a:solidFill>
                            <a:schemeClr val="dk1"/>
                          </a:solidFill>
                          <a:latin typeface="+mn-lt"/>
                          <a:ea typeface="+mn-ea"/>
                          <a:cs typeface="+mn-cs"/>
                        </a:rPr>
                        <a:t>Finance companies / banks (commercial leasing companies)</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Lend funds </a:t>
                      </a:r>
                      <a:r>
                        <a:rPr lang="en-US" sz="1800" b="0" i="0" u="none" strike="noStrike" kern="1200" baseline="0">
                          <a:solidFill>
                            <a:schemeClr val="dk1"/>
                          </a:solidFill>
                          <a:latin typeface="+mn-lt"/>
                          <a:ea typeface="+mn-ea"/>
                          <a:cs typeface="+mn-cs"/>
                        </a:rPr>
                        <a:t>to individuals by issuing MM securities / CP</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83277">
                <a:tc>
                  <a:txBody>
                    <a:bodyPr/>
                    <a:lstStyle/>
                    <a:p>
                      <a:r>
                        <a:rPr lang="en-US" sz="1800" b="0" i="0" u="none" strike="noStrike" kern="1200" baseline="0">
                          <a:solidFill>
                            <a:schemeClr val="dk1"/>
                          </a:solidFill>
                          <a:latin typeface="+mn-lt"/>
                          <a:ea typeface="+mn-ea"/>
                          <a:cs typeface="+mn-cs"/>
                        </a:rPr>
                        <a:t>Insurance companies</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Maintain liquidity needed to meet unexpected demands e.g. Hurricane Sandy 2012</a:t>
                      </a: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91563813-6DE0-45BF-8D98-1F57D1C9AB4A}"/>
              </a:ext>
            </a:extLst>
          </p:cNvPr>
          <p:cNvSpPr txBox="1"/>
          <p:nvPr/>
        </p:nvSpPr>
        <p:spPr>
          <a:xfrm>
            <a:off x="6781800" y="990600"/>
            <a:ext cx="1905000" cy="400110"/>
          </a:xfrm>
          <a:prstGeom prst="rect">
            <a:avLst/>
          </a:prstGeom>
          <a:noFill/>
        </p:spPr>
        <p:txBody>
          <a:bodyPr wrap="square" rtlCol="0">
            <a:spAutoFit/>
          </a:bodyPr>
          <a:lstStyle/>
          <a:p>
            <a:r>
              <a:rPr lang="en-GB" sz="2000"/>
              <a:t>Not Assessed</a:t>
            </a:r>
            <a:endParaRPr lang="en-GB" sz="2000" dirty="0" err="1"/>
          </a:p>
        </p:txBody>
      </p:sp>
    </p:spTree>
    <p:extLst>
      <p:ext uri="{BB962C8B-B14F-4D97-AF65-F5344CB8AC3E}">
        <p14:creationId xmlns:p14="http://schemas.microsoft.com/office/powerpoint/2010/main" val="161569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Table 11.2 </a:t>
            </a:r>
            <a:r>
              <a:rPr lang="en-US" altLang="en-US" sz="2400" b="0" dirty="0">
                <a:ea typeface="ヒラギノ角ゴ Pro W3"/>
                <a:cs typeface="ヒラギノ角ゴ Pro W3"/>
              </a:rPr>
              <a:t>Money Market Participants </a:t>
            </a:r>
            <a:r>
              <a:rPr lang="en-US" altLang="en-US" sz="1800" b="0" dirty="0">
                <a:ea typeface="ヒラギノ角ゴ Pro W3"/>
                <a:cs typeface="ヒラギノ角ゴ Pro W3"/>
              </a:rPr>
              <a:t>(3 of 3)</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763757497"/>
              </p:ext>
            </p:extLst>
          </p:nvPr>
        </p:nvGraphicFramePr>
        <p:xfrm>
          <a:off x="876300" y="1600201"/>
          <a:ext cx="7391400" cy="3328496"/>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23783">
                <a:tc>
                  <a:txBody>
                    <a:bodyPr/>
                    <a:lstStyle/>
                    <a:p>
                      <a:r>
                        <a:rPr lang="en-US" sz="1800" b="1" dirty="0"/>
                        <a:t>Participant</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Role</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00216">
                <a:tc>
                  <a:txBody>
                    <a:bodyPr/>
                    <a:lstStyle/>
                    <a:p>
                      <a:r>
                        <a:rPr lang="en-US" sz="1800" b="0" i="0" u="none" strike="noStrike" kern="1200" baseline="0" dirty="0">
                          <a:solidFill>
                            <a:schemeClr val="dk1"/>
                          </a:solidFill>
                          <a:latin typeface="+mn-lt"/>
                          <a:ea typeface="+mn-ea"/>
                          <a:cs typeface="+mn-cs"/>
                        </a:rPr>
                        <a:t>Pension funds</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a:solidFill>
                            <a:schemeClr val="dk1"/>
                          </a:solidFill>
                          <a:latin typeface="+mn-lt"/>
                          <a:ea typeface="+mn-ea"/>
                          <a:cs typeface="+mn-cs"/>
                        </a:rPr>
                        <a:t>Buys U.S</a:t>
                      </a:r>
                      <a:r>
                        <a:rPr lang="en-US" sz="1800" b="0" i="0" u="none" strike="noStrike" kern="1200" baseline="0" dirty="0">
                          <a:solidFill>
                            <a:schemeClr val="dk1"/>
                          </a:solidFill>
                          <a:latin typeface="+mn-lt"/>
                          <a:ea typeface="+mn-ea"/>
                          <a:cs typeface="+mn-cs"/>
                        </a:rPr>
                        <a:t>. Treasury </a:t>
                      </a:r>
                      <a:r>
                        <a:rPr lang="en-US" sz="1800" b="0" i="0" u="none" strike="noStrike" kern="1200" baseline="0">
                          <a:solidFill>
                            <a:schemeClr val="dk1"/>
                          </a:solidFill>
                          <a:latin typeface="+mn-lt"/>
                          <a:ea typeface="+mn-ea"/>
                          <a:cs typeface="+mn-cs"/>
                        </a:rPr>
                        <a:t>securities  (funding </a:t>
                      </a:r>
                      <a:r>
                        <a:rPr lang="en-US" sz="1800" b="0" i="0" u="none" strike="noStrike" kern="1200" baseline="0" dirty="0">
                          <a:solidFill>
                            <a:schemeClr val="dk1"/>
                          </a:solidFill>
                          <a:latin typeface="+mn-lt"/>
                          <a:ea typeface="+mn-ea"/>
                          <a:cs typeface="+mn-cs"/>
                        </a:rPr>
                        <a:t>the </a:t>
                      </a:r>
                      <a:r>
                        <a:rPr lang="en-US" sz="1800" b="0" i="0" u="none" strike="noStrike" kern="1200" baseline="0">
                          <a:solidFill>
                            <a:schemeClr val="dk1"/>
                          </a:solidFill>
                          <a:latin typeface="+mn-lt"/>
                          <a:ea typeface="+mn-ea"/>
                          <a:cs typeface="+mn-cs"/>
                        </a:rPr>
                        <a:t>national debt)</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04497">
                <a:tc>
                  <a:txBody>
                    <a:bodyPr/>
                    <a:lstStyle/>
                    <a:p>
                      <a:r>
                        <a:rPr lang="en-US" sz="1800" b="0" i="0" u="none" strike="noStrike" kern="1200" baseline="0" dirty="0">
                          <a:solidFill>
                            <a:schemeClr val="dk1"/>
                          </a:solidFill>
                          <a:latin typeface="+mn-lt"/>
                          <a:ea typeface="+mn-ea"/>
                          <a:cs typeface="+mn-cs"/>
                        </a:rPr>
                        <a:t>Money market mutual funds (US) / unit trusts (UK / Europe) </a:t>
                      </a:r>
                      <a:r>
                        <a:rPr lang="en-US" sz="1800" b="0" i="1" u="none" strike="noStrike" kern="1200" baseline="0" dirty="0">
                          <a:solidFill>
                            <a:schemeClr val="dk1"/>
                          </a:solidFill>
                          <a:latin typeface="+mn-lt"/>
                          <a:ea typeface="+mn-ea"/>
                          <a:cs typeface="+mn-cs"/>
                        </a:rPr>
                        <a:t>(originated when inflation/ interest rates rose 1970s)</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Allow small investors to participate in the money market by aggregating their funds to invest in large-denomination money market securities</a:t>
                      </a:r>
                      <a:endParaRPr lang="en-US" sz="1800" b="0" i="1"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624FD83E-1457-4DF2-872B-7C661555B966}"/>
              </a:ext>
            </a:extLst>
          </p:cNvPr>
          <p:cNvSpPr txBox="1"/>
          <p:nvPr/>
        </p:nvSpPr>
        <p:spPr>
          <a:xfrm>
            <a:off x="6553200" y="990600"/>
            <a:ext cx="1905000" cy="400110"/>
          </a:xfrm>
          <a:prstGeom prst="rect">
            <a:avLst/>
          </a:prstGeom>
          <a:noFill/>
        </p:spPr>
        <p:txBody>
          <a:bodyPr wrap="square" rtlCol="0">
            <a:spAutoFit/>
          </a:bodyPr>
          <a:lstStyle/>
          <a:p>
            <a:r>
              <a:rPr lang="en-GB" sz="2000"/>
              <a:t>Not Assessed</a:t>
            </a:r>
            <a:endParaRPr lang="en-GB" sz="2000" dirty="0" err="1"/>
          </a:p>
        </p:txBody>
      </p:sp>
    </p:spTree>
    <p:extLst>
      <p:ext uri="{BB962C8B-B14F-4D97-AF65-F5344CB8AC3E}">
        <p14:creationId xmlns:p14="http://schemas.microsoft.com/office/powerpoint/2010/main" val="104537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4572000" cy="830997"/>
          </a:xfrm>
          <a:prstGeom prst="rect">
            <a:avLst/>
          </a:prstGeom>
          <a:noFill/>
        </p:spPr>
        <p:txBody>
          <a:bodyPr wrap="square" rtlCol="0">
            <a:spAutoFit/>
          </a:bodyPr>
          <a:lstStyle/>
          <a:p>
            <a:r>
              <a:rPr lang="en-GB" sz="2400">
                <a:solidFill>
                  <a:srgbClr val="666666"/>
                </a:solidFill>
              </a:rPr>
              <a:t>Part 2 – Money Markets Instruments </a:t>
            </a:r>
            <a:endParaRPr lang="en-GB" sz="2400" dirty="0" err="1">
              <a:solidFill>
                <a:srgbClr val="666666"/>
              </a:solidFill>
            </a:endParaRPr>
          </a:p>
        </p:txBody>
      </p:sp>
    </p:spTree>
    <p:extLst>
      <p:ext uri="{BB962C8B-B14F-4D97-AF65-F5344CB8AC3E}">
        <p14:creationId xmlns:p14="http://schemas.microsoft.com/office/powerpoint/2010/main" val="325816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Markets and Institutions</a:t>
            </a:r>
          </a:p>
        </p:txBody>
      </p:sp>
      <p:sp>
        <p:nvSpPr>
          <p:cNvPr id="3" name="Text Placeholder 2"/>
          <p:cNvSpPr>
            <a:spLocks noGrp="1"/>
          </p:cNvSpPr>
          <p:nvPr>
            <p:ph type="body" sz="quarter" idx="13"/>
          </p:nvPr>
        </p:nvSpPr>
        <p:spPr>
          <a:xfrm>
            <a:off x="457200" y="816430"/>
            <a:ext cx="8229600" cy="443422"/>
          </a:xfrm>
        </p:spPr>
        <p:txBody>
          <a:bodyPr/>
          <a:lstStyle/>
          <a:p>
            <a:r>
              <a:rPr lang="en-US" dirty="0"/>
              <a:t>Ninth Edition, Global Edition</a:t>
            </a:r>
          </a:p>
        </p:txBody>
      </p:sp>
      <p:sp>
        <p:nvSpPr>
          <p:cNvPr id="5" name="Text Placeholder 4"/>
          <p:cNvSpPr>
            <a:spLocks noGrp="1"/>
          </p:cNvSpPr>
          <p:nvPr>
            <p:ph type="body" sz="quarter" idx="15"/>
          </p:nvPr>
        </p:nvSpPr>
        <p:spPr>
          <a:xfrm>
            <a:off x="4953000" y="1371600"/>
            <a:ext cx="3657600" cy="2925763"/>
          </a:xfrm>
        </p:spPr>
        <p:txBody>
          <a:bodyPr/>
          <a:lstStyle/>
          <a:p>
            <a:r>
              <a:rPr lang="en-US" altLang="en-US"/>
              <a:t>Reading – Chapter 11 The Money Markets </a:t>
            </a:r>
          </a:p>
          <a:p>
            <a:endParaRPr lang="en-US"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542" y="1259852"/>
            <a:ext cx="3991210" cy="5031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rPr>
              <a:t>Now that</a:t>
            </a:r>
            <a:r>
              <a:rPr lang="ja-JP" altLang="en-US" dirty="0"/>
              <a:t>’</a:t>
            </a:r>
            <a:r>
              <a:rPr lang="en-US" altLang="ja-JP" dirty="0">
                <a:ea typeface="ヒラギノ角ゴ Pro W3"/>
              </a:rPr>
              <a:t>s a lot!</a:t>
            </a:r>
            <a:endParaRPr lang="en-US" dirty="0"/>
          </a:p>
        </p:txBody>
      </p:sp>
      <p:sp>
        <p:nvSpPr>
          <p:cNvPr id="3" name="Content Placeholder 2"/>
          <p:cNvSpPr>
            <a:spLocks noGrp="1"/>
          </p:cNvSpPr>
          <p:nvPr>
            <p:ph idx="1"/>
          </p:nvPr>
        </p:nvSpPr>
        <p:spPr/>
        <p:txBody>
          <a:bodyPr/>
          <a:lstStyle/>
          <a:p>
            <a:pPr marL="0" indent="0">
              <a:buNone/>
            </a:pPr>
            <a:r>
              <a:rPr lang="en-US" altLang="en-US" sz="2400" dirty="0">
                <a:ea typeface="ヒラギノ角ゴ Pro W3"/>
                <a:cs typeface="ヒラギノ角ゴ Pro W3"/>
              </a:rPr>
              <a:t>In </a:t>
            </a:r>
            <a:r>
              <a:rPr lang="en-US" altLang="en-US" sz="2400">
                <a:ea typeface="ヒラギノ角ゴ Pro W3"/>
                <a:cs typeface="ヒラギノ角ゴ Pro W3"/>
              </a:rPr>
              <a:t>its 2018 </a:t>
            </a:r>
            <a:r>
              <a:rPr lang="en-US" altLang="en-US" sz="2400" dirty="0">
                <a:ea typeface="ヒラギノ角ゴ Pro W3"/>
                <a:cs typeface="ヒラギノ角ゴ Pro W3"/>
              </a:rPr>
              <a:t>annual report, Alphabet (Google) listed $58 billion in short-term securities on its balance sheet, plus $14 billion in actual cash equivalents</a:t>
            </a:r>
            <a:r>
              <a:rPr lang="en-US" altLang="en-US" sz="2400">
                <a:ea typeface="ヒラギノ角ゴ Pro W3"/>
                <a:cs typeface="ヒラギノ角ゴ Pro W3"/>
              </a:rPr>
              <a:t>. Alphabet does </a:t>
            </a:r>
            <a:r>
              <a:rPr lang="en-US" altLang="en-US" sz="2400" dirty="0">
                <a:ea typeface="ヒラギノ角ゴ Pro W3"/>
                <a:cs typeface="ヒラギノ角ゴ Pro W3"/>
              </a:rPr>
              <a:t>not keep this in its local bank. But where?</a:t>
            </a:r>
          </a:p>
          <a:p>
            <a:pPr marL="0" indent="0">
              <a:buNone/>
            </a:pPr>
            <a:r>
              <a:rPr lang="en-US" altLang="en-US" sz="2400" dirty="0">
                <a:ea typeface="ヒラギノ角ゴ Pro W3"/>
                <a:cs typeface="ヒラギノ角ゴ Pro W3"/>
              </a:rPr>
              <a:t>This is, of course</a:t>
            </a:r>
            <a:r>
              <a:rPr lang="en-US" altLang="en-US" sz="2400">
                <a:ea typeface="ヒラギノ角ゴ Pro W3"/>
                <a:cs typeface="ヒラギノ角ゴ Pro W3"/>
              </a:rPr>
              <a:t>, topic 6 — Money </a:t>
            </a:r>
            <a:r>
              <a:rPr lang="en-US" altLang="en-US" sz="2400" dirty="0">
                <a:ea typeface="ヒラギノ角ゴ Pro W3"/>
                <a:cs typeface="ヒラギノ角ゴ Pro W3"/>
              </a:rPr>
              <a:t>Markets.</a:t>
            </a:r>
            <a:endParaRPr lang="en-US" sz="24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20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a:cs typeface="ヒラギノ角ゴ Pro W3"/>
              </a:rPr>
              <a:t>Topic Preview</a:t>
            </a:r>
            <a:endParaRPr lang="en-US" dirty="0"/>
          </a:p>
        </p:txBody>
      </p:sp>
      <p:sp>
        <p:nvSpPr>
          <p:cNvPr id="3" name="Content Placeholder 2"/>
          <p:cNvSpPr>
            <a:spLocks noGrp="1"/>
          </p:cNvSpPr>
          <p:nvPr>
            <p:ph idx="1"/>
          </p:nvPr>
        </p:nvSpPr>
        <p:spPr/>
        <p:txBody>
          <a:bodyPr/>
          <a:lstStyle/>
          <a:p>
            <a:r>
              <a:rPr lang="en-US" altLang="en-US" sz="2400" dirty="0"/>
              <a:t>We review the money markets and the securities that are traded there. In addition, we discuss why the money markets are important in our financial system. Topics include:</a:t>
            </a:r>
          </a:p>
          <a:p>
            <a:pPr lvl="1"/>
            <a:r>
              <a:rPr lang="en-US" altLang="en-US" dirty="0"/>
              <a:t>The Money Markets Defined</a:t>
            </a:r>
            <a:endParaRPr lang="en-US" dirty="0"/>
          </a:p>
          <a:p>
            <a:pPr lvl="1"/>
            <a:r>
              <a:rPr lang="en-US" altLang="en-US" dirty="0"/>
              <a:t>The Purpose of Money Markets</a:t>
            </a:r>
            <a:endParaRPr lang="en-US" dirty="0"/>
          </a:p>
          <a:p>
            <a:pPr lvl="1"/>
            <a:r>
              <a:rPr lang="en-US" altLang="en-US" dirty="0"/>
              <a:t>Who Participates in Money Markets?</a:t>
            </a:r>
            <a:endParaRPr lang="en-US" dirty="0"/>
          </a:p>
          <a:p>
            <a:pPr lvl="1"/>
            <a:r>
              <a:rPr lang="en-US" altLang="en-US" dirty="0"/>
              <a:t>Money Market Instruments</a:t>
            </a:r>
          </a:p>
          <a:p>
            <a:pPr lvl="1"/>
            <a:r>
              <a:rPr lang="en-US" altLang="en-US" dirty="0"/>
              <a:t>Comparing Money Market Securities</a:t>
            </a:r>
          </a:p>
          <a:p>
            <a:pPr lvl="1"/>
            <a:r>
              <a:rPr lang="en-US" sz="2400" dirty="0"/>
              <a:t>Part 4 – A Day in The Life of a Trader </a:t>
            </a:r>
          </a:p>
        </p:txBody>
      </p:sp>
    </p:spTree>
    <p:extLst>
      <p:ext uri="{BB962C8B-B14F-4D97-AF65-F5344CB8AC3E}">
        <p14:creationId xmlns:p14="http://schemas.microsoft.com/office/powerpoint/2010/main" val="58846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Money Markets Defined</a:t>
            </a:r>
            <a:r>
              <a:rPr lang="en-US" altLang="en-US" dirty="0"/>
              <a:t> </a:t>
            </a:r>
            <a:r>
              <a:rPr lang="en-US" altLang="en-US" sz="1800" b="0" dirty="0">
                <a:ea typeface="ヒラギノ角ゴ Pro W3"/>
                <a:cs typeface="ヒラギノ角ゴ Pro W3"/>
              </a:rPr>
              <a:t>(1 of 2)</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The term </a:t>
            </a:r>
            <a:r>
              <a:rPr lang="ja-JP" altLang="en-US" sz="2400" dirty="0"/>
              <a:t>“</a:t>
            </a:r>
            <a:r>
              <a:rPr lang="en-US" altLang="ja-JP" sz="2400" dirty="0">
                <a:ea typeface="ヒラギノ角ゴ Pro W3"/>
                <a:cs typeface="ヒラギノ角ゴ Pro W3"/>
              </a:rPr>
              <a:t>money market</a:t>
            </a:r>
            <a:r>
              <a:rPr lang="ja-JP" altLang="en-US" sz="2400" dirty="0"/>
              <a:t>”</a:t>
            </a:r>
            <a:r>
              <a:rPr lang="en-US" altLang="ja-JP" sz="2400" dirty="0">
                <a:ea typeface="ヒラギノ角ゴ Pro W3"/>
                <a:cs typeface="ヒラギノ角ゴ Pro W3"/>
              </a:rPr>
              <a:t> </a:t>
            </a:r>
            <a:r>
              <a:rPr lang="en-US" altLang="ja-JP" sz="2400">
                <a:ea typeface="ヒラギノ角ゴ Pro W3"/>
                <a:cs typeface="ヒラギノ角ゴ Pro W3"/>
              </a:rPr>
              <a:t>is an inaccurate term. </a:t>
            </a:r>
            <a:r>
              <a:rPr lang="en-US" altLang="ja-JP" sz="2400" dirty="0">
                <a:ea typeface="ヒラギノ角ゴ Pro W3"/>
                <a:cs typeface="ヒラギノ角ゴ Pro W3"/>
              </a:rPr>
              <a:t>Money (currency) is not actually traded in the money markets.</a:t>
            </a:r>
          </a:p>
          <a:p>
            <a:r>
              <a:rPr lang="en-US" altLang="en-US" sz="2400" dirty="0">
                <a:ea typeface="ヒラギノ角ゴ Pro W3"/>
                <a:cs typeface="ヒラギノ角ゴ Pro W3"/>
              </a:rPr>
              <a:t>The securities in the money market are short term with high liquidity; therefore, they are close to being money.</a:t>
            </a:r>
            <a:endParaRPr lang="en-US" sz="2400" dirty="0"/>
          </a:p>
        </p:txBody>
      </p:sp>
    </p:spTree>
    <p:extLst>
      <p:ext uri="{BB962C8B-B14F-4D97-AF65-F5344CB8AC3E}">
        <p14:creationId xmlns:p14="http://schemas.microsoft.com/office/powerpoint/2010/main" val="20383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Money Markets Defined </a:t>
            </a:r>
            <a:r>
              <a:rPr lang="en-US" altLang="en-US" sz="1800" b="0" dirty="0">
                <a:ea typeface="ヒラギノ角ゴ Pro W3"/>
                <a:cs typeface="ヒラギノ角ゴ Pro W3"/>
              </a:rPr>
              <a:t>(2 of 2)</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Money Markets Defined</a:t>
            </a:r>
          </a:p>
          <a:p>
            <a:pPr marL="740664" lvl="1" indent="-402336">
              <a:buFontTx/>
              <a:buAutoNum type="arabicPeriod"/>
            </a:pPr>
            <a:r>
              <a:rPr lang="en-US" altLang="en-US" dirty="0">
                <a:ea typeface="ヒラギノ角ゴ Pro W3"/>
                <a:cs typeface="ヒラギノ角ゴ Pro W3"/>
              </a:rPr>
              <a:t>Usually sold in large denominations ($1,000,000 or more - 10 MM, 20 MM or 50 MM common) </a:t>
            </a:r>
          </a:p>
          <a:p>
            <a:pPr marL="740664" lvl="1" indent="-402336">
              <a:buFontTx/>
              <a:buAutoNum type="arabicPeriod"/>
            </a:pPr>
            <a:r>
              <a:rPr lang="en-US" altLang="en-US" dirty="0">
                <a:ea typeface="ヒラギノ角ゴ Pro W3"/>
                <a:cs typeface="ヒラギノ角ゴ Pro W3"/>
              </a:rPr>
              <a:t>Low default risk</a:t>
            </a:r>
          </a:p>
          <a:p>
            <a:pPr marL="740664" lvl="1" indent="-402336">
              <a:buFontTx/>
              <a:buAutoNum type="arabicPeriod"/>
            </a:pPr>
            <a:r>
              <a:rPr lang="en-US" altLang="en-US" dirty="0">
                <a:ea typeface="ヒラギノ角ゴ Pro W3"/>
                <a:cs typeface="ヒラギノ角ゴ Pro W3"/>
              </a:rPr>
              <a:t>Mature in one year or less from their issue date, although most mature in less than 120 days</a:t>
            </a:r>
          </a:p>
          <a:p>
            <a:pPr marL="740664" lvl="1" indent="-402336">
              <a:buFontTx/>
              <a:buAutoNum type="arabicPeriod"/>
            </a:pPr>
            <a:r>
              <a:rPr lang="en-US" sz="2400" dirty="0"/>
              <a:t>OTC (electronically ove</a:t>
            </a:r>
            <a:r>
              <a:rPr lang="en-US" dirty="0"/>
              <a:t>r the phone</a:t>
            </a:r>
            <a:r>
              <a:rPr lang="en-US" sz="2400" dirty="0"/>
              <a:t>)</a:t>
            </a:r>
          </a:p>
          <a:p>
            <a:pPr marL="740664" lvl="1" indent="-402336">
              <a:buFontTx/>
              <a:buAutoNum type="arabicPeriod"/>
            </a:pPr>
            <a:r>
              <a:rPr lang="en-US" dirty="0"/>
              <a:t>Active secondary market</a:t>
            </a:r>
            <a:endParaRPr lang="en-US" sz="2400" dirty="0"/>
          </a:p>
        </p:txBody>
      </p:sp>
    </p:spTree>
    <p:extLst>
      <p:ext uri="{BB962C8B-B14F-4D97-AF65-F5344CB8AC3E}">
        <p14:creationId xmlns:p14="http://schemas.microsoft.com/office/powerpoint/2010/main" val="105346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Money Markets Defined: </a:t>
            </a:r>
            <a:br>
              <a:rPr lang="en-US" altLang="en-US" dirty="0">
                <a:ea typeface="ヒラギノ角ゴ Pro W3"/>
                <a:cs typeface="ヒラギノ角ゴ Pro W3"/>
              </a:rPr>
            </a:br>
            <a:r>
              <a:rPr lang="en-US" altLang="en-US" dirty="0">
                <a:ea typeface="ヒラギノ角ゴ Pro W3"/>
                <a:cs typeface="ヒラギノ角ゴ Pro W3"/>
              </a:rPr>
              <a:t>Why Do We Need Money Markets?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In a totally unregulated world, the money markets should not be need.</a:t>
            </a:r>
          </a:p>
          <a:p>
            <a:r>
              <a:rPr lang="en-US" altLang="en-US" sz="2400" dirty="0">
                <a:ea typeface="ヒラギノ角ゴ Pro W3"/>
                <a:cs typeface="ヒラギノ角ゴ Pro W3"/>
              </a:rPr>
              <a:t>The banking industry should handle the needs for short-term.</a:t>
            </a:r>
          </a:p>
          <a:p>
            <a:r>
              <a:rPr lang="en-US" altLang="en-US" sz="2400" dirty="0">
                <a:ea typeface="ヒラギノ角ゴ Pro W3"/>
                <a:cs typeface="ヒラギノ角ゴ Pro W3"/>
              </a:rPr>
              <a:t>Banks have an information advantage.</a:t>
            </a:r>
          </a:p>
          <a:p>
            <a:r>
              <a:rPr lang="en-US" altLang="en-US" sz="2400" dirty="0">
                <a:ea typeface="ヒラギノ角ゴ Pro W3"/>
                <a:cs typeface="ヒラギノ角ゴ Pro W3"/>
              </a:rPr>
              <a:t>Banks, however, are heavily regulated.</a:t>
            </a:r>
          </a:p>
          <a:p>
            <a:r>
              <a:rPr lang="en-US" altLang="en-US" sz="2400" dirty="0">
                <a:ea typeface="ヒラギノ角ゴ Pro W3"/>
                <a:cs typeface="ヒラギノ角ゴ Pro W3"/>
              </a:rPr>
              <a:t>Creates a distinct cost advantage for money markets over banks.</a:t>
            </a:r>
            <a:endParaRPr lang="en-US" sz="2400" dirty="0"/>
          </a:p>
        </p:txBody>
      </p:sp>
    </p:spTree>
    <p:extLst>
      <p:ext uri="{BB962C8B-B14F-4D97-AF65-F5344CB8AC3E}">
        <p14:creationId xmlns:p14="http://schemas.microsoft.com/office/powerpoint/2010/main" val="98427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The Money Markets Defined: </a:t>
            </a:r>
            <a:br>
              <a:rPr lang="en-US" altLang="en-US" dirty="0">
                <a:ea typeface="ヒラギノ角ゴ Pro W3"/>
                <a:cs typeface="ヒラギノ角ゴ Pro W3"/>
              </a:rPr>
            </a:br>
            <a:r>
              <a:rPr lang="en-US" altLang="en-US" dirty="0">
                <a:ea typeface="ヒラギノ角ゴ Pro W3"/>
                <a:cs typeface="ヒラギノ角ゴ Pro W3"/>
              </a:rPr>
              <a:t>Money Market Cost Advantages</a:t>
            </a:r>
            <a:endParaRPr lang="en-US" dirty="0"/>
          </a:p>
        </p:txBody>
      </p:sp>
      <p:sp>
        <p:nvSpPr>
          <p:cNvPr id="3" name="Content Placeholder 2">
            <a:extLst>
              <a:ext uri="{C183D7F6-B498-43B3-948B-1728B52AA6E4}">
                <adec:decorative xmlns:adec="http://schemas.microsoft.com/office/drawing/2017/decorative" val="0"/>
              </a:ext>
            </a:extLst>
          </p:cNvPr>
          <p:cNvSpPr>
            <a:spLocks noGrp="1"/>
          </p:cNvSpPr>
          <p:nvPr>
            <p:ph idx="1"/>
          </p:nvPr>
        </p:nvSpPr>
        <p:spPr/>
        <p:txBody>
          <a:bodyPr/>
          <a:lstStyle/>
          <a:p>
            <a:r>
              <a:rPr lang="en-US" altLang="en-US" sz="2400" dirty="0">
                <a:ea typeface="ヒラギノ角ゴ Pro W3"/>
                <a:cs typeface="ヒラギノ角ゴ Pro W3"/>
              </a:rPr>
              <a:t>A ceiling on the rate of interest might create expense for banks that money markets do not have.</a:t>
            </a:r>
          </a:p>
          <a:p>
            <a:r>
              <a:rPr lang="en-US" altLang="en-US" sz="2400" dirty="0">
                <a:ea typeface="ヒラギノ角ゴ Pro W3"/>
                <a:cs typeface="ヒラギノ角ゴ Pro W3"/>
              </a:rPr>
              <a:t>Limits on interest banks could offer was not relevant until the 1950s. In the decades that followed, the problem became apparent.</a:t>
            </a:r>
            <a:endParaRPr lang="en-US" sz="2400" dirty="0"/>
          </a:p>
          <a:p>
            <a:r>
              <a:rPr lang="en-US" altLang="en-US" sz="2400" dirty="0">
                <a:ea typeface="ヒラギノ角ゴ Pro W3"/>
                <a:cs typeface="ヒラギノ角ゴ Pro W3"/>
              </a:rPr>
              <a:t>When interest rates rose, depositors moved their money from banks to money markets.</a:t>
            </a:r>
            <a:endParaRPr lang="en-US" sz="2400" dirty="0"/>
          </a:p>
          <a:p>
            <a:r>
              <a:rPr lang="en-US" altLang="en-US" sz="2400" dirty="0">
                <a:ea typeface="ヒラギノ角ゴ Pro W3"/>
                <a:cs typeface="ヒラギノ角ゴ Pro W3"/>
              </a:rPr>
              <a:t>Regulations on the level of interest banks could offer depositors lead to a significant growth in money markets, especially in the 1970s and 1980s.</a:t>
            </a:r>
          </a:p>
        </p:txBody>
      </p:sp>
    </p:spTree>
    <p:extLst>
      <p:ext uri="{BB962C8B-B14F-4D97-AF65-F5344CB8AC3E}">
        <p14:creationId xmlns:p14="http://schemas.microsoft.com/office/powerpoint/2010/main" val="126130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Figure 11.1 </a:t>
            </a:r>
            <a:r>
              <a:rPr lang="en-US" altLang="en-US" sz="2400" b="0" dirty="0">
                <a:ea typeface="ヒラギノ角ゴ Pro W3"/>
                <a:cs typeface="ヒラギノ角ゴ Pro W3"/>
              </a:rPr>
              <a:t>Three-Month Treasury Bill Rate and Ceiling Rate on Savings Deposits at Commercial Banks, 1933 to 1986</a:t>
            </a:r>
            <a:endParaRPr lang="en-US" sz="2400" dirty="0"/>
          </a:p>
        </p:txBody>
      </p:sp>
      <p:pic>
        <p:nvPicPr>
          <p:cNvPr id="4" name="Picture 2" descr="The vertical line is labeled &quot;Percent&quot; and ranges from 0 to 16 in increments of 2. The horizontal axis is labeled &quot;Year&quot; and ranges from 1934 to 1986 in increments of 2. The line for ceiling rate on savings deposits at commercial banks shows ceiling rate to be 2.5 percent in 1934 which remains unchanged till 1957 and then increases suddenly to 3 percent and becomes constant once again till 1962. In the year 1962 it shows a sudden growth and increases to a value of 4 percent, becomes constant till 1969, increases to 4.25 percent, becomes constant till 1974, increases to 4.5 percent, and becomes constant till 1979. In 1979, the line once again shows a sudden but slight growth rate to reach to a value of 4.65 percent and becomes constant till 1984 where it shows a slight growth and reaches to a value of 4.75 percent by the year 1986. The line for 3-month treasury bill rate show bill rate to be close to 0 from 1934 to 1942 where it growth to 2.5 percent. The bill rate remains constant at this value till 1974 but shows a net growing trend thereafter. The bill rate increase to a value of 4.5 percent by 1960, 9 percent by 1974, and to a peak value of 16 percent by the year 1982. The bill rate eventually falls down to a value of 4.5 percent by the year 1986. The values used in the description are approximate."/>
          <p:cNvPicPr>
            <a:picLocks noChangeAspect="1" noChangeArrowheads="1"/>
          </p:cNvPicPr>
          <p:nvPr/>
        </p:nvPicPr>
        <p:blipFill>
          <a:blip r:embed="rId2" cstate="print"/>
          <a:srcRect/>
          <a:stretch>
            <a:fillRect/>
          </a:stretch>
        </p:blipFill>
        <p:spPr bwMode="auto">
          <a:xfrm>
            <a:off x="1227728" y="1445353"/>
            <a:ext cx="6688545" cy="3967295"/>
          </a:xfrm>
          <a:prstGeom prst="rect">
            <a:avLst/>
          </a:prstGeom>
          <a:noFill/>
          <a:ln w="9525">
            <a:noFill/>
            <a:miter lim="800000"/>
            <a:headEnd/>
            <a:tailEnd/>
          </a:ln>
        </p:spPr>
      </p:pic>
      <p:sp>
        <p:nvSpPr>
          <p:cNvPr id="3" name="Content Placeholder 2"/>
          <p:cNvSpPr>
            <a:spLocks noGrp="1"/>
          </p:cNvSpPr>
          <p:nvPr>
            <p:ph idx="1"/>
          </p:nvPr>
        </p:nvSpPr>
        <p:spPr>
          <a:xfrm>
            <a:off x="457200" y="5562600"/>
            <a:ext cx="8229600" cy="182563"/>
          </a:xfrm>
        </p:spPr>
        <p:txBody>
          <a:bodyPr/>
          <a:lstStyle/>
          <a:p>
            <a:pPr marL="0" indent="0">
              <a:buNone/>
            </a:pPr>
            <a:r>
              <a:rPr lang="en-IN" sz="1200" i="1" dirty="0"/>
              <a:t>Source</a:t>
            </a:r>
            <a:r>
              <a:rPr lang="en-IN" sz="1200" dirty="0"/>
              <a:t>: </a:t>
            </a:r>
            <a:r>
              <a:rPr lang="en-IN" sz="1200" dirty="0">
                <a:hlinkClick r:id="rId3"/>
              </a:rPr>
              <a:t>http://www.stlouisfed.org/default.cfm</a:t>
            </a:r>
            <a:r>
              <a:rPr lang="en-IN" sz="1200" dirty="0"/>
              <a:t>.</a:t>
            </a:r>
            <a:endParaRPr lang="en-US" sz="1200" dirty="0"/>
          </a:p>
        </p:txBody>
      </p:sp>
    </p:spTree>
    <p:extLst>
      <p:ext uri="{BB962C8B-B14F-4D97-AF65-F5344CB8AC3E}">
        <p14:creationId xmlns:p14="http://schemas.microsoft.com/office/powerpoint/2010/main" val="76281082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TotalTime>
  <Words>1175</Words>
  <Application>Microsoft Office PowerPoint</Application>
  <PresentationFormat>On-screen Show (4:3)</PresentationFormat>
  <Paragraphs>129</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Verdana</vt:lpstr>
      <vt:lpstr>Wingdings</vt:lpstr>
      <vt:lpstr>ヒラギノ角ゴ Pro W3</vt:lpstr>
      <vt:lpstr>508 Lecture</vt:lpstr>
      <vt:lpstr>AcF 304 Financial Markets  </vt:lpstr>
      <vt:lpstr>Financial Markets and Institutions</vt:lpstr>
      <vt:lpstr>Now that’s a lot!</vt:lpstr>
      <vt:lpstr>Topic Preview</vt:lpstr>
      <vt:lpstr>The Money Markets Defined (1 of 2)</vt:lpstr>
      <vt:lpstr>The Money Markets Defined (2 of 2)</vt:lpstr>
      <vt:lpstr>The Money Markets Defined:  Why Do We Need Money Markets?</vt:lpstr>
      <vt:lpstr>The Money Markets Defined:  Money Market Cost Advantages</vt:lpstr>
      <vt:lpstr>Figure 11.1 Three-Month Treasury Bill Rate and Ceiling Rate on Savings Deposits at Commercial Banks, 1933 to 1986</vt:lpstr>
      <vt:lpstr>The Purpose of Money Markets (1 of 2)</vt:lpstr>
      <vt:lpstr>The Purpose of Money Markets (2 of 2)</vt:lpstr>
      <vt:lpstr>Who Participates in the Money Markets?</vt:lpstr>
      <vt:lpstr>Table 11.1 Sample Money Market Rates, May 13, 2016</vt:lpstr>
      <vt:lpstr>Table 11.2 Money Market Participants (1 of 3)</vt:lpstr>
      <vt:lpstr>Table 11.2 Money Market Participants (2 of 3)</vt:lpstr>
      <vt:lpstr>Table 11.2 Money Market Participants (3 of 3)</vt:lpstr>
      <vt:lpstr>AcF 304 Financial Markets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11:  The Money Markets</dc:subject>
  <dc:creator>Frederic S. Mishkin and Stanley G. Eakins</dc:creator>
  <cp:keywords>Finance</cp:keywords>
  <cp:lastModifiedBy>Babiak, Mykola</cp:lastModifiedBy>
  <cp:revision>1500</cp:revision>
  <cp:lastPrinted>2016-08-12T13:24:31Z</cp:lastPrinted>
  <dcterms:created xsi:type="dcterms:W3CDTF">2014-07-14T20:04:21Z</dcterms:created>
  <dcterms:modified xsi:type="dcterms:W3CDTF">2024-02-04T16:34:08Z</dcterms:modified>
  <cp:category>Financial Management</cp:category>
</cp:coreProperties>
</file>