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491" r:id="rId2"/>
    <p:sldId id="347" r:id="rId3"/>
    <p:sldId id="348" r:id="rId4"/>
    <p:sldId id="349" r:id="rId5"/>
    <p:sldId id="352" r:id="rId6"/>
    <p:sldId id="353" r:id="rId7"/>
    <p:sldId id="354" r:id="rId8"/>
    <p:sldId id="413" r:id="rId9"/>
    <p:sldId id="355" r:id="rId10"/>
    <p:sldId id="356" r:id="rId11"/>
    <p:sldId id="357" r:id="rId12"/>
    <p:sldId id="358" r:id="rId13"/>
    <p:sldId id="359" r:id="rId14"/>
    <p:sldId id="360" r:id="rId15"/>
    <p:sldId id="362" r:id="rId16"/>
    <p:sldId id="363" r:id="rId17"/>
    <p:sldId id="364" r:id="rId18"/>
    <p:sldId id="365" r:id="rId19"/>
    <p:sldId id="366" r:id="rId20"/>
    <p:sldId id="367" r:id="rId21"/>
    <p:sldId id="494" r:id="rId22"/>
    <p:sldId id="429" r:id="rId23"/>
    <p:sldId id="373" r:id="rId24"/>
    <p:sldId id="374" r:id="rId25"/>
    <p:sldId id="375" r:id="rId26"/>
    <p:sldId id="415" r:id="rId27"/>
    <p:sldId id="376" r:id="rId28"/>
    <p:sldId id="377" r:id="rId29"/>
    <p:sldId id="378" r:id="rId30"/>
    <p:sldId id="393" r:id="rId31"/>
    <p:sldId id="492"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B5121B"/>
    <a:srgbClr val="007FA3"/>
    <a:srgbClr val="3C1581"/>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4" autoAdjust="0"/>
    <p:restoredTop sz="90514" autoAdjust="0"/>
  </p:normalViewPr>
  <p:slideViewPr>
    <p:cSldViewPr>
      <p:cViewPr varScale="1">
        <p:scale>
          <a:sx n="114" d="100"/>
          <a:sy n="114" d="100"/>
        </p:scale>
        <p:origin x="1608" y="102"/>
      </p:cViewPr>
      <p:guideLst>
        <p:guide orient="horz" pos="2160"/>
        <p:guide pos="2880"/>
      </p:guideLst>
    </p:cSldViewPr>
  </p:slideViewPr>
  <p:outlineViewPr>
    <p:cViewPr>
      <p:scale>
        <a:sx n="33" d="100"/>
        <a:sy n="33" d="100"/>
      </p:scale>
      <p:origin x="0" y="22278"/>
    </p:cViewPr>
  </p:outlineViewPr>
  <p:notesTextViewPr>
    <p:cViewPr>
      <p:scale>
        <a:sx n="1" d="1"/>
        <a:sy n="1" d="1"/>
      </p:scale>
      <p:origin x="0" y="0"/>
    </p:cViewPr>
  </p:notesTextViewPr>
  <p:sorterViewPr>
    <p:cViewPr>
      <p:scale>
        <a:sx n="100" d="100"/>
        <a:sy n="100" d="100"/>
      </p:scale>
      <p:origin x="0" y="0"/>
    </p:cViewPr>
  </p:sorterViewPr>
  <p:notesViewPr>
    <p:cSldViewPr>
      <p:cViewPr>
        <p:scale>
          <a:sx n="85" d="100"/>
          <a:sy n="85" d="100"/>
        </p:scale>
        <p:origin x="-3660" y="-48"/>
      </p:cViewPr>
      <p:guideLst>
        <p:guide orient="horz" pos="2880"/>
        <p:guide pos="2160"/>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D8D874E-E9D5-433B-A149-BDF6BFDD40A8}" type="datetimeFigureOut">
              <a:rPr lang="en-US" smtClean="0"/>
              <a:pPr/>
              <a:t>2/4/2024</a:t>
            </a:fld>
            <a:endParaRPr lang="en-US" dirty="0"/>
          </a:p>
        </p:txBody>
      </p:sp>
      <p:sp>
        <p:nvSpPr>
          <p:cNvPr id="4" name="Footer Placeholder 3"/>
          <p:cNvSpPr>
            <a:spLocks noGrp="1"/>
          </p:cNvSpPr>
          <p:nvPr>
            <p:ph type="ftr" sz="quarter" idx="2"/>
          </p:nvPr>
        </p:nvSpPr>
        <p:spPr>
          <a:xfrm>
            <a:off x="1"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A051F04-9E25-42C3-8BC5-EC2E8469D95E}" type="datetimeFigureOut">
              <a:rPr lang="en-US" smtClean="0"/>
              <a:pPr/>
              <a:t>2/4/2024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368709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2582454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200">
                <a:latin typeface="+mj-lt"/>
                <a:cs typeface="Times New Roman" panose="02020603050405020304" pitchFamily="18" charset="0"/>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6" name="Picture 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2284512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8459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endParaRPr lang="en-US" dirty="0"/>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sz="3200">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solidFill>
                  <a:srgbClr val="B5121B"/>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666666"/>
              </a:buClr>
              <a:buSzPct val="100000"/>
              <a:buFont typeface="Arial" pitchFamily="34" charset="0"/>
              <a:buChar char="•"/>
              <a:defRPr>
                <a:solidFill>
                  <a:srgbClr val="666666"/>
                </a:solidFill>
              </a:defRPr>
            </a:lvl1pPr>
            <a:lvl2pPr marL="742950" indent="-285750">
              <a:buClr>
                <a:srgbClr val="666666"/>
              </a:buClr>
              <a:buFont typeface="Arial" pitchFamily="34" charset="0"/>
              <a:buChar char="•"/>
              <a:defRPr>
                <a:solidFill>
                  <a:srgbClr val="666666"/>
                </a:solidFill>
              </a:defRPr>
            </a:lvl2pPr>
            <a:lvl3pPr marL="1143000" indent="-228600">
              <a:buClr>
                <a:srgbClr val="666666"/>
              </a:buClr>
              <a:buFont typeface="Arial" pitchFamily="34" charset="0"/>
              <a:buChar char="•"/>
              <a:defRPr>
                <a:solidFill>
                  <a:srgbClr val="666666"/>
                </a:solidFill>
              </a:defRPr>
            </a:lvl3pPr>
            <a:lvl4pPr marL="1600200" indent="-228600">
              <a:buClr>
                <a:srgbClr val="666666"/>
              </a:buClr>
              <a:buFont typeface="Arial" pitchFamily="34" charset="0"/>
              <a:buChar char="•"/>
              <a:defRPr>
                <a:solidFill>
                  <a:srgbClr val="666666"/>
                </a:solidFill>
              </a:defRPr>
            </a:lvl4pPr>
            <a:lvl5pPr marL="2057400" indent="-228600">
              <a:buClr>
                <a:srgbClr val="666666"/>
              </a:buClr>
              <a:buFont typeface="Arial" pitchFamily="34" charset="0"/>
              <a:buChar char="•"/>
              <a:defRPr>
                <a:solidFill>
                  <a:srgbClr val="666666"/>
                </a:solidFill>
              </a:defRPr>
            </a:lvl5pPr>
            <a:lvl6pPr marL="2514600" indent="-228600">
              <a:buClr>
                <a:srgbClr val="666666"/>
              </a:buClr>
              <a:buFont typeface="Arial" pitchFamily="34" charset="0"/>
              <a:buChar char="•"/>
              <a:defRPr>
                <a:solidFill>
                  <a:srgbClr val="666666"/>
                </a:solidFill>
              </a:defRPr>
            </a:lvl6pPr>
            <a:lvl7pPr marL="2971800" indent="-228600">
              <a:buClr>
                <a:srgbClr val="666666"/>
              </a:buClr>
              <a:buFont typeface="Arial" pitchFamily="34" charset="0"/>
              <a:buChar char="•"/>
              <a:defRPr>
                <a:solidFill>
                  <a:srgbClr val="666666"/>
                </a:solidFill>
              </a:defRPr>
            </a:lvl7pPr>
            <a:lvl8pPr marL="3429000" indent="-228600">
              <a:buClr>
                <a:srgbClr val="666666"/>
              </a:buClr>
              <a:buFont typeface="Arial" pitchFamily="34" charset="0"/>
              <a:buChar char="•"/>
              <a:defRPr>
                <a:solidFill>
                  <a:srgbClr val="666666"/>
                </a:solidFill>
              </a:defRPr>
            </a:lvl8pPr>
            <a:lvl9pPr marL="3886200" indent="-228600">
              <a:buClr>
                <a:srgbClr val="666666"/>
              </a:buClr>
              <a:buFont typeface="Arial" pitchFamily="34" charset="0"/>
              <a:buChar char="•"/>
              <a:defRPr>
                <a:solidFill>
                  <a:srgbClr val="66666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800"/>
            </a:lvl1pPr>
            <a:lvl2pPr marL="740664" indent="-285750">
              <a:buClr>
                <a:srgbClr val="007FA3"/>
              </a:buClr>
              <a:defRPr sz="2400"/>
            </a:lvl2pPr>
            <a:lvl3pPr>
              <a:buClr>
                <a:srgbClr val="007FA3"/>
              </a:buClr>
              <a:defRPr sz="2000"/>
            </a:lvl3pPr>
            <a:lvl4pPr>
              <a:buClr>
                <a:srgbClr val="007FA3"/>
              </a:buClr>
              <a:defRPr sz="1800"/>
            </a:lvl4pPr>
            <a:lvl5pPr>
              <a:buClr>
                <a:srgbClr val="007FA3"/>
              </a:buClr>
              <a:defRPr sz="1800"/>
            </a:lvl5pPr>
            <a:lvl6pPr>
              <a:buClr>
                <a:srgbClr val="007FA3"/>
              </a:buClr>
              <a:defRPr sz="1800"/>
            </a:lvl6pPr>
            <a:lvl7pPr>
              <a:buClr>
                <a:srgbClr val="007FA3"/>
              </a:buClr>
              <a:defRPr sz="1800"/>
            </a:lvl7pPr>
            <a:lvl8pPr>
              <a:buClr>
                <a:srgbClr val="007FA3"/>
              </a:buClr>
              <a:defRPr sz="1800"/>
            </a:lvl8pPr>
            <a:lvl9pPr>
              <a:buClr>
                <a:srgbClr val="007FA3"/>
              </a:buCl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2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2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2/4/2024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Lenovo\Desktop\OCD2017_M\MISC3\Paul\LUMS\Teaching 2019\Misc\Lancaster Background.jpg.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 id="2147483662" r:id="rId12"/>
    <p:sldLayoutId id="2147483664" r:id="rId13"/>
  </p:sldLayoutIdLst>
  <p:txStyles>
    <p:titleStyle>
      <a:lvl1pPr algn="l" defTabSz="914400" rtl="0" eaLnBrk="1" latinLnBrk="0" hangingPunct="1">
        <a:lnSpc>
          <a:spcPct val="100000"/>
        </a:lnSpc>
        <a:spcBef>
          <a:spcPct val="0"/>
        </a:spcBef>
        <a:buNone/>
        <a:defRPr sz="32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9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federalreserve.gov/releases/h15/data.htm"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federalreserve.gov/releases/h15/data/Monthly/H15_PRIME_NA.txt"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federalreserve.gov/releases/h15/data.htm"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www.federalreserve.gov/releases"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ftp://ftp.bls.gov/pub/special.requests/cpi/cpiai.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 y="0"/>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393610"/>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Topic 6: The Money Markets </a:t>
            </a:r>
          </a:p>
          <a:p>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
        <p:nvSpPr>
          <p:cNvPr id="3" name="TextBox 2">
            <a:extLst>
              <a:ext uri="{FF2B5EF4-FFF2-40B4-BE49-F238E27FC236}">
                <a16:creationId xmlns:a16="http://schemas.microsoft.com/office/drawing/2014/main" id="{D73B755B-7CF5-49AC-9D2A-6913469A1E5C}"/>
              </a:ext>
            </a:extLst>
          </p:cNvPr>
          <p:cNvSpPr txBox="1"/>
          <p:nvPr/>
        </p:nvSpPr>
        <p:spPr>
          <a:xfrm>
            <a:off x="457200" y="5029200"/>
            <a:ext cx="5562600" cy="461665"/>
          </a:xfrm>
          <a:prstGeom prst="rect">
            <a:avLst/>
          </a:prstGeom>
          <a:noFill/>
        </p:spPr>
        <p:txBody>
          <a:bodyPr wrap="square" rtlCol="0">
            <a:spAutoFit/>
          </a:bodyPr>
          <a:lstStyle/>
          <a:p>
            <a:r>
              <a:rPr lang="en-GB" sz="2400">
                <a:solidFill>
                  <a:srgbClr val="666666"/>
                </a:solidFill>
              </a:rPr>
              <a:t>Part 2 – Money Markets Instruments </a:t>
            </a:r>
            <a:endParaRPr lang="en-GB" sz="2400" dirty="0" err="1">
              <a:solidFill>
                <a:srgbClr val="666666"/>
              </a:solidFill>
            </a:endParaRPr>
          </a:p>
        </p:txBody>
      </p:sp>
    </p:spTree>
    <p:extLst>
      <p:ext uri="{BB962C8B-B14F-4D97-AF65-F5344CB8AC3E}">
        <p14:creationId xmlns:p14="http://schemas.microsoft.com/office/powerpoint/2010/main" val="1238291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Mini-Case: Treasury Bill Auctions Go Haywire</a:t>
            </a:r>
            <a:endParaRPr lang="en-US" dirty="0"/>
          </a:p>
        </p:txBody>
      </p:sp>
      <p:sp>
        <p:nvSpPr>
          <p:cNvPr id="3" name="Content Placeholder 2"/>
          <p:cNvSpPr>
            <a:spLocks noGrp="1"/>
          </p:cNvSpPr>
          <p:nvPr>
            <p:ph idx="1"/>
          </p:nvPr>
        </p:nvSpPr>
        <p:spPr>
          <a:xfrm>
            <a:off x="457200" y="1371600"/>
            <a:ext cx="8229600" cy="4525963"/>
          </a:xfrm>
        </p:spPr>
        <p:txBody>
          <a:bodyPr/>
          <a:lstStyle/>
          <a:p>
            <a:r>
              <a:rPr lang="en-US" altLang="en-US" sz="2400" dirty="0">
                <a:ea typeface="ヒラギノ角ゴ Pro W3"/>
                <a:cs typeface="ヒラギノ角ゴ Pro W3"/>
              </a:rPr>
              <a:t>The Treasury auction of securities is supposed to be highly competitive and fair</a:t>
            </a:r>
          </a:p>
          <a:p>
            <a:r>
              <a:rPr lang="en-US" altLang="en-US" sz="2400" dirty="0">
                <a:ea typeface="ヒラギノ角ゴ Pro W3"/>
                <a:cs typeface="ヒラギノ角ゴ Pro W3"/>
              </a:rPr>
              <a:t>In 1991, Salomon Smith Barney violated Treasury auction rules to corner the auction (94%) on an $11 billion issue.</a:t>
            </a:r>
          </a:p>
          <a:p>
            <a:pPr lvl="1"/>
            <a:r>
              <a:rPr lang="en-US" altLang="en-US" sz="2000" dirty="0">
                <a:ea typeface="ヒラギノ角ゴ Pro W3"/>
                <a:cs typeface="ヒラギノ角ゴ Pro W3"/>
              </a:rPr>
              <a:t>purchased 35% of the Treasury securities</a:t>
            </a:r>
          </a:p>
          <a:p>
            <a:pPr lvl="1"/>
            <a:r>
              <a:rPr lang="en-US" altLang="en-US" sz="2000" dirty="0">
                <a:ea typeface="ヒラギノ角ゴ Pro W3"/>
                <a:cs typeface="ヒラギノ角ゴ Pro W3"/>
              </a:rPr>
              <a:t>bought additional securities</a:t>
            </a:r>
          </a:p>
          <a:p>
            <a:pPr lvl="1"/>
            <a:r>
              <a:rPr lang="en-US" altLang="en-US" sz="2000" dirty="0">
                <a:ea typeface="ヒラギノ角ゴ Pro W3"/>
                <a:cs typeface="ヒラギノ角ゴ Pro W3"/>
              </a:rPr>
              <a:t>charged a monopoly-like premium</a:t>
            </a:r>
          </a:p>
          <a:p>
            <a:r>
              <a:rPr lang="en-US" altLang="en-US" sz="2400" dirty="0">
                <a:ea typeface="ヒラギノ角ゴ Pro W3"/>
                <a:cs typeface="ヒラギノ角ゴ Pro W3"/>
              </a:rPr>
              <a:t>Several top Salomon officials were forced to retire (or fired) as a result of the incident.</a:t>
            </a:r>
          </a:p>
          <a:p>
            <a:r>
              <a:rPr lang="en-US" altLang="en-US" sz="2400" dirty="0">
                <a:ea typeface="ヒラギノ角ゴ Pro W3"/>
                <a:cs typeface="ヒラギノ角ゴ Pro W3"/>
              </a:rPr>
              <a:t>The Treasury also changed the auction rules to ensure a competitive auction.</a:t>
            </a:r>
          </a:p>
        </p:txBody>
      </p:sp>
    </p:spTree>
    <p:extLst>
      <p:ext uri="{BB962C8B-B14F-4D97-AF65-F5344CB8AC3E}">
        <p14:creationId xmlns:p14="http://schemas.microsoft.com/office/powerpoint/2010/main" val="370053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Federal Funds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Short-term funds transferred (loaned or borrowed) between financial institutions, usually for a period of one day.</a:t>
            </a:r>
          </a:p>
          <a:p>
            <a:pPr lvl="1"/>
            <a:r>
              <a:rPr lang="en-US" altLang="en-US" sz="2000" dirty="0">
                <a:ea typeface="ヒラギノ角ゴ Pro W3"/>
                <a:cs typeface="ヒラギノ角ゴ Pro W3"/>
              </a:rPr>
              <a:t>Fed funds have nothing to do with the federal government</a:t>
            </a:r>
          </a:p>
          <a:p>
            <a:pPr lvl="1"/>
            <a:r>
              <a:rPr lang="en-US" altLang="en-US" sz="2000" dirty="0">
                <a:ea typeface="ヒラギノ角ゴ Pro W3"/>
                <a:cs typeface="ヒラギノ角ゴ Pro W3"/>
              </a:rPr>
              <a:t>These funds are held at the Federal Reserve bank</a:t>
            </a:r>
          </a:p>
          <a:p>
            <a:endParaRPr lang="en-US" altLang="en-US" sz="2400" dirty="0">
              <a:ea typeface="ヒラギノ角ゴ Pro W3"/>
              <a:cs typeface="ヒラギノ角ゴ Pro W3"/>
            </a:endParaRPr>
          </a:p>
          <a:p>
            <a:r>
              <a:rPr lang="en-US" altLang="en-US" sz="2400" dirty="0">
                <a:ea typeface="ヒラギノ角ゴ Pro W3"/>
                <a:cs typeface="ヒラギノ角ゴ Pro W3"/>
              </a:rPr>
              <a:t>Used by banks to meet short-term needs.</a:t>
            </a:r>
          </a:p>
          <a:p>
            <a:endParaRPr lang="en-US" altLang="en-US" sz="2400" dirty="0">
              <a:ea typeface="ヒラギノ角ゴ Pro W3"/>
              <a:cs typeface="ヒラギノ角ゴ Pro W3"/>
            </a:endParaRPr>
          </a:p>
          <a:p>
            <a:r>
              <a:rPr lang="en-US" altLang="en-US" sz="2400" dirty="0">
                <a:ea typeface="ヒラギノ角ゴ Pro W3"/>
                <a:cs typeface="ヒラギノ角ゴ Pro W3"/>
              </a:rPr>
              <a:t>Meet reserve requirements: a certain percentage of their total deposits with the Federal Reserve.</a:t>
            </a:r>
            <a:endParaRPr lang="en-US" sz="2400" dirty="0"/>
          </a:p>
        </p:txBody>
      </p:sp>
    </p:spTree>
    <p:extLst>
      <p:ext uri="{BB962C8B-B14F-4D97-AF65-F5344CB8AC3E}">
        <p14:creationId xmlns:p14="http://schemas.microsoft.com/office/powerpoint/2010/main" val="342513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Fed Funds Rates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The next slide shows actual fed funds rates and T-bill rates 1990 through 2016.</a:t>
            </a:r>
          </a:p>
          <a:p>
            <a:r>
              <a:rPr lang="en-US" altLang="en-US" sz="2400" dirty="0">
                <a:ea typeface="ヒラギノ角ゴ Pro W3"/>
                <a:cs typeface="ヒラギノ角ゴ Pro W3"/>
              </a:rPr>
              <a:t>The Federal Reserve cannot directly control fed fund rates.</a:t>
            </a:r>
          </a:p>
          <a:p>
            <a:r>
              <a:rPr lang="en-US" altLang="en-US" sz="2400" dirty="0">
                <a:ea typeface="ヒラギノ角ゴ Pro W3"/>
                <a:cs typeface="ヒラギノ角ゴ Pro W3"/>
              </a:rPr>
              <a:t>The Fed indirectly influence by adjusting the amount of money in the financial system.</a:t>
            </a:r>
          </a:p>
          <a:p>
            <a:r>
              <a:rPr lang="en-US" altLang="en-US" sz="2400" dirty="0">
                <a:ea typeface="ヒラギノ角ゴ Pro W3"/>
                <a:cs typeface="ヒラギノ角ゴ Pro W3"/>
              </a:rPr>
              <a:t>Notice that the two rates track fairly closely. What does this suggest about the market for T-bills and the market for fed funds?</a:t>
            </a:r>
            <a:endParaRPr lang="en-US" sz="2400" dirty="0"/>
          </a:p>
        </p:txBody>
      </p:sp>
    </p:spTree>
    <p:extLst>
      <p:ext uri="{BB962C8B-B14F-4D97-AF65-F5344CB8AC3E}">
        <p14:creationId xmlns:p14="http://schemas.microsoft.com/office/powerpoint/2010/main" val="292469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Figure 11.3 </a:t>
            </a:r>
            <a:r>
              <a:rPr lang="en-US" altLang="en-US" sz="2400" b="0" dirty="0">
                <a:ea typeface="ヒラギノ角ゴ Pro W3"/>
                <a:cs typeface="ヒラギノ角ゴ Pro W3"/>
              </a:rPr>
              <a:t>Federal Funds and Treasury Bill Interest Rates, January 1990–April 2016</a:t>
            </a:r>
            <a:endParaRPr lang="en-US" dirty="0"/>
          </a:p>
        </p:txBody>
      </p:sp>
      <p:pic>
        <p:nvPicPr>
          <p:cNvPr id="4" name="Picture 2" descr="The vertical line is labeled &quot;Interest Rate (Percent)&quot; and ranges from 0 to 9 in increments of 1. The horizontal axis lists dates from 1991 to 2015 in increments of 2. The lines for federal fund and treasury bills shows almost same trend over the years and are shown overlapping each other most of the time. The line for federal fund shows interest rate to be 8.25 percent in 1991 and that for treasury bills shows rate to be 7.8 for this year. Both the lines shows a declining trend and fall down to a value of 3 percent by the year 1993, increase to a value of 5 percent by 1975 and to a value of 6 percent by the year 2001. The line follow the same trend and fall down to a value of 1 percent by the year 2004, recover back to a value of 5 percent by 2007, and finally becomes 0 percent by the year 2009 and remain unchanged thereafter.&#10;The values used in the description are approximate."/>
          <p:cNvPicPr>
            <a:picLocks noChangeAspect="1" noChangeArrowheads="1"/>
          </p:cNvPicPr>
          <p:nvPr/>
        </p:nvPicPr>
        <p:blipFill>
          <a:blip r:embed="rId2" cstate="print"/>
          <a:srcRect/>
          <a:stretch>
            <a:fillRect/>
          </a:stretch>
        </p:blipFill>
        <p:spPr bwMode="auto">
          <a:xfrm>
            <a:off x="1373164" y="1371600"/>
            <a:ext cx="6342588" cy="4038600"/>
          </a:xfrm>
          <a:prstGeom prst="rect">
            <a:avLst/>
          </a:prstGeom>
          <a:noFill/>
          <a:ln w="9525">
            <a:noFill/>
            <a:miter lim="800000"/>
            <a:headEnd/>
            <a:tailEnd/>
          </a:ln>
        </p:spPr>
      </p:pic>
      <p:sp>
        <p:nvSpPr>
          <p:cNvPr id="3" name="Content Placeholder 2"/>
          <p:cNvSpPr>
            <a:spLocks noGrp="1"/>
          </p:cNvSpPr>
          <p:nvPr>
            <p:ph idx="1"/>
          </p:nvPr>
        </p:nvSpPr>
        <p:spPr>
          <a:xfrm>
            <a:off x="533400" y="5562600"/>
            <a:ext cx="8229600" cy="216328"/>
          </a:xfrm>
        </p:spPr>
        <p:txBody>
          <a:bodyPr/>
          <a:lstStyle/>
          <a:p>
            <a:pPr marL="0" indent="0">
              <a:buNone/>
            </a:pPr>
            <a:r>
              <a:rPr lang="en-IN" sz="1200" i="1" dirty="0"/>
              <a:t>Source</a:t>
            </a:r>
            <a:r>
              <a:rPr lang="en-IN" sz="1200" dirty="0"/>
              <a:t>: </a:t>
            </a:r>
            <a:r>
              <a:rPr lang="en-IN" sz="1200" dirty="0">
                <a:hlinkClick r:id="rId3"/>
              </a:rPr>
              <a:t>http://www.federalreserve.gov/releases/h15/data.htm</a:t>
            </a:r>
            <a:r>
              <a:rPr lang="en-IN" sz="1200" dirty="0"/>
              <a:t>.</a:t>
            </a:r>
            <a:endParaRPr lang="en-US" sz="1200" dirty="0"/>
          </a:p>
        </p:txBody>
      </p:sp>
    </p:spTree>
    <p:extLst>
      <p:ext uri="{BB962C8B-B14F-4D97-AF65-F5344CB8AC3E}">
        <p14:creationId xmlns:p14="http://schemas.microsoft.com/office/powerpoint/2010/main" val="9133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Repurchase Agreements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These work similar to the market for fed funds, but nonbanks can participate.</a:t>
            </a:r>
          </a:p>
          <a:p>
            <a:r>
              <a:rPr lang="en-US" altLang="en-US" sz="2400" dirty="0">
                <a:ea typeface="ヒラギノ角ゴ Pro W3"/>
                <a:cs typeface="ヒラギノ角ゴ Pro W3"/>
              </a:rPr>
              <a:t>A firm sells Treasury securities but agrees to buy them back at a certain date (usually 3–14 days later) for a certain price.</a:t>
            </a:r>
          </a:p>
          <a:p>
            <a:r>
              <a:rPr lang="en-US" altLang="en-US" sz="2400" dirty="0">
                <a:ea typeface="ヒラギノ角ゴ Pro W3"/>
                <a:cs typeface="ヒラギノ角ゴ Pro W3"/>
              </a:rPr>
              <a:t>This set-up makes a repo agreements essentially a short-term collateralized loan.</a:t>
            </a:r>
          </a:p>
          <a:p>
            <a:r>
              <a:rPr lang="en-US" altLang="en-US" sz="2400" dirty="0">
                <a:ea typeface="ヒラギノ角ゴ Pro W3"/>
                <a:cs typeface="ヒラギノ角ゴ Pro W3"/>
              </a:rPr>
              <a:t>This is one market the Fed may use to conduct its monetary policy, whereby the Fed purchases/sells Treasury securities in the repo market.</a:t>
            </a:r>
            <a:endParaRPr lang="en-US" sz="2400" dirty="0"/>
          </a:p>
          <a:p>
            <a:endParaRPr lang="en-US" sz="2400" dirty="0"/>
          </a:p>
        </p:txBody>
      </p:sp>
    </p:spTree>
    <p:extLst>
      <p:ext uri="{BB962C8B-B14F-4D97-AF65-F5344CB8AC3E}">
        <p14:creationId xmlns:p14="http://schemas.microsoft.com/office/powerpoint/2010/main" val="269445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Negotiable Certificates of Deposit</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A bank-issued security that documents a deposit and specifies the interest rate and the maturity date.</a:t>
            </a:r>
          </a:p>
          <a:p>
            <a:r>
              <a:rPr lang="en-US" altLang="en-US" sz="2400" dirty="0">
                <a:ea typeface="ヒラギノ角ゴ Pro W3"/>
                <a:cs typeface="ヒラギノ角ゴ Pro W3"/>
              </a:rPr>
              <a:t>It is a term security due to a specified maturity.</a:t>
            </a:r>
          </a:p>
          <a:p>
            <a:r>
              <a:rPr lang="en-US" altLang="en-US" sz="2400" dirty="0">
                <a:ea typeface="ヒラギノ角ゴ Pro W3"/>
                <a:cs typeface="ヒラギノ角ゴ Pro W3"/>
              </a:rPr>
              <a:t>It is also a bearer instrument: whoever holds the instrument at maturity receives the principal and interest.</a:t>
            </a:r>
          </a:p>
          <a:p>
            <a:r>
              <a:rPr lang="en-US" altLang="en-US" sz="2400" dirty="0">
                <a:ea typeface="ヒラギノ角ゴ Pro W3"/>
                <a:cs typeface="ヒラギノ角ゴ Pro W3"/>
              </a:rPr>
              <a:t>Denominations range from $100,000 to $10 million.</a:t>
            </a:r>
          </a:p>
          <a:p>
            <a:r>
              <a:rPr lang="en-US" sz="2400" dirty="0"/>
              <a:t>Interest rates are negotiated between the bank and the customer and are similar to rates of other money market instruments.</a:t>
            </a:r>
          </a:p>
        </p:txBody>
      </p:sp>
    </p:spTree>
    <p:extLst>
      <p:ext uri="{BB962C8B-B14F-4D97-AF65-F5344CB8AC3E}">
        <p14:creationId xmlns:p14="http://schemas.microsoft.com/office/powerpoint/2010/main" val="1008322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Commercial Paper </a:t>
            </a:r>
            <a:r>
              <a:rPr lang="en-US" altLang="en-US" sz="1800" b="0" dirty="0">
                <a:ea typeface="ヒラギノ角ゴ Pro W3"/>
                <a:cs typeface="ヒラギノ角ゴ Pro W3"/>
              </a:rPr>
              <a:t>(1 of 4)</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Unsecured promissory notes, issued by corporations, that mature in no more </a:t>
            </a:r>
            <a:r>
              <a:rPr lang="en-US" altLang="en-US" sz="2400">
                <a:ea typeface="ヒラギノ角ゴ Pro W3"/>
                <a:cs typeface="ヒラギノ角ゴ Pro W3"/>
              </a:rPr>
              <a:t>than 270 </a:t>
            </a:r>
            <a:r>
              <a:rPr lang="en-US" altLang="en-US" sz="2400" dirty="0">
                <a:ea typeface="ヒラギノ角ゴ Pro W3"/>
                <a:cs typeface="ヒラギノ角ゴ Pro W3"/>
              </a:rPr>
              <a:t>days.</a:t>
            </a:r>
          </a:p>
          <a:p>
            <a:r>
              <a:rPr lang="en-US" altLang="en-US" sz="2400" dirty="0">
                <a:ea typeface="ヒラギノ角ゴ Pro W3"/>
                <a:cs typeface="ヒラギノ角ゴ Pro W3"/>
              </a:rPr>
              <a:t>The use of commercial paper increased significantly in the early 1980s because of the rising cost of bank loans.</a:t>
            </a:r>
            <a:endParaRPr lang="en-US" sz="2400" dirty="0"/>
          </a:p>
        </p:txBody>
      </p:sp>
    </p:spTree>
    <p:extLst>
      <p:ext uri="{BB962C8B-B14F-4D97-AF65-F5344CB8AC3E}">
        <p14:creationId xmlns:p14="http://schemas.microsoft.com/office/powerpoint/2010/main" val="75652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Figure 11.4 </a:t>
            </a:r>
            <a:r>
              <a:rPr lang="en-US" altLang="en-US" sz="2400" b="0" dirty="0">
                <a:ea typeface="ヒラギノ角ゴ Pro W3"/>
                <a:cs typeface="ヒラギノ角ゴ Pro W3"/>
              </a:rPr>
              <a:t>Return on Commercial Paper and the Prime Rate, 1990–April 2016</a:t>
            </a:r>
            <a:endParaRPr lang="en-US" dirty="0"/>
          </a:p>
        </p:txBody>
      </p:sp>
      <p:pic>
        <p:nvPicPr>
          <p:cNvPr id="4" name="Picture 2" descr="The vertical line is labeled &quot;Rate (Percent)&quot; and ranges from 0 to 11 in increments of 1. The horizontal axis lists dates from 1991 to 2015 in increments of 2. The line for prime rate shows rate to be 10 percent for the year 1991 which falls down to a value of 6 percent by the year 1993, recovers back to reach to a value of 9 percent by the year 1995 and to 9.5 percent by 2001. The line shows a sudden decline thereafter and falls down to a value of 4 percent by 2004 but recovers to a value of 8 percent by 2007. The value declines down once again to a value of 3.25 percent by 2009 and remains unchanged thereafter. The line for return on commercial paper shows rate to be 8 percent in 1991 which falls down to a value of 3 percent by the year 1993. The rate increases to 6.75 percent by the 2001 but falls down once again to 1 percent in 2004, recovers back to 5 percent by the year 2007, and finally comes close to 0 percent by the year 2009 and remains in that range thereafter.&#10;The values used in the description are approximate."/>
          <p:cNvPicPr>
            <a:picLocks noChangeAspect="1" noChangeArrowheads="1"/>
          </p:cNvPicPr>
          <p:nvPr/>
        </p:nvPicPr>
        <p:blipFill>
          <a:blip r:embed="rId2" cstate="print"/>
          <a:srcRect/>
          <a:stretch>
            <a:fillRect/>
          </a:stretch>
        </p:blipFill>
        <p:spPr bwMode="auto">
          <a:xfrm>
            <a:off x="1318801" y="1438275"/>
            <a:ext cx="6506398" cy="4114800"/>
          </a:xfrm>
          <a:prstGeom prst="rect">
            <a:avLst/>
          </a:prstGeom>
          <a:noFill/>
          <a:ln w="9525">
            <a:noFill/>
            <a:miter lim="800000"/>
            <a:headEnd/>
            <a:tailEnd/>
          </a:ln>
        </p:spPr>
      </p:pic>
      <p:sp>
        <p:nvSpPr>
          <p:cNvPr id="3" name="Content Placeholder 2"/>
          <p:cNvSpPr>
            <a:spLocks noGrp="1"/>
          </p:cNvSpPr>
          <p:nvPr>
            <p:ph idx="1"/>
          </p:nvPr>
        </p:nvSpPr>
        <p:spPr>
          <a:xfrm>
            <a:off x="457200" y="5867400"/>
            <a:ext cx="8229600" cy="258763"/>
          </a:xfrm>
        </p:spPr>
        <p:txBody>
          <a:bodyPr/>
          <a:lstStyle/>
          <a:p>
            <a:pPr marL="0" indent="0">
              <a:buNone/>
            </a:pPr>
            <a:r>
              <a:rPr lang="en-IN" sz="1200" i="1" dirty="0"/>
              <a:t>Source</a:t>
            </a:r>
            <a:r>
              <a:rPr lang="en-IN" sz="1200" dirty="0"/>
              <a:t>: </a:t>
            </a:r>
            <a:r>
              <a:rPr lang="en-IN" sz="1200" dirty="0">
                <a:hlinkClick r:id="rId3"/>
              </a:rPr>
              <a:t>http://www.federalreserve.gov/releases/h15/data/Monthly/H15_PRIME_NA.txt</a:t>
            </a:r>
            <a:r>
              <a:rPr lang="en-IN" sz="1200" dirty="0"/>
              <a:t>.</a:t>
            </a:r>
            <a:endParaRPr lang="en-US" sz="1200" dirty="0"/>
          </a:p>
        </p:txBody>
      </p:sp>
    </p:spTree>
    <p:extLst>
      <p:ext uri="{BB962C8B-B14F-4D97-AF65-F5344CB8AC3E}">
        <p14:creationId xmlns:p14="http://schemas.microsoft.com/office/powerpoint/2010/main" val="176561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Commercial Paper </a:t>
            </a:r>
            <a:r>
              <a:rPr lang="en-US" altLang="en-US" sz="1800" b="0" dirty="0">
                <a:ea typeface="ヒラギノ角ゴ Pro W3"/>
                <a:cs typeface="ヒラギノ角ゴ Pro W3"/>
              </a:rPr>
              <a:t>(2 of 4)</a:t>
            </a:r>
            <a:endParaRPr lang="en-US" dirty="0"/>
          </a:p>
        </p:txBody>
      </p:sp>
      <p:sp>
        <p:nvSpPr>
          <p:cNvPr id="3" name="Content Placeholder 2"/>
          <p:cNvSpPr>
            <a:spLocks noGrp="1"/>
          </p:cNvSpPr>
          <p:nvPr>
            <p:ph idx="1"/>
          </p:nvPr>
        </p:nvSpPr>
        <p:spPr/>
        <p:txBody>
          <a:bodyPr/>
          <a:lstStyle/>
          <a:p>
            <a:pPr marL="0" indent="0">
              <a:buNone/>
              <a:defRPr/>
            </a:pPr>
            <a:r>
              <a:rPr lang="en-US" altLang="en-US" sz="2400" dirty="0"/>
              <a:t>Commercial paper volume:</a:t>
            </a:r>
          </a:p>
          <a:p>
            <a:pPr>
              <a:defRPr/>
            </a:pPr>
            <a:r>
              <a:rPr lang="en-US" altLang="en-US" sz="2400" dirty="0"/>
              <a:t>fell significantly during </a:t>
            </a:r>
            <a:r>
              <a:rPr lang="en-US" altLang="en-US" sz="2400"/>
              <a:t>the 2008 and 2020 economic </a:t>
            </a:r>
            <a:r>
              <a:rPr lang="en-US" altLang="en-US" sz="2400" dirty="0"/>
              <a:t>recession</a:t>
            </a:r>
          </a:p>
          <a:p>
            <a:pPr>
              <a:defRPr/>
            </a:pPr>
            <a:r>
              <a:rPr lang="en-US" altLang="en-US" sz="2400" dirty="0"/>
              <a:t>annual market is still large, at well over $0.85 trillion outstanding</a:t>
            </a:r>
          </a:p>
        </p:txBody>
      </p:sp>
    </p:spTree>
    <p:extLst>
      <p:ext uri="{BB962C8B-B14F-4D97-AF65-F5344CB8AC3E}">
        <p14:creationId xmlns:p14="http://schemas.microsoft.com/office/powerpoint/2010/main" val="1144270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Commercial Paper </a:t>
            </a:r>
            <a:r>
              <a:rPr lang="en-US" altLang="en-US" sz="1800" b="0" dirty="0">
                <a:ea typeface="ヒラギノ角ゴ Pro W3"/>
                <a:cs typeface="ヒラギノ角ゴ Pro W3"/>
              </a:rPr>
              <a:t>(3 of 4)</a:t>
            </a:r>
            <a:endParaRPr lang="en-US" dirty="0"/>
          </a:p>
        </p:txBody>
      </p:sp>
      <p:sp>
        <p:nvSpPr>
          <p:cNvPr id="3" name="Content Placeholder 2"/>
          <p:cNvSpPr>
            <a:spLocks noGrp="1"/>
          </p:cNvSpPr>
          <p:nvPr>
            <p:ph idx="1"/>
          </p:nvPr>
        </p:nvSpPr>
        <p:spPr/>
        <p:txBody>
          <a:bodyPr/>
          <a:lstStyle/>
          <a:p>
            <a:pPr marL="0" indent="0">
              <a:buNone/>
              <a:defRPr/>
            </a:pPr>
            <a:r>
              <a:rPr lang="en-US" altLang="en-US" sz="2400" dirty="0"/>
              <a:t>A special type of commercial paper, known as asset-backed commercial paper (ABCP)</a:t>
            </a:r>
          </a:p>
          <a:p>
            <a:pPr>
              <a:defRPr/>
            </a:pPr>
            <a:r>
              <a:rPr lang="en-US" altLang="en-US" sz="2400" dirty="0"/>
              <a:t>played a key role in the financial crisis in 2008 backed by securitized mortgages</a:t>
            </a:r>
          </a:p>
          <a:p>
            <a:pPr>
              <a:defRPr/>
            </a:pPr>
            <a:r>
              <a:rPr lang="en-US" altLang="en-US" sz="2400" dirty="0"/>
              <a:t>often difficult to understand</a:t>
            </a:r>
          </a:p>
          <a:p>
            <a:pPr>
              <a:defRPr/>
            </a:pPr>
            <a:r>
              <a:rPr lang="en-US" altLang="en-US" sz="2400" dirty="0"/>
              <a:t>accounted for about $1 trillion</a:t>
            </a:r>
            <a:endParaRPr lang="en-US" sz="2400" dirty="0"/>
          </a:p>
        </p:txBody>
      </p:sp>
    </p:spTree>
    <p:extLst>
      <p:ext uri="{BB962C8B-B14F-4D97-AF65-F5344CB8AC3E}">
        <p14:creationId xmlns:p14="http://schemas.microsoft.com/office/powerpoint/2010/main" val="297847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We will examine each of these in the following slides:</a:t>
            </a:r>
          </a:p>
          <a:p>
            <a:pPr lvl="1"/>
            <a:r>
              <a:rPr lang="en-US" altLang="en-US" dirty="0">
                <a:ea typeface="ヒラギノ角ゴ Pro W3"/>
                <a:cs typeface="ヒラギノ角ゴ Pro W3"/>
              </a:rPr>
              <a:t>Treasury Bills</a:t>
            </a:r>
            <a:endParaRPr lang="en-US" dirty="0"/>
          </a:p>
          <a:p>
            <a:pPr lvl="1"/>
            <a:r>
              <a:rPr lang="en-US" altLang="en-US" dirty="0">
                <a:ea typeface="ヒラギノ角ゴ Pro W3"/>
                <a:cs typeface="ヒラギノ角ゴ Pro W3"/>
              </a:rPr>
              <a:t>Federal Funds</a:t>
            </a:r>
            <a:endParaRPr lang="en-US" dirty="0"/>
          </a:p>
          <a:p>
            <a:pPr lvl="1"/>
            <a:r>
              <a:rPr lang="en-US" altLang="en-US" dirty="0">
                <a:ea typeface="ヒラギノ角ゴ Pro W3"/>
                <a:cs typeface="ヒラギノ角ゴ Pro W3"/>
              </a:rPr>
              <a:t>Repurchase Agreements</a:t>
            </a:r>
            <a:endParaRPr lang="en-US" dirty="0"/>
          </a:p>
          <a:p>
            <a:pPr lvl="1"/>
            <a:r>
              <a:rPr lang="en-US" altLang="en-US" dirty="0">
                <a:ea typeface="ヒラギノ角ゴ Pro W3"/>
                <a:cs typeface="ヒラギノ角ゴ Pro W3"/>
              </a:rPr>
              <a:t>Negotiable Certificates of Deposit</a:t>
            </a:r>
            <a:endParaRPr lang="en-US" dirty="0"/>
          </a:p>
          <a:p>
            <a:pPr lvl="1"/>
            <a:r>
              <a:rPr lang="en-US" altLang="en-US" dirty="0">
                <a:ea typeface="ヒラギノ角ゴ Pro W3"/>
                <a:cs typeface="ヒラギノ角ゴ Pro W3"/>
              </a:rPr>
              <a:t>Commercial Paper</a:t>
            </a:r>
            <a:endParaRPr lang="en-US" dirty="0"/>
          </a:p>
          <a:p>
            <a:pPr lvl="1"/>
            <a:r>
              <a:rPr lang="en-US" altLang="en-US" dirty="0">
                <a:ea typeface="ヒラギノ角ゴ Pro W3"/>
                <a:cs typeface="ヒラギノ角ゴ Pro W3"/>
              </a:rPr>
              <a:t>Banker</a:t>
            </a:r>
            <a:r>
              <a:rPr lang="ja-JP" altLang="en-US" dirty="0"/>
              <a:t>’</a:t>
            </a:r>
            <a:r>
              <a:rPr lang="en-US" altLang="ja-JP" dirty="0">
                <a:ea typeface="ヒラギノ角ゴ Pro W3"/>
                <a:cs typeface="ヒラギノ角ゴ Pro W3"/>
              </a:rPr>
              <a:t>s Acceptance</a:t>
            </a:r>
            <a:endParaRPr lang="en-US" dirty="0"/>
          </a:p>
          <a:p>
            <a:pPr lvl="1"/>
            <a:r>
              <a:rPr lang="en-US" altLang="en-US" dirty="0">
                <a:ea typeface="ヒラギノ角ゴ Pro W3"/>
                <a:cs typeface="ヒラギノ角ゴ Pro W3"/>
              </a:rPr>
              <a:t>Eurodollars</a:t>
            </a:r>
            <a:endParaRPr lang="en-US" dirty="0"/>
          </a:p>
        </p:txBody>
      </p:sp>
    </p:spTree>
    <p:extLst>
      <p:ext uri="{BB962C8B-B14F-4D97-AF65-F5344CB8AC3E}">
        <p14:creationId xmlns:p14="http://schemas.microsoft.com/office/powerpoint/2010/main" val="2839577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ヒラギノ角ゴ Pro W3"/>
                <a:cs typeface="ヒラギノ角ゴ Pro W3"/>
              </a:rPr>
              <a:t>Money Market Instruments: Commercial Paper </a:t>
            </a:r>
            <a:r>
              <a:rPr lang="en-US" altLang="en-US" sz="1800" b="0">
                <a:ea typeface="ヒラギノ角ゴ Pro W3"/>
                <a:cs typeface="ヒラギノ角ゴ Pro W3"/>
              </a:rPr>
              <a:t>(4 of 4)</a:t>
            </a:r>
            <a:endParaRPr lang="en-US"/>
          </a:p>
        </p:txBody>
      </p:sp>
      <p:sp>
        <p:nvSpPr>
          <p:cNvPr id="3" name="Content Placeholder 2"/>
          <p:cNvSpPr>
            <a:spLocks noGrp="1"/>
          </p:cNvSpPr>
          <p:nvPr>
            <p:ph idx="1"/>
          </p:nvPr>
        </p:nvSpPr>
        <p:spPr/>
        <p:txBody>
          <a:bodyPr/>
          <a:lstStyle/>
          <a:p>
            <a:pPr marL="0" indent="0">
              <a:buNone/>
            </a:pPr>
            <a:r>
              <a:rPr lang="en-US" altLang="en-US" sz="2400" dirty="0">
                <a:ea typeface="ヒラギノ角ゴ Pro W3"/>
                <a:cs typeface="ヒラギノ角ゴ Pro W3"/>
              </a:rPr>
              <a:t>When the poor quality of the underlying assets was exposed, a run on ABCP began. Because ABCP was held by many money market mutual funds (MMMFs), these funds also experienced a run. The government eventually had to step in to prevent the collapse of the MMMF market.</a:t>
            </a:r>
            <a:endParaRPr lang="en-US" sz="2400" dirty="0"/>
          </a:p>
        </p:txBody>
      </p:sp>
    </p:spTree>
    <p:extLst>
      <p:ext uri="{BB962C8B-B14F-4D97-AF65-F5344CB8AC3E}">
        <p14:creationId xmlns:p14="http://schemas.microsoft.com/office/powerpoint/2010/main" val="3487833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63025"/>
            <a:ext cx="8229600" cy="1097280"/>
          </a:xfrm>
        </p:spPr>
        <p:txBody>
          <a:bodyPr/>
          <a:lstStyle/>
          <a:p>
            <a:r>
              <a:rPr lang="en-US" altLang="en-US">
                <a:ea typeface="ヒラギノ角ゴ Pro W3"/>
                <a:cs typeface="ヒラギノ角ゴ Pro W3"/>
              </a:rPr>
              <a:t>Bankers Acceptances </a:t>
            </a:r>
            <a:br>
              <a:rPr lang="en-US" altLang="en-US">
                <a:ea typeface="ヒラギノ角ゴ Pro W3"/>
                <a:cs typeface="ヒラギノ角ゴ Pro W3"/>
              </a:rPr>
            </a:br>
            <a:r>
              <a:rPr lang="en-US" altLang="en-US">
                <a:ea typeface="ヒラギノ角ゴ Pro W3"/>
                <a:cs typeface="ヒラギノ角ゴ Pro W3"/>
              </a:rPr>
              <a:t> </a:t>
            </a:r>
            <a:br>
              <a:rPr lang="en-US" altLang="en-US">
                <a:ea typeface="ヒラギノ角ゴ Pro W3"/>
                <a:cs typeface="ヒラギノ角ゴ Pro W3"/>
              </a:rPr>
            </a:br>
            <a:endParaRPr lang="en-US" dirty="0"/>
          </a:p>
        </p:txBody>
      </p:sp>
      <p:sp>
        <p:nvSpPr>
          <p:cNvPr id="3" name="Content Placeholder 2"/>
          <p:cNvSpPr>
            <a:spLocks noGrp="1"/>
          </p:cNvSpPr>
          <p:nvPr>
            <p:ph idx="1"/>
          </p:nvPr>
        </p:nvSpPr>
        <p:spPr>
          <a:xfrm>
            <a:off x="304800" y="1752600"/>
            <a:ext cx="8229600" cy="4525963"/>
          </a:xfrm>
        </p:spPr>
        <p:txBody>
          <a:bodyPr/>
          <a:lstStyle/>
          <a:p>
            <a:r>
              <a:rPr lang="en-US" sz="2400" dirty="0"/>
              <a:t>An order to pay a specified amount of money to the bearer on a given date</a:t>
            </a:r>
          </a:p>
          <a:p>
            <a:r>
              <a:rPr lang="en-US" sz="2400" dirty="0"/>
              <a:t>Bank acts as a middleman between 2 corporate clients who might not know each other</a:t>
            </a:r>
          </a:p>
          <a:p>
            <a:r>
              <a:rPr lang="en-US" sz="2400" dirty="0"/>
              <a:t>The bank substitutes its creditworthiness for that of the buyer (who must pay) in a trade finance transaction.</a:t>
            </a:r>
          </a:p>
        </p:txBody>
      </p:sp>
    </p:spTree>
    <p:extLst>
      <p:ext uri="{BB962C8B-B14F-4D97-AF65-F5344CB8AC3E}">
        <p14:creationId xmlns:p14="http://schemas.microsoft.com/office/powerpoint/2010/main" val="191357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Eurodollars </a:t>
            </a:r>
            <a:br>
              <a:rPr lang="en-US" altLang="en-US" dirty="0">
                <a:ea typeface="ヒラギノ角ゴ Pro W3"/>
                <a:cs typeface="ヒラギノ角ゴ Pro W3"/>
              </a:rPr>
            </a:br>
            <a:r>
              <a:rPr lang="en-US" altLang="en-US" sz="1800" b="0" dirty="0">
                <a:ea typeface="ヒラギノ角ゴ Pro W3"/>
                <a:cs typeface="ヒラギノ角ゴ Pro W3"/>
              </a:rPr>
              <a:t>(1 of 2)</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Eurodollars represent Dollar denominated deposits held in foreign banks.</a:t>
            </a:r>
          </a:p>
          <a:p>
            <a:r>
              <a:rPr lang="en-US" altLang="en-US" sz="2400" dirty="0">
                <a:ea typeface="ヒラギノ角ゴ Pro W3"/>
                <a:cs typeface="ヒラギノ角ゴ Pro W3"/>
              </a:rPr>
              <a:t>The market is essential since many foreign contracts call for payment is U.S. dollars due to the stability of the dollar, relative to other currencies.</a:t>
            </a:r>
            <a:endParaRPr lang="en-US" sz="2400" dirty="0"/>
          </a:p>
        </p:txBody>
      </p:sp>
    </p:spTree>
    <p:extLst>
      <p:ext uri="{BB962C8B-B14F-4D97-AF65-F5344CB8AC3E}">
        <p14:creationId xmlns:p14="http://schemas.microsoft.com/office/powerpoint/2010/main" val="3587701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Eurodollars </a:t>
            </a:r>
            <a:br>
              <a:rPr lang="en-US" altLang="en-US" dirty="0">
                <a:ea typeface="ヒラギノ角ゴ Pro W3"/>
                <a:cs typeface="ヒラギノ角ゴ Pro W3"/>
              </a:rPr>
            </a:br>
            <a:r>
              <a:rPr lang="en-US" altLang="en-US" sz="1800" b="0" dirty="0">
                <a:ea typeface="ヒラギノ角ゴ Pro W3"/>
                <a:cs typeface="ヒラギノ角ゴ Pro W3"/>
              </a:rPr>
              <a:t>(2 of 2)</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The Eurodollar market has continued to grow rapidly because depositors receive a higher rate of return on a dollar deposit in the Eurodollar market than in the domestic market.</a:t>
            </a:r>
          </a:p>
          <a:p>
            <a:r>
              <a:rPr lang="en-US" altLang="en-US" sz="2400" dirty="0">
                <a:ea typeface="ヒラギノ角ゴ Pro W3"/>
                <a:cs typeface="ヒラギノ角ゴ Pro W3"/>
              </a:rPr>
              <a:t>Multinational banks are not subject to the same regulations restricting U.S. banks and because they are willing to accept narrower spreads between the interest paid on deposits and the interest earned on loans.</a:t>
            </a:r>
            <a:endParaRPr lang="en-US" sz="2400" dirty="0"/>
          </a:p>
        </p:txBody>
      </p:sp>
    </p:spTree>
    <p:extLst>
      <p:ext uri="{BB962C8B-B14F-4D97-AF65-F5344CB8AC3E}">
        <p14:creationId xmlns:p14="http://schemas.microsoft.com/office/powerpoint/2010/main" val="4094970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Eurodollars Rates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London interbank bid rate (LIBID)</a:t>
            </a:r>
          </a:p>
          <a:p>
            <a:pPr lvl="1"/>
            <a:r>
              <a:rPr lang="en-US" altLang="en-US" i="1" dirty="0">
                <a:ea typeface="ヒラギノ角ゴ Pro W3"/>
                <a:cs typeface="ヒラギノ角ゴ Pro W3"/>
              </a:rPr>
              <a:t>The rate paid by a bank if another bank lends funds</a:t>
            </a:r>
            <a:endParaRPr lang="en-US" i="1" dirty="0"/>
          </a:p>
          <a:p>
            <a:r>
              <a:rPr lang="en-US" altLang="en-US" sz="2400" dirty="0">
                <a:ea typeface="ヒラギノ角ゴ Pro W3"/>
                <a:cs typeface="ヒラギノ角ゴ Pro W3"/>
              </a:rPr>
              <a:t>London interbank offer rate (LIBOR)</a:t>
            </a:r>
          </a:p>
          <a:p>
            <a:pPr lvl="1"/>
            <a:r>
              <a:rPr lang="en-US" altLang="en-US" i="1" dirty="0">
                <a:ea typeface="ヒラギノ角ゴ Pro W3"/>
                <a:cs typeface="ヒラギノ角ゴ Pro W3"/>
              </a:rPr>
              <a:t>The rate paid by a bank that borrows funds </a:t>
            </a:r>
            <a:endParaRPr lang="en-US" i="1" dirty="0"/>
          </a:p>
          <a:p>
            <a:r>
              <a:rPr lang="en-US" altLang="en-US" sz="2400" dirty="0">
                <a:ea typeface="ヒラギノ角ゴ Pro W3"/>
                <a:cs typeface="ヒラギノ角ゴ Pro W3"/>
              </a:rPr>
              <a:t>Time deposits with fixed maturities</a:t>
            </a:r>
          </a:p>
          <a:p>
            <a:pPr lvl="1"/>
            <a:r>
              <a:rPr lang="en-US" altLang="en-US" i="1" dirty="0">
                <a:ea typeface="ヒラギノ角ゴ Pro W3"/>
                <a:cs typeface="ヒラギノ角ゴ Pro W3"/>
              </a:rPr>
              <a:t>Largest short-term security in the world</a:t>
            </a:r>
          </a:p>
          <a:p>
            <a:pPr lvl="1"/>
            <a:endParaRPr lang="en-US" dirty="0"/>
          </a:p>
          <a:p>
            <a:pPr lvl="1"/>
            <a:r>
              <a:rPr lang="en-US" dirty="0"/>
              <a:t>e.g. 3-month Eurodollar deposits</a:t>
            </a:r>
          </a:p>
          <a:p>
            <a:pPr lvl="1"/>
            <a:r>
              <a:rPr lang="en-US" dirty="0"/>
              <a:t>LIBID 2.25% LIBOR 2.50%</a:t>
            </a:r>
          </a:p>
        </p:txBody>
      </p:sp>
    </p:spTree>
    <p:extLst>
      <p:ext uri="{BB962C8B-B14F-4D97-AF65-F5344CB8AC3E}">
        <p14:creationId xmlns:p14="http://schemas.microsoft.com/office/powerpoint/2010/main" val="308230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Global: Birth of the Eurodollar</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The Eurodollar market is one of the most important financial markets, but oddly enough, it was fathered by the Soviet Union.</a:t>
            </a:r>
          </a:p>
          <a:p>
            <a:r>
              <a:rPr lang="en-US" altLang="en-US" sz="2400" dirty="0">
                <a:ea typeface="ヒラギノ角ゴ Pro W3"/>
                <a:cs typeface="ヒラギノ角ゴ Pro W3"/>
              </a:rPr>
              <a:t>In the 1950s, the USSR had accumulated large dollar deposits, but all were in US banks. They feared the US might freeze them, but still wanted dollars. The USSR transferred the dollars to European banks, creating the Eurodollar market.</a:t>
            </a:r>
            <a:endParaRPr lang="en-US" sz="2400" dirty="0"/>
          </a:p>
        </p:txBody>
      </p:sp>
    </p:spTree>
    <p:extLst>
      <p:ext uri="{BB962C8B-B14F-4D97-AF65-F5344CB8AC3E}">
        <p14:creationId xmlns:p14="http://schemas.microsoft.com/office/powerpoint/2010/main" val="23356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ヒラギノ角ゴ Pro W3"/>
                <a:cs typeface="ヒラギノ角ゴ Pro W3"/>
              </a:rPr>
              <a:t>Other Eurocurrencies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Although the Eurodollar market is the biggest due to the international popularity of the US Dollar for trade any currency held outside the domestic country becomes a Eurocurrency e.g. Japanese Yen held in NY or London becomes ‘</a:t>
            </a:r>
            <a:r>
              <a:rPr lang="en-US" altLang="en-US" sz="2400" dirty="0" err="1">
                <a:ea typeface="ヒラギノ角ゴ Pro W3"/>
                <a:cs typeface="ヒラギノ角ゴ Pro W3"/>
              </a:rPr>
              <a:t>Euroyen</a:t>
            </a:r>
            <a:r>
              <a:rPr lang="en-US" altLang="en-US" sz="2400" dirty="0">
                <a:ea typeface="ヒラギノ角ゴ Pro W3"/>
                <a:cs typeface="ヒラギノ角ゴ Pro W3"/>
              </a:rPr>
              <a:t>’.</a:t>
            </a:r>
          </a:p>
          <a:p>
            <a:r>
              <a:rPr lang="en-US" altLang="en-US" sz="2400" dirty="0">
                <a:ea typeface="ヒラギノ角ゴ Pro W3"/>
                <a:cs typeface="ヒラギノ角ゴ Pro W3"/>
              </a:rPr>
              <a:t>Note: This terminology/product has nothing to do with the EUR currency of Europe.</a:t>
            </a:r>
          </a:p>
          <a:p>
            <a:r>
              <a:rPr lang="en-US" altLang="en-US" sz="2400" dirty="0">
                <a:ea typeface="ヒラギノ角ゴ Pro W3"/>
                <a:cs typeface="ヒラギノ角ゴ Pro W3"/>
              </a:rPr>
              <a:t>Note: This concept is the same in the Eurobond market. e.g. USD Eurobonds are bonds that trade outside the US. e.g. GBP Eurobonds are bonds that trade outside the UK.</a:t>
            </a:r>
          </a:p>
        </p:txBody>
      </p:sp>
    </p:spTree>
    <p:extLst>
      <p:ext uri="{BB962C8B-B14F-4D97-AF65-F5344CB8AC3E}">
        <p14:creationId xmlns:p14="http://schemas.microsoft.com/office/powerpoint/2010/main" val="291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Figure 11.6 </a:t>
            </a:r>
            <a:r>
              <a:rPr lang="en-US" altLang="en-US" sz="2400" b="0" dirty="0">
                <a:ea typeface="ヒラギノ角ゴ Pro W3"/>
                <a:cs typeface="ヒラギノ角ゴ Pro W3"/>
              </a:rPr>
              <a:t>Interest Rates on Money Market Securities, 1990–2016</a:t>
            </a:r>
            <a:endParaRPr lang="en-US" sz="2400" dirty="0"/>
          </a:p>
        </p:txBody>
      </p:sp>
      <p:pic>
        <p:nvPicPr>
          <p:cNvPr id="4" name="Picture 2" descr="A bar graph shows interest rates on money market securities for the period from 1990 to 2016."/>
          <p:cNvPicPr>
            <a:picLocks noChangeAspect="1" noChangeArrowheads="1"/>
          </p:cNvPicPr>
          <p:nvPr/>
        </p:nvPicPr>
        <p:blipFill>
          <a:blip r:embed="rId2" cstate="print"/>
          <a:srcRect/>
          <a:stretch>
            <a:fillRect/>
          </a:stretch>
        </p:blipFill>
        <p:spPr bwMode="auto">
          <a:xfrm>
            <a:off x="705005" y="1380226"/>
            <a:ext cx="7733990" cy="4097548"/>
          </a:xfrm>
          <a:prstGeom prst="rect">
            <a:avLst/>
          </a:prstGeom>
          <a:noFill/>
          <a:ln w="9525">
            <a:noFill/>
            <a:miter lim="800000"/>
            <a:headEnd/>
            <a:tailEnd/>
          </a:ln>
        </p:spPr>
      </p:pic>
      <p:sp>
        <p:nvSpPr>
          <p:cNvPr id="3" name="Content Placeholder 2"/>
          <p:cNvSpPr>
            <a:spLocks noGrp="1"/>
          </p:cNvSpPr>
          <p:nvPr>
            <p:ph idx="1"/>
          </p:nvPr>
        </p:nvSpPr>
        <p:spPr>
          <a:xfrm>
            <a:off x="457200" y="5638800"/>
            <a:ext cx="8229600" cy="258763"/>
          </a:xfrm>
        </p:spPr>
        <p:txBody>
          <a:bodyPr/>
          <a:lstStyle/>
          <a:p>
            <a:pPr marL="0" indent="0">
              <a:buNone/>
            </a:pPr>
            <a:r>
              <a:rPr lang="en-IN" sz="1200" i="1" dirty="0"/>
              <a:t>Source</a:t>
            </a:r>
            <a:r>
              <a:rPr lang="en-IN" sz="1200" dirty="0"/>
              <a:t>: </a:t>
            </a:r>
            <a:r>
              <a:rPr lang="en-IN" sz="1200" dirty="0">
                <a:hlinkClick r:id="rId3"/>
              </a:rPr>
              <a:t>http://www.federalreserve.gov/releases/h15/data.htm</a:t>
            </a:r>
            <a:r>
              <a:rPr lang="en-IN" sz="1200" dirty="0"/>
              <a:t>.</a:t>
            </a:r>
            <a:endParaRPr lang="en-US" sz="1800" dirty="0"/>
          </a:p>
        </p:txBody>
      </p:sp>
    </p:spTree>
    <p:extLst>
      <p:ext uri="{BB962C8B-B14F-4D97-AF65-F5344CB8AC3E}">
        <p14:creationId xmlns:p14="http://schemas.microsoft.com/office/powerpoint/2010/main" val="275561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Comparing Money Market Securities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Liquidity is also an important feature, which is closely tied to the depth of the secondary market for the various instruments.</a:t>
            </a:r>
            <a:endParaRPr lang="en-US" sz="2400" dirty="0"/>
          </a:p>
        </p:txBody>
      </p:sp>
    </p:spTree>
    <p:extLst>
      <p:ext uri="{BB962C8B-B14F-4D97-AF65-F5344CB8AC3E}">
        <p14:creationId xmlns:p14="http://schemas.microsoft.com/office/powerpoint/2010/main" val="327354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Table 11.4 </a:t>
            </a:r>
            <a:r>
              <a:rPr lang="en-US" altLang="en-US" sz="2400" b="0" dirty="0">
                <a:ea typeface="ヒラギノ角ゴ Pro W3"/>
                <a:cs typeface="ヒラギノ角ゴ Pro W3"/>
              </a:rPr>
              <a:t>Money Market Securities and Their Markets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803621726"/>
              </p:ext>
            </p:extLst>
          </p:nvPr>
        </p:nvGraphicFramePr>
        <p:xfrm>
          <a:off x="647700" y="1371600"/>
          <a:ext cx="7848600" cy="4358656"/>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493112">
                <a:tc>
                  <a:txBody>
                    <a:bodyPr/>
                    <a:lstStyle/>
                    <a:p>
                      <a:r>
                        <a:rPr lang="en-US" sz="1400" b="1" dirty="0"/>
                        <a:t>Money Market Security</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Issuer</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Buyer</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Usual Maturity</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Secondary Market</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4238">
                <a:tc>
                  <a:txBody>
                    <a:bodyPr/>
                    <a:lstStyle/>
                    <a:p>
                      <a:r>
                        <a:rPr lang="en-US" sz="1400" dirty="0"/>
                        <a:t>Treasury bills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U.S. government</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Consumers and companies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 13, 26, and 52 weeks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Excellent</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3334">
                <a:tc>
                  <a:txBody>
                    <a:bodyPr/>
                    <a:lstStyle/>
                    <a:p>
                      <a:r>
                        <a:rPr lang="en-US" sz="1400" dirty="0"/>
                        <a:t>Federal</a:t>
                      </a:r>
                      <a:r>
                        <a:rPr lang="en-US" sz="1400" baseline="0" dirty="0"/>
                        <a:t> funds</a:t>
                      </a:r>
                      <a:endParaRPr lang="en-US" sz="14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Banks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Banks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 to 7 days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None</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4238">
                <a:tc>
                  <a:txBody>
                    <a:bodyPr/>
                    <a:lstStyle/>
                    <a:p>
                      <a:r>
                        <a:rPr lang="en-US" sz="1400" dirty="0"/>
                        <a:t>Repurchase</a:t>
                      </a:r>
                      <a:r>
                        <a:rPr lang="en-US" sz="1400" baseline="0" dirty="0"/>
                        <a:t> agreements</a:t>
                      </a:r>
                      <a:endParaRPr lang="en-US" sz="14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Businesses</a:t>
                      </a:r>
                      <a:r>
                        <a:rPr lang="en-US" sz="1400" baseline="0" dirty="0"/>
                        <a:t> and banks</a:t>
                      </a:r>
                      <a:endParaRPr lang="en-US" sz="14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Businesses</a:t>
                      </a:r>
                      <a:r>
                        <a:rPr lang="en-US" sz="1400" baseline="0" dirty="0"/>
                        <a:t> and banks</a:t>
                      </a:r>
                      <a:endParaRPr lang="en-US" sz="14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 to 15 days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Good</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4238">
                <a:tc>
                  <a:txBody>
                    <a:bodyPr/>
                    <a:lstStyle/>
                    <a:p>
                      <a:r>
                        <a:rPr lang="en-US" sz="1400" dirty="0"/>
                        <a:t>Negotiable CDs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Large money</a:t>
                      </a:r>
                      <a:r>
                        <a:rPr lang="en-US" sz="1400" baseline="0" dirty="0"/>
                        <a:t> center banks</a:t>
                      </a:r>
                      <a:endParaRPr lang="en-US" sz="14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Businesses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14 to 120 days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Good</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41276">
                <a:tc>
                  <a:txBody>
                    <a:bodyPr/>
                    <a:lstStyle/>
                    <a:p>
                      <a:r>
                        <a:rPr lang="en-US" sz="1400" dirty="0"/>
                        <a:t>Commercial paper</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Finance companies and businesses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Businesses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 to 270 days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Poor</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4238">
                <a:tc>
                  <a:txBody>
                    <a:bodyPr/>
                    <a:lstStyle/>
                    <a:p>
                      <a:r>
                        <a:rPr lang="en-US" sz="1400" dirty="0"/>
                        <a:t>Banker’s acceptances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Banks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Businesses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30 to 180 days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Good</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41276">
                <a:tc>
                  <a:txBody>
                    <a:bodyPr/>
                    <a:lstStyle/>
                    <a:p>
                      <a:r>
                        <a:rPr lang="en-US" sz="1400" dirty="0"/>
                        <a:t>Eurodollar deposits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Non-U.S. banks</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Businesses, governments,</a:t>
                      </a:r>
                      <a:r>
                        <a:rPr lang="en-US" sz="1400" baseline="0" dirty="0"/>
                        <a:t> and banks</a:t>
                      </a:r>
                      <a:endParaRPr lang="en-US" sz="1400" dirty="0"/>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 day to 1 year</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Poor</a:t>
                      </a:r>
                    </a:p>
                  </a:txBody>
                  <a:tcPr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8032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Treasury Bills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T-bills have 28-day maturities through 12-month maturities.</a:t>
            </a:r>
          </a:p>
          <a:p>
            <a:r>
              <a:rPr lang="en-US" altLang="en-US" sz="2400" dirty="0">
                <a:ea typeface="ヒラギノ角ゴ Pro W3"/>
                <a:cs typeface="ヒラギノ角ゴ Pro W3"/>
              </a:rPr>
              <a:t>There are no interest payments on Treasury bills.</a:t>
            </a:r>
          </a:p>
          <a:p>
            <a:r>
              <a:rPr lang="en-US" altLang="en-US" sz="2400" dirty="0">
                <a:ea typeface="ヒラギノ角ゴ Pro W3"/>
                <a:cs typeface="ヒラギノ角ゴ Pro W3"/>
              </a:rPr>
              <a:t>T-bills are issued at a discount from the value at maturity.</a:t>
            </a:r>
          </a:p>
          <a:p>
            <a:r>
              <a:rPr lang="en-US" altLang="en-US" sz="2400" b="1" u="sng" dirty="0">
                <a:ea typeface="ヒラギノ角ゴ Pro W3"/>
                <a:cs typeface="ヒラギノ角ゴ Pro W3"/>
              </a:rPr>
              <a:t>Discounting</a:t>
            </a:r>
            <a:r>
              <a:rPr lang="en-US" altLang="en-US" sz="2400" b="1" dirty="0">
                <a:ea typeface="ヒラギノ角ゴ Pro W3"/>
                <a:cs typeface="ヒラギノ角ゴ Pro W3"/>
              </a:rPr>
              <a:t>:</a:t>
            </a:r>
            <a:r>
              <a:rPr lang="en-US" altLang="en-US" sz="2400" dirty="0">
                <a:ea typeface="ヒラギノ角ゴ Pro W3"/>
                <a:cs typeface="ヒラギノ角ゴ Pro W3"/>
              </a:rPr>
              <a:t> When an investor pays less for the security than it will be worth when it matures, and the increase in price provides a return. This is common to short-term securities because they often mature before the issuer can mail out interest cheques.</a:t>
            </a:r>
            <a:endParaRPr lang="en-US" sz="2400" dirty="0"/>
          </a:p>
        </p:txBody>
      </p:sp>
    </p:spTree>
    <p:extLst>
      <p:ext uri="{BB962C8B-B14F-4D97-AF65-F5344CB8AC3E}">
        <p14:creationId xmlns:p14="http://schemas.microsoft.com/office/powerpoint/2010/main" val="269567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Money Market Instruments</a:t>
            </a:r>
          </a:p>
        </p:txBody>
      </p:sp>
      <p:sp>
        <p:nvSpPr>
          <p:cNvPr id="3" name="Text Placeholder 2"/>
          <p:cNvSpPr>
            <a:spLocks noGrp="1"/>
          </p:cNvSpPr>
          <p:nvPr>
            <p:ph type="body" sz="quarter" idx="14"/>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826816007"/>
              </p:ext>
            </p:extLst>
          </p:nvPr>
        </p:nvGraphicFramePr>
        <p:xfrm>
          <a:off x="381000" y="1828800"/>
          <a:ext cx="7920879" cy="3325336"/>
        </p:xfrm>
        <a:graphic>
          <a:graphicData uri="http://schemas.openxmlformats.org/drawingml/2006/table">
            <a:tbl>
              <a:tblPr firstRow="1" bandRow="1">
                <a:tableStyleId>{5C22544A-7EE6-4342-B048-85BDC9FD1C3A}</a:tableStyleId>
              </a:tblPr>
              <a:tblGrid>
                <a:gridCol w="2640293">
                  <a:extLst>
                    <a:ext uri="{9D8B030D-6E8A-4147-A177-3AD203B41FA5}">
                      <a16:colId xmlns:a16="http://schemas.microsoft.com/office/drawing/2014/main" val="20000"/>
                    </a:ext>
                  </a:extLst>
                </a:gridCol>
                <a:gridCol w="2640293">
                  <a:extLst>
                    <a:ext uri="{9D8B030D-6E8A-4147-A177-3AD203B41FA5}">
                      <a16:colId xmlns:a16="http://schemas.microsoft.com/office/drawing/2014/main" val="20001"/>
                    </a:ext>
                  </a:extLst>
                </a:gridCol>
                <a:gridCol w="2640293">
                  <a:extLst>
                    <a:ext uri="{9D8B030D-6E8A-4147-A177-3AD203B41FA5}">
                      <a16:colId xmlns:a16="http://schemas.microsoft.com/office/drawing/2014/main" val="20002"/>
                    </a:ext>
                  </a:extLst>
                </a:gridCol>
              </a:tblGrid>
              <a:tr h="1118350">
                <a:tc>
                  <a:txBody>
                    <a:bodyPr/>
                    <a:lstStyle/>
                    <a:p>
                      <a:r>
                        <a:rPr lang="en-GB"/>
                        <a:t>Interest Bearing Instruments</a:t>
                      </a:r>
                    </a:p>
                  </a:txBody>
                  <a:tcPr/>
                </a:tc>
                <a:tc>
                  <a:txBody>
                    <a:bodyPr/>
                    <a:lstStyle/>
                    <a:p>
                      <a:r>
                        <a:rPr lang="en-GB"/>
                        <a:t>Discount Instruments</a:t>
                      </a:r>
                    </a:p>
                  </a:txBody>
                  <a:tcPr/>
                </a:tc>
                <a:tc>
                  <a:txBody>
                    <a:bodyPr/>
                    <a:lstStyle/>
                    <a:p>
                      <a:r>
                        <a:rPr lang="en-GB"/>
                        <a:t>Derivatives </a:t>
                      </a:r>
                    </a:p>
                  </a:txBody>
                  <a:tcPr/>
                </a:tc>
                <a:extLst>
                  <a:ext uri="{0D108BD9-81ED-4DB2-BD59-A6C34878D82A}">
                    <a16:rowId xmlns:a16="http://schemas.microsoft.com/office/drawing/2014/main" val="10000"/>
                  </a:ext>
                </a:extLst>
              </a:tr>
              <a:tr h="735662">
                <a:tc>
                  <a:txBody>
                    <a:bodyPr/>
                    <a:lstStyle/>
                    <a:p>
                      <a:r>
                        <a:rPr lang="en-GB"/>
                        <a:t>Interbank Deposits</a:t>
                      </a:r>
                    </a:p>
                  </a:txBody>
                  <a:tcPr/>
                </a:tc>
                <a:tc>
                  <a:txBody>
                    <a:bodyPr/>
                    <a:lstStyle/>
                    <a:p>
                      <a:r>
                        <a:rPr lang="en-GB"/>
                        <a:t>Treasury Bill, T-Bill</a:t>
                      </a:r>
                    </a:p>
                  </a:txBody>
                  <a:tcPr/>
                </a:tc>
                <a:tc>
                  <a:txBody>
                    <a:bodyPr/>
                    <a:lstStyle/>
                    <a:p>
                      <a:r>
                        <a:rPr lang="en-GB"/>
                        <a:t>Forward Rate Agreement, FRA</a:t>
                      </a:r>
                    </a:p>
                  </a:txBody>
                  <a:tcPr/>
                </a:tc>
                <a:extLst>
                  <a:ext uri="{0D108BD9-81ED-4DB2-BD59-A6C34878D82A}">
                    <a16:rowId xmlns:a16="http://schemas.microsoft.com/office/drawing/2014/main" val="10001"/>
                  </a:ext>
                </a:extLst>
              </a:tr>
              <a:tr h="735662">
                <a:tc>
                  <a:txBody>
                    <a:bodyPr/>
                    <a:lstStyle/>
                    <a:p>
                      <a:r>
                        <a:rPr lang="en-GB" dirty="0"/>
                        <a:t>Certificates of Deposit (CD)</a:t>
                      </a:r>
                    </a:p>
                  </a:txBody>
                  <a:tcPr/>
                </a:tc>
                <a:tc>
                  <a:txBody>
                    <a:bodyPr/>
                    <a:lstStyle/>
                    <a:p>
                      <a:r>
                        <a:rPr lang="en-GB"/>
                        <a:t>Commercial Paper, CP</a:t>
                      </a:r>
                    </a:p>
                  </a:txBody>
                  <a:tcPr/>
                </a:tc>
                <a:tc>
                  <a:txBody>
                    <a:bodyPr/>
                    <a:lstStyle/>
                    <a:p>
                      <a:r>
                        <a:rPr lang="en-GB"/>
                        <a:t>Interest Rate Futures </a:t>
                      </a:r>
                    </a:p>
                  </a:txBody>
                  <a:tcPr/>
                </a:tc>
                <a:extLst>
                  <a:ext uri="{0D108BD9-81ED-4DB2-BD59-A6C34878D82A}">
                    <a16:rowId xmlns:a16="http://schemas.microsoft.com/office/drawing/2014/main" val="10002"/>
                  </a:ext>
                </a:extLst>
              </a:tr>
              <a:tr h="735662">
                <a:tc>
                  <a:txBody>
                    <a:bodyPr/>
                    <a:lstStyle/>
                    <a:p>
                      <a:r>
                        <a:rPr lang="en-GB"/>
                        <a:t>Repurchase Agreement (REPO)</a:t>
                      </a:r>
                    </a:p>
                  </a:txBody>
                  <a:tcPr/>
                </a:tc>
                <a:tc>
                  <a:txBody>
                    <a:bodyPr/>
                    <a:lstStyle/>
                    <a:p>
                      <a:endParaRPr lang="en-GB"/>
                    </a:p>
                  </a:txBody>
                  <a:tcPr/>
                </a:tc>
                <a:tc>
                  <a:txBody>
                    <a:bodyPr/>
                    <a:lstStyle/>
                    <a:p>
                      <a:r>
                        <a:rPr lang="en-GB" dirty="0"/>
                        <a:t>Overnight Index Swaps </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74179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 y="0"/>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393610"/>
            <a:ext cx="7696200" cy="2286000"/>
          </a:xfrm>
        </p:spPr>
        <p:txBody>
          <a:bodyPr/>
          <a:lstStyle/>
          <a:p>
            <a:endParaRPr lang="en-US"/>
          </a:p>
          <a:p>
            <a:endParaRPr lang="en-US"/>
          </a:p>
          <a:p>
            <a:endParaRPr lang="en-US"/>
          </a:p>
          <a:p>
            <a:endParaRPr lang="en-US"/>
          </a:p>
          <a:p>
            <a:endParaRPr lang="en-US">
              <a:solidFill>
                <a:srgbClr val="666666"/>
              </a:solidFill>
            </a:endParaRPr>
          </a:p>
          <a:p>
            <a:r>
              <a:rPr lang="en-US" sz="2400">
                <a:solidFill>
                  <a:srgbClr val="666666"/>
                </a:solidFill>
              </a:rPr>
              <a:t>Topic 6: The Money Markets </a:t>
            </a:r>
          </a:p>
          <a:p>
            <a:endParaRPr lang="en-US"/>
          </a:p>
          <a:p>
            <a:endParaRPr lang="en-US"/>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
        <p:nvSpPr>
          <p:cNvPr id="3" name="TextBox 2">
            <a:extLst>
              <a:ext uri="{FF2B5EF4-FFF2-40B4-BE49-F238E27FC236}">
                <a16:creationId xmlns:a16="http://schemas.microsoft.com/office/drawing/2014/main" id="{D73B755B-7CF5-49AC-9D2A-6913469A1E5C}"/>
              </a:ext>
            </a:extLst>
          </p:cNvPr>
          <p:cNvSpPr txBox="1"/>
          <p:nvPr/>
        </p:nvSpPr>
        <p:spPr>
          <a:xfrm>
            <a:off x="457200" y="5029200"/>
            <a:ext cx="5562600" cy="461665"/>
          </a:xfrm>
          <a:prstGeom prst="rect">
            <a:avLst/>
          </a:prstGeom>
          <a:noFill/>
        </p:spPr>
        <p:txBody>
          <a:bodyPr wrap="square" rtlCol="0">
            <a:spAutoFit/>
          </a:bodyPr>
          <a:lstStyle/>
          <a:p>
            <a:r>
              <a:rPr lang="en-GB" sz="2400">
                <a:solidFill>
                  <a:srgbClr val="666666"/>
                </a:solidFill>
              </a:rPr>
              <a:t>Part 3 – Money Markets in Practise </a:t>
            </a:r>
            <a:endParaRPr lang="en-GB" sz="2400" dirty="0" err="1">
              <a:solidFill>
                <a:srgbClr val="666666"/>
              </a:solidFill>
            </a:endParaRPr>
          </a:p>
        </p:txBody>
      </p:sp>
    </p:spTree>
    <p:extLst>
      <p:ext uri="{BB962C8B-B14F-4D97-AF65-F5344CB8AC3E}">
        <p14:creationId xmlns:p14="http://schemas.microsoft.com/office/powerpoint/2010/main" val="391046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Treasury Bills Discounting Example</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You pay $999.813 for a 28-day T-bill. It is worth $1,000 at maturity. What is its discount rate?</a:t>
            </a:r>
          </a:p>
          <a:p>
            <a:r>
              <a:rPr lang="en-US" altLang="en-US" sz="2400" i="1" dirty="0" err="1">
                <a:ea typeface="ヒラギノ角ゴ Pro W3"/>
                <a:cs typeface="ヒラギノ角ゴ Pro W3"/>
              </a:rPr>
              <a:t>i</a:t>
            </a:r>
            <a:r>
              <a:rPr lang="en-US" altLang="en-US" sz="2400" i="1" baseline="-25000" dirty="0" err="1">
                <a:ea typeface="ヒラギノ角ゴ Pro W3"/>
                <a:cs typeface="ヒラギノ角ゴ Pro W3"/>
              </a:rPr>
              <a:t>discount</a:t>
            </a:r>
            <a:r>
              <a:rPr lang="en-US" altLang="en-US" sz="2400" i="1" dirty="0">
                <a:ea typeface="ヒラギノ角ゴ Pro W3"/>
                <a:cs typeface="ヒラギノ角ゴ Pro W3"/>
              </a:rPr>
              <a:t> = (1,000 </a:t>
            </a:r>
            <a:r>
              <a:rPr lang="en-US" altLang="en-US" sz="2400" i="1" dirty="0">
                <a:latin typeface="Verdana"/>
                <a:ea typeface="Verdana"/>
                <a:cs typeface="Verdana"/>
              </a:rPr>
              <a:t>−</a:t>
            </a:r>
            <a:r>
              <a:rPr lang="en-US" altLang="en-US" sz="2400" i="1" dirty="0">
                <a:ea typeface="ヒラギノ角ゴ Pro W3"/>
                <a:cs typeface="ヒラギノ角ゴ Pro W3"/>
              </a:rPr>
              <a:t> 999.813) / 1,000 </a:t>
            </a:r>
            <a:r>
              <a:rPr lang="en-US" altLang="en-US" sz="2400" dirty="0">
                <a:ea typeface="ヒラギノ角ゴ Pro W3"/>
                <a:cs typeface="ヒラギノ角ゴ Pro W3"/>
              </a:rPr>
              <a:t>×</a:t>
            </a:r>
            <a:r>
              <a:rPr lang="en-US" altLang="en-US" sz="2400" i="1" dirty="0">
                <a:ea typeface="ヒラギノ角ゴ Pro W3"/>
                <a:cs typeface="ヒラギノ角ゴ Pro W3"/>
              </a:rPr>
              <a:t> 360/28</a:t>
            </a:r>
          </a:p>
          <a:p>
            <a:pPr marL="1143000" indent="0">
              <a:buNone/>
              <a:tabLst>
                <a:tab pos="1317625" algn="l"/>
              </a:tabLst>
            </a:pPr>
            <a:r>
              <a:rPr lang="en-US" altLang="en-US" sz="2400" i="1" dirty="0">
                <a:ea typeface="ヒラギノ角ゴ Pro W3"/>
                <a:cs typeface="ヒラギノ角ゴ Pro W3"/>
              </a:rPr>
              <a:t>= 0.00240=.24%</a:t>
            </a:r>
          </a:p>
          <a:p>
            <a:r>
              <a:rPr lang="en-US" altLang="en-US" sz="2400" i="1" dirty="0" err="1">
                <a:ea typeface="ヒラギノ角ゴ Pro W3"/>
                <a:cs typeface="ヒラギノ角ゴ Pro W3"/>
              </a:rPr>
              <a:t>i</a:t>
            </a:r>
            <a:r>
              <a:rPr lang="en-US" altLang="en-US" sz="2400" i="1" baseline="-25000" dirty="0" err="1">
                <a:ea typeface="ヒラギノ角ゴ Pro W3"/>
                <a:cs typeface="ヒラギノ角ゴ Pro W3"/>
              </a:rPr>
              <a:t>yt</a:t>
            </a:r>
            <a:r>
              <a:rPr lang="en-US" altLang="en-US" sz="2400" i="1" dirty="0">
                <a:ea typeface="ヒラギノ角ゴ Pro W3"/>
                <a:cs typeface="ヒラギノ角ゴ Pro W3"/>
              </a:rPr>
              <a:t> 	   = </a:t>
            </a:r>
            <a:r>
              <a:rPr lang="en-US" altLang="en-US" sz="2400" dirty="0">
                <a:ea typeface="ヒラギノ角ゴ Pro W3"/>
                <a:cs typeface="ヒラギノ角ゴ Pro W3"/>
              </a:rPr>
              <a:t>(1,000 </a:t>
            </a:r>
            <a:r>
              <a:rPr lang="en-US" altLang="en-US" sz="2400" i="1" dirty="0">
                <a:latin typeface="Verdana"/>
                <a:ea typeface="Verdana"/>
                <a:cs typeface="Verdana"/>
              </a:rPr>
              <a:t>−</a:t>
            </a:r>
            <a:r>
              <a:rPr lang="en-US" altLang="en-US" sz="2400" dirty="0">
                <a:ea typeface="ヒラギノ角ゴ Pro W3"/>
                <a:cs typeface="ヒラギノ角ゴ Pro W3"/>
              </a:rPr>
              <a:t> 999.813) / 999.813 × 365/28</a:t>
            </a:r>
          </a:p>
          <a:p>
            <a:pPr marL="0" indent="0">
              <a:buNone/>
            </a:pPr>
            <a:r>
              <a:rPr lang="en-US" altLang="en-US" sz="2400" dirty="0">
                <a:ea typeface="ヒラギノ角ゴ Pro W3"/>
                <a:cs typeface="ヒラギノ角ゴ Pro W3"/>
              </a:rPr>
              <a:t>        	   = .00243 = .243%</a:t>
            </a:r>
          </a:p>
          <a:p>
            <a:pPr marL="1143000" indent="0">
              <a:buNone/>
              <a:tabLst>
                <a:tab pos="1317625" algn="l"/>
              </a:tabLst>
            </a:pPr>
            <a:endParaRPr lang="en-US" sz="2400" dirty="0"/>
          </a:p>
        </p:txBody>
      </p:sp>
      <p:sp>
        <p:nvSpPr>
          <p:cNvPr id="4" name="TextBox 3">
            <a:extLst>
              <a:ext uri="{FF2B5EF4-FFF2-40B4-BE49-F238E27FC236}">
                <a16:creationId xmlns:a16="http://schemas.microsoft.com/office/drawing/2014/main" id="{0D52184D-3EB0-422B-AD3F-510A5968FCFC}"/>
              </a:ext>
            </a:extLst>
          </p:cNvPr>
          <p:cNvSpPr txBox="1"/>
          <p:nvPr/>
        </p:nvSpPr>
        <p:spPr>
          <a:xfrm>
            <a:off x="457200" y="4191000"/>
            <a:ext cx="8991600" cy="1384995"/>
          </a:xfrm>
          <a:prstGeom prst="rect">
            <a:avLst/>
          </a:prstGeom>
          <a:noFill/>
        </p:spPr>
        <p:txBody>
          <a:bodyPr wrap="square" rtlCol="0">
            <a:spAutoFit/>
          </a:bodyPr>
          <a:lstStyle/>
          <a:p>
            <a:endParaRPr lang="en-GB" sz="1600" i="1" dirty="0"/>
          </a:p>
          <a:p>
            <a:r>
              <a:rPr lang="en-GB" sz="1600" i="1" dirty="0"/>
              <a:t>Note:</a:t>
            </a:r>
          </a:p>
          <a:p>
            <a:r>
              <a:rPr lang="en-GB" sz="1600" i="1" dirty="0"/>
              <a:t>1) The return is computed using the face amount in the denominator (return is underestimated)</a:t>
            </a:r>
          </a:p>
          <a:p>
            <a:r>
              <a:rPr lang="en-GB" sz="1600" i="1" dirty="0"/>
              <a:t>2) A 360-day year is used. Return is also underestimated compared to a 365-day year </a:t>
            </a:r>
          </a:p>
          <a:p>
            <a:endParaRPr lang="en-GB" sz="2000" dirty="0" err="1"/>
          </a:p>
        </p:txBody>
      </p:sp>
    </p:spTree>
    <p:extLst>
      <p:ext uri="{BB962C8B-B14F-4D97-AF65-F5344CB8AC3E}">
        <p14:creationId xmlns:p14="http://schemas.microsoft.com/office/powerpoint/2010/main" val="126384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a:cs typeface="ヒラギノ角ゴ Pro W3"/>
              </a:rPr>
              <a:t>Money Market Instruments: Treasury Bill Auctions</a:t>
            </a:r>
            <a:endParaRPr lang="en-US" dirty="0"/>
          </a:p>
        </p:txBody>
      </p:sp>
      <p:sp>
        <p:nvSpPr>
          <p:cNvPr id="3" name="Content Placeholder 2"/>
          <p:cNvSpPr>
            <a:spLocks noGrp="1"/>
          </p:cNvSpPr>
          <p:nvPr>
            <p:ph idx="1"/>
          </p:nvPr>
        </p:nvSpPr>
        <p:spPr/>
        <p:txBody>
          <a:bodyPr/>
          <a:lstStyle/>
          <a:p>
            <a:r>
              <a:rPr lang="en-US" altLang="en-US" sz="2400" dirty="0">
                <a:ea typeface="ヒラギノ角ゴ Pro W3"/>
                <a:cs typeface="ヒラギノ角ゴ Pro W3"/>
              </a:rPr>
              <a:t>T-bills are auctioned to the dealers each week.</a:t>
            </a:r>
          </a:p>
          <a:p>
            <a:r>
              <a:rPr lang="en-US" sz="2400" dirty="0"/>
              <a:t>The Treasury accepts competitive bids in ascending (descending) order of yields (prices) until the accepted bids reach the offering amount.</a:t>
            </a:r>
          </a:p>
          <a:p>
            <a:r>
              <a:rPr lang="en-US" altLang="en-US" sz="2400" dirty="0">
                <a:ea typeface="ヒラギノ角ゴ Pro W3"/>
                <a:cs typeface="ヒラギノ角ゴ Pro W3"/>
              </a:rPr>
              <a:t>The Treasury may accept both </a:t>
            </a:r>
            <a:r>
              <a:rPr lang="en-US" altLang="en-US" sz="2400" i="1" dirty="0">
                <a:ea typeface="ヒラギノ角ゴ Pro W3"/>
                <a:cs typeface="ヒラギノ角ゴ Pro W3"/>
              </a:rPr>
              <a:t>competitive</a:t>
            </a:r>
            <a:r>
              <a:rPr lang="en-US" altLang="en-US" sz="2400" dirty="0">
                <a:ea typeface="ヒラギノ角ゴ Pro W3"/>
                <a:cs typeface="ヒラギノ角ゴ Pro W3"/>
              </a:rPr>
              <a:t> and </a:t>
            </a:r>
            <a:r>
              <a:rPr lang="en-US" altLang="en-US" sz="2400" i="1" dirty="0">
                <a:ea typeface="ヒラギノ角ゴ Pro W3"/>
                <a:cs typeface="ヒラギノ角ゴ Pro W3"/>
              </a:rPr>
              <a:t>noncompetitive </a:t>
            </a:r>
            <a:r>
              <a:rPr lang="en-US" altLang="en-US" sz="2400" dirty="0">
                <a:ea typeface="ヒラギノ角ゴ Pro W3"/>
                <a:cs typeface="ヒラギノ角ゴ Pro W3"/>
              </a:rPr>
              <a:t>bids, and the price everyone pays is the highest yield (lowest price) paid to any accepted bid.</a:t>
            </a:r>
          </a:p>
          <a:p>
            <a:pPr lvl="1"/>
            <a:r>
              <a:rPr lang="en-US" altLang="en-US" sz="2000" i="1" dirty="0">
                <a:ea typeface="ヒラギノ角ゴ Pro W3"/>
                <a:cs typeface="ヒラギノ角ゴ Pro W3"/>
              </a:rPr>
              <a:t>Noncompetitive </a:t>
            </a:r>
            <a:r>
              <a:rPr lang="en-US" altLang="en-US" sz="2000" dirty="0">
                <a:ea typeface="ヒラギノ角ゴ Pro W3"/>
                <a:cs typeface="ヒラギノ角ゴ Pro W3"/>
              </a:rPr>
              <a:t>bids include only the amount</a:t>
            </a:r>
          </a:p>
          <a:p>
            <a:pPr lvl="1"/>
            <a:r>
              <a:rPr lang="en-US" altLang="en-US" sz="2000" i="1" dirty="0">
                <a:ea typeface="ヒラギノ角ゴ Pro W3"/>
                <a:cs typeface="ヒラギノ角ゴ Pro W3"/>
              </a:rPr>
              <a:t>Competitive </a:t>
            </a:r>
            <a:r>
              <a:rPr lang="en-US" altLang="en-US" sz="2000" dirty="0">
                <a:ea typeface="ヒラギノ角ゴ Pro W3"/>
                <a:cs typeface="ヒラギノ角ゴ Pro W3"/>
              </a:rPr>
              <a:t>bids include the amount and the yield (price)</a:t>
            </a:r>
            <a:endParaRPr lang="en-US" altLang="en-US" sz="2000" i="1" dirty="0">
              <a:ea typeface="ヒラギノ角ゴ Pro W3"/>
              <a:cs typeface="ヒラギノ角ゴ Pro W3"/>
            </a:endParaRPr>
          </a:p>
          <a:p>
            <a:endParaRPr lang="en-US" sz="2400" dirty="0"/>
          </a:p>
          <a:p>
            <a:endParaRPr lang="en-US" sz="2400" dirty="0"/>
          </a:p>
        </p:txBody>
      </p:sp>
    </p:spTree>
    <p:extLst>
      <p:ext uri="{BB962C8B-B14F-4D97-AF65-F5344CB8AC3E}">
        <p14:creationId xmlns:p14="http://schemas.microsoft.com/office/powerpoint/2010/main" val="196135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B5121B"/>
                </a:solidFill>
                <a:ea typeface="ヒラギノ角ゴ Pro W3"/>
                <a:cs typeface="ヒラギノ角ゴ Pro W3"/>
              </a:rPr>
              <a:t>Money Market Instruments: Treasury Bill Auctions Example </a:t>
            </a:r>
            <a:r>
              <a:rPr lang="en-US" altLang="en-US" sz="1800" b="0" dirty="0">
                <a:solidFill>
                  <a:srgbClr val="B5121B"/>
                </a:solidFill>
                <a:ea typeface="ヒラギノ角ゴ Pro W3"/>
                <a:cs typeface="ヒラギノ角ゴ Pro W3"/>
              </a:rPr>
              <a:t>(1 of 2)</a:t>
            </a:r>
            <a:endParaRPr lang="en-US" dirty="0">
              <a:solidFill>
                <a:srgbClr val="B5121B"/>
              </a:solidFill>
            </a:endParaRPr>
          </a:p>
        </p:txBody>
      </p:sp>
      <p:sp>
        <p:nvSpPr>
          <p:cNvPr id="3" name="Content Placeholder 2"/>
          <p:cNvSpPr>
            <a:spLocks noGrp="1"/>
          </p:cNvSpPr>
          <p:nvPr>
            <p:ph idx="1"/>
          </p:nvPr>
        </p:nvSpPr>
        <p:spPr>
          <a:xfrm>
            <a:off x="457200" y="1600201"/>
            <a:ext cx="8229600" cy="762000"/>
          </a:xfrm>
        </p:spPr>
        <p:txBody>
          <a:bodyPr/>
          <a:lstStyle/>
          <a:p>
            <a:pPr>
              <a:buClr>
                <a:srgbClr val="666666"/>
              </a:buClr>
            </a:pPr>
            <a:r>
              <a:rPr lang="en-US" altLang="en-US" sz="2400">
                <a:ea typeface="ヒラギノ角ゴ Pro W3"/>
                <a:cs typeface="ヒラギノ角ゴ Pro W3"/>
              </a:rPr>
              <a:t>The US Treasury </a:t>
            </a:r>
            <a:r>
              <a:rPr lang="en-US" altLang="en-US" sz="2400" dirty="0">
                <a:ea typeface="ヒラギノ角ゴ Pro W3"/>
                <a:cs typeface="ヒラギノ角ゴ Pro W3"/>
              </a:rPr>
              <a:t>auctioned </a:t>
            </a:r>
            <a:r>
              <a:rPr lang="en-US" altLang="en-US" sz="2400">
                <a:ea typeface="ヒラギノ角ゴ Pro W3"/>
                <a:cs typeface="ヒラギノ角ゴ Pro W3"/>
              </a:rPr>
              <a:t>$2.6 </a:t>
            </a:r>
            <a:r>
              <a:rPr lang="en-US" altLang="en-US" sz="2400" dirty="0">
                <a:ea typeface="ヒラギノ角ゴ Pro W3"/>
                <a:cs typeface="ヒラギノ角ゴ Pro W3"/>
              </a:rPr>
              <a:t>billion par value </a:t>
            </a:r>
            <a:br>
              <a:rPr lang="en-US" altLang="en-US" sz="2400" dirty="0">
                <a:ea typeface="ヒラギノ角ゴ Pro W3"/>
                <a:cs typeface="ヒラギノ角ゴ Pro W3"/>
              </a:rPr>
            </a:br>
            <a:r>
              <a:rPr lang="en-US" altLang="en-US" sz="2400" dirty="0">
                <a:ea typeface="ヒラギノ角ゴ Pro W3"/>
                <a:cs typeface="ヒラギノ角ゴ Pro W3"/>
              </a:rPr>
              <a:t>91-day T-bills, the following bids were received:</a:t>
            </a:r>
          </a:p>
        </p:txBody>
      </p:sp>
      <p:graphicFrame>
        <p:nvGraphicFramePr>
          <p:cNvPr id="5" name="Table 4"/>
          <p:cNvGraphicFramePr>
            <a:graphicFrameLocks noGrp="1"/>
          </p:cNvGraphicFramePr>
          <p:nvPr>
            <p:extLst>
              <p:ext uri="{D42A27DB-BD31-4B8C-83A1-F6EECF244321}">
                <p14:modId xmlns:p14="http://schemas.microsoft.com/office/powerpoint/2010/main" val="3208425181"/>
              </p:ext>
            </p:extLst>
          </p:nvPr>
        </p:nvGraphicFramePr>
        <p:xfrm>
          <a:off x="2362201" y="2590800"/>
          <a:ext cx="4419599" cy="1645920"/>
        </p:xfrm>
        <a:graphic>
          <a:graphicData uri="http://schemas.openxmlformats.org/drawingml/2006/table">
            <a:tbl>
              <a:tblPr firstRow="1" bandRow="1">
                <a:tableStyleId>{2D5ABB26-0587-4C30-8999-92F81FD0307C}</a:tableStyleId>
              </a:tblPr>
              <a:tblGrid>
                <a:gridCol w="11429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269240">
                <a:tc>
                  <a:txBody>
                    <a:bodyPr/>
                    <a:lstStyle/>
                    <a:p>
                      <a:pPr>
                        <a:spcBef>
                          <a:spcPts val="1400"/>
                        </a:spcBef>
                        <a:spcAft>
                          <a:spcPts val="0"/>
                        </a:spcAft>
                      </a:pPr>
                      <a:r>
                        <a:rPr lang="en-US" sz="1800" u="sng" kern="1200" dirty="0">
                          <a:solidFill>
                            <a:srgbClr val="000000"/>
                          </a:solidFill>
                          <a:effectLst/>
                          <a:latin typeface="+mn-lt"/>
                          <a:ea typeface="ヒラギノ角ゴ Pro W3"/>
                          <a:cs typeface="ヒラギノ角ゴ Pro W3"/>
                        </a:rPr>
                        <a:t>Bidder</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400"/>
                        </a:spcBef>
                        <a:spcAft>
                          <a:spcPts val="0"/>
                        </a:spcAft>
                      </a:pPr>
                      <a:r>
                        <a:rPr lang="en-US" sz="1800" u="sng" kern="1200">
                          <a:solidFill>
                            <a:srgbClr val="000000"/>
                          </a:solidFill>
                          <a:effectLst/>
                          <a:latin typeface="+mn-lt"/>
                          <a:ea typeface="ヒラギノ角ゴ Pro W3"/>
                          <a:cs typeface="ヒラギノ角ゴ Pro W3"/>
                        </a:rPr>
                        <a:t>Bid Amount</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400"/>
                        </a:spcBef>
                        <a:spcAft>
                          <a:spcPts val="0"/>
                        </a:spcAft>
                      </a:pPr>
                      <a:r>
                        <a:rPr lang="en-US" sz="1800" u="sng" kern="1200" dirty="0">
                          <a:solidFill>
                            <a:srgbClr val="000000"/>
                          </a:solidFill>
                          <a:effectLst/>
                          <a:latin typeface="+mn-lt"/>
                          <a:ea typeface="ヒラギノ角ゴ Pro W3"/>
                          <a:cs typeface="ヒラギノ角ゴ Pro W3"/>
                        </a:rPr>
                        <a:t>Bid Price</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9240">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1</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$1 billion </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$0.9960</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9240">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2</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$750 million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$0.9921</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9240">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3</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$1.5 billion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$0.9945</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9240">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4</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$1 billion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$0.9956</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9240">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5</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$600 million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$0.9959</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 name="Rectangle 7"/>
          <p:cNvSpPr/>
          <p:nvPr/>
        </p:nvSpPr>
        <p:spPr>
          <a:xfrm>
            <a:off x="533400" y="4581107"/>
            <a:ext cx="6400800" cy="646331"/>
          </a:xfrm>
          <a:prstGeom prst="rect">
            <a:avLst/>
          </a:prstGeom>
        </p:spPr>
        <p:txBody>
          <a:bodyPr wrap="square">
            <a:spAutoFit/>
          </a:bodyPr>
          <a:lstStyle/>
          <a:p>
            <a:pPr lvl="0" eaLnBrk="0" fontAlgn="base" hangingPunct="0">
              <a:spcBef>
                <a:spcPct val="0"/>
              </a:spcBef>
              <a:spcAft>
                <a:spcPct val="0"/>
              </a:spcAft>
            </a:pPr>
            <a:r>
              <a:rPr lang="en-US"/>
              <a:t>If only these competitive bids are received, who will receive T-bills, in what quantity, and at what price?</a:t>
            </a:r>
            <a:endParaRPr lang="en-GB"/>
          </a:p>
        </p:txBody>
      </p:sp>
    </p:spTree>
    <p:extLst>
      <p:ext uri="{BB962C8B-B14F-4D97-AF65-F5344CB8AC3E}">
        <p14:creationId xmlns:p14="http://schemas.microsoft.com/office/powerpoint/2010/main" val="423709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B5121B"/>
                </a:solidFill>
                <a:ea typeface="ヒラギノ角ゴ Pro W3"/>
                <a:cs typeface="ヒラギノ角ゴ Pro W3"/>
              </a:rPr>
              <a:t>Money Market Instruments: Treasury Bill Auctions Example </a:t>
            </a:r>
            <a:r>
              <a:rPr lang="en-US" altLang="en-US" sz="1800" b="0" dirty="0">
                <a:solidFill>
                  <a:srgbClr val="B5121B"/>
                </a:solidFill>
                <a:ea typeface="ヒラギノ角ゴ Pro W3"/>
                <a:cs typeface="ヒラギノ角ゴ Pro W3"/>
              </a:rPr>
              <a:t>(2 of 2)</a:t>
            </a:r>
            <a:endParaRPr lang="en-US" dirty="0">
              <a:solidFill>
                <a:srgbClr val="B5121B"/>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47163573"/>
              </p:ext>
            </p:extLst>
          </p:nvPr>
        </p:nvGraphicFramePr>
        <p:xfrm>
          <a:off x="1981200" y="3434862"/>
          <a:ext cx="3581400" cy="1371600"/>
        </p:xfrm>
        <a:graphic>
          <a:graphicData uri="http://schemas.openxmlformats.org/drawingml/2006/table">
            <a:tbl>
              <a:tblPr firstRow="1" bandRow="1">
                <a:tableStyleId>{2D5ABB26-0587-4C30-8999-92F81FD0307C}</a:tableStyleId>
              </a:tblPr>
              <a:tblGrid>
                <a:gridCol w="1087211">
                  <a:extLst>
                    <a:ext uri="{9D8B030D-6E8A-4147-A177-3AD203B41FA5}">
                      <a16:colId xmlns:a16="http://schemas.microsoft.com/office/drawing/2014/main" val="20000"/>
                    </a:ext>
                  </a:extLst>
                </a:gridCol>
                <a:gridCol w="1470932">
                  <a:extLst>
                    <a:ext uri="{9D8B030D-6E8A-4147-A177-3AD203B41FA5}">
                      <a16:colId xmlns:a16="http://schemas.microsoft.com/office/drawing/2014/main" val="20001"/>
                    </a:ext>
                  </a:extLst>
                </a:gridCol>
                <a:gridCol w="1023257">
                  <a:extLst>
                    <a:ext uri="{9D8B030D-6E8A-4147-A177-3AD203B41FA5}">
                      <a16:colId xmlns:a16="http://schemas.microsoft.com/office/drawing/2014/main" val="20002"/>
                    </a:ext>
                  </a:extLst>
                </a:gridCol>
              </a:tblGrid>
              <a:tr h="342900">
                <a:tc>
                  <a:txBody>
                    <a:bodyPr/>
                    <a:lstStyle/>
                    <a:p>
                      <a:pPr>
                        <a:lnSpc>
                          <a:spcPct val="90000"/>
                        </a:lnSpc>
                        <a:spcAft>
                          <a:spcPts val="0"/>
                        </a:spcAft>
                      </a:pPr>
                      <a:r>
                        <a:rPr lang="en-US" sz="1800" u="sng" kern="1200" dirty="0">
                          <a:effectLst/>
                        </a:rPr>
                        <a:t>Bidder</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0000"/>
                        </a:lnSpc>
                        <a:spcAft>
                          <a:spcPts val="0"/>
                        </a:spcAft>
                      </a:pPr>
                      <a:r>
                        <a:rPr lang="en-US" sz="1800" u="sng" kern="1200">
                          <a:effectLst/>
                        </a:rPr>
                        <a:t>Bid Amount</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0000"/>
                        </a:lnSpc>
                        <a:spcAft>
                          <a:spcPts val="0"/>
                        </a:spcAft>
                      </a:pPr>
                      <a:r>
                        <a:rPr lang="en-US" sz="1800" u="sng" kern="1200">
                          <a:effectLst/>
                        </a:rPr>
                        <a:t>Bid Price</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2900">
                <a:tc>
                  <a:txBody>
                    <a:bodyPr/>
                    <a:lstStyle/>
                    <a:p>
                      <a:pPr>
                        <a:lnSpc>
                          <a:spcPct val="90000"/>
                        </a:lnSpc>
                        <a:spcAft>
                          <a:spcPts val="0"/>
                        </a:spcAft>
                      </a:pPr>
                      <a:r>
                        <a:rPr lang="en-US" sz="1800" kern="1200" dirty="0">
                          <a:effectLst/>
                        </a:rPr>
                        <a:t>1</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0000"/>
                        </a:lnSpc>
                        <a:spcAft>
                          <a:spcPts val="0"/>
                        </a:spcAft>
                      </a:pPr>
                      <a:r>
                        <a:rPr lang="en-US" sz="1800" kern="1200" dirty="0">
                          <a:effectLst/>
                        </a:rPr>
                        <a:t>$ 1 billion </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0000"/>
                        </a:lnSpc>
                        <a:spcAft>
                          <a:spcPts val="0"/>
                        </a:spcAft>
                      </a:pPr>
                      <a:r>
                        <a:rPr lang="en-US" sz="1800" kern="1200">
                          <a:effectLst/>
                        </a:rPr>
                        <a:t>$0.9960</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2900">
                <a:tc>
                  <a:txBody>
                    <a:bodyPr/>
                    <a:lstStyle/>
                    <a:p>
                      <a:pPr>
                        <a:lnSpc>
                          <a:spcPct val="90000"/>
                        </a:lnSpc>
                        <a:spcAft>
                          <a:spcPts val="0"/>
                        </a:spcAft>
                      </a:pPr>
                      <a:r>
                        <a:rPr lang="en-US" sz="1800" kern="1200" dirty="0">
                          <a:effectLst/>
                        </a:rPr>
                        <a:t>5</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0000"/>
                        </a:lnSpc>
                        <a:spcAft>
                          <a:spcPts val="0"/>
                        </a:spcAft>
                      </a:pPr>
                      <a:r>
                        <a:rPr lang="en-US" sz="1800" kern="1200" dirty="0">
                          <a:effectLst/>
                        </a:rPr>
                        <a:t>$600 million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0000"/>
                        </a:lnSpc>
                        <a:spcAft>
                          <a:spcPts val="0"/>
                        </a:spcAft>
                      </a:pPr>
                      <a:r>
                        <a:rPr lang="en-US" sz="1800" kern="1200">
                          <a:effectLst/>
                        </a:rPr>
                        <a:t>$0.9959</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2900">
                <a:tc>
                  <a:txBody>
                    <a:bodyPr/>
                    <a:lstStyle/>
                    <a:p>
                      <a:pPr>
                        <a:lnSpc>
                          <a:spcPct val="90000"/>
                        </a:lnSpc>
                        <a:spcAft>
                          <a:spcPts val="0"/>
                        </a:spcAft>
                      </a:pPr>
                      <a:r>
                        <a:rPr lang="en-US" sz="1800" kern="1200">
                          <a:effectLst/>
                        </a:rPr>
                        <a:t>4</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0000"/>
                        </a:lnSpc>
                        <a:spcAft>
                          <a:spcPts val="0"/>
                        </a:spcAft>
                      </a:pPr>
                      <a:r>
                        <a:rPr lang="en-US" sz="1800" kern="1200">
                          <a:effectLst/>
                        </a:rPr>
                        <a:t>$ 1 billion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0000"/>
                        </a:lnSpc>
                        <a:spcAft>
                          <a:spcPts val="0"/>
                        </a:spcAft>
                      </a:pPr>
                      <a:r>
                        <a:rPr lang="en-US" sz="1800" kern="1200" dirty="0">
                          <a:effectLst/>
                        </a:rPr>
                        <a:t>$0.9956</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42808743"/>
              </p:ext>
            </p:extLst>
          </p:nvPr>
        </p:nvGraphicFramePr>
        <p:xfrm>
          <a:off x="1981200" y="1295400"/>
          <a:ext cx="4419599" cy="1645920"/>
        </p:xfrm>
        <a:graphic>
          <a:graphicData uri="http://schemas.openxmlformats.org/drawingml/2006/table">
            <a:tbl>
              <a:tblPr firstRow="1" bandRow="1">
                <a:tableStyleId>{2D5ABB26-0587-4C30-8999-92F81FD0307C}</a:tableStyleId>
              </a:tblPr>
              <a:tblGrid>
                <a:gridCol w="11429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269240">
                <a:tc>
                  <a:txBody>
                    <a:bodyPr/>
                    <a:lstStyle/>
                    <a:p>
                      <a:pPr>
                        <a:spcBef>
                          <a:spcPts val="1400"/>
                        </a:spcBef>
                        <a:spcAft>
                          <a:spcPts val="0"/>
                        </a:spcAft>
                      </a:pPr>
                      <a:r>
                        <a:rPr lang="en-US" sz="1800" u="sng" kern="1200" dirty="0">
                          <a:solidFill>
                            <a:srgbClr val="000000"/>
                          </a:solidFill>
                          <a:effectLst/>
                          <a:latin typeface="+mn-lt"/>
                          <a:ea typeface="ヒラギノ角ゴ Pro W3"/>
                          <a:cs typeface="ヒラギノ角ゴ Pro W3"/>
                        </a:rPr>
                        <a:t>Bidder</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400"/>
                        </a:spcBef>
                        <a:spcAft>
                          <a:spcPts val="0"/>
                        </a:spcAft>
                      </a:pPr>
                      <a:r>
                        <a:rPr lang="en-US" sz="1800" u="sng" kern="1200">
                          <a:solidFill>
                            <a:srgbClr val="000000"/>
                          </a:solidFill>
                          <a:effectLst/>
                          <a:latin typeface="+mn-lt"/>
                          <a:ea typeface="ヒラギノ角ゴ Pro W3"/>
                          <a:cs typeface="ヒラギノ角ゴ Pro W3"/>
                        </a:rPr>
                        <a:t>Bid Amount</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1400"/>
                        </a:spcBef>
                        <a:spcAft>
                          <a:spcPts val="0"/>
                        </a:spcAft>
                      </a:pPr>
                      <a:r>
                        <a:rPr lang="en-US" sz="1800" u="sng" kern="1200" dirty="0">
                          <a:solidFill>
                            <a:srgbClr val="000000"/>
                          </a:solidFill>
                          <a:effectLst/>
                          <a:latin typeface="+mn-lt"/>
                          <a:ea typeface="ヒラギノ角ゴ Pro W3"/>
                          <a:cs typeface="ヒラギノ角ゴ Pro W3"/>
                        </a:rPr>
                        <a:t>Bid Price</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9240">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1</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$ 1 billion </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$0.9960</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9240">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2</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$750 million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$0.9921</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9240">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3</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$1.5 billion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$0.9945</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9240">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4</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$1 billion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$0.9956</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9240">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5</a:t>
                      </a:r>
                      <a:endParaRPr lang="en-US" sz="180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dirty="0">
                          <a:solidFill>
                            <a:srgbClr val="000000"/>
                          </a:solidFill>
                          <a:effectLst/>
                          <a:latin typeface="+mn-lt"/>
                          <a:ea typeface="ヒラギノ角ゴ Pro W3"/>
                          <a:cs typeface="ヒラギノ角ゴ Pro W3"/>
                        </a:rPr>
                        <a:t>$600 million</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400"/>
                        </a:spcBef>
                        <a:spcAft>
                          <a:spcPts val="0"/>
                        </a:spcAft>
                      </a:pPr>
                      <a:r>
                        <a:rPr lang="en-US" sz="1800" kern="1200">
                          <a:solidFill>
                            <a:srgbClr val="000000"/>
                          </a:solidFill>
                          <a:effectLst/>
                          <a:latin typeface="+mn-lt"/>
                          <a:ea typeface="ヒラギノ角ゴ Pro W3"/>
                          <a:cs typeface="ヒラギノ角ゴ Pro W3"/>
                        </a:rPr>
                        <a:t>$0.9959</a:t>
                      </a:r>
                      <a:endParaRPr lang="en-US" sz="1800" dirty="0">
                        <a:effectLst/>
                        <a:latin typeface="+mn-lt"/>
                        <a:ea typeface="Times New Roman"/>
                      </a:endParaRPr>
                    </a:p>
                  </a:txBody>
                  <a:tcPr marL="45720" marR="4572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7" name="Rectangle 6"/>
          <p:cNvSpPr/>
          <p:nvPr/>
        </p:nvSpPr>
        <p:spPr>
          <a:xfrm>
            <a:off x="533400" y="5045729"/>
            <a:ext cx="7467600" cy="646331"/>
          </a:xfrm>
          <a:prstGeom prst="rect">
            <a:avLst/>
          </a:prstGeom>
        </p:spPr>
        <p:txBody>
          <a:bodyPr wrap="square">
            <a:spAutoFit/>
          </a:bodyPr>
          <a:lstStyle/>
          <a:p>
            <a:pPr lvl="0" eaLnBrk="0" fontAlgn="base" hangingPunct="0">
              <a:spcBef>
                <a:spcPct val="0"/>
              </a:spcBef>
              <a:spcAft>
                <a:spcPct val="0"/>
              </a:spcAft>
            </a:pPr>
            <a:r>
              <a:rPr lang="en-US" b="1">
                <a:solidFill>
                  <a:prstClr val="black"/>
                </a:solidFill>
                <a:latin typeface="Times"/>
                <a:ea typeface="Times New Roman" pitchFamily="18" charset="0"/>
                <a:cs typeface="Times New Roman" pitchFamily="18" charset="0"/>
              </a:rPr>
              <a:t>Solution: </a:t>
            </a:r>
            <a:r>
              <a:rPr lang="en-US">
                <a:solidFill>
                  <a:prstClr val="black"/>
                </a:solidFill>
                <a:latin typeface="Times"/>
                <a:ea typeface="Times New Roman" pitchFamily="18" charset="0"/>
                <a:cs typeface="Times New Roman" pitchFamily="18" charset="0"/>
              </a:rPr>
              <a:t>Bidders 1, 4, and 5 will receive T-bills in the amount requested all at $99.56.</a:t>
            </a:r>
            <a:endParaRPr lang="en-GB" sz="11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74009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B5121B"/>
                </a:solidFill>
                <a:ea typeface="ヒラギノ角ゴ Pro W3"/>
                <a:cs typeface="ヒラギノ角ゴ Pro W3"/>
              </a:rPr>
              <a:t>Money Market Instruments: Treasury Bill Auctions Example </a:t>
            </a:r>
            <a:r>
              <a:rPr lang="en-US" altLang="en-US" sz="1800" b="0" dirty="0">
                <a:solidFill>
                  <a:srgbClr val="B5121B"/>
                </a:solidFill>
                <a:ea typeface="ヒラギノ角ゴ Pro W3"/>
                <a:cs typeface="ヒラギノ角ゴ Pro W3"/>
              </a:rPr>
              <a:t>(2 of 2)</a:t>
            </a:r>
            <a:endParaRPr lang="en-US" dirty="0">
              <a:solidFill>
                <a:srgbClr val="B5121B"/>
              </a:solidFill>
            </a:endParaRPr>
          </a:p>
        </p:txBody>
      </p:sp>
      <p:sp>
        <p:nvSpPr>
          <p:cNvPr id="6" name="Content Placeholder 3"/>
          <p:cNvSpPr txBox="1">
            <a:spLocks/>
          </p:cNvSpPr>
          <p:nvPr/>
        </p:nvSpPr>
        <p:spPr>
          <a:xfrm>
            <a:off x="224928" y="2514600"/>
            <a:ext cx="8229600" cy="2163763"/>
          </a:xfrm>
          <a:prstGeom prst="rect">
            <a:avLst/>
          </a:prstGeom>
        </p:spPr>
        <p:txBody>
          <a:bodyPr vert="horz" lIns="0" tIns="0" rIns="0" bIns="0" rtlCol="0">
            <a:noAutofit/>
          </a:bodyPr>
          <a:lstStyle>
            <a:lvl1pPr marL="256032" indent="-256032" algn="l" defTabSz="914400" rtl="0" eaLnBrk="1" latinLnBrk="0" hangingPunct="1">
              <a:spcBef>
                <a:spcPts val="9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6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6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6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6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a:buClr>
                <a:srgbClr val="666666"/>
              </a:buClr>
            </a:pPr>
            <a:r>
              <a:rPr lang="en-US" altLang="en-US" sz="2400">
                <a:ea typeface="ヒラギノ角ゴ Pro W3"/>
                <a:cs typeface="ヒラギノ角ゴ Pro W3"/>
              </a:rPr>
              <a:t>For competitive and noncompetitive bidders ALL pay the highest yield / lowest price of any accepted bid  i.e. 0.9956</a:t>
            </a:r>
          </a:p>
          <a:p>
            <a:pPr>
              <a:buClr>
                <a:srgbClr val="666666"/>
              </a:buClr>
            </a:pPr>
            <a:endParaRPr lang="en-US" sz="2400"/>
          </a:p>
          <a:p>
            <a:pPr marL="0" indent="0">
              <a:buClr>
                <a:srgbClr val="666666"/>
              </a:buClr>
              <a:buNone/>
            </a:pPr>
            <a:r>
              <a:rPr lang="en-US" sz="2000" i="1"/>
              <a:t>Difference:</a:t>
            </a:r>
          </a:p>
          <a:p>
            <a:pPr>
              <a:buClr>
                <a:srgbClr val="666666"/>
              </a:buClr>
            </a:pPr>
            <a:r>
              <a:rPr lang="en-US" sz="2000" i="1"/>
              <a:t>Competitive bidders may/may not be allocated T-Bills</a:t>
            </a:r>
          </a:p>
          <a:p>
            <a:pPr>
              <a:buClr>
                <a:srgbClr val="666666"/>
              </a:buClr>
            </a:pPr>
            <a:r>
              <a:rPr lang="en-US" sz="2000" i="1"/>
              <a:t>Non-competitive – guaranteed allocation </a:t>
            </a:r>
            <a:endParaRPr lang="en-US" sz="2000" i="1" dirty="0"/>
          </a:p>
        </p:txBody>
      </p:sp>
    </p:spTree>
    <p:extLst>
      <p:ext uri="{BB962C8B-B14F-4D97-AF65-F5344CB8AC3E}">
        <p14:creationId xmlns:p14="http://schemas.microsoft.com/office/powerpoint/2010/main" val="27770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a:cs typeface="ヒラギノ角ゴ Pro W3"/>
              </a:rPr>
              <a:t>Figure 11.2 </a:t>
            </a:r>
            <a:r>
              <a:rPr lang="en-US" altLang="en-US" sz="2400" b="0" dirty="0">
                <a:ea typeface="ヒラギノ角ゴ Pro W3"/>
                <a:cs typeface="ヒラギノ角ゴ Pro W3"/>
              </a:rPr>
              <a:t>Treasury Bill Interest Rate and the Inflation Rate, January 1973–January 2016</a:t>
            </a:r>
            <a:endParaRPr lang="en-US" dirty="0"/>
          </a:p>
        </p:txBody>
      </p:sp>
      <p:pic>
        <p:nvPicPr>
          <p:cNvPr id="4" name="Picture 8" descr="The vertical line is labeled &quot;Rate (Percent)&quot; and ranges from 0 to 16 in increments of 2. The horizontal axis lists dates from 1934 to 1986 in increments of 4. The line for inflation rate shows rate to be 6.25 percent in 1973 which fall down slightly to 6 percent by the year 1976. The inflation rate shows a sudden increase and reaches to a peak value of 13.75 by the year 1980. With a fluctuating trend over the year the line shows a net decline and falls down to a value of 2 percent by the year 1997, remains almost in this range till 2009, and finally falls down to zero by 2013. The line for T-bill interest rate shows rates to be 7.25 percent for the year 1973, which falls down to a value of 4.25 percent by the year 1975 but increases suddenly to a peak value of 16 percent by the year 1980. With a fluctuating trend over the year the line shows a net decline and falls down to a value of 5 percent by the year 1997, 1 percent by 2004, and finally to 0 in 2009 which remains unchanged thereafter. The values used in the description are approximate."/>
          <p:cNvPicPr preferRelativeResize="0">
            <a:picLocks noChangeAspect="1" noChangeArrowheads="1"/>
          </p:cNvPicPr>
          <p:nvPr/>
        </p:nvPicPr>
        <p:blipFill>
          <a:blip r:embed="rId2" cstate="print"/>
          <a:srcRect/>
          <a:stretch>
            <a:fillRect/>
          </a:stretch>
        </p:blipFill>
        <p:spPr bwMode="auto">
          <a:xfrm>
            <a:off x="1158222" y="1371600"/>
            <a:ext cx="6827556" cy="3868581"/>
          </a:xfrm>
          <a:prstGeom prst="rect">
            <a:avLst/>
          </a:prstGeom>
          <a:noFill/>
          <a:ln w="9525">
            <a:noFill/>
            <a:miter lim="800000"/>
            <a:headEnd/>
            <a:tailEnd/>
          </a:ln>
        </p:spPr>
      </p:pic>
      <p:sp>
        <p:nvSpPr>
          <p:cNvPr id="3" name="Content Placeholder 2"/>
          <p:cNvSpPr>
            <a:spLocks noGrp="1"/>
          </p:cNvSpPr>
          <p:nvPr>
            <p:ph idx="1"/>
          </p:nvPr>
        </p:nvSpPr>
        <p:spPr>
          <a:xfrm>
            <a:off x="457200" y="5562600"/>
            <a:ext cx="8229600" cy="258763"/>
          </a:xfrm>
        </p:spPr>
        <p:txBody>
          <a:bodyPr/>
          <a:lstStyle/>
          <a:p>
            <a:pPr marL="0" indent="0">
              <a:buNone/>
            </a:pPr>
            <a:r>
              <a:rPr lang="en-IN" sz="1200" i="1" dirty="0"/>
              <a:t>Source</a:t>
            </a:r>
            <a:r>
              <a:rPr lang="en-IN" sz="1200" dirty="0"/>
              <a:t>: </a:t>
            </a:r>
            <a:r>
              <a:rPr lang="en-IN" sz="1200" dirty="0">
                <a:hlinkClick r:id="rId3"/>
              </a:rPr>
              <a:t>http://www.federalreserve.gov/releases</a:t>
            </a:r>
            <a:r>
              <a:rPr lang="en-IN" sz="1200" dirty="0"/>
              <a:t> and CPI: </a:t>
            </a:r>
            <a:r>
              <a:rPr lang="en-IN" sz="1200" dirty="0">
                <a:hlinkClick r:id="rId4"/>
              </a:rPr>
              <a:t>ftp://ftp.bls.gov/pub/special.requests/cpi/cpiai.txt</a:t>
            </a:r>
            <a:r>
              <a:rPr lang="en-IN" sz="1200" dirty="0"/>
              <a:t>.</a:t>
            </a:r>
            <a:endParaRPr lang="en-US" sz="1200" dirty="0"/>
          </a:p>
        </p:txBody>
      </p:sp>
    </p:spTree>
    <p:extLst>
      <p:ext uri="{BB962C8B-B14F-4D97-AF65-F5344CB8AC3E}">
        <p14:creationId xmlns:p14="http://schemas.microsoft.com/office/powerpoint/2010/main" val="318316900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259</TotalTime>
  <Words>2024</Words>
  <Application>Microsoft Office PowerPoint</Application>
  <PresentationFormat>On-screen Show (4:3)</PresentationFormat>
  <Paragraphs>253</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Times</vt:lpstr>
      <vt:lpstr>Verdana</vt:lpstr>
      <vt:lpstr>Wingdings</vt:lpstr>
      <vt:lpstr>ヒラギノ角ゴ Pro W3</vt:lpstr>
      <vt:lpstr>508 Lecture</vt:lpstr>
      <vt:lpstr>AcF 304 Financial Markets  </vt:lpstr>
      <vt:lpstr>Money Market Instruments</vt:lpstr>
      <vt:lpstr>Money Market Instruments: Treasury Bills</vt:lpstr>
      <vt:lpstr>Money Market Instruments: Treasury Bills Discounting Example</vt:lpstr>
      <vt:lpstr>Money Market Instruments: Treasury Bill Auctions</vt:lpstr>
      <vt:lpstr>Money Market Instruments: Treasury Bill Auctions Example (1 of 2)</vt:lpstr>
      <vt:lpstr>Money Market Instruments: Treasury Bill Auctions Example (2 of 2)</vt:lpstr>
      <vt:lpstr>Money Market Instruments: Treasury Bill Auctions Example (2 of 2)</vt:lpstr>
      <vt:lpstr>Figure 11.2 Treasury Bill Interest Rate and the Inflation Rate, January 1973–January 2016</vt:lpstr>
      <vt:lpstr>Mini-Case: Treasury Bill Auctions Go Haywire</vt:lpstr>
      <vt:lpstr>Money Market Instruments: Federal Funds</vt:lpstr>
      <vt:lpstr>Money Market Instruments: Fed Funds Rates</vt:lpstr>
      <vt:lpstr>Figure 11.3 Federal Funds and Treasury Bill Interest Rates, January 1990–April 2016</vt:lpstr>
      <vt:lpstr>Money Market Instruments: Repurchase Agreements</vt:lpstr>
      <vt:lpstr>Money Market Instruments: Negotiable Certificates of Deposit</vt:lpstr>
      <vt:lpstr>Money Market Instruments: Commercial Paper (1 of 4)</vt:lpstr>
      <vt:lpstr>Figure 11.4 Return on Commercial Paper and the Prime Rate, 1990–April 2016</vt:lpstr>
      <vt:lpstr>Money Market Instruments: Commercial Paper (2 of 4)</vt:lpstr>
      <vt:lpstr>Money Market Instruments: Commercial Paper (3 of 4)</vt:lpstr>
      <vt:lpstr>Money Market Instruments: Commercial Paper (4 of 4)</vt:lpstr>
      <vt:lpstr>Bankers Acceptances    </vt:lpstr>
      <vt:lpstr>Money Market Instruments: Eurodollars  (1 of 2)</vt:lpstr>
      <vt:lpstr>Money Market Instruments: Eurodollars  (2 of 2)</vt:lpstr>
      <vt:lpstr>Money Market Instruments: Eurodollars Rates</vt:lpstr>
      <vt:lpstr>Global: Birth of the Eurodollar</vt:lpstr>
      <vt:lpstr>Other Eurocurrencies</vt:lpstr>
      <vt:lpstr>Figure 11.6 Interest Rates on Money Market Securities, 1990–2016</vt:lpstr>
      <vt:lpstr>Comparing Money Market Securities</vt:lpstr>
      <vt:lpstr>Table 11.4 Money Market Securities and Their Markets</vt:lpstr>
      <vt:lpstr>Money Market Instruments</vt:lpstr>
      <vt:lpstr>AcF 304 Financial Markets  </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Ninth Edition</dc:title>
  <dc:subject>Chapter 11:  The Money Markets</dc:subject>
  <dc:creator>Frederic S. Mishkin and Stanley G. Eakins</dc:creator>
  <cp:keywords>Finance</cp:keywords>
  <cp:lastModifiedBy>Babiak, Mykola</cp:lastModifiedBy>
  <cp:revision>1504</cp:revision>
  <cp:lastPrinted>2016-08-12T13:24:31Z</cp:lastPrinted>
  <dcterms:created xsi:type="dcterms:W3CDTF">2014-07-14T20:04:21Z</dcterms:created>
  <dcterms:modified xsi:type="dcterms:W3CDTF">2024-02-04T18:14:12Z</dcterms:modified>
  <cp:category>Financial Management</cp:category>
</cp:coreProperties>
</file>