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492" r:id="rId2"/>
    <p:sldId id="394" r:id="rId3"/>
    <p:sldId id="397" r:id="rId4"/>
    <p:sldId id="425" r:id="rId5"/>
    <p:sldId id="398" r:id="rId6"/>
    <p:sldId id="399" r:id="rId7"/>
    <p:sldId id="400" r:id="rId8"/>
    <p:sldId id="401" r:id="rId9"/>
    <p:sldId id="402" r:id="rId10"/>
    <p:sldId id="427" r:id="rId11"/>
    <p:sldId id="426" r:id="rId12"/>
    <p:sldId id="487" r:id="rId13"/>
    <p:sldId id="488" r:id="rId14"/>
    <p:sldId id="403" r:id="rId15"/>
    <p:sldId id="404" r:id="rId16"/>
    <p:sldId id="493" r:id="rId1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024">
          <p15:clr>
            <a:srgbClr val="A4A3A4"/>
          </p15:clr>
        </p15:guide>
        <p15:guide id="4"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B5121B"/>
    <a:srgbClr val="007FA3"/>
    <a:srgbClr val="3C1581"/>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34" autoAdjust="0"/>
    <p:restoredTop sz="90514" autoAdjust="0"/>
  </p:normalViewPr>
  <p:slideViewPr>
    <p:cSldViewPr>
      <p:cViewPr varScale="1">
        <p:scale>
          <a:sx n="114" d="100"/>
          <a:sy n="114" d="100"/>
        </p:scale>
        <p:origin x="1608" y="102"/>
      </p:cViewPr>
      <p:guideLst>
        <p:guide orient="horz" pos="2160"/>
        <p:guide pos="2880"/>
      </p:guideLst>
    </p:cSldViewPr>
  </p:slideViewPr>
  <p:outlineViewPr>
    <p:cViewPr>
      <p:scale>
        <a:sx n="33" d="100"/>
        <a:sy n="33" d="100"/>
      </p:scale>
      <p:origin x="0" y="22278"/>
    </p:cViewPr>
  </p:outlineViewPr>
  <p:notesTextViewPr>
    <p:cViewPr>
      <p:scale>
        <a:sx n="1" d="1"/>
        <a:sy n="1" d="1"/>
      </p:scale>
      <p:origin x="0" y="0"/>
    </p:cViewPr>
  </p:notesTextViewPr>
  <p:sorterViewPr>
    <p:cViewPr>
      <p:scale>
        <a:sx n="100" d="100"/>
        <a:sy n="100" d="100"/>
      </p:scale>
      <p:origin x="0" y="0"/>
    </p:cViewPr>
  </p:sorterViewPr>
  <p:notesViewPr>
    <p:cSldViewPr>
      <p:cViewPr>
        <p:scale>
          <a:sx n="85" d="100"/>
          <a:sy n="85" d="100"/>
        </p:scale>
        <p:origin x="-3660" y="-48"/>
      </p:cViewPr>
      <p:guideLst>
        <p:guide orient="horz" pos="2880"/>
        <p:guide pos="2160"/>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8D8D874E-E9D5-433B-A149-BDF6BFDD40A8}" type="datetimeFigureOut">
              <a:rPr lang="en-US" smtClean="0"/>
              <a:pPr/>
              <a:t>2/4/2024</a:t>
            </a:fld>
            <a:endParaRPr lang="en-US" dirty="0"/>
          </a:p>
        </p:txBody>
      </p:sp>
      <p:sp>
        <p:nvSpPr>
          <p:cNvPr id="4" name="Footer Placeholder 3"/>
          <p:cNvSpPr>
            <a:spLocks noGrp="1"/>
          </p:cNvSpPr>
          <p:nvPr>
            <p:ph type="ftr" sz="quarter" idx="2"/>
          </p:nvPr>
        </p:nvSpPr>
        <p:spPr>
          <a:xfrm>
            <a:off x="1"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A051F04-9E25-42C3-8BC5-EC2E8469D95E}" type="datetimeFigureOut">
              <a:rPr lang="en-US" smtClean="0"/>
              <a:pPr/>
              <a:t>2/4/2024</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61" tIns="48331" rIns="96661" bIns="48331"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If this PowerPoint presentation contains mathematical equations, you may need to check that your computer has the following installed:</a:t>
            </a:r>
          </a:p>
          <a:p>
            <a:r>
              <a:rPr lang="en-US" sz="1200" kern="1200" dirty="0">
                <a:solidFill>
                  <a:schemeClr val="tx1"/>
                </a:solidFill>
                <a:latin typeface="+mn-lt"/>
                <a:ea typeface="+mn-ea"/>
                <a:cs typeface="+mn-cs"/>
              </a:rPr>
              <a:t>1) </a:t>
            </a:r>
            <a:r>
              <a:rPr lang="en-US" sz="1200" kern="1200" dirty="0" err="1">
                <a:solidFill>
                  <a:schemeClr val="tx1"/>
                </a:solidFill>
                <a:latin typeface="+mn-lt"/>
                <a:ea typeface="+mn-ea"/>
                <a:cs typeface="+mn-cs"/>
              </a:rPr>
              <a:t>MathType</a:t>
            </a:r>
            <a:r>
              <a:rPr lang="en-US" sz="1200" kern="1200" dirty="0">
                <a:solidFill>
                  <a:schemeClr val="tx1"/>
                </a:solidFill>
                <a:latin typeface="+mn-lt"/>
                <a:ea typeface="+mn-ea"/>
                <a:cs typeface="+mn-cs"/>
              </a:rPr>
              <a:t> Plugin</a:t>
            </a:r>
          </a:p>
          <a:p>
            <a:r>
              <a:rPr lang="en-US" sz="1200" kern="1200" dirty="0">
                <a:solidFill>
                  <a:schemeClr val="tx1"/>
                </a:solidFill>
                <a:latin typeface="+mn-lt"/>
                <a:ea typeface="+mn-ea"/>
                <a:cs typeface="+mn-cs"/>
              </a:rPr>
              <a:t>2) Math Player (free versions available)</a:t>
            </a:r>
          </a:p>
          <a:p>
            <a:r>
              <a:rPr lang="en-US" sz="1200" kern="1200" dirty="0">
                <a:solidFill>
                  <a:schemeClr val="tx1"/>
                </a:solidFill>
                <a:latin typeface="+mn-lt"/>
                <a:ea typeface="+mn-ea"/>
                <a:cs typeface="+mn-cs"/>
              </a:rPr>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582454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If this PowerPoint presentation contains mathematical equations, you may need to check that your computer has the following installed:</a:t>
            </a:r>
          </a:p>
          <a:p>
            <a:r>
              <a:rPr lang="en-US" sz="1200" kern="1200" dirty="0">
                <a:solidFill>
                  <a:schemeClr val="tx1"/>
                </a:solidFill>
                <a:latin typeface="+mn-lt"/>
                <a:ea typeface="+mn-ea"/>
                <a:cs typeface="+mn-cs"/>
              </a:rPr>
              <a:t>1) </a:t>
            </a:r>
            <a:r>
              <a:rPr lang="en-US" sz="1200" kern="1200" dirty="0" err="1">
                <a:solidFill>
                  <a:schemeClr val="tx1"/>
                </a:solidFill>
                <a:latin typeface="+mn-lt"/>
                <a:ea typeface="+mn-ea"/>
                <a:cs typeface="+mn-cs"/>
              </a:rPr>
              <a:t>MathType</a:t>
            </a:r>
            <a:r>
              <a:rPr lang="en-US" sz="1200" kern="1200" dirty="0">
                <a:solidFill>
                  <a:schemeClr val="tx1"/>
                </a:solidFill>
                <a:latin typeface="+mn-lt"/>
                <a:ea typeface="+mn-ea"/>
                <a:cs typeface="+mn-cs"/>
              </a:rPr>
              <a:t> Plugin</a:t>
            </a:r>
          </a:p>
          <a:p>
            <a:r>
              <a:rPr lang="en-US" sz="1200" kern="1200" dirty="0">
                <a:solidFill>
                  <a:schemeClr val="tx1"/>
                </a:solidFill>
                <a:latin typeface="+mn-lt"/>
                <a:ea typeface="+mn-ea"/>
                <a:cs typeface="+mn-cs"/>
              </a:rPr>
              <a:t>2) Math Player (free versions available)</a:t>
            </a:r>
          </a:p>
          <a:p>
            <a:r>
              <a:rPr lang="en-US" sz="1200" kern="1200" dirty="0">
                <a:solidFill>
                  <a:schemeClr val="tx1"/>
                </a:solidFill>
                <a:latin typeface="+mn-lt"/>
                <a:ea typeface="+mn-ea"/>
                <a:cs typeface="+mn-cs"/>
              </a:rPr>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2512276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Loans are assets</a:t>
            </a:r>
          </a:p>
          <a:p>
            <a:r>
              <a:rPr lang="en-GB"/>
              <a:t>Deposits are liabilities </a:t>
            </a:r>
          </a:p>
        </p:txBody>
      </p:sp>
      <p:sp>
        <p:nvSpPr>
          <p:cNvPr id="4" name="Slide Number Placeholder 3"/>
          <p:cNvSpPr>
            <a:spLocks noGrp="1"/>
          </p:cNvSpPr>
          <p:nvPr>
            <p:ph type="sldNum" sz="quarter" idx="10"/>
          </p:nvPr>
        </p:nvSpPr>
        <p:spPr/>
        <p:txBody>
          <a:bodyPr/>
          <a:lstStyle/>
          <a:p>
            <a:fld id="{0EC8AF62-0413-459D-A055-9BD345497D1F}" type="slidenum">
              <a:rPr lang="en-GB" smtClean="0"/>
              <a:pPr/>
              <a:t>3</a:t>
            </a:fld>
            <a:endParaRPr lang="en-GB"/>
          </a:p>
        </p:txBody>
      </p:sp>
    </p:spTree>
    <p:extLst>
      <p:ext uri="{BB962C8B-B14F-4D97-AF65-F5344CB8AC3E}">
        <p14:creationId xmlns:p14="http://schemas.microsoft.com/office/powerpoint/2010/main" val="3760746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Loans are assets</a:t>
            </a:r>
          </a:p>
          <a:p>
            <a:r>
              <a:rPr lang="en-GB"/>
              <a:t>Deposits are liabilities </a:t>
            </a:r>
          </a:p>
        </p:txBody>
      </p:sp>
      <p:sp>
        <p:nvSpPr>
          <p:cNvPr id="4" name="Slide Number Placeholder 3"/>
          <p:cNvSpPr>
            <a:spLocks noGrp="1"/>
          </p:cNvSpPr>
          <p:nvPr>
            <p:ph type="sldNum" sz="quarter" idx="10"/>
          </p:nvPr>
        </p:nvSpPr>
        <p:spPr/>
        <p:txBody>
          <a:bodyPr/>
          <a:lstStyle/>
          <a:p>
            <a:fld id="{0EC8AF62-0413-459D-A055-9BD345497D1F}" type="slidenum">
              <a:rPr lang="en-GB" smtClean="0"/>
              <a:pPr/>
              <a:t>4</a:t>
            </a:fld>
            <a:endParaRPr lang="en-GB"/>
          </a:p>
        </p:txBody>
      </p:sp>
    </p:spTree>
    <p:extLst>
      <p:ext uri="{BB962C8B-B14F-4D97-AF65-F5344CB8AC3E}">
        <p14:creationId xmlns:p14="http://schemas.microsoft.com/office/powerpoint/2010/main" val="3760746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a:t>LIBOR is tracked by aome $370 Trilion of financial products</a:t>
            </a:r>
          </a:p>
          <a:p>
            <a:r>
              <a:rPr lang="en-GB"/>
              <a:t>From mortgages to complex derivatives.</a:t>
            </a:r>
          </a:p>
          <a:p>
            <a:r>
              <a:rPr lang="en-GB"/>
              <a:t>Companies and traders are scrambling to prepare for the demise of this scandal-plagued interest benchmark.</a:t>
            </a:r>
          </a:p>
          <a:p>
            <a:r>
              <a:rPr lang="en-GB"/>
              <a:t>Market participanst will swicth to another reference rate.</a:t>
            </a:r>
          </a:p>
          <a:p>
            <a:r>
              <a:rPr lang="en-GB"/>
              <a:t>LIBOR could disappera by 2021 when regulators no longer force banks to continue supporting the benchmark.</a:t>
            </a:r>
          </a:p>
          <a:p>
            <a:r>
              <a:rPr lang="en-GB"/>
              <a:t>The process of shifting trillions of dolars to new rate sis expected to be complicated.</a:t>
            </a:r>
          </a:p>
          <a:p>
            <a:endParaRPr lang="en-GB"/>
          </a:p>
          <a:p>
            <a:r>
              <a:rPr lang="en-GB"/>
              <a:t>In the UK sterling LIBOR contracts total more than $30 Trillion- 11 times the size of the economy. </a:t>
            </a:r>
          </a:p>
          <a:p>
            <a:endParaRPr lang="en-GB"/>
          </a:p>
          <a:p>
            <a:endParaRPr lang="en-GB"/>
          </a:p>
          <a:p>
            <a:r>
              <a:rPr lang="en-GB"/>
              <a:t>LIBOR is set daily as an average of rates submitted by global banks but many banks have been unwilling to participate since the discovery in 2012 that some of the largest bank’s manipulated LIBOR for ther own profit.</a:t>
            </a:r>
          </a:p>
          <a:p>
            <a:endParaRPr lang="en-GB"/>
          </a:p>
          <a:p>
            <a:r>
              <a:rPr lang="en-GB"/>
              <a:t>The key issue with switching to a differnet so-caled risk fre rate was thatthese generally have an overnight–term while LIBOR benchmarks spanned at least a few months. In the UK the Financial Conduct Authority and BoWE are attempting to encourage a switch to the Sterling Overnight Index Average.</a:t>
            </a:r>
          </a:p>
          <a:p>
            <a:endParaRPr lang="en-GB"/>
          </a:p>
          <a:p>
            <a:r>
              <a:rPr lang="en-GB"/>
              <a:t>Another crucial issue is that LIBOR . A sthe rate that banks lend to each other, entails credit risk, whereas overnight rates (almost) do not.</a:t>
            </a:r>
          </a:p>
        </p:txBody>
      </p:sp>
      <p:sp>
        <p:nvSpPr>
          <p:cNvPr id="4" name="Slide Number Placeholder 3"/>
          <p:cNvSpPr>
            <a:spLocks noGrp="1"/>
          </p:cNvSpPr>
          <p:nvPr>
            <p:ph type="sldNum" sz="quarter" idx="10"/>
          </p:nvPr>
        </p:nvSpPr>
        <p:spPr/>
        <p:txBody>
          <a:bodyPr/>
          <a:lstStyle/>
          <a:p>
            <a:fld id="{0EC8AF62-0413-459D-A055-9BD345497D1F}" type="slidenum">
              <a:rPr lang="en-GB" smtClean="0"/>
              <a:pPr/>
              <a:t>9</a:t>
            </a:fld>
            <a:endParaRPr lang="en-GB"/>
          </a:p>
        </p:txBody>
      </p:sp>
    </p:spTree>
    <p:extLst>
      <p:ext uri="{BB962C8B-B14F-4D97-AF65-F5344CB8AC3E}">
        <p14:creationId xmlns:p14="http://schemas.microsoft.com/office/powerpoint/2010/main" val="2053360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a:t>LIBOR is tracked by aome $370 Trilion of financial products</a:t>
            </a:r>
          </a:p>
          <a:p>
            <a:r>
              <a:rPr lang="en-GB"/>
              <a:t>From mortgages to complex derivatives.</a:t>
            </a:r>
          </a:p>
          <a:p>
            <a:r>
              <a:rPr lang="en-GB"/>
              <a:t>Companies and traders are scrambling to prepare for the demise of this scandal-plagued interest benchmark.</a:t>
            </a:r>
          </a:p>
          <a:p>
            <a:r>
              <a:rPr lang="en-GB"/>
              <a:t>Market participanst will swicth to another reference rate.</a:t>
            </a:r>
          </a:p>
          <a:p>
            <a:r>
              <a:rPr lang="en-GB"/>
              <a:t>LIBOR could disappera by 2021 when regulators no longer force banks to continue supporting the benchmark.</a:t>
            </a:r>
          </a:p>
          <a:p>
            <a:r>
              <a:rPr lang="en-GB"/>
              <a:t>The process of shifting trillions of dolars to new rate sis expected to be complicated.</a:t>
            </a:r>
          </a:p>
          <a:p>
            <a:endParaRPr lang="en-GB"/>
          </a:p>
          <a:p>
            <a:r>
              <a:rPr lang="en-GB"/>
              <a:t>In the UK sterling LIBOR contracts total more than $30 Trillion- 11 times the size of the economy. </a:t>
            </a:r>
          </a:p>
          <a:p>
            <a:endParaRPr lang="en-GB"/>
          </a:p>
          <a:p>
            <a:endParaRPr lang="en-GB"/>
          </a:p>
          <a:p>
            <a:r>
              <a:rPr lang="en-GB"/>
              <a:t>LIBOR is set daily as an average of rates submitted by global banks but many banks have been unwilling to participate since the discovery in 2012 that some of the largest bank’s manipulated LIBOR for ther own profit.</a:t>
            </a:r>
          </a:p>
          <a:p>
            <a:endParaRPr lang="en-GB"/>
          </a:p>
          <a:p>
            <a:r>
              <a:rPr lang="en-GB"/>
              <a:t>The key issue with switching to a differnet so-caled risk fre rate was thatthese generally have an overnight–term while LIBOR benchmarks spanned at least a few months. In the UK the Financial Conduct Authority and BoWE are attempting to encourage a switch to the Sterling Overnight Index Average.</a:t>
            </a:r>
          </a:p>
          <a:p>
            <a:endParaRPr lang="en-GB"/>
          </a:p>
          <a:p>
            <a:r>
              <a:rPr lang="en-GB"/>
              <a:t>Another crucial issue is that LIBOR . A sthe rate that banks lend to each other, entails credit risk, whereas overnight rates (almost) do not.</a:t>
            </a:r>
          </a:p>
        </p:txBody>
      </p:sp>
      <p:sp>
        <p:nvSpPr>
          <p:cNvPr id="4" name="Slide Number Placeholder 3"/>
          <p:cNvSpPr>
            <a:spLocks noGrp="1"/>
          </p:cNvSpPr>
          <p:nvPr>
            <p:ph type="sldNum" sz="quarter" idx="10"/>
          </p:nvPr>
        </p:nvSpPr>
        <p:spPr/>
        <p:txBody>
          <a:bodyPr/>
          <a:lstStyle/>
          <a:p>
            <a:fld id="{0EC8AF62-0413-459D-A055-9BD345497D1F}" type="slidenum">
              <a:rPr lang="en-GB" smtClean="0"/>
              <a:pPr/>
              <a:t>10</a:t>
            </a:fld>
            <a:endParaRPr lang="en-GB"/>
          </a:p>
        </p:txBody>
      </p:sp>
    </p:spTree>
    <p:extLst>
      <p:ext uri="{BB962C8B-B14F-4D97-AF65-F5344CB8AC3E}">
        <p14:creationId xmlns:p14="http://schemas.microsoft.com/office/powerpoint/2010/main" val="2053360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a:t>LIBOR is tracked by aome $370 Trilion of financial products</a:t>
            </a:r>
          </a:p>
          <a:p>
            <a:r>
              <a:rPr lang="en-GB"/>
              <a:t>From mortgages to complex derivatives.</a:t>
            </a:r>
          </a:p>
          <a:p>
            <a:r>
              <a:rPr lang="en-GB"/>
              <a:t>Companies and traders are scrambling to prepare for the demise of this scandal-plagued interest benchmark.</a:t>
            </a:r>
          </a:p>
          <a:p>
            <a:r>
              <a:rPr lang="en-GB"/>
              <a:t>Market participanst will swicth to another reference rate.</a:t>
            </a:r>
          </a:p>
          <a:p>
            <a:r>
              <a:rPr lang="en-GB"/>
              <a:t>LIBOR could disappera by 2021 when regulators no longer force banks to continue supporting the benchmark.</a:t>
            </a:r>
          </a:p>
          <a:p>
            <a:r>
              <a:rPr lang="en-GB"/>
              <a:t>The process of shifting trillions of dolars to new rate sis expected to be complicated.</a:t>
            </a:r>
          </a:p>
          <a:p>
            <a:endParaRPr lang="en-GB"/>
          </a:p>
          <a:p>
            <a:r>
              <a:rPr lang="en-GB"/>
              <a:t>In the UK sterling LIBOR contracts total more than $30 Trillion- 11 times the size of the economy. </a:t>
            </a:r>
          </a:p>
          <a:p>
            <a:endParaRPr lang="en-GB"/>
          </a:p>
          <a:p>
            <a:endParaRPr lang="en-GB"/>
          </a:p>
          <a:p>
            <a:r>
              <a:rPr lang="en-GB"/>
              <a:t>LIBOR is set daily as an average of rates submitted by global banks but many banks have been unwilling to participate since the discovery in 2012 that some of the largest bank’s manipulated LIBOR for ther own profit.</a:t>
            </a:r>
          </a:p>
          <a:p>
            <a:endParaRPr lang="en-GB"/>
          </a:p>
          <a:p>
            <a:r>
              <a:rPr lang="en-GB"/>
              <a:t>The key issue with switching to a differnet so-caled risk fre rate was thatthese generally have an overnight–term while LIBOR benchmarks spanned at least a few months. In the UK the Financial Conduct Authority and BoWE are attempting to encourage a switch to the Sterling Overnight Index Average.</a:t>
            </a:r>
          </a:p>
          <a:p>
            <a:endParaRPr lang="en-GB"/>
          </a:p>
          <a:p>
            <a:r>
              <a:rPr lang="en-GB"/>
              <a:t>Another crucial issue is that LIBOR . A sthe rate that banks lend to each other, entails credit risk, whereas overnight rates (almost) do not.</a:t>
            </a:r>
          </a:p>
        </p:txBody>
      </p:sp>
      <p:sp>
        <p:nvSpPr>
          <p:cNvPr id="4" name="Slide Number Placeholder 3"/>
          <p:cNvSpPr>
            <a:spLocks noGrp="1"/>
          </p:cNvSpPr>
          <p:nvPr>
            <p:ph type="sldNum" sz="quarter" idx="10"/>
          </p:nvPr>
        </p:nvSpPr>
        <p:spPr/>
        <p:txBody>
          <a:bodyPr/>
          <a:lstStyle/>
          <a:p>
            <a:fld id="{0EC8AF62-0413-459D-A055-9BD345497D1F}" type="slidenum">
              <a:rPr lang="en-GB" smtClean="0"/>
              <a:pPr/>
              <a:t>11</a:t>
            </a:fld>
            <a:endParaRPr lang="en-GB"/>
          </a:p>
        </p:txBody>
      </p:sp>
    </p:spTree>
    <p:extLst>
      <p:ext uri="{BB962C8B-B14F-4D97-AF65-F5344CB8AC3E}">
        <p14:creationId xmlns:p14="http://schemas.microsoft.com/office/powerpoint/2010/main" val="2053360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a:t>LIBOR is tracked by aome $370 Trilion of financial products</a:t>
            </a:r>
          </a:p>
          <a:p>
            <a:r>
              <a:rPr lang="en-GB"/>
              <a:t>From mortgages to complex derivatives.</a:t>
            </a:r>
          </a:p>
          <a:p>
            <a:r>
              <a:rPr lang="en-GB"/>
              <a:t>Companies and traders are scrambling to prepare for the demise of this scandal-plagued interest benchmark.</a:t>
            </a:r>
          </a:p>
          <a:p>
            <a:r>
              <a:rPr lang="en-GB"/>
              <a:t>Market participanst will swicth to another reference rate.</a:t>
            </a:r>
          </a:p>
          <a:p>
            <a:r>
              <a:rPr lang="en-GB"/>
              <a:t>LIBOR could disappera by 2021 when regulators no longer force banks to continue supporting the benchmark.</a:t>
            </a:r>
          </a:p>
          <a:p>
            <a:r>
              <a:rPr lang="en-GB"/>
              <a:t>The process of shifting trillions of dolars to new rate sis expected to be complicated.</a:t>
            </a:r>
          </a:p>
          <a:p>
            <a:endParaRPr lang="en-GB"/>
          </a:p>
          <a:p>
            <a:r>
              <a:rPr lang="en-GB"/>
              <a:t>In the UK sterling LIBOR contracts total more than $30 Trillion- 11 times the size of the economy. </a:t>
            </a:r>
          </a:p>
          <a:p>
            <a:endParaRPr lang="en-GB"/>
          </a:p>
          <a:p>
            <a:endParaRPr lang="en-GB"/>
          </a:p>
          <a:p>
            <a:r>
              <a:rPr lang="en-GB"/>
              <a:t>LIBOR is set daily as an average of rates submitted by global banks but many banks have been unwilling to participate since the discovery in 2012 that some of the largest bank’s manipulated LIBOR for ther own profit.</a:t>
            </a:r>
          </a:p>
          <a:p>
            <a:endParaRPr lang="en-GB"/>
          </a:p>
          <a:p>
            <a:r>
              <a:rPr lang="en-GB"/>
              <a:t>The key issue with switching to a differnet so-caled risk fre rate was thatthese generally have an overnight–term while LIBOR benchmarks spanned at least a few months. In the UK the Financial Conduct Authority and BoWE are attempting to encourage a switch to the Sterling Overnight Index Average.</a:t>
            </a:r>
          </a:p>
          <a:p>
            <a:endParaRPr lang="en-GB"/>
          </a:p>
          <a:p>
            <a:r>
              <a:rPr lang="en-GB"/>
              <a:t>Another crucial issue is that LIBOR . A sthe rate that banks lend to each other, entails credit risk, whereas overnight rates (almost) do not.</a:t>
            </a:r>
          </a:p>
        </p:txBody>
      </p:sp>
      <p:sp>
        <p:nvSpPr>
          <p:cNvPr id="4" name="Slide Number Placeholder 3"/>
          <p:cNvSpPr>
            <a:spLocks noGrp="1"/>
          </p:cNvSpPr>
          <p:nvPr>
            <p:ph type="sldNum" sz="quarter" idx="10"/>
          </p:nvPr>
        </p:nvSpPr>
        <p:spPr/>
        <p:txBody>
          <a:bodyPr/>
          <a:lstStyle/>
          <a:p>
            <a:fld id="{0EC8AF62-0413-459D-A055-9BD345497D1F}" type="slidenum">
              <a:rPr lang="en-GB" smtClean="0"/>
              <a:pPr/>
              <a:t>12</a:t>
            </a:fld>
            <a:endParaRPr lang="en-GB"/>
          </a:p>
        </p:txBody>
      </p:sp>
    </p:spTree>
    <p:extLst>
      <p:ext uri="{BB962C8B-B14F-4D97-AF65-F5344CB8AC3E}">
        <p14:creationId xmlns:p14="http://schemas.microsoft.com/office/powerpoint/2010/main" val="3498982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a:t>LIBOR is tracked by aome $370 Trilion of financial products</a:t>
            </a:r>
          </a:p>
          <a:p>
            <a:r>
              <a:rPr lang="en-GB"/>
              <a:t>From mortgages to complex derivatives.</a:t>
            </a:r>
          </a:p>
          <a:p>
            <a:r>
              <a:rPr lang="en-GB"/>
              <a:t>Companies and traders are scrambling to prepare for the demise of this scandal-plagued interest benchmark.</a:t>
            </a:r>
          </a:p>
          <a:p>
            <a:r>
              <a:rPr lang="en-GB"/>
              <a:t>Market participanst will swicth to another reference rate.</a:t>
            </a:r>
          </a:p>
          <a:p>
            <a:r>
              <a:rPr lang="en-GB"/>
              <a:t>LIBOR could disappera by 2021 when regulators no longer force banks to continue supporting the benchmark.</a:t>
            </a:r>
          </a:p>
          <a:p>
            <a:r>
              <a:rPr lang="en-GB"/>
              <a:t>The process of shifting trillions of dolars to new rate sis expected to be complicated.</a:t>
            </a:r>
          </a:p>
          <a:p>
            <a:endParaRPr lang="en-GB"/>
          </a:p>
          <a:p>
            <a:r>
              <a:rPr lang="en-GB"/>
              <a:t>In the UK sterling LIBOR contracts total more than $30 Trillion- 11 times the size of the economy. </a:t>
            </a:r>
          </a:p>
          <a:p>
            <a:endParaRPr lang="en-GB"/>
          </a:p>
          <a:p>
            <a:endParaRPr lang="en-GB"/>
          </a:p>
          <a:p>
            <a:r>
              <a:rPr lang="en-GB"/>
              <a:t>LIBOR is set daily as an average of rates submitted by global banks but many banks have been unwilling to participate since the discovery in 2012 that some of the largest bank’s manipulated LIBOR for ther own profit.</a:t>
            </a:r>
          </a:p>
          <a:p>
            <a:endParaRPr lang="en-GB"/>
          </a:p>
          <a:p>
            <a:r>
              <a:rPr lang="en-GB"/>
              <a:t>The key issue with switching to a differnet so-caled risk fre rate was thatthese generally have an overnight–term while LIBOR benchmarks spanned at least a few months. In the UK the Financial Conduct Authority and BoWE are attempting to encourage a switch to the Sterling Overnight Index Average.</a:t>
            </a:r>
          </a:p>
          <a:p>
            <a:endParaRPr lang="en-GB"/>
          </a:p>
          <a:p>
            <a:r>
              <a:rPr lang="en-GB"/>
              <a:t>Another crucial issue is that LIBOR . A sthe rate that banks lend to each other, entails credit risk, whereas overnight rates (almost) do not.</a:t>
            </a:r>
          </a:p>
        </p:txBody>
      </p:sp>
      <p:sp>
        <p:nvSpPr>
          <p:cNvPr id="4" name="Slide Number Placeholder 3"/>
          <p:cNvSpPr>
            <a:spLocks noGrp="1"/>
          </p:cNvSpPr>
          <p:nvPr>
            <p:ph type="sldNum" sz="quarter" idx="10"/>
          </p:nvPr>
        </p:nvSpPr>
        <p:spPr/>
        <p:txBody>
          <a:bodyPr/>
          <a:lstStyle/>
          <a:p>
            <a:fld id="{0EC8AF62-0413-459D-A055-9BD345497D1F}" type="slidenum">
              <a:rPr lang="en-GB" smtClean="0"/>
              <a:pPr/>
              <a:t>13</a:t>
            </a:fld>
            <a:endParaRPr lang="en-GB"/>
          </a:p>
        </p:txBody>
      </p:sp>
    </p:spTree>
    <p:extLst>
      <p:ext uri="{BB962C8B-B14F-4D97-AF65-F5344CB8AC3E}">
        <p14:creationId xmlns:p14="http://schemas.microsoft.com/office/powerpoint/2010/main" val="3668287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Tahoma" pitchFamily="34" charset="0"/>
              </a:rPr>
              <a:t>The role Money Market dealer therefore can be broken down into two functions - the first squaring the banks position each day.  The first is the funding of these long or short positions each day. The second function is speculation with this money and also, of course, money you haven't got.</a:t>
            </a:r>
          </a:p>
          <a:p>
            <a:endParaRPr lang="en-US" sz="1300">
              <a:latin typeface="Tahoma" pitchFamily="34" charset="0"/>
            </a:endParaRPr>
          </a:p>
          <a:p>
            <a:r>
              <a:rPr lang="en-US" sz="1300">
                <a:latin typeface="Tahoma" pitchFamily="34" charset="0"/>
              </a:rPr>
              <a:t>(Please note that the concept of speculation and trading will be covered in the INTRO - so this should be repetition now.) </a:t>
            </a:r>
          </a:p>
          <a:p>
            <a:endParaRPr lang="en-GB"/>
          </a:p>
        </p:txBody>
      </p:sp>
      <p:sp>
        <p:nvSpPr>
          <p:cNvPr id="4" name="Slide Number Placeholder 3"/>
          <p:cNvSpPr>
            <a:spLocks noGrp="1"/>
          </p:cNvSpPr>
          <p:nvPr>
            <p:ph type="sldNum" sz="quarter" idx="10"/>
          </p:nvPr>
        </p:nvSpPr>
        <p:spPr/>
        <p:txBody>
          <a:bodyPr/>
          <a:lstStyle/>
          <a:p>
            <a:fld id="{0EC8AF62-0413-459D-A055-9BD345497D1F}" type="slidenum">
              <a:rPr lang="en-GB" smtClean="0"/>
              <a:pPr/>
              <a:t>15</a:t>
            </a:fld>
            <a:endParaRPr lang="en-GB"/>
          </a:p>
        </p:txBody>
      </p:sp>
    </p:spTree>
    <p:extLst>
      <p:ext uri="{BB962C8B-B14F-4D97-AF65-F5344CB8AC3E}">
        <p14:creationId xmlns:p14="http://schemas.microsoft.com/office/powerpoint/2010/main" val="4658946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2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2/4/2024</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5" name="TextBox 14"/>
          <p:cNvSpPr txBox="1"/>
          <p:nvPr userDrawn="1"/>
        </p:nvSpPr>
        <p:spPr>
          <a:xfrm>
            <a:off x="1600200" y="6382512"/>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itchFamily="34" charset="0"/>
                <a:ea typeface="Verdana" pitchFamily="34" charset="0"/>
                <a:cs typeface="Verdana" pitchFamily="34" charset="0"/>
              </a:rPr>
              <a:t>Copyright © 2018 Pearson Education, Ltd.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sz="3200">
                <a:latin typeface="+mj-lt"/>
                <a:cs typeface="Times New Roman" panose="02020603050405020304" pitchFamily="18" charset="0"/>
              </a:defRPr>
            </a:lvl1p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3" name="Date Placeholder 2"/>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2/4/2024</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pic>
        <p:nvPicPr>
          <p:cNvPr id="6" name="Picture 5"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1" name="TextBox 10"/>
          <p:cNvSpPr txBox="1"/>
          <p:nvPr userDrawn="1"/>
        </p:nvSpPr>
        <p:spPr>
          <a:xfrm>
            <a:off x="1600200" y="6385803"/>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kern="1200" dirty="0">
                <a:solidFill>
                  <a:schemeClr val="tx1"/>
                </a:solidFill>
                <a:latin typeface="Verdana" pitchFamily="34" charset="0"/>
                <a:ea typeface="Verdana" pitchFamily="34" charset="0"/>
                <a:cs typeface="Verdana" pitchFamily="34" charset="0"/>
              </a:rPr>
              <a:t>Copyright © 2018 Pearson Education, Ltd.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9" name="Text Placeholder 8"/>
          <p:cNvSpPr>
            <a:spLocks noGrp="1"/>
          </p:cNvSpPr>
          <p:nvPr>
            <p:ph type="body" sz="quarter" idx="14" hasCustomPrompt="1"/>
          </p:nvPr>
        </p:nvSpPr>
        <p:spPr>
          <a:xfrm>
            <a:off x="5029200" y="1600201"/>
            <a:ext cx="3657600" cy="1600199"/>
          </a:xfrm>
          <a:prstGeom prst="rect">
            <a:avLst/>
          </a:prstGeo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a:prstGeom prst="rect">
            <a:avLst/>
          </a:prstGeo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Tree>
    <p:extLst>
      <p:ext uri="{BB962C8B-B14F-4D97-AF65-F5344CB8AC3E}">
        <p14:creationId xmlns:p14="http://schemas.microsoft.com/office/powerpoint/2010/main" val="2284512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 2: text only">
    <p:spTree>
      <p:nvGrpSpPr>
        <p:cNvPr id="1" name=""/>
        <p:cNvGrpSpPr/>
        <p:nvPr/>
      </p:nvGrpSpPr>
      <p:grpSpPr>
        <a:xfrm>
          <a:off x="0" y="0"/>
          <a:ext cx="0" cy="0"/>
          <a:chOff x="0" y="0"/>
          <a:chExt cx="0" cy="0"/>
        </a:xfrm>
      </p:grpSpPr>
      <p:sp>
        <p:nvSpPr>
          <p:cNvPr id="2"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
        <p:nvSpPr>
          <p:cNvPr id="4" name="Text Placeholder 7"/>
          <p:cNvSpPr>
            <a:spLocks noGrp="1"/>
          </p:cNvSpPr>
          <p:nvPr>
            <p:ph type="body" sz="quarter" idx="14"/>
          </p:nvPr>
        </p:nvSpPr>
        <p:spPr>
          <a:xfrm>
            <a:off x="395288" y="1844676"/>
            <a:ext cx="8425184" cy="3816573"/>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dirty="0"/>
              <a:t>Click to edit Master text styles</a:t>
            </a:r>
          </a:p>
        </p:txBody>
      </p:sp>
    </p:spTree>
    <p:extLst>
      <p:ext uri="{BB962C8B-B14F-4D97-AF65-F5344CB8AC3E}">
        <p14:creationId xmlns:p14="http://schemas.microsoft.com/office/powerpoint/2010/main" val="3533729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 3: text using bullet point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
        <p:nvSpPr>
          <p:cNvPr id="5" name="Text Placeholder 7"/>
          <p:cNvSpPr>
            <a:spLocks noGrp="1"/>
          </p:cNvSpPr>
          <p:nvPr>
            <p:ph type="body" sz="quarter" idx="14"/>
          </p:nvPr>
        </p:nvSpPr>
        <p:spPr>
          <a:xfrm>
            <a:off x="395288" y="1844676"/>
            <a:ext cx="8425184" cy="3816573"/>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184599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5" name="Date Placeholder 14"/>
          <p:cNvSpPr>
            <a:spLocks noGrp="1"/>
          </p:cNvSpPr>
          <p:nvPr>
            <p:ph type="dt" sz="half" idx="16"/>
          </p:nvPr>
        </p:nvSpPr>
        <p:spPr>
          <a:xfrm>
            <a:off x="6335713" y="113072"/>
            <a:ext cx="2133600" cy="182880"/>
          </a:xfrm>
          <a:prstGeom prst="rect">
            <a:avLst/>
          </a:prstGeom>
        </p:spPr>
        <p:txBody>
          <a:bodyPr/>
          <a:lstStyle/>
          <a:p>
            <a:fld id="{A9DF6EFB-3F44-496C-A842-1E0B3D3B975A}" type="datetimeFigureOut">
              <a:rPr lang="en-US" smtClean="0"/>
              <a:pPr/>
              <a:t>2/4/2024</a:t>
            </a:fld>
            <a:endParaRPr lang="en-US" dirty="0"/>
          </a:p>
        </p:txBody>
      </p:sp>
      <p:sp>
        <p:nvSpPr>
          <p:cNvPr id="18" name="Footer Placeholder 17"/>
          <p:cNvSpPr>
            <a:spLocks noGrp="1"/>
          </p:cNvSpPr>
          <p:nvPr>
            <p:ph type="ftr" sz="quarter" idx="18"/>
          </p:nvPr>
        </p:nvSpPr>
        <p:spPr>
          <a:xfrm>
            <a:off x="93969" y="6172200"/>
            <a:ext cx="8595360" cy="235463"/>
          </a:xfrm>
          <a:prstGeom prst="rect">
            <a:avLst/>
          </a:prstGeom>
        </p:spPr>
        <p:txBody>
          <a:bodyPr/>
          <a:lstStyle/>
          <a:p>
            <a:endParaRPr lang="en-US" dirty="0"/>
          </a:p>
        </p:txBody>
      </p:sp>
      <p:pic>
        <p:nvPicPr>
          <p:cNvPr id="19" name="Picture 1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 Placeholder 11"/>
          <p:cNvSpPr>
            <a:spLocks noGrp="1"/>
          </p:cNvSpPr>
          <p:nvPr>
            <p:ph type="body" sz="quarter" idx="19" hasCustomPrompt="1"/>
          </p:nvPr>
        </p:nvSpPr>
        <p:spPr>
          <a:xfrm>
            <a:off x="1600200" y="6371626"/>
            <a:ext cx="7159752" cy="274320"/>
          </a:xfrm>
        </p:spPr>
        <p:txBody>
          <a:bodyPr lIns="91440" tIns="45720" rIns="91440" bIns="45720"/>
          <a:lstStyle>
            <a:lvl1pPr marL="0" marR="0" indent="0" algn="r" defTabSz="914400" rtl="0" eaLnBrk="1" fontAlgn="auto" latinLnBrk="0" hangingPunct="1">
              <a:lnSpc>
                <a:spcPct val="100000"/>
              </a:lnSpc>
              <a:spcBef>
                <a:spcPts val="0"/>
              </a:spcBef>
              <a:spcAft>
                <a:spcPts val="0"/>
              </a:spcAft>
              <a:buClrTx/>
              <a:buSzTx/>
              <a:buFontTx/>
              <a:buNone/>
              <a:tabLst/>
              <a:defRPr lang="en-US" altLang="en-US" sz="1200" b="0" kern="1200" dirty="0">
                <a:solidFill>
                  <a:schemeClr val="tx1"/>
                </a:solidFill>
                <a:latin typeface="Verdana" pitchFamily="34" charset="0"/>
                <a:ea typeface="Verdana" pitchFamily="34" charset="0"/>
                <a:cs typeface="Verdana" pitchFamily="34" charset="0"/>
              </a:defRPr>
            </a:lvl1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lvl1pPr>
              <a:defRPr sz="3200">
                <a:latin typeface="+mj-lt"/>
              </a:defRPr>
            </a:lvl1pPr>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1"/>
          </p:nvPr>
        </p:nvSpPr>
        <p:spPr>
          <a:xfrm>
            <a:off x="6335713" y="113072"/>
            <a:ext cx="2133600" cy="182880"/>
          </a:xfrm>
          <a:prstGeom prst="rect">
            <a:avLst/>
          </a:prstGeom>
        </p:spPr>
        <p:txBody>
          <a:bodyPr/>
          <a:lstStyle/>
          <a:p>
            <a:fld id="{A9DF6EFB-3F44-496C-A842-1E0B3D3B975A}" type="datetimeFigureOut">
              <a:rPr lang="en-US" smtClean="0"/>
              <a:pPr/>
              <a:t>2/4/2024</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200">
                <a:solidFill>
                  <a:srgbClr val="B5121B"/>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256032" indent="-256032">
              <a:buClr>
                <a:srgbClr val="666666"/>
              </a:buClr>
              <a:buSzPct val="100000"/>
              <a:buFont typeface="Arial" pitchFamily="34" charset="0"/>
              <a:buChar char="•"/>
              <a:defRPr>
                <a:solidFill>
                  <a:srgbClr val="666666"/>
                </a:solidFill>
              </a:defRPr>
            </a:lvl1pPr>
            <a:lvl2pPr marL="742950" indent="-285750">
              <a:buClr>
                <a:srgbClr val="666666"/>
              </a:buClr>
              <a:buFont typeface="Arial" pitchFamily="34" charset="0"/>
              <a:buChar char="•"/>
              <a:defRPr>
                <a:solidFill>
                  <a:srgbClr val="666666"/>
                </a:solidFill>
              </a:defRPr>
            </a:lvl2pPr>
            <a:lvl3pPr marL="1143000" indent="-228600">
              <a:buClr>
                <a:srgbClr val="666666"/>
              </a:buClr>
              <a:buFont typeface="Arial" pitchFamily="34" charset="0"/>
              <a:buChar char="•"/>
              <a:defRPr>
                <a:solidFill>
                  <a:srgbClr val="666666"/>
                </a:solidFill>
              </a:defRPr>
            </a:lvl3pPr>
            <a:lvl4pPr marL="1600200" indent="-228600">
              <a:buClr>
                <a:srgbClr val="666666"/>
              </a:buClr>
              <a:buFont typeface="Arial" pitchFamily="34" charset="0"/>
              <a:buChar char="•"/>
              <a:defRPr>
                <a:solidFill>
                  <a:srgbClr val="666666"/>
                </a:solidFill>
              </a:defRPr>
            </a:lvl4pPr>
            <a:lvl5pPr marL="2057400" indent="-228600">
              <a:buClr>
                <a:srgbClr val="666666"/>
              </a:buClr>
              <a:buFont typeface="Arial" pitchFamily="34" charset="0"/>
              <a:buChar char="•"/>
              <a:defRPr>
                <a:solidFill>
                  <a:srgbClr val="666666"/>
                </a:solidFill>
              </a:defRPr>
            </a:lvl5pPr>
            <a:lvl6pPr marL="2514600" indent="-228600">
              <a:buClr>
                <a:srgbClr val="666666"/>
              </a:buClr>
              <a:buFont typeface="Arial" pitchFamily="34" charset="0"/>
              <a:buChar char="•"/>
              <a:defRPr>
                <a:solidFill>
                  <a:srgbClr val="666666"/>
                </a:solidFill>
              </a:defRPr>
            </a:lvl6pPr>
            <a:lvl7pPr marL="2971800" indent="-228600">
              <a:buClr>
                <a:srgbClr val="666666"/>
              </a:buClr>
              <a:buFont typeface="Arial" pitchFamily="34" charset="0"/>
              <a:buChar char="•"/>
              <a:defRPr>
                <a:solidFill>
                  <a:srgbClr val="666666"/>
                </a:solidFill>
              </a:defRPr>
            </a:lvl7pPr>
            <a:lvl8pPr marL="3429000" indent="-228600">
              <a:buClr>
                <a:srgbClr val="666666"/>
              </a:buClr>
              <a:buFont typeface="Arial" pitchFamily="34" charset="0"/>
              <a:buChar char="•"/>
              <a:defRPr>
                <a:solidFill>
                  <a:srgbClr val="666666"/>
                </a:solidFill>
              </a:defRPr>
            </a:lvl8pPr>
            <a:lvl9pPr marL="3886200" indent="-228600">
              <a:buClr>
                <a:srgbClr val="666666"/>
              </a:buClr>
              <a:buFont typeface="Arial" pitchFamily="34" charset="0"/>
              <a:buChar char="•"/>
              <a:defRPr>
                <a:solidFill>
                  <a:srgbClr val="666666"/>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9"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2/4/2024</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Figures+Tabl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200">
                <a:latin typeface="+mj-lt"/>
              </a:defRPr>
            </a:lvl1pPr>
          </a:lstStyle>
          <a:p>
            <a:r>
              <a:rPr lang="en-US" dirty="0"/>
              <a:t>Click to edit Master title style</a:t>
            </a:r>
          </a:p>
        </p:txBody>
      </p:sp>
      <p:sp>
        <p:nvSpPr>
          <p:cNvPr id="7" name="Content Placeholder 6"/>
          <p:cNvSpPr>
            <a:spLocks noGrp="1"/>
          </p:cNvSpPr>
          <p:nvPr>
            <p:ph sz="quarter" idx="14"/>
          </p:nvPr>
        </p:nvSpPr>
        <p:spPr>
          <a:xfrm>
            <a:off x="457200" y="5410200"/>
            <a:ext cx="8229600" cy="758952"/>
          </a:xfrm>
        </p:spPr>
        <p:txBody>
          <a:bodyPr/>
          <a:lstStyle>
            <a:lvl1pPr marL="0" indent="0">
              <a:buNone/>
              <a:defRPr/>
            </a:lvl1pPr>
          </a:lstStyle>
          <a:p>
            <a:pPr lvl="0"/>
            <a:endParaRPr lang="en-US" dirty="0"/>
          </a:p>
        </p:txBody>
      </p:sp>
      <p:sp>
        <p:nvSpPr>
          <p:cNvPr id="4" name="Content Placeholder 3"/>
          <p:cNvSpPr>
            <a:spLocks noGrp="1"/>
          </p:cNvSpPr>
          <p:nvPr>
            <p:ph sz="quarter" idx="13"/>
          </p:nvPr>
        </p:nvSpPr>
        <p:spPr>
          <a:xfrm>
            <a:off x="457200" y="4495800"/>
            <a:ext cx="8229600" cy="762000"/>
          </a:xfrm>
        </p:spPr>
        <p:txBody>
          <a:bodyPr/>
          <a:lstStyle>
            <a:lvl1pPr marL="0" indent="0">
              <a:buNone/>
              <a:defRPr/>
            </a:lvl1pPr>
          </a:lstStyle>
          <a:p>
            <a:pPr lvl="0"/>
            <a:endParaRPr lang="en-US" dirty="0"/>
          </a:p>
        </p:txBody>
      </p:sp>
      <p:sp>
        <p:nvSpPr>
          <p:cNvPr id="3" name="Content Placeholder 2"/>
          <p:cNvSpPr>
            <a:spLocks noGrp="1"/>
          </p:cNvSpPr>
          <p:nvPr>
            <p:ph idx="1"/>
          </p:nvPr>
        </p:nvSpPr>
        <p:spPr>
          <a:xfrm>
            <a:off x="457200" y="1600201"/>
            <a:ext cx="8229600" cy="762000"/>
          </a:xfrm>
        </p:spPr>
        <p:txBody>
          <a:bodyPr/>
          <a:lstStyle>
            <a:lvl1pPr marL="0" indent="0">
              <a:buClr>
                <a:srgbClr val="007FA3"/>
              </a:buClr>
              <a:buSzPct val="100000"/>
              <a:buNone/>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9"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2/4/2024</a:t>
            </a:fld>
            <a:endParaRPr lang="en-US" dirty="0"/>
          </a:p>
        </p:txBody>
      </p:sp>
    </p:spTree>
    <p:extLst>
      <p:ext uri="{BB962C8B-B14F-4D97-AF65-F5344CB8AC3E}">
        <p14:creationId xmlns:p14="http://schemas.microsoft.com/office/powerpoint/2010/main" val="2142705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2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800"/>
            </a:lvl1pPr>
            <a:lvl2pPr marL="740664" indent="-285750">
              <a:buClr>
                <a:srgbClr val="007FA3"/>
              </a:buClr>
              <a:defRPr sz="2400"/>
            </a:lvl2pPr>
            <a:lvl3pPr>
              <a:buClr>
                <a:srgbClr val="007FA3"/>
              </a:buClr>
              <a:defRPr sz="2000"/>
            </a:lvl3pPr>
            <a:lvl4pPr>
              <a:buClr>
                <a:srgbClr val="007FA3"/>
              </a:buClr>
              <a:defRPr sz="1800"/>
            </a:lvl4pPr>
            <a:lvl5pPr>
              <a:buClr>
                <a:srgbClr val="007FA3"/>
              </a:buClr>
              <a:defRPr sz="1800"/>
            </a:lvl5pPr>
            <a:lvl6pPr>
              <a:buClr>
                <a:srgbClr val="007FA3"/>
              </a:buClr>
              <a:defRPr sz="1800"/>
            </a:lvl6pPr>
            <a:lvl7pPr>
              <a:buClr>
                <a:srgbClr val="007FA3"/>
              </a:buClr>
              <a:defRPr sz="1800"/>
            </a:lvl7pPr>
            <a:lvl8pPr>
              <a:buClr>
                <a:srgbClr val="007FA3"/>
              </a:buClr>
              <a:defRPr sz="1800"/>
            </a:lvl8pPr>
            <a:lvl9pPr>
              <a:buClr>
                <a:srgbClr val="007FA3"/>
              </a:buCl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2/4/2024</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200">
                <a:solidFill>
                  <a:srgbClr val="007FA3"/>
                </a:solidFill>
                <a:latin typeface="+mj-lt"/>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385803"/>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kern="1200" dirty="0">
                <a:solidFill>
                  <a:schemeClr val="tx1"/>
                </a:solidFill>
                <a:latin typeface="Verdana" pitchFamily="34" charset="0"/>
                <a:ea typeface="Verdana" pitchFamily="34" charset="0"/>
                <a:cs typeface="Verdana" pitchFamily="34" charset="0"/>
              </a:rPr>
              <a:t>Copyright © 2018 Pearson Education, Ltd.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2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2/4/2024</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200" b="1" cap="none" baseline="0">
                <a:solidFill>
                  <a:srgbClr val="007FA3"/>
                </a:solidFill>
                <a:latin typeface="+mj-lt"/>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2/4/2024</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C:\Users\Lenovo\Desktop\OCD2017_M\MISC3\Paul\LUMS\Teaching 2019\Misc\Lancaster Background.jpg.pn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377" y="283"/>
            <a:ext cx="9143245" cy="68574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pic>
        <p:nvPicPr>
          <p:cNvPr id="7" name="Picture 6" descr="3642-LUni-QuadrupleAccredited-Lockup2017.jpg"/>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330324" y="5949280"/>
            <a:ext cx="2768476" cy="510552"/>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61" r:id="rId5"/>
    <p:sldLayoutId id="2147483659" r:id="rId6"/>
    <p:sldLayoutId id="2147483658" r:id="rId7"/>
    <p:sldLayoutId id="2147483660" r:id="rId8"/>
    <p:sldLayoutId id="2147483651" r:id="rId9"/>
    <p:sldLayoutId id="2147483654" r:id="rId10"/>
    <p:sldLayoutId id="2147483655" r:id="rId11"/>
    <p:sldLayoutId id="2147483662" r:id="rId12"/>
    <p:sldLayoutId id="2147483663" r:id="rId13"/>
    <p:sldLayoutId id="2147483664" r:id="rId14"/>
  </p:sldLayoutIdLst>
  <p:txStyles>
    <p:titleStyle>
      <a:lvl1pPr algn="l" defTabSz="914400" rtl="0" eaLnBrk="1" latinLnBrk="0" hangingPunct="1">
        <a:lnSpc>
          <a:spcPct val="100000"/>
        </a:lnSpc>
        <a:spcBef>
          <a:spcPct val="0"/>
        </a:spcBef>
        <a:buNone/>
        <a:defRPr sz="32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9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hyperlink" Target="https://www.ft.com/content/2a4479f8-c030-11e1-9867-00144feabdc0"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www.ft.com/content/fc43c6c4-1fe8-11e9-b2f7-97e4dbd3580d"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hyperlink" Target="https://www.ft.com/content/e80bc170-217c-11ea-b8a1-584213ee7b2b"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hyperlink" Target="https://www.ft.com/content/8c57ae5e-3840-11ea-a6d3-9a26f8c3cba4"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hyperlink" Target="https://www.investopedia.com/terms/l/libor.asp"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Lenovo\Desktop\OCD2017_M\MISC3\Paul\LUMS\Teaching 2019\Misc\Lancaster Background.jp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 y="0"/>
            <a:ext cx="9143245" cy="685743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solidFill>
                  <a:srgbClr val="B5121B"/>
                </a:solidFill>
              </a:rPr>
              <a:t>AcF 304 Financial Markets</a:t>
            </a:r>
            <a:br>
              <a:rPr lang="en-US">
                <a:solidFill>
                  <a:srgbClr val="B5121B"/>
                </a:solidFill>
              </a:rPr>
            </a:br>
            <a:br>
              <a:rPr lang="en-US">
                <a:solidFill>
                  <a:srgbClr val="B5121B"/>
                </a:solidFill>
              </a:rPr>
            </a:br>
            <a:endParaRPr lang="en-US" dirty="0">
              <a:solidFill>
                <a:srgbClr val="B5121B"/>
              </a:solidFill>
            </a:endParaRPr>
          </a:p>
        </p:txBody>
      </p:sp>
      <p:sp>
        <p:nvSpPr>
          <p:cNvPr id="4" name="Text Placeholder 3"/>
          <p:cNvSpPr>
            <a:spLocks noGrp="1"/>
          </p:cNvSpPr>
          <p:nvPr>
            <p:ph type="body" sz="quarter" idx="14"/>
          </p:nvPr>
        </p:nvSpPr>
        <p:spPr>
          <a:xfrm>
            <a:off x="457200" y="393610"/>
            <a:ext cx="7696200" cy="2286000"/>
          </a:xfrm>
        </p:spPr>
        <p:txBody>
          <a:bodyPr/>
          <a:lstStyle/>
          <a:p>
            <a:endParaRPr lang="en-US"/>
          </a:p>
          <a:p>
            <a:endParaRPr lang="en-US"/>
          </a:p>
          <a:p>
            <a:endParaRPr lang="en-US"/>
          </a:p>
          <a:p>
            <a:endParaRPr lang="en-US"/>
          </a:p>
          <a:p>
            <a:endParaRPr lang="en-US">
              <a:solidFill>
                <a:srgbClr val="666666"/>
              </a:solidFill>
            </a:endParaRPr>
          </a:p>
          <a:p>
            <a:r>
              <a:rPr lang="en-US" sz="2400">
                <a:solidFill>
                  <a:srgbClr val="666666"/>
                </a:solidFill>
              </a:rPr>
              <a:t>Topic 6: The Money Markets </a:t>
            </a:r>
          </a:p>
          <a:p>
            <a:endParaRPr lang="en-US"/>
          </a:p>
          <a:p>
            <a:endParaRPr lang="en-US"/>
          </a:p>
          <a:p>
            <a:endParaRPr lang="en-US" dirty="0"/>
          </a:p>
        </p:txBody>
      </p:sp>
      <p:pic>
        <p:nvPicPr>
          <p:cNvPr id="1026" name="Picture 2" descr="C:\Users\Lenovo\Desktop\OCD2017_M\MISC3\Paul\Images\Financial Times + cal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341549"/>
            <a:ext cx="4724400" cy="31274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3642-LUni-QuadrupleAccredited-Lockup2017.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324" y="5949280"/>
            <a:ext cx="2768476" cy="510552"/>
          </a:xfrm>
          <a:prstGeom prst="rect">
            <a:avLst/>
          </a:prstGeom>
        </p:spPr>
      </p:pic>
      <p:sp>
        <p:nvSpPr>
          <p:cNvPr id="3" name="TextBox 2">
            <a:extLst>
              <a:ext uri="{FF2B5EF4-FFF2-40B4-BE49-F238E27FC236}">
                <a16:creationId xmlns:a16="http://schemas.microsoft.com/office/drawing/2014/main" id="{D73B755B-7CF5-49AC-9D2A-6913469A1E5C}"/>
              </a:ext>
            </a:extLst>
          </p:cNvPr>
          <p:cNvSpPr txBox="1"/>
          <p:nvPr/>
        </p:nvSpPr>
        <p:spPr>
          <a:xfrm>
            <a:off x="457200" y="5029200"/>
            <a:ext cx="8229600" cy="707886"/>
          </a:xfrm>
          <a:prstGeom prst="rect">
            <a:avLst/>
          </a:prstGeom>
          <a:noFill/>
        </p:spPr>
        <p:txBody>
          <a:bodyPr wrap="square" rtlCol="0">
            <a:spAutoFit/>
          </a:bodyPr>
          <a:lstStyle/>
          <a:p>
            <a:r>
              <a:rPr lang="en-GB" sz="2400">
                <a:solidFill>
                  <a:srgbClr val="666666"/>
                </a:solidFill>
              </a:rPr>
              <a:t>Part 3 – Money Markets in Practise</a:t>
            </a:r>
          </a:p>
          <a:p>
            <a:r>
              <a:rPr lang="en-GB" sz="1600">
                <a:solidFill>
                  <a:srgbClr val="666666"/>
                </a:solidFill>
              </a:rPr>
              <a:t>(Focussing on Interbank Deposits associated with FX)  </a:t>
            </a:r>
            <a:endParaRPr lang="en-GB" sz="1600" dirty="0" err="1">
              <a:solidFill>
                <a:srgbClr val="666666"/>
              </a:solidFill>
            </a:endParaRPr>
          </a:p>
        </p:txBody>
      </p:sp>
    </p:spTree>
    <p:extLst>
      <p:ext uri="{BB962C8B-B14F-4D97-AF65-F5344CB8AC3E}">
        <p14:creationId xmlns:p14="http://schemas.microsoft.com/office/powerpoint/2010/main" val="3910469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2400"/>
              <a:t>LIBOR- Scandal  </a:t>
            </a:r>
          </a:p>
        </p:txBody>
      </p:sp>
      <p:sp>
        <p:nvSpPr>
          <p:cNvPr id="3" name="Text Placeholder 2"/>
          <p:cNvSpPr>
            <a:spLocks noGrp="1"/>
          </p:cNvSpPr>
          <p:nvPr>
            <p:ph type="body" sz="quarter" idx="14"/>
          </p:nvPr>
        </p:nvSpPr>
        <p:spPr>
          <a:xfrm>
            <a:off x="381000" y="1981200"/>
            <a:ext cx="8425184" cy="3816573"/>
          </a:xfrm>
        </p:spPr>
        <p:txBody>
          <a:bodyPr/>
          <a:lstStyle/>
          <a:p>
            <a:pPr>
              <a:buClr>
                <a:srgbClr val="666666"/>
              </a:buClr>
            </a:pPr>
            <a:endParaRPr lang="en-GB" dirty="0"/>
          </a:p>
          <a:p>
            <a:pPr>
              <a:buClr>
                <a:srgbClr val="666666"/>
              </a:buClr>
            </a:pPr>
            <a:endParaRPr lang="en-GB" dirty="0"/>
          </a:p>
          <a:p>
            <a:pPr>
              <a:buClr>
                <a:srgbClr val="666666"/>
              </a:buClr>
            </a:pPr>
            <a:endParaRPr lang="en-GB" dirty="0"/>
          </a:p>
          <a:p>
            <a:pPr>
              <a:buClr>
                <a:srgbClr val="666666"/>
              </a:buClr>
            </a:pPr>
            <a:r>
              <a:rPr lang="en-GB" dirty="0">
                <a:hlinkClick r:id="rId3"/>
              </a:rPr>
              <a:t>https://www.ft.com/content/2a4479f8-c030-11e1-9867-00144feabdc0</a:t>
            </a:r>
            <a:endParaRPr lang="en-GB" dirty="0"/>
          </a:p>
          <a:p>
            <a:pPr>
              <a:buClr>
                <a:srgbClr val="666666"/>
              </a:buClr>
            </a:pPr>
            <a:endParaRPr lang="en-GB" dirty="0"/>
          </a:p>
          <a:p>
            <a:pPr>
              <a:buClr>
                <a:srgbClr val="666666"/>
              </a:buClr>
            </a:pPr>
            <a:endParaRPr lang="en-GB" dirty="0"/>
          </a:p>
          <a:p>
            <a:pPr>
              <a:buClr>
                <a:srgbClr val="666666"/>
              </a:buClr>
            </a:pPr>
            <a:endParaRPr lang="en-GB"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699" y="2366962"/>
            <a:ext cx="50673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1630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2400"/>
              <a:t>LIBOR- London Interbank Offered Rate  </a:t>
            </a:r>
          </a:p>
        </p:txBody>
      </p:sp>
      <p:sp>
        <p:nvSpPr>
          <p:cNvPr id="3" name="Text Placeholder 2"/>
          <p:cNvSpPr>
            <a:spLocks noGrp="1"/>
          </p:cNvSpPr>
          <p:nvPr>
            <p:ph type="body" sz="quarter" idx="14"/>
          </p:nvPr>
        </p:nvSpPr>
        <p:spPr>
          <a:xfrm>
            <a:off x="381000" y="1981200"/>
            <a:ext cx="8425184" cy="3816573"/>
          </a:xfrm>
        </p:spPr>
        <p:txBody>
          <a:bodyPr/>
          <a:lstStyle/>
          <a:p>
            <a:pPr>
              <a:buClr>
                <a:srgbClr val="666666"/>
              </a:buClr>
            </a:pPr>
            <a:endParaRPr lang="en-GB"/>
          </a:p>
          <a:p>
            <a:pPr>
              <a:buClr>
                <a:srgbClr val="666666"/>
              </a:buClr>
            </a:pPr>
            <a:endParaRPr lang="en-GB"/>
          </a:p>
          <a:p>
            <a:pPr>
              <a:buClr>
                <a:srgbClr val="666666"/>
              </a:buClr>
            </a:pPr>
            <a:endParaRPr lang="en-GB"/>
          </a:p>
          <a:p>
            <a:pPr>
              <a:buClr>
                <a:srgbClr val="666666"/>
              </a:buClr>
            </a:pPr>
            <a:r>
              <a:rPr lang="en-GB">
                <a:hlinkClick r:id="rId3"/>
              </a:rPr>
              <a:t>https://www.ft.com/content/fc43c6c4-1fe8-11e9-b2f7-97e4dbd3580d</a:t>
            </a:r>
            <a:endParaRPr lang="en-GB"/>
          </a:p>
          <a:p>
            <a:pPr>
              <a:buClr>
                <a:srgbClr val="666666"/>
              </a:buClr>
            </a:pPr>
            <a:endParaRPr lang="en-GB"/>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781" y="2209800"/>
            <a:ext cx="672465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0454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939"/>
            <a:ext cx="6768752" cy="1152128"/>
          </a:xfrm>
        </p:spPr>
        <p:txBody>
          <a:bodyPr/>
          <a:lstStyle/>
          <a:p>
            <a:r>
              <a:rPr lang="en-GB" sz="2400"/>
              <a:t>LIBOR- London Interbank Offered Rate  </a:t>
            </a:r>
          </a:p>
        </p:txBody>
      </p:sp>
      <p:pic>
        <p:nvPicPr>
          <p:cNvPr id="4" name="Picture 3">
            <a:extLst>
              <a:ext uri="{FF2B5EF4-FFF2-40B4-BE49-F238E27FC236}">
                <a16:creationId xmlns:a16="http://schemas.microsoft.com/office/drawing/2014/main" id="{E4D5317B-9D35-4B4B-99FE-B7996769DBC7}"/>
              </a:ext>
            </a:extLst>
          </p:cNvPr>
          <p:cNvPicPr>
            <a:picLocks noChangeAspect="1"/>
          </p:cNvPicPr>
          <p:nvPr/>
        </p:nvPicPr>
        <p:blipFill>
          <a:blip r:embed="rId3"/>
          <a:stretch>
            <a:fillRect/>
          </a:stretch>
        </p:blipFill>
        <p:spPr>
          <a:xfrm>
            <a:off x="1752600" y="2133600"/>
            <a:ext cx="5153025" cy="1552575"/>
          </a:xfrm>
          <a:prstGeom prst="rect">
            <a:avLst/>
          </a:prstGeom>
        </p:spPr>
      </p:pic>
      <p:sp>
        <p:nvSpPr>
          <p:cNvPr id="3" name="Text Placeholder 2"/>
          <p:cNvSpPr>
            <a:spLocks noGrp="1"/>
          </p:cNvSpPr>
          <p:nvPr>
            <p:ph type="body" sz="quarter" idx="14"/>
          </p:nvPr>
        </p:nvSpPr>
        <p:spPr>
          <a:xfrm>
            <a:off x="745320" y="4572000"/>
            <a:ext cx="8425184" cy="3816573"/>
          </a:xfrm>
        </p:spPr>
        <p:txBody>
          <a:bodyPr/>
          <a:lstStyle/>
          <a:p>
            <a:pPr marL="0" indent="0">
              <a:buClr>
                <a:srgbClr val="666666"/>
              </a:buClr>
              <a:buNone/>
            </a:pPr>
            <a:r>
              <a:rPr lang="en-GB" sz="2000">
                <a:hlinkClick r:id="rId4"/>
              </a:rPr>
              <a:t>https://www.ft.com/content/e80bc170-217c-11ea-b8a1-584213ee7b2b</a:t>
            </a:r>
            <a:endParaRPr lang="en-GB" sz="2000"/>
          </a:p>
        </p:txBody>
      </p:sp>
    </p:spTree>
    <p:extLst>
      <p:ext uri="{BB962C8B-B14F-4D97-AF65-F5344CB8AC3E}">
        <p14:creationId xmlns:p14="http://schemas.microsoft.com/office/powerpoint/2010/main" val="2438534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439" y="53009"/>
            <a:ext cx="6768752" cy="1152128"/>
          </a:xfrm>
        </p:spPr>
        <p:txBody>
          <a:bodyPr/>
          <a:lstStyle/>
          <a:p>
            <a:r>
              <a:rPr lang="en-GB" sz="2400"/>
              <a:t>LIBOR- London Interbank Offered Rate  </a:t>
            </a:r>
          </a:p>
        </p:txBody>
      </p:sp>
      <p:pic>
        <p:nvPicPr>
          <p:cNvPr id="6" name="Picture 5">
            <a:extLst>
              <a:ext uri="{FF2B5EF4-FFF2-40B4-BE49-F238E27FC236}">
                <a16:creationId xmlns:a16="http://schemas.microsoft.com/office/drawing/2014/main" id="{4FDCC9D8-B231-4D9D-8B2D-5C2FCE1BC2DB}"/>
              </a:ext>
            </a:extLst>
          </p:cNvPr>
          <p:cNvPicPr>
            <a:picLocks noChangeAspect="1"/>
          </p:cNvPicPr>
          <p:nvPr/>
        </p:nvPicPr>
        <p:blipFill>
          <a:blip r:embed="rId3"/>
          <a:stretch>
            <a:fillRect/>
          </a:stretch>
        </p:blipFill>
        <p:spPr>
          <a:xfrm>
            <a:off x="1676400" y="1981200"/>
            <a:ext cx="5181600" cy="1581150"/>
          </a:xfrm>
          <a:prstGeom prst="rect">
            <a:avLst/>
          </a:prstGeom>
        </p:spPr>
      </p:pic>
      <p:sp>
        <p:nvSpPr>
          <p:cNvPr id="5" name="Text Placeholder 4">
            <a:extLst>
              <a:ext uri="{FF2B5EF4-FFF2-40B4-BE49-F238E27FC236}">
                <a16:creationId xmlns:a16="http://schemas.microsoft.com/office/drawing/2014/main" id="{F74935C9-4605-4BF9-B107-8959CBA7422D}"/>
              </a:ext>
            </a:extLst>
          </p:cNvPr>
          <p:cNvSpPr>
            <a:spLocks noGrp="1"/>
          </p:cNvSpPr>
          <p:nvPr>
            <p:ph type="body" sz="quarter" idx="14"/>
          </p:nvPr>
        </p:nvSpPr>
        <p:spPr>
          <a:xfrm>
            <a:off x="725442" y="4308596"/>
            <a:ext cx="8425184" cy="3816573"/>
          </a:xfrm>
        </p:spPr>
        <p:txBody>
          <a:bodyPr/>
          <a:lstStyle/>
          <a:p>
            <a:pPr marL="0" indent="0">
              <a:buNone/>
            </a:pPr>
            <a:r>
              <a:rPr lang="en-GB" sz="2000">
                <a:hlinkClick r:id="rId4"/>
              </a:rPr>
              <a:t>https://www.ft.com/content/8c57ae5e-3840-11ea-a6d3-9a26f8c3cba4</a:t>
            </a:r>
            <a:endParaRPr lang="en-GB" sz="2000"/>
          </a:p>
        </p:txBody>
      </p:sp>
    </p:spTree>
    <p:extLst>
      <p:ext uri="{BB962C8B-B14F-4D97-AF65-F5344CB8AC3E}">
        <p14:creationId xmlns:p14="http://schemas.microsoft.com/office/powerpoint/2010/main" val="1725478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2400"/>
              <a:t>EURIBOR- Euro Interbank Offered Rate  </a:t>
            </a:r>
          </a:p>
        </p:txBody>
      </p:sp>
      <p:sp>
        <p:nvSpPr>
          <p:cNvPr id="3" name="Text Placeholder 2"/>
          <p:cNvSpPr>
            <a:spLocks noGrp="1"/>
          </p:cNvSpPr>
          <p:nvPr>
            <p:ph type="body" sz="quarter" idx="14"/>
          </p:nvPr>
        </p:nvSpPr>
        <p:spPr>
          <a:xfrm>
            <a:off x="304800" y="2057400"/>
            <a:ext cx="8425184" cy="3816573"/>
          </a:xfrm>
        </p:spPr>
        <p:txBody>
          <a:bodyPr/>
          <a:lstStyle/>
          <a:p>
            <a:pPr>
              <a:buClr>
                <a:srgbClr val="666666"/>
              </a:buClr>
            </a:pPr>
            <a:r>
              <a:rPr lang="en-GB"/>
              <a:t>Rates polled at 11 AM (Brussels Time)</a:t>
            </a:r>
          </a:p>
          <a:p>
            <a:pPr>
              <a:buClr>
                <a:srgbClr val="666666"/>
              </a:buClr>
            </a:pPr>
            <a:r>
              <a:rPr lang="en-GB"/>
              <a:t>Approx 50 Banks Polled –Average of All</a:t>
            </a:r>
          </a:p>
          <a:p>
            <a:pPr>
              <a:buClr>
                <a:srgbClr val="666666"/>
              </a:buClr>
            </a:pPr>
            <a:endParaRPr lang="en-GB"/>
          </a:p>
          <a:p>
            <a:pPr>
              <a:buClr>
                <a:srgbClr val="666666"/>
              </a:buClr>
            </a:pPr>
            <a:r>
              <a:rPr lang="en-GB" sz="2000" i="1"/>
              <a:t>Note:EURIBOR can be 360 OR 365 Day Basis</a:t>
            </a:r>
          </a:p>
        </p:txBody>
      </p:sp>
    </p:spTree>
    <p:extLst>
      <p:ext uri="{BB962C8B-B14F-4D97-AF65-F5344CB8AC3E}">
        <p14:creationId xmlns:p14="http://schemas.microsoft.com/office/powerpoint/2010/main" val="2357940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Taking a View </a:t>
            </a:r>
          </a:p>
        </p:txBody>
      </p:sp>
      <p:sp>
        <p:nvSpPr>
          <p:cNvPr id="3" name="Text Placeholder 2"/>
          <p:cNvSpPr>
            <a:spLocks noGrp="1"/>
          </p:cNvSpPr>
          <p:nvPr>
            <p:ph type="body" sz="quarter" idx="14"/>
          </p:nvPr>
        </p:nvSpPr>
        <p:spPr>
          <a:xfrm>
            <a:off x="419696" y="1842281"/>
            <a:ext cx="8425184" cy="3816573"/>
          </a:xfrm>
        </p:spPr>
        <p:txBody>
          <a:bodyPr/>
          <a:lstStyle/>
          <a:p>
            <a:pPr marL="0" indent="0">
              <a:buNone/>
            </a:pPr>
            <a:r>
              <a:rPr lang="en-GB"/>
              <a:t> Speculating on the future direction of Interest Rates e.g. Fall</a:t>
            </a:r>
          </a:p>
        </p:txBody>
      </p:sp>
      <p:sp>
        <p:nvSpPr>
          <p:cNvPr id="5" name="Text Box 7"/>
          <p:cNvSpPr txBox="1">
            <a:spLocks noChangeArrowheads="1"/>
          </p:cNvSpPr>
          <p:nvPr/>
        </p:nvSpPr>
        <p:spPr bwMode="auto">
          <a:xfrm>
            <a:off x="2754313" y="2206784"/>
            <a:ext cx="2133600" cy="857250"/>
          </a:xfrm>
          <a:prstGeom prst="rect">
            <a:avLst/>
          </a:prstGeom>
          <a:noFill/>
          <a:ln w="34925">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2400" b="1">
                <a:latin typeface="Comic Sans MS" pitchFamily="66" charset="0"/>
              </a:rPr>
              <a:t>Wait for rates to fall</a:t>
            </a:r>
            <a:r>
              <a:rPr lang="en-US" sz="2400">
                <a:latin typeface="Times New Roman" pitchFamily="18" charset="0"/>
              </a:rPr>
              <a:t> </a:t>
            </a:r>
          </a:p>
        </p:txBody>
      </p:sp>
      <p:sp>
        <p:nvSpPr>
          <p:cNvPr id="6" name="Text Box 6"/>
          <p:cNvSpPr txBox="1">
            <a:spLocks noChangeArrowheads="1"/>
          </p:cNvSpPr>
          <p:nvPr/>
        </p:nvSpPr>
        <p:spPr bwMode="auto">
          <a:xfrm>
            <a:off x="468313" y="2204864"/>
            <a:ext cx="2286000" cy="857250"/>
          </a:xfrm>
          <a:prstGeom prst="rect">
            <a:avLst/>
          </a:prstGeom>
          <a:noFill/>
          <a:ln w="34925">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2400">
                <a:latin typeface="Comic Sans MS" pitchFamily="66" charset="0"/>
              </a:rPr>
              <a:t>Lend</a:t>
            </a:r>
            <a:r>
              <a:rPr lang="en-US" sz="2400" b="1">
                <a:latin typeface="Comic Sans MS" pitchFamily="66" charset="0"/>
              </a:rPr>
              <a:t> money at 4</a:t>
            </a:r>
            <a:r>
              <a:rPr lang="en-GB" sz="2400" b="1">
                <a:latin typeface="Comic Sans MS" pitchFamily="66" charset="0"/>
              </a:rPr>
              <a:t>.75</a:t>
            </a:r>
            <a:r>
              <a:rPr lang="en-US" sz="2400" b="1">
                <a:latin typeface="Comic Sans MS" pitchFamily="66" charset="0"/>
              </a:rPr>
              <a:t> %</a:t>
            </a:r>
            <a:endParaRPr lang="en-US" sz="2400">
              <a:latin typeface="Times New Roman" pitchFamily="18" charset="0"/>
            </a:endParaRPr>
          </a:p>
        </p:txBody>
      </p:sp>
      <p:sp>
        <p:nvSpPr>
          <p:cNvPr id="7" name="AutoShape 11"/>
          <p:cNvSpPr>
            <a:spLocks noChangeArrowheads="1"/>
          </p:cNvSpPr>
          <p:nvPr/>
        </p:nvSpPr>
        <p:spPr bwMode="auto">
          <a:xfrm>
            <a:off x="2987824" y="3140968"/>
            <a:ext cx="914400" cy="1219200"/>
          </a:xfrm>
          <a:prstGeom prst="downArrow">
            <a:avLst>
              <a:gd name="adj1" fmla="val 50000"/>
              <a:gd name="adj2" fmla="val 33333"/>
            </a:avLst>
          </a:prstGeom>
          <a:solidFill>
            <a:srgbClr val="FF0000"/>
          </a:solidFill>
          <a:ln w="12700">
            <a:solidFill>
              <a:srgbClr val="000099"/>
            </a:solidFill>
            <a:miter lim="800000"/>
            <a:headEnd type="none" w="sm" len="sm"/>
            <a:tailEnd type="none" w="sm" len="sm"/>
          </a:ln>
        </p:spPr>
        <p:txBody>
          <a:bodyPr anchor="ctr">
            <a:spAutoFit/>
          </a:bodyPr>
          <a:lstStyle/>
          <a:p>
            <a:endParaRPr lang="en-US"/>
          </a:p>
        </p:txBody>
      </p:sp>
      <p:sp>
        <p:nvSpPr>
          <p:cNvPr id="8" name="Text Box 8"/>
          <p:cNvSpPr txBox="1">
            <a:spLocks noChangeArrowheads="1"/>
          </p:cNvSpPr>
          <p:nvPr/>
        </p:nvSpPr>
        <p:spPr bwMode="auto">
          <a:xfrm>
            <a:off x="3995936" y="4005064"/>
            <a:ext cx="2286000" cy="1222375"/>
          </a:xfrm>
          <a:prstGeom prst="rect">
            <a:avLst/>
          </a:prstGeom>
          <a:noFill/>
          <a:ln w="34925">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2400" b="1">
                <a:latin typeface="Comic Sans MS" pitchFamily="66" charset="0"/>
              </a:rPr>
              <a:t>Borrow the money back at 4.5%</a:t>
            </a:r>
            <a:endParaRPr lang="en-US" sz="2400">
              <a:latin typeface="Times New Roman" pitchFamily="18" charset="0"/>
            </a:endParaRPr>
          </a:p>
        </p:txBody>
      </p:sp>
      <p:sp>
        <p:nvSpPr>
          <p:cNvPr id="9" name="Text Box 10"/>
          <p:cNvSpPr txBox="1">
            <a:spLocks noChangeArrowheads="1"/>
          </p:cNvSpPr>
          <p:nvPr/>
        </p:nvSpPr>
        <p:spPr bwMode="auto">
          <a:xfrm>
            <a:off x="7092280" y="4006969"/>
            <a:ext cx="1752600" cy="1222375"/>
          </a:xfrm>
          <a:prstGeom prst="rect">
            <a:avLst/>
          </a:prstGeom>
          <a:noFill/>
          <a:ln w="34925">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2400" b="1">
                <a:latin typeface="Comic Sans MS" pitchFamily="66" charset="0"/>
              </a:rPr>
              <a:t>Lock in 0.25% profit</a:t>
            </a:r>
            <a:r>
              <a:rPr lang="en-US" sz="2400">
                <a:latin typeface="Times New Roman" pitchFamily="18" charset="0"/>
              </a:rPr>
              <a:t>.</a:t>
            </a:r>
          </a:p>
        </p:txBody>
      </p:sp>
      <p:sp>
        <p:nvSpPr>
          <p:cNvPr id="10" name="Text Box 9"/>
          <p:cNvSpPr txBox="1">
            <a:spLocks noChangeArrowheads="1"/>
          </p:cNvSpPr>
          <p:nvPr/>
        </p:nvSpPr>
        <p:spPr bwMode="auto">
          <a:xfrm>
            <a:off x="6444208" y="4237156"/>
            <a:ext cx="533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4400" b="1">
                <a:latin typeface="Times New Roman" pitchFamily="18" charset="0"/>
              </a:rPr>
              <a:t>=</a:t>
            </a:r>
            <a:endParaRPr lang="en-US" sz="2400">
              <a:latin typeface="Times New Roman" pitchFamily="18" charset="0"/>
            </a:endParaRPr>
          </a:p>
        </p:txBody>
      </p:sp>
      <p:sp>
        <p:nvSpPr>
          <p:cNvPr id="11" name="Text Box 12"/>
          <p:cNvSpPr txBox="1">
            <a:spLocks noChangeArrowheads="1"/>
          </p:cNvSpPr>
          <p:nvPr/>
        </p:nvSpPr>
        <p:spPr bwMode="auto">
          <a:xfrm>
            <a:off x="3151337" y="3362186"/>
            <a:ext cx="76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3600" b="1">
                <a:latin typeface="Comic Sans MS" pitchFamily="66" charset="0"/>
              </a:rPr>
              <a:t>%</a:t>
            </a:r>
            <a:endParaRPr lang="en-US" sz="2400">
              <a:latin typeface="Times New Roman" pitchFamily="18" charset="0"/>
            </a:endParaRPr>
          </a:p>
        </p:txBody>
      </p:sp>
    </p:spTree>
    <p:extLst>
      <p:ext uri="{BB962C8B-B14F-4D97-AF65-F5344CB8AC3E}">
        <p14:creationId xmlns:p14="http://schemas.microsoft.com/office/powerpoint/2010/main" val="265040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0-#ppt_h/2"/>
                                          </p:val>
                                        </p:tav>
                                        <p:tav tm="100000">
                                          <p:val>
                                            <p:strVal val="#ppt_y"/>
                                          </p:val>
                                        </p:tav>
                                      </p:tavLst>
                                    </p:anim>
                                  </p:childTnLst>
                                </p:cTn>
                              </p:par>
                            </p:childTnLst>
                          </p:cTn>
                        </p:par>
                        <p:par>
                          <p:cTn id="14" fill="hold">
                            <p:stCondLst>
                              <p:cond delay="500"/>
                            </p:stCondLst>
                            <p:childTnLst>
                              <p:par>
                                <p:cTn id="15" presetID="2" presetClass="entr" presetSubtype="1" fill="hold" grpId="0" nodeType="afterEffect">
                                  <p:stCondLst>
                                    <p:cond delay="20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ox(out)">
                                      <p:cBhvr>
                                        <p:cTn id="29" dur="500"/>
                                        <p:tgtEl>
                                          <p:spTgt spid="9"/>
                                        </p:tgtEl>
                                      </p:cBhvr>
                                    </p:animEffect>
                                  </p:childTnLst>
                                </p:cTn>
                              </p:par>
                            </p:childTnLst>
                          </p:cTn>
                        </p:par>
                        <p:par>
                          <p:cTn id="30" fill="hold">
                            <p:stCondLst>
                              <p:cond delay="500"/>
                            </p:stCondLst>
                            <p:childTnLst>
                              <p:par>
                                <p:cTn id="31" presetID="16" presetClass="entr" presetSubtype="42" fill="hold" grpId="0" nodeType="afterEffect">
                                  <p:stCondLst>
                                    <p:cond delay="1000"/>
                                  </p:stCondLst>
                                  <p:childTnLst>
                                    <p:set>
                                      <p:cBhvr>
                                        <p:cTn id="32" dur="1" fill="hold">
                                          <p:stCondLst>
                                            <p:cond delay="0"/>
                                          </p:stCondLst>
                                        </p:cTn>
                                        <p:tgtEl>
                                          <p:spTgt spid="10"/>
                                        </p:tgtEl>
                                        <p:attrNameLst>
                                          <p:attrName>style.visibility</p:attrName>
                                        </p:attrNameLst>
                                      </p:cBhvr>
                                      <p:to>
                                        <p:strVal val="visible"/>
                                      </p:to>
                                    </p:set>
                                    <p:animEffect transition="in" filter="barn(outHorizontal)">
                                      <p:cBhvr>
                                        <p:cTn id="33" dur="500"/>
                                        <p:tgtEl>
                                          <p:spTgt spid="10"/>
                                        </p:tgtEl>
                                      </p:cBhvr>
                                    </p:animEffect>
                                  </p:childTnLst>
                                </p:cTn>
                              </p:par>
                            </p:childTnLst>
                          </p:cTn>
                        </p:par>
                        <p:par>
                          <p:cTn id="34" fill="hold">
                            <p:stCondLst>
                              <p:cond delay="2000"/>
                            </p:stCondLst>
                            <p:childTnLst>
                              <p:par>
                                <p:cTn id="35" presetID="1" presetClass="entr" presetSubtype="0" fill="hold" grpId="0" nodeType="afterEffect">
                                  <p:stCondLst>
                                    <p:cond delay="0"/>
                                  </p:stCondLst>
                                  <p:childTnLst>
                                    <p:set>
                                      <p:cBhvr>
                                        <p:cTn id="3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p:bldP spid="8" grpId="0" animBg="1" autoUpdateAnimBg="0"/>
      <p:bldP spid="9" grpId="0" animBg="1" autoUpdateAnimBg="0"/>
      <p:bldP spid="10" grpId="0" autoUpdateAnimBg="0"/>
      <p:bldP spid="1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Lenovo\Desktop\OCD2017_M\MISC3\Paul\LUMS\Teaching 2019\Misc\Lancaster Background.jp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 y="0"/>
            <a:ext cx="9143245" cy="685743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solidFill>
                  <a:srgbClr val="B5121B"/>
                </a:solidFill>
              </a:rPr>
              <a:t>AcF 304 Financial Markets</a:t>
            </a:r>
            <a:br>
              <a:rPr lang="en-US">
                <a:solidFill>
                  <a:srgbClr val="B5121B"/>
                </a:solidFill>
              </a:rPr>
            </a:br>
            <a:br>
              <a:rPr lang="en-US">
                <a:solidFill>
                  <a:srgbClr val="B5121B"/>
                </a:solidFill>
              </a:rPr>
            </a:br>
            <a:endParaRPr lang="en-US" dirty="0">
              <a:solidFill>
                <a:srgbClr val="B5121B"/>
              </a:solidFill>
            </a:endParaRPr>
          </a:p>
        </p:txBody>
      </p:sp>
      <p:sp>
        <p:nvSpPr>
          <p:cNvPr id="4" name="Text Placeholder 3"/>
          <p:cNvSpPr>
            <a:spLocks noGrp="1"/>
          </p:cNvSpPr>
          <p:nvPr>
            <p:ph type="body" sz="quarter" idx="14"/>
          </p:nvPr>
        </p:nvSpPr>
        <p:spPr>
          <a:xfrm>
            <a:off x="457200" y="393610"/>
            <a:ext cx="7696200" cy="2286000"/>
          </a:xfrm>
        </p:spPr>
        <p:txBody>
          <a:bodyPr/>
          <a:lstStyle/>
          <a:p>
            <a:endParaRPr lang="en-US"/>
          </a:p>
          <a:p>
            <a:endParaRPr lang="en-US"/>
          </a:p>
          <a:p>
            <a:endParaRPr lang="en-US"/>
          </a:p>
          <a:p>
            <a:endParaRPr lang="en-US"/>
          </a:p>
          <a:p>
            <a:endParaRPr lang="en-US">
              <a:solidFill>
                <a:srgbClr val="666666"/>
              </a:solidFill>
            </a:endParaRPr>
          </a:p>
          <a:p>
            <a:r>
              <a:rPr lang="en-US" sz="2400">
                <a:solidFill>
                  <a:srgbClr val="666666"/>
                </a:solidFill>
              </a:rPr>
              <a:t>Topic 6: The Money Markets </a:t>
            </a:r>
          </a:p>
          <a:p>
            <a:endParaRPr lang="en-US"/>
          </a:p>
          <a:p>
            <a:endParaRPr lang="en-US"/>
          </a:p>
          <a:p>
            <a:endParaRPr lang="en-US" dirty="0"/>
          </a:p>
        </p:txBody>
      </p:sp>
      <p:pic>
        <p:nvPicPr>
          <p:cNvPr id="1026" name="Picture 2" descr="C:\Users\Lenovo\Desktop\OCD2017_M\MISC3\Paul\Images\Financial Times + cal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341549"/>
            <a:ext cx="4724400" cy="31274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3642-LUni-QuadrupleAccredited-Lockup2017.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324" y="5949280"/>
            <a:ext cx="2768476" cy="510552"/>
          </a:xfrm>
          <a:prstGeom prst="rect">
            <a:avLst/>
          </a:prstGeom>
        </p:spPr>
      </p:pic>
      <p:sp>
        <p:nvSpPr>
          <p:cNvPr id="3" name="TextBox 2">
            <a:extLst>
              <a:ext uri="{FF2B5EF4-FFF2-40B4-BE49-F238E27FC236}">
                <a16:creationId xmlns:a16="http://schemas.microsoft.com/office/drawing/2014/main" id="{D73B755B-7CF5-49AC-9D2A-6913469A1E5C}"/>
              </a:ext>
            </a:extLst>
          </p:cNvPr>
          <p:cNvSpPr txBox="1"/>
          <p:nvPr/>
        </p:nvSpPr>
        <p:spPr>
          <a:xfrm>
            <a:off x="457200" y="5029200"/>
            <a:ext cx="5562600" cy="461665"/>
          </a:xfrm>
          <a:prstGeom prst="rect">
            <a:avLst/>
          </a:prstGeom>
          <a:noFill/>
        </p:spPr>
        <p:txBody>
          <a:bodyPr wrap="square" rtlCol="0">
            <a:spAutoFit/>
          </a:bodyPr>
          <a:lstStyle/>
          <a:p>
            <a:r>
              <a:rPr lang="en-GB" sz="2400">
                <a:solidFill>
                  <a:srgbClr val="666666"/>
                </a:solidFill>
              </a:rPr>
              <a:t>Part 4 – A Day in the Life of a Trader</a:t>
            </a:r>
            <a:endParaRPr lang="en-GB" sz="2400" dirty="0" err="1">
              <a:solidFill>
                <a:srgbClr val="666666"/>
              </a:solidFill>
            </a:endParaRPr>
          </a:p>
        </p:txBody>
      </p:sp>
    </p:spTree>
    <p:extLst>
      <p:ext uri="{BB962C8B-B14F-4D97-AF65-F5344CB8AC3E}">
        <p14:creationId xmlns:p14="http://schemas.microsoft.com/office/powerpoint/2010/main" val="1327446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548680"/>
            <a:ext cx="6768752" cy="648072"/>
          </a:xfrm>
        </p:spPr>
        <p:txBody>
          <a:bodyPr/>
          <a:lstStyle/>
          <a:p>
            <a:r>
              <a:rPr lang="en-GB" sz="2400"/>
              <a:t>Definition: Deposit Market </a:t>
            </a:r>
          </a:p>
        </p:txBody>
      </p:sp>
      <p:sp>
        <p:nvSpPr>
          <p:cNvPr id="3" name="Text Placeholder 2"/>
          <p:cNvSpPr>
            <a:spLocks noGrp="1"/>
          </p:cNvSpPr>
          <p:nvPr>
            <p:ph type="body" sz="quarter" idx="14"/>
          </p:nvPr>
        </p:nvSpPr>
        <p:spPr>
          <a:xfrm>
            <a:off x="395536" y="1196863"/>
            <a:ext cx="7488832" cy="1800089"/>
          </a:xfrm>
        </p:spPr>
        <p:txBody>
          <a:bodyPr/>
          <a:lstStyle/>
          <a:p>
            <a:pPr>
              <a:buClr>
                <a:srgbClr val="666666"/>
              </a:buClr>
            </a:pPr>
            <a:r>
              <a:rPr lang="en-GB"/>
              <a:t>A wholesale market for the borrowing and lending of money</a:t>
            </a:r>
          </a:p>
          <a:p>
            <a:pPr>
              <a:buClr>
                <a:srgbClr val="666666"/>
              </a:buClr>
            </a:pPr>
            <a:r>
              <a:rPr lang="en-GB"/>
              <a:t>The period of time normally ranges from overnight up to 1 year</a:t>
            </a:r>
            <a:endParaRPr lang="en-GB" i="1"/>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1651" y="76200"/>
            <a:ext cx="487362" cy="568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 name="Text Placeholder 2"/>
          <p:cNvSpPr txBox="1">
            <a:spLocks/>
          </p:cNvSpPr>
          <p:nvPr/>
        </p:nvSpPr>
        <p:spPr>
          <a:xfrm>
            <a:off x="323528" y="3041427"/>
            <a:ext cx="7488832" cy="3816573"/>
          </a:xfrm>
          <a:prstGeom prst="rect">
            <a:avLst/>
          </a:prstGeom>
        </p:spPr>
        <p:txBody>
          <a:bodyPr vert="horz"/>
          <a:lstStyle>
            <a:lvl1pPr marL="342900" indent="-342900" algn="l" defTabSz="914400" rtl="0" eaLnBrk="1" latinLnBrk="0" hangingPunct="1">
              <a:spcBef>
                <a:spcPct val="20000"/>
              </a:spcBef>
              <a:buFont typeface="Arial" pitchFamily="34" charset="0"/>
              <a:buChar char="•"/>
              <a:defRPr sz="2400" kern="1200">
                <a:solidFill>
                  <a:srgbClr val="666666"/>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rgbClr val="666666"/>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rgbClr val="666666"/>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rgbClr val="666666"/>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rgbClr val="66666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solidFill>
                  <a:srgbClr val="B5121B"/>
                </a:solidFill>
                <a:latin typeface="+mj-lt"/>
                <a:ea typeface="+mj-ea"/>
                <a:cs typeface="+mj-cs"/>
              </a:rPr>
              <a:t>What are the Deposit?</a:t>
            </a:r>
          </a:p>
          <a:p>
            <a:pPr marL="0" indent="0">
              <a:buFont typeface="Arial" pitchFamily="34" charset="0"/>
              <a:buNone/>
            </a:pPr>
            <a:r>
              <a:rPr lang="en-GB" dirty="0">
                <a:solidFill>
                  <a:srgbClr val="00B0F0"/>
                </a:solidFill>
              </a:rPr>
              <a:t>Short dates </a:t>
            </a:r>
          </a:p>
          <a:p>
            <a:r>
              <a:rPr lang="en-GB" dirty="0"/>
              <a:t>ON TN SN SW</a:t>
            </a:r>
          </a:p>
          <a:p>
            <a:pPr marL="0" indent="0">
              <a:buFont typeface="Arial" pitchFamily="34" charset="0"/>
              <a:buNone/>
            </a:pPr>
            <a:r>
              <a:rPr lang="en-GB" dirty="0">
                <a:solidFill>
                  <a:srgbClr val="00B0F0"/>
                </a:solidFill>
              </a:rPr>
              <a:t>Fixed Dates </a:t>
            </a:r>
          </a:p>
          <a:p>
            <a:r>
              <a:rPr lang="en-GB" dirty="0"/>
              <a:t>1M 2M 3M 6M 9M 1Y</a:t>
            </a:r>
          </a:p>
          <a:p>
            <a:pPr marL="0" indent="0">
              <a:buFont typeface="Arial" pitchFamily="34" charset="0"/>
              <a:buNone/>
            </a:pPr>
            <a:r>
              <a:rPr lang="en-GB" i="1" dirty="0"/>
              <a:t>Apply to both Deposits and FX Forwards </a:t>
            </a:r>
          </a:p>
        </p:txBody>
      </p:sp>
    </p:spTree>
    <p:extLst>
      <p:ext uri="{BB962C8B-B14F-4D97-AF65-F5344CB8AC3E}">
        <p14:creationId xmlns:p14="http://schemas.microsoft.com/office/powerpoint/2010/main" val="2712906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body" sz="quarter" idx="14"/>
          </p:nvPr>
        </p:nvSpPr>
        <p:spPr>
          <a:xfrm>
            <a:off x="251520" y="1268760"/>
            <a:ext cx="8425184" cy="3816573"/>
          </a:xfrm>
        </p:spPr>
        <p:txBody>
          <a:bodyPr/>
          <a:lstStyle/>
          <a:p>
            <a:pPr>
              <a:buFontTx/>
              <a:buNone/>
            </a:pPr>
            <a:r>
              <a:rPr lang="en-GB" sz="2200" b="1"/>
              <a:t>Periods</a:t>
            </a:r>
          </a:p>
          <a:p>
            <a:pPr lvl="1">
              <a:buClr>
                <a:srgbClr val="666666"/>
              </a:buClr>
            </a:pPr>
            <a:r>
              <a:rPr lang="en-GB" sz="2200" b="1"/>
              <a:t>O/N</a:t>
            </a:r>
          </a:p>
          <a:p>
            <a:pPr lvl="1">
              <a:buClr>
                <a:srgbClr val="666666"/>
              </a:buClr>
            </a:pPr>
            <a:r>
              <a:rPr lang="en-GB" sz="2200" b="1"/>
              <a:t>T/N</a:t>
            </a:r>
          </a:p>
          <a:p>
            <a:pPr lvl="1">
              <a:buClr>
                <a:srgbClr val="666666"/>
              </a:buClr>
            </a:pPr>
            <a:r>
              <a:rPr lang="en-GB" sz="2200" b="1"/>
              <a:t>S/N</a:t>
            </a:r>
          </a:p>
          <a:p>
            <a:pPr lvl="1">
              <a:buClr>
                <a:srgbClr val="666666"/>
              </a:buClr>
            </a:pPr>
            <a:r>
              <a:rPr lang="en-GB" sz="2200" b="1"/>
              <a:t>S/W</a:t>
            </a:r>
          </a:p>
          <a:p>
            <a:pPr lvl="1">
              <a:buClr>
                <a:srgbClr val="666666"/>
              </a:buClr>
            </a:pPr>
            <a:r>
              <a:rPr lang="en-GB" sz="2200" b="1"/>
              <a:t>1M</a:t>
            </a:r>
          </a:p>
          <a:p>
            <a:pPr lvl="1">
              <a:buClr>
                <a:srgbClr val="666666"/>
              </a:buClr>
            </a:pPr>
            <a:r>
              <a:rPr lang="en-GB" sz="2200" b="1"/>
              <a:t>2M</a:t>
            </a:r>
          </a:p>
          <a:p>
            <a:pPr lvl="1">
              <a:buClr>
                <a:srgbClr val="666666"/>
              </a:buClr>
            </a:pPr>
            <a:r>
              <a:rPr lang="en-GB" sz="2200" b="1"/>
              <a:t>3M</a:t>
            </a:r>
          </a:p>
          <a:p>
            <a:pPr lvl="1">
              <a:buClr>
                <a:srgbClr val="666666"/>
              </a:buClr>
            </a:pPr>
            <a:r>
              <a:rPr lang="en-GB" sz="2200" b="1"/>
              <a:t>6M</a:t>
            </a:r>
          </a:p>
          <a:p>
            <a:pPr lvl="1">
              <a:buClr>
                <a:srgbClr val="666666"/>
              </a:buClr>
            </a:pPr>
            <a:r>
              <a:rPr lang="en-GB" sz="2200" b="1"/>
              <a:t>9M</a:t>
            </a:r>
          </a:p>
          <a:p>
            <a:pPr lvl="1">
              <a:buClr>
                <a:srgbClr val="666666"/>
              </a:buClr>
            </a:pPr>
            <a:r>
              <a:rPr lang="en-GB" sz="2200" b="1"/>
              <a:t>1Y</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824" y="2132856"/>
            <a:ext cx="3863901" cy="3235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27586" y="1484784"/>
            <a:ext cx="3384376" cy="369332"/>
          </a:xfrm>
          <a:prstGeom prst="rect">
            <a:avLst/>
          </a:prstGeom>
          <a:noFill/>
        </p:spPr>
        <p:txBody>
          <a:bodyPr wrap="square" rtlCol="0">
            <a:spAutoFit/>
          </a:bodyPr>
          <a:lstStyle/>
          <a:p>
            <a:r>
              <a:rPr lang="en-GB"/>
              <a:t>3M         2.25% - 2.40% </a:t>
            </a:r>
          </a:p>
        </p:txBody>
      </p:sp>
      <p:sp>
        <p:nvSpPr>
          <p:cNvPr id="6" name="TextBox 5"/>
          <p:cNvSpPr txBox="1"/>
          <p:nvPr/>
        </p:nvSpPr>
        <p:spPr>
          <a:xfrm>
            <a:off x="381000" y="381000"/>
            <a:ext cx="4267200" cy="400110"/>
          </a:xfrm>
          <a:prstGeom prst="rect">
            <a:avLst/>
          </a:prstGeom>
          <a:noFill/>
        </p:spPr>
        <p:txBody>
          <a:bodyPr wrap="square" rtlCol="0">
            <a:spAutoFit/>
          </a:bodyPr>
          <a:lstStyle/>
          <a:p>
            <a:r>
              <a:rPr lang="en-GB" sz="2000" b="1">
                <a:solidFill>
                  <a:srgbClr val="B5121B"/>
                </a:solidFill>
              </a:rPr>
              <a:t>Bid &amp; Offer – Again!</a:t>
            </a:r>
            <a:endParaRPr lang="en-GB" sz="2000" b="1" dirty="0" err="1">
              <a:solidFill>
                <a:srgbClr val="B5121B"/>
              </a:solidFill>
            </a:endParaRPr>
          </a:p>
        </p:txBody>
      </p:sp>
    </p:spTree>
    <p:extLst>
      <p:ext uri="{BB962C8B-B14F-4D97-AF65-F5344CB8AC3E}">
        <p14:creationId xmlns:p14="http://schemas.microsoft.com/office/powerpoint/2010/main" val="405319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linds(horizontal)">
                                      <p:cBhvr>
                                        <p:cTn id="16" dur="500"/>
                                        <p:tgtEl>
                                          <p:spTgt spid="4">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linds(horizontal)">
                                      <p:cBhvr>
                                        <p:cTn id="19" dur="500"/>
                                        <p:tgtEl>
                                          <p:spTgt spid="4">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blinds(horizontal)">
                                      <p:cBhvr>
                                        <p:cTn id="25" dur="500"/>
                                        <p:tgtEl>
                                          <p:spTgt spid="4">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blinds(horizontal)">
                                      <p:cBhvr>
                                        <p:cTn id="28" dur="500"/>
                                        <p:tgtEl>
                                          <p:spTgt spid="4">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blinds(horizontal)">
                                      <p:cBhvr>
                                        <p:cTn id="31" dur="500"/>
                                        <p:tgtEl>
                                          <p:spTgt spid="4">
                                            <p:txEl>
                                              <p:pRg st="8" end="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blinds(horizontal)">
                                      <p:cBhvr>
                                        <p:cTn id="34" dur="500"/>
                                        <p:tgtEl>
                                          <p:spTgt spid="4">
                                            <p:txEl>
                                              <p:pRg st="9" end="9"/>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blinds(horizontal)">
                                      <p:cBhvr>
                                        <p:cTn id="3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body" sz="quarter" idx="14"/>
          </p:nvPr>
        </p:nvSpPr>
        <p:spPr>
          <a:xfrm>
            <a:off x="251520" y="1268760"/>
            <a:ext cx="8425184" cy="3816573"/>
          </a:xfrm>
        </p:spPr>
        <p:txBody>
          <a:bodyPr/>
          <a:lstStyle/>
          <a:p>
            <a:pPr>
              <a:buFontTx/>
              <a:buNone/>
            </a:pPr>
            <a:r>
              <a:rPr lang="en-GB" sz="2200" b="1"/>
              <a:t>Periods</a:t>
            </a:r>
          </a:p>
          <a:p>
            <a:pPr lvl="1">
              <a:buClr>
                <a:srgbClr val="666666"/>
              </a:buClr>
            </a:pPr>
            <a:r>
              <a:rPr lang="en-GB" sz="2200" b="1"/>
              <a:t>O/N</a:t>
            </a:r>
          </a:p>
          <a:p>
            <a:pPr lvl="1">
              <a:buClr>
                <a:srgbClr val="666666"/>
              </a:buClr>
            </a:pPr>
            <a:r>
              <a:rPr lang="en-GB" sz="2200" b="1"/>
              <a:t>T/N</a:t>
            </a:r>
          </a:p>
          <a:p>
            <a:pPr lvl="1">
              <a:buClr>
                <a:srgbClr val="666666"/>
              </a:buClr>
            </a:pPr>
            <a:r>
              <a:rPr lang="en-GB" sz="2200" b="1"/>
              <a:t>S/N</a:t>
            </a:r>
          </a:p>
          <a:p>
            <a:pPr lvl="1">
              <a:buClr>
                <a:srgbClr val="666666"/>
              </a:buClr>
            </a:pPr>
            <a:r>
              <a:rPr lang="en-GB" sz="2200" b="1"/>
              <a:t>S/W</a:t>
            </a:r>
          </a:p>
          <a:p>
            <a:pPr lvl="1">
              <a:buClr>
                <a:srgbClr val="666666"/>
              </a:buClr>
            </a:pPr>
            <a:r>
              <a:rPr lang="en-GB" sz="2200" b="1"/>
              <a:t>1M</a:t>
            </a:r>
          </a:p>
          <a:p>
            <a:pPr lvl="1">
              <a:buClr>
                <a:srgbClr val="666666"/>
              </a:buClr>
            </a:pPr>
            <a:r>
              <a:rPr lang="en-GB" sz="2200" b="1"/>
              <a:t>2M</a:t>
            </a:r>
          </a:p>
          <a:p>
            <a:pPr lvl="1">
              <a:buClr>
                <a:srgbClr val="666666"/>
              </a:buClr>
            </a:pPr>
            <a:r>
              <a:rPr lang="en-GB" sz="2200" b="1"/>
              <a:t>3M</a:t>
            </a:r>
          </a:p>
          <a:p>
            <a:pPr lvl="1">
              <a:buClr>
                <a:srgbClr val="666666"/>
              </a:buClr>
            </a:pPr>
            <a:r>
              <a:rPr lang="en-GB" sz="2200" b="1"/>
              <a:t>6M</a:t>
            </a:r>
          </a:p>
          <a:p>
            <a:pPr lvl="1">
              <a:buClr>
                <a:srgbClr val="666666"/>
              </a:buClr>
            </a:pPr>
            <a:r>
              <a:rPr lang="en-GB" sz="2200" b="1"/>
              <a:t>9M</a:t>
            </a:r>
          </a:p>
          <a:p>
            <a:pPr lvl="1">
              <a:buClr>
                <a:srgbClr val="666666"/>
              </a:buClr>
            </a:pPr>
            <a:r>
              <a:rPr lang="en-GB" sz="2200" b="1"/>
              <a:t>1Y</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8395" y="1237043"/>
            <a:ext cx="3863901" cy="3235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27586" y="862203"/>
            <a:ext cx="3384376" cy="369332"/>
          </a:xfrm>
          <a:prstGeom prst="rect">
            <a:avLst/>
          </a:prstGeom>
          <a:noFill/>
        </p:spPr>
        <p:txBody>
          <a:bodyPr wrap="square" rtlCol="0">
            <a:spAutoFit/>
          </a:bodyPr>
          <a:lstStyle/>
          <a:p>
            <a:r>
              <a:rPr lang="en-GB"/>
              <a:t>3M         2.25% - 2.40% </a:t>
            </a:r>
          </a:p>
        </p:txBody>
      </p:sp>
      <p:sp>
        <p:nvSpPr>
          <p:cNvPr id="6" name="TextBox 5"/>
          <p:cNvSpPr txBox="1"/>
          <p:nvPr/>
        </p:nvSpPr>
        <p:spPr>
          <a:xfrm>
            <a:off x="381000" y="381000"/>
            <a:ext cx="4267200" cy="400110"/>
          </a:xfrm>
          <a:prstGeom prst="rect">
            <a:avLst/>
          </a:prstGeom>
          <a:noFill/>
        </p:spPr>
        <p:txBody>
          <a:bodyPr wrap="square" rtlCol="0">
            <a:spAutoFit/>
          </a:bodyPr>
          <a:lstStyle/>
          <a:p>
            <a:r>
              <a:rPr lang="en-GB" sz="2000" b="1">
                <a:solidFill>
                  <a:srgbClr val="B5121B"/>
                </a:solidFill>
              </a:rPr>
              <a:t>Bid &amp; Offer – Again!</a:t>
            </a:r>
            <a:endParaRPr lang="en-GB" sz="2000" b="1" dirty="0" err="1">
              <a:solidFill>
                <a:srgbClr val="B5121B"/>
              </a:solidFill>
            </a:endParaRPr>
          </a:p>
        </p:txBody>
      </p:sp>
      <p:sp>
        <p:nvSpPr>
          <p:cNvPr id="2" name="TextBox 1"/>
          <p:cNvSpPr txBox="1"/>
          <p:nvPr/>
        </p:nvSpPr>
        <p:spPr>
          <a:xfrm>
            <a:off x="2256622" y="4489894"/>
            <a:ext cx="5210978" cy="1323439"/>
          </a:xfrm>
          <a:prstGeom prst="rect">
            <a:avLst/>
          </a:prstGeom>
          <a:noFill/>
        </p:spPr>
        <p:txBody>
          <a:bodyPr wrap="square" rtlCol="0">
            <a:spAutoFit/>
          </a:bodyPr>
          <a:lstStyle/>
          <a:p>
            <a:r>
              <a:rPr lang="en-GB" sz="2000"/>
              <a:t>You the Client /Fund Manager </a:t>
            </a:r>
          </a:p>
          <a:p>
            <a:r>
              <a:rPr lang="en-GB" sz="2000"/>
              <a:t>You lend funds at the BID 2.25%</a:t>
            </a:r>
          </a:p>
          <a:p>
            <a:r>
              <a:rPr lang="en-GB" sz="2000"/>
              <a:t>You borrow funds at the OFFER 2.40%</a:t>
            </a:r>
          </a:p>
          <a:p>
            <a:r>
              <a:rPr lang="en-GB" sz="2000"/>
              <a:t>Remember buying / selling the Toyota car!</a:t>
            </a:r>
            <a:endParaRPr lang="en-GB" sz="2000" dirty="0" err="1"/>
          </a:p>
        </p:txBody>
      </p:sp>
    </p:spTree>
    <p:extLst>
      <p:ext uri="{BB962C8B-B14F-4D97-AF65-F5344CB8AC3E}">
        <p14:creationId xmlns:p14="http://schemas.microsoft.com/office/powerpoint/2010/main" val="3345626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2400"/>
              <a:t>Thomson Reuters Deposit Data </a:t>
            </a:r>
          </a:p>
        </p:txBody>
      </p:sp>
      <p:sp>
        <p:nvSpPr>
          <p:cNvPr id="3" name="Text Placeholder 2"/>
          <p:cNvSpPr>
            <a:spLocks noGrp="1"/>
          </p:cNvSpPr>
          <p:nvPr>
            <p:ph type="body" sz="quarter" idx="14"/>
          </p:nvPr>
        </p:nvSpPr>
        <p:spPr>
          <a:xfrm>
            <a:off x="381000" y="1828800"/>
            <a:ext cx="8425184" cy="3816573"/>
          </a:xfrm>
        </p:spPr>
        <p:txBody>
          <a:bodyPr/>
          <a:lstStyle/>
          <a:p>
            <a:pPr>
              <a:buClr>
                <a:srgbClr val="666666"/>
              </a:buClr>
            </a:pPr>
            <a:r>
              <a:rPr lang="en-GB" sz="2000"/>
              <a:t>Primarily OTC</a:t>
            </a:r>
          </a:p>
          <a:p>
            <a:pPr>
              <a:buClr>
                <a:srgbClr val="666666"/>
              </a:buClr>
            </a:pPr>
            <a:r>
              <a:rPr lang="en-GB" sz="2000"/>
              <a:t>Contributed by:</a:t>
            </a:r>
          </a:p>
          <a:p>
            <a:pPr>
              <a:buClr>
                <a:srgbClr val="666666"/>
              </a:buClr>
            </a:pPr>
            <a:r>
              <a:rPr lang="en-GB" sz="2000"/>
              <a:t>Banks and Brokers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752600"/>
            <a:ext cx="3262312" cy="390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3978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6768752" cy="1152128"/>
          </a:xfrm>
        </p:spPr>
        <p:txBody>
          <a:bodyPr/>
          <a:lstStyle/>
          <a:p>
            <a:r>
              <a:rPr lang="en-GB" sz="3200"/>
              <a:t>DEPOSITS – Simple Interest</a:t>
            </a:r>
          </a:p>
        </p:txBody>
      </p:sp>
      <p:sp>
        <p:nvSpPr>
          <p:cNvPr id="3" name="Text Placeholder 2"/>
          <p:cNvSpPr>
            <a:spLocks noGrp="1"/>
          </p:cNvSpPr>
          <p:nvPr>
            <p:ph type="body" sz="quarter" idx="14"/>
          </p:nvPr>
        </p:nvSpPr>
        <p:spPr>
          <a:xfrm>
            <a:off x="304800" y="1600200"/>
            <a:ext cx="8425184" cy="3816573"/>
          </a:xfrm>
        </p:spPr>
        <p:txBody>
          <a:bodyPr/>
          <a:lstStyle/>
          <a:p>
            <a:pPr>
              <a:buClr>
                <a:srgbClr val="666666"/>
              </a:buClr>
            </a:pPr>
            <a:r>
              <a:rPr lang="en-GB"/>
              <a:t>Not compounded</a:t>
            </a:r>
          </a:p>
          <a:p>
            <a:pPr>
              <a:buClr>
                <a:srgbClr val="666666"/>
              </a:buClr>
            </a:pPr>
            <a:r>
              <a:rPr lang="en-GB"/>
              <a:t>No collateral</a:t>
            </a:r>
          </a:p>
          <a:p>
            <a:pPr>
              <a:buClr>
                <a:srgbClr val="666666"/>
              </a:buClr>
            </a:pPr>
            <a:r>
              <a:rPr lang="en-GB"/>
              <a:t>Interest = </a:t>
            </a:r>
            <a:r>
              <a:rPr lang="en-US" b="1" u="sng">
                <a:solidFill>
                  <a:srgbClr val="3C3CB4"/>
                </a:solidFill>
                <a:latin typeface="Tahoma" pitchFamily="34" charset="0"/>
              </a:rPr>
              <a:t>Amount x Rate x No. of Days</a:t>
            </a:r>
            <a:endParaRPr lang="en-US" b="1">
              <a:solidFill>
                <a:srgbClr val="3C3CB4"/>
              </a:solidFill>
              <a:latin typeface="Tahoma" pitchFamily="34" charset="0"/>
            </a:endParaRPr>
          </a:p>
          <a:p>
            <a:pPr algn="ctr">
              <a:buFontTx/>
              <a:buNone/>
            </a:pPr>
            <a:r>
              <a:rPr lang="en-US" b="1">
                <a:solidFill>
                  <a:srgbClr val="3C3CB4"/>
                </a:solidFill>
                <a:latin typeface="Tahoma" pitchFamily="34" charset="0"/>
              </a:rPr>
              <a:t>Day Basis x 100</a:t>
            </a:r>
          </a:p>
          <a:p>
            <a:pPr algn="ctr">
              <a:buFontTx/>
              <a:buNone/>
            </a:pPr>
            <a:endParaRPr lang="en-US" b="1">
              <a:solidFill>
                <a:srgbClr val="3C3CB4"/>
              </a:solidFill>
              <a:latin typeface="Tahoma" pitchFamily="34" charset="0"/>
            </a:endParaRPr>
          </a:p>
          <a:p>
            <a:pPr algn="ctr">
              <a:buFontTx/>
              <a:buNone/>
            </a:pPr>
            <a:r>
              <a:rPr lang="en-GB"/>
              <a:t>e.g.</a:t>
            </a:r>
          </a:p>
          <a:p>
            <a:pPr algn="ctr">
              <a:buFontTx/>
              <a:buNone/>
            </a:pPr>
            <a:r>
              <a:rPr lang="en-US" b="1" u="sng">
                <a:solidFill>
                  <a:srgbClr val="3C3CB4"/>
                </a:solidFill>
                <a:latin typeface="Tahoma" pitchFamily="34" charset="0"/>
              </a:rPr>
              <a:t> 10,000,000 x 1.82 x 90 </a:t>
            </a:r>
            <a:endParaRPr lang="en-US" b="1">
              <a:solidFill>
                <a:srgbClr val="3C3CB4"/>
              </a:solidFill>
              <a:latin typeface="Tahoma" pitchFamily="34" charset="0"/>
            </a:endParaRPr>
          </a:p>
          <a:p>
            <a:pPr algn="ctr">
              <a:buFontTx/>
              <a:buNone/>
            </a:pPr>
            <a:r>
              <a:rPr lang="en-US" b="1">
                <a:solidFill>
                  <a:srgbClr val="3C3CB4"/>
                </a:solidFill>
                <a:latin typeface="Tahoma" pitchFamily="34" charset="0"/>
              </a:rPr>
              <a:t>360 x 100</a:t>
            </a:r>
          </a:p>
          <a:p>
            <a:pPr algn="ctr">
              <a:buFontTx/>
              <a:buNone/>
            </a:pPr>
            <a:r>
              <a:rPr lang="en-US" b="1">
                <a:solidFill>
                  <a:srgbClr val="3C3CB4"/>
                </a:solidFill>
                <a:latin typeface="Tahoma" pitchFamily="34" charset="0"/>
              </a:rPr>
              <a:t>=45,500</a:t>
            </a:r>
          </a:p>
          <a:p>
            <a:pPr marL="0" indent="0">
              <a:buNone/>
            </a:pPr>
            <a:endParaRPr lang="en-GB"/>
          </a:p>
        </p:txBody>
      </p:sp>
    </p:spTree>
    <p:extLst>
      <p:ext uri="{BB962C8B-B14F-4D97-AF65-F5344CB8AC3E}">
        <p14:creationId xmlns:p14="http://schemas.microsoft.com/office/powerpoint/2010/main" val="1092069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81000" y="914400"/>
            <a:ext cx="8425184" cy="3816573"/>
          </a:xfrm>
        </p:spPr>
        <p:txBody>
          <a:bodyPr/>
          <a:lstStyle/>
          <a:p>
            <a:pPr marL="0" indent="0">
              <a:buClr>
                <a:srgbClr val="666666"/>
              </a:buClr>
              <a:buNone/>
            </a:pPr>
            <a:r>
              <a:rPr lang="en-GB" dirty="0"/>
              <a:t>Four banks are quoting these prices. From which bank would you borrow and which would you lend to?</a:t>
            </a:r>
          </a:p>
          <a:p>
            <a:pPr>
              <a:buClr>
                <a:srgbClr val="666666"/>
              </a:buClr>
            </a:pPr>
            <a:r>
              <a:rPr lang="en-GB" sz="1800" dirty="0"/>
              <a:t>a) 2  9/16 - 2  5/8%  </a:t>
            </a:r>
          </a:p>
          <a:p>
            <a:pPr>
              <a:buClr>
                <a:srgbClr val="666666"/>
              </a:buClr>
            </a:pPr>
            <a:r>
              <a:rPr lang="en-GB" sz="1800" dirty="0"/>
              <a:t>b) 2  5/8 - 2 11/16% </a:t>
            </a:r>
          </a:p>
          <a:p>
            <a:pPr>
              <a:buClr>
                <a:srgbClr val="666666"/>
              </a:buClr>
            </a:pPr>
            <a:r>
              <a:rPr lang="en-GB" sz="1800" dirty="0"/>
              <a:t>c) 2  9/16 - 2 13/16% </a:t>
            </a:r>
          </a:p>
          <a:p>
            <a:pPr>
              <a:buClr>
                <a:srgbClr val="666666"/>
              </a:buClr>
            </a:pPr>
            <a:r>
              <a:rPr lang="en-GB" sz="1800" dirty="0"/>
              <a:t>d) 2  1 /2  - 2  9/16% </a:t>
            </a:r>
          </a:p>
          <a:p>
            <a:pPr marL="0" indent="0">
              <a:buNone/>
            </a:pPr>
            <a:endParaRPr lang="en-GB" sz="1800" dirty="0"/>
          </a:p>
          <a:p>
            <a:pPr marL="0" indent="0">
              <a:buNone/>
            </a:pPr>
            <a:r>
              <a:rPr lang="en-GB" sz="1800" dirty="0"/>
              <a:t>a) 2  9/16 - 2  5/8%  </a:t>
            </a:r>
          </a:p>
          <a:p>
            <a:pPr marL="0" indent="0">
              <a:buNone/>
            </a:pPr>
            <a:r>
              <a:rPr lang="en-GB" sz="1800" dirty="0"/>
              <a:t>b) </a:t>
            </a:r>
            <a:r>
              <a:rPr lang="en-GB" sz="1800" dirty="0">
                <a:solidFill>
                  <a:srgbClr val="D52B1E"/>
                </a:solidFill>
              </a:rPr>
              <a:t>2  5/8 </a:t>
            </a:r>
            <a:r>
              <a:rPr lang="en-GB" sz="1800" dirty="0"/>
              <a:t>- 2 11/16% </a:t>
            </a:r>
            <a:r>
              <a:rPr lang="en-GB" sz="1800" dirty="0">
                <a:solidFill>
                  <a:srgbClr val="D52B1E"/>
                </a:solidFill>
              </a:rPr>
              <a:t>Lend</a:t>
            </a:r>
            <a:r>
              <a:rPr lang="en-GB" sz="1800" dirty="0"/>
              <a:t> </a:t>
            </a:r>
          </a:p>
          <a:p>
            <a:pPr marL="0" indent="0">
              <a:buNone/>
            </a:pPr>
            <a:r>
              <a:rPr lang="en-GB" sz="1800" dirty="0"/>
              <a:t>c) 2  9/16 - 2 13/16% </a:t>
            </a:r>
          </a:p>
          <a:p>
            <a:pPr marL="0" indent="0">
              <a:buNone/>
            </a:pPr>
            <a:r>
              <a:rPr lang="en-GB" sz="1800" dirty="0"/>
              <a:t>d) 2  1 /2  - </a:t>
            </a:r>
            <a:r>
              <a:rPr lang="en-GB" sz="1800" dirty="0">
                <a:solidFill>
                  <a:srgbClr val="D52B1E"/>
                </a:solidFill>
              </a:rPr>
              <a:t>2  9/16% Borrow </a:t>
            </a:r>
          </a:p>
          <a:p>
            <a:pPr marL="0" indent="0">
              <a:buNone/>
            </a:pPr>
            <a:endParaRPr lang="en-GB" sz="1800" dirty="0"/>
          </a:p>
          <a:p>
            <a:endParaRPr lang="en-GB" dirty="0"/>
          </a:p>
        </p:txBody>
      </p:sp>
      <p:sp>
        <p:nvSpPr>
          <p:cNvPr id="5" name="TextBox 4"/>
          <p:cNvSpPr txBox="1"/>
          <p:nvPr/>
        </p:nvSpPr>
        <p:spPr>
          <a:xfrm>
            <a:off x="228600" y="147850"/>
            <a:ext cx="2895600" cy="523220"/>
          </a:xfrm>
          <a:prstGeom prst="rect">
            <a:avLst/>
          </a:prstGeom>
          <a:noFill/>
        </p:spPr>
        <p:txBody>
          <a:bodyPr wrap="square" rtlCol="0">
            <a:spAutoFit/>
          </a:bodyPr>
          <a:lstStyle/>
          <a:p>
            <a:r>
              <a:rPr lang="en-GB" sz="2800" b="1">
                <a:solidFill>
                  <a:srgbClr val="B5121B"/>
                </a:solidFill>
              </a:rPr>
              <a:t>Question</a:t>
            </a:r>
            <a:endParaRPr lang="en-GB" sz="2800" b="1" dirty="0" err="1">
              <a:solidFill>
                <a:srgbClr val="B5121B"/>
              </a:solidFill>
            </a:endParaRPr>
          </a:p>
        </p:txBody>
      </p:sp>
    </p:spTree>
    <p:extLst>
      <p:ext uri="{BB962C8B-B14F-4D97-AF65-F5344CB8AC3E}">
        <p14:creationId xmlns:p14="http://schemas.microsoft.com/office/powerpoint/2010/main" val="271976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7443"/>
            <a:ext cx="6768752" cy="1152128"/>
          </a:xfrm>
        </p:spPr>
        <p:txBody>
          <a:bodyPr/>
          <a:lstStyle/>
          <a:p>
            <a:r>
              <a:rPr lang="en-GB" sz="2400"/>
              <a:t>Need a Fix?</a:t>
            </a:r>
          </a:p>
        </p:txBody>
      </p:sp>
      <p:sp>
        <p:nvSpPr>
          <p:cNvPr id="3" name="Text Placeholder 2"/>
          <p:cNvSpPr>
            <a:spLocks noGrp="1"/>
          </p:cNvSpPr>
          <p:nvPr>
            <p:ph type="body" sz="quarter" idx="14"/>
          </p:nvPr>
        </p:nvSpPr>
        <p:spPr>
          <a:xfrm>
            <a:off x="304800" y="1371600"/>
            <a:ext cx="8425184" cy="3816573"/>
          </a:xfrm>
        </p:spPr>
        <p:txBody>
          <a:bodyPr/>
          <a:lstStyle/>
          <a:p>
            <a:pPr marL="0" indent="0">
              <a:lnSpc>
                <a:spcPts val="3500"/>
              </a:lnSpc>
              <a:spcBef>
                <a:spcPct val="0"/>
              </a:spcBef>
              <a:buNone/>
            </a:pPr>
            <a:r>
              <a:rPr lang="en-GB"/>
              <a:t>               </a:t>
            </a:r>
            <a:r>
              <a:rPr lang="en-GB">
                <a:solidFill>
                  <a:srgbClr val="B5121B"/>
                </a:solidFill>
                <a:latin typeface="+mj-lt"/>
                <a:ea typeface="+mj-ea"/>
                <a:cs typeface="+mj-cs"/>
              </a:rPr>
              <a:t>London Interbank Offered Rate</a:t>
            </a:r>
          </a:p>
          <a:p>
            <a:pPr marL="0" indent="0">
              <a:lnSpc>
                <a:spcPts val="3500"/>
              </a:lnSpc>
              <a:spcBef>
                <a:spcPct val="0"/>
              </a:spcBef>
              <a:buNone/>
            </a:pPr>
            <a:endParaRPr lang="en-GB">
              <a:solidFill>
                <a:srgbClr val="B5121B"/>
              </a:solidFill>
              <a:latin typeface="+mj-lt"/>
              <a:ea typeface="+mj-ea"/>
              <a:cs typeface="+mj-cs"/>
            </a:endParaRPr>
          </a:p>
          <a:p>
            <a:pPr marL="0" indent="0">
              <a:lnSpc>
                <a:spcPts val="3500"/>
              </a:lnSpc>
              <a:spcBef>
                <a:spcPct val="0"/>
              </a:spcBef>
              <a:buNone/>
            </a:pPr>
            <a:r>
              <a:rPr lang="en-GB">
                <a:solidFill>
                  <a:srgbClr val="B5121B"/>
                </a:solidFill>
                <a:latin typeface="+mj-lt"/>
                <a:ea typeface="+mj-ea"/>
                <a:cs typeface="+mj-cs"/>
                <a:hlinkClick r:id="rId2"/>
              </a:rPr>
              <a:t>https://www.investopedia.com/terms/l/libor.asp</a:t>
            </a:r>
            <a:endParaRPr lang="en-GB">
              <a:solidFill>
                <a:srgbClr val="B5121B"/>
              </a:solidFill>
              <a:latin typeface="+mj-lt"/>
              <a:ea typeface="+mj-ea"/>
              <a:cs typeface="+mj-cs"/>
            </a:endParaRPr>
          </a:p>
          <a:p>
            <a:pPr marL="0" indent="0">
              <a:lnSpc>
                <a:spcPts val="3500"/>
              </a:lnSpc>
              <a:spcBef>
                <a:spcPct val="0"/>
              </a:spcBef>
              <a:buNone/>
            </a:pPr>
            <a:endParaRPr lang="en-GB">
              <a:solidFill>
                <a:srgbClr val="B5121B"/>
              </a:solidFill>
              <a:latin typeface="+mj-lt"/>
              <a:ea typeface="+mj-ea"/>
              <a:cs typeface="+mj-cs"/>
            </a:endParaRPr>
          </a:p>
          <a:p>
            <a:pPr>
              <a:buClr>
                <a:srgbClr val="666666"/>
              </a:buClr>
            </a:pPr>
            <a:r>
              <a:rPr lang="en-GB"/>
              <a:t>LIBOR</a:t>
            </a:r>
          </a:p>
          <a:p>
            <a:pPr>
              <a:buClr>
                <a:srgbClr val="666666"/>
              </a:buClr>
            </a:pPr>
            <a:r>
              <a:rPr lang="en-GB"/>
              <a:t>Used for Fixing Loans, FRAs, Interest Rate Swaps</a:t>
            </a:r>
          </a:p>
          <a:p>
            <a:pPr>
              <a:buClr>
                <a:srgbClr val="666666"/>
              </a:buClr>
            </a:pPr>
            <a:r>
              <a:rPr lang="en-GB"/>
              <a:t>All major currencies</a:t>
            </a:r>
          </a:p>
          <a:p>
            <a:pPr>
              <a:buClr>
                <a:srgbClr val="666666"/>
              </a:buClr>
            </a:pPr>
            <a:endParaRPr lang="en-GB"/>
          </a:p>
          <a:p>
            <a:pPr>
              <a:buClr>
                <a:srgbClr val="666666"/>
              </a:buClr>
            </a:pPr>
            <a:r>
              <a:rPr lang="en-GB"/>
              <a:t>EURIBOR, TIBOR, HIBOR etc..</a:t>
            </a:r>
          </a:p>
        </p:txBody>
      </p:sp>
    </p:spTree>
    <p:extLst>
      <p:ext uri="{BB962C8B-B14F-4D97-AF65-F5344CB8AC3E}">
        <p14:creationId xmlns:p14="http://schemas.microsoft.com/office/powerpoint/2010/main" val="3943846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2400"/>
              <a:t>LIBOR- London Interbank Offered Rate  </a:t>
            </a:r>
          </a:p>
        </p:txBody>
      </p:sp>
      <p:sp>
        <p:nvSpPr>
          <p:cNvPr id="3" name="Text Placeholder 2"/>
          <p:cNvSpPr>
            <a:spLocks noGrp="1"/>
          </p:cNvSpPr>
          <p:nvPr>
            <p:ph type="body" sz="quarter" idx="14"/>
          </p:nvPr>
        </p:nvSpPr>
        <p:spPr>
          <a:xfrm>
            <a:off x="381000" y="1981200"/>
            <a:ext cx="8425184" cy="3816573"/>
          </a:xfrm>
        </p:spPr>
        <p:txBody>
          <a:bodyPr/>
          <a:lstStyle/>
          <a:p>
            <a:pPr>
              <a:buClr>
                <a:srgbClr val="666666"/>
              </a:buClr>
            </a:pPr>
            <a:r>
              <a:rPr lang="en-GB"/>
              <a:t>Rates polled at 11 AM (London Time)</a:t>
            </a:r>
          </a:p>
          <a:p>
            <a:pPr>
              <a:buClr>
                <a:srgbClr val="666666"/>
              </a:buClr>
            </a:pPr>
            <a:r>
              <a:rPr lang="en-GB"/>
              <a:t>Fixed by ICE</a:t>
            </a:r>
          </a:p>
          <a:p>
            <a:pPr>
              <a:buClr>
                <a:srgbClr val="666666"/>
              </a:buClr>
            </a:pPr>
            <a:r>
              <a:rPr lang="en-GB"/>
              <a:t>16 Banks Polled –Average of Mid</a:t>
            </a:r>
          </a:p>
        </p:txBody>
      </p:sp>
    </p:spTree>
    <p:extLst>
      <p:ext uri="{BB962C8B-B14F-4D97-AF65-F5344CB8AC3E}">
        <p14:creationId xmlns:p14="http://schemas.microsoft.com/office/powerpoint/2010/main" val="815263144"/>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5987</TotalTime>
  <Words>1808</Words>
  <Application>Microsoft Office PowerPoint</Application>
  <PresentationFormat>On-screen Show (4:3)</PresentationFormat>
  <Paragraphs>225</Paragraphs>
  <Slides>16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Comic Sans MS</vt:lpstr>
      <vt:lpstr>Tahoma</vt:lpstr>
      <vt:lpstr>Times New Roman</vt:lpstr>
      <vt:lpstr>Verdana</vt:lpstr>
      <vt:lpstr>Wingdings</vt:lpstr>
      <vt:lpstr>508 Lecture</vt:lpstr>
      <vt:lpstr>AcF 304 Financial Markets  </vt:lpstr>
      <vt:lpstr>Definition: Deposit Market </vt:lpstr>
      <vt:lpstr>PowerPoint Presentation</vt:lpstr>
      <vt:lpstr>PowerPoint Presentation</vt:lpstr>
      <vt:lpstr>Thomson Reuters Deposit Data </vt:lpstr>
      <vt:lpstr>DEPOSITS – Simple Interest</vt:lpstr>
      <vt:lpstr>PowerPoint Presentation</vt:lpstr>
      <vt:lpstr>Need a Fix?</vt:lpstr>
      <vt:lpstr>LIBOR- London Interbank Offered Rate  </vt:lpstr>
      <vt:lpstr>LIBOR- Scandal  </vt:lpstr>
      <vt:lpstr>LIBOR- London Interbank Offered Rate  </vt:lpstr>
      <vt:lpstr>LIBOR- London Interbank Offered Rate  </vt:lpstr>
      <vt:lpstr>LIBOR- London Interbank Offered Rate  </vt:lpstr>
      <vt:lpstr>EURIBOR- Euro Interbank Offered Rate  </vt:lpstr>
      <vt:lpstr>Taking a View </vt:lpstr>
      <vt:lpstr>AcF 304 Financial Markets  </vt:lpstr>
    </vt:vector>
  </TitlesOfParts>
  <Company>Cenveo Publisher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Markets and Institutions, Ninth Edition</dc:title>
  <dc:subject>Chapter 11:  The Money Markets</dc:subject>
  <dc:creator>Frederic S. Mishkin and Stanley G. Eakins</dc:creator>
  <cp:keywords>Finance</cp:keywords>
  <cp:lastModifiedBy>Babiak, Mykola</cp:lastModifiedBy>
  <cp:revision>1494</cp:revision>
  <cp:lastPrinted>2016-08-12T13:24:31Z</cp:lastPrinted>
  <dcterms:created xsi:type="dcterms:W3CDTF">2014-07-14T20:04:21Z</dcterms:created>
  <dcterms:modified xsi:type="dcterms:W3CDTF">2024-02-04T18:18:58Z</dcterms:modified>
  <cp:category>Financial Management</cp:category>
</cp:coreProperties>
</file>