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0" r:id="rId2"/>
    <p:sldId id="422" r:id="rId3"/>
    <p:sldId id="423" r:id="rId4"/>
    <p:sldId id="424" r:id="rId5"/>
    <p:sldId id="431" r:id="rId6"/>
    <p:sldId id="430" r:id="rId7"/>
    <p:sldId id="42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5121B"/>
    <a:srgbClr val="007FA3"/>
    <a:srgbClr val="3C1581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4" autoAdjust="0"/>
    <p:restoredTop sz="90514" autoAdjust="0"/>
  </p:normalViewPr>
  <p:slideViewPr>
    <p:cSldViewPr>
      <p:cViewPr varScale="1">
        <p:scale>
          <a:sx n="114" d="100"/>
          <a:sy n="114" d="100"/>
        </p:scale>
        <p:origin x="16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660" y="-48"/>
      </p:cViewPr>
      <p:guideLst>
        <p:guide orient="horz" pos="2880"/>
        <p:guide pos="2160"/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8D874E-E9D5-433B-A149-BDF6BFDD40A8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051F04-9E25-42C3-8BC5-EC2E8469D95E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6C0E1-1767-47C4-AF3B-7BBC40E7222F}" type="slidenum">
              <a:rPr lang="en-US" altLang="en-US" smtClean="0">
                <a:latin typeface="Arial" charset="0"/>
              </a:rPr>
              <a:pPr/>
              <a:t>7</a:t>
            </a:fld>
            <a:endParaRPr lang="en-US" alt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382512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28451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472FF-8298-4DCF-A1D2-7A7E00290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600200" y="6371626"/>
            <a:ext cx="7159752" cy="274320"/>
          </a:xfrm>
        </p:spPr>
        <p:txBody>
          <a:bodyPr lIns="91440" tIns="45720" rIns="91440" bIns="4572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2018, 2016, 2014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B5121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666666"/>
              </a:buClr>
              <a:buSzPct val="100000"/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1pPr>
            <a:lvl2pPr marL="742950" indent="-28575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1143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3pPr>
            <a:lvl4pPr marL="1600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4pPr>
            <a:lvl5pPr marL="20574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5pPr>
            <a:lvl6pPr marL="25146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6pPr>
            <a:lvl7pPr marL="29718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7pPr>
            <a:lvl8pPr marL="3429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8pPr>
            <a:lvl9pPr marL="3886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007FA3"/>
              </a:buClr>
              <a:buSzPct val="100000"/>
              <a:defRPr sz="2800"/>
            </a:lvl1pPr>
            <a:lvl2pPr marL="740664" indent="-285750"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800"/>
            </a:lvl6pPr>
            <a:lvl7pPr>
              <a:buClr>
                <a:srgbClr val="007FA3"/>
              </a:buClr>
              <a:defRPr sz="1800"/>
            </a:lvl7pPr>
            <a:lvl8pPr>
              <a:buClr>
                <a:srgbClr val="007FA3"/>
              </a:buClr>
              <a:defRPr sz="1800"/>
            </a:lvl8pPr>
            <a:lvl9pPr>
              <a:buClr>
                <a:srgbClr val="007FA3"/>
              </a:buCl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2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2/7/2024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OCD2017_M\MISC3\Paul\LUMS\Teaching 2019\Misc\Lancaster Background.jpg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9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824" y="-197983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5121B"/>
                </a:solidFill>
              </a:rPr>
              <a:t>AcF 304 Financial Markets</a:t>
            </a:r>
            <a:br>
              <a:rPr lang="en-US">
                <a:solidFill>
                  <a:srgbClr val="B5121B"/>
                </a:solidFill>
              </a:rPr>
            </a:br>
            <a:br>
              <a:rPr lang="en-US">
                <a:solidFill>
                  <a:srgbClr val="B5121B"/>
                </a:solidFill>
              </a:rPr>
            </a:br>
            <a:endParaRPr lang="en-US" dirty="0">
              <a:solidFill>
                <a:srgbClr val="B5121B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268" y="198549"/>
            <a:ext cx="7696200" cy="22860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solidFill>
                <a:srgbClr val="666666"/>
              </a:solidFill>
            </a:endParaRPr>
          </a:p>
          <a:p>
            <a:r>
              <a:rPr lang="en-US" sz="2400">
                <a:solidFill>
                  <a:srgbClr val="666666"/>
                </a:solidFill>
              </a:rPr>
              <a:t>Topic 6: The Money Markets 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1549"/>
            <a:ext cx="4724400" cy="31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AEEE2-371E-4307-9EF0-A69CE275C653}"/>
              </a:ext>
            </a:extLst>
          </p:cNvPr>
          <p:cNvSpPr txBox="1"/>
          <p:nvPr/>
        </p:nvSpPr>
        <p:spPr>
          <a:xfrm>
            <a:off x="457200" y="4876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666666"/>
                </a:solidFill>
              </a:rPr>
              <a:t>Part 5 – Summary &amp; Next Week’s Preview </a:t>
            </a:r>
            <a:endParaRPr lang="en-GB" sz="2400" dirty="0" err="1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/>
                <a:cs typeface="ヒラギノ角ゴ Pro W3"/>
              </a:rPr>
              <a:t>Topic Summary </a:t>
            </a:r>
            <a:r>
              <a:rPr lang="en-US" altLang="en-US" sz="1800" b="0" dirty="0">
                <a:ea typeface="ヒラギノ角ゴ Pro W3"/>
                <a:cs typeface="ヒラギノ角ゴ Pro W3"/>
              </a:rPr>
              <a:t>(1 </a:t>
            </a:r>
            <a:r>
              <a:rPr lang="en-US" altLang="en-US" sz="1800" b="0">
                <a:ea typeface="ヒラギノ角ゴ Pro W3"/>
                <a:cs typeface="ヒラギノ角ゴ Pro W3"/>
              </a:rPr>
              <a:t>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/>
                <a:cs typeface="ヒラギノ角ゴ Pro W3"/>
              </a:rPr>
              <a:t>The Money Markets Defined</a:t>
            </a:r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Short-term instruments</a:t>
            </a:r>
            <a:endParaRPr lang="en-US" dirty="0"/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Most have a low default probability</a:t>
            </a:r>
            <a:endParaRPr lang="en-US" dirty="0"/>
          </a:p>
          <a:p>
            <a:r>
              <a:rPr lang="en-US" altLang="en-US" sz="2400" dirty="0">
                <a:ea typeface="ヒラギノ角ゴ Pro W3"/>
                <a:cs typeface="ヒラギノ角ゴ Pro W3"/>
              </a:rPr>
              <a:t>The Purpose of Money Markets</a:t>
            </a:r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Used to </a:t>
            </a:r>
            <a:r>
              <a:rPr lang="ja-JP" altLang="en-US" dirty="0"/>
              <a:t>“</a:t>
            </a:r>
            <a:r>
              <a:rPr lang="en-US" altLang="ja-JP" dirty="0">
                <a:ea typeface="ヒラギノ角ゴ Pro W3"/>
                <a:cs typeface="ヒラギノ角ゴ Pro W3"/>
              </a:rPr>
              <a:t>warehouse</a:t>
            </a:r>
            <a:r>
              <a:rPr lang="ja-JP" altLang="en-US" dirty="0"/>
              <a:t>”</a:t>
            </a:r>
            <a:r>
              <a:rPr lang="en-US" altLang="ja-JP" dirty="0">
                <a:ea typeface="ヒラギノ角ゴ Pro W3"/>
                <a:cs typeface="ヒラギノ角ゴ Pro W3"/>
              </a:rPr>
              <a:t> funds</a:t>
            </a:r>
            <a:endParaRPr lang="en-US" dirty="0"/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Returns are low because of low risk and high liquidity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/>
                <a:cs typeface="ヒラギノ角ゴ Pro W3"/>
              </a:rPr>
              <a:t>Topic Summary </a:t>
            </a:r>
            <a:r>
              <a:rPr lang="en-US" altLang="en-US" sz="1800" b="0" dirty="0">
                <a:ea typeface="ヒラギノ角ゴ Pro W3"/>
                <a:cs typeface="ヒラギノ角ゴ Pro W3"/>
              </a:rPr>
              <a:t>(2 </a:t>
            </a:r>
            <a:r>
              <a:rPr lang="en-US" altLang="en-US" sz="1800" b="0">
                <a:ea typeface="ヒラギノ角ゴ Pro W3"/>
                <a:cs typeface="ヒラギノ角ゴ Pro W3"/>
              </a:rPr>
              <a:t>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/>
                <a:cs typeface="ヒラギノ角ゴ Pro W3"/>
              </a:rPr>
              <a:t>Who Participates in Money Markets?</a:t>
            </a:r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U.S. Treasury</a:t>
            </a:r>
            <a:endParaRPr lang="en-US" dirty="0"/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Commercial banks</a:t>
            </a:r>
            <a:endParaRPr lang="en-US" dirty="0"/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Businesses</a:t>
            </a:r>
            <a:endParaRPr lang="en-US" dirty="0"/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Individuals (through mutual funds)</a:t>
            </a:r>
            <a:endParaRPr lang="en-US" dirty="0"/>
          </a:p>
          <a:p>
            <a:r>
              <a:rPr lang="en-US" altLang="en-US" sz="2400" dirty="0">
                <a:ea typeface="ヒラギノ角ゴ Pro W3"/>
                <a:cs typeface="ヒラギノ角ゴ Pro W3"/>
              </a:rPr>
              <a:t>Money Market Instruments</a:t>
            </a:r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Include T-bills, fed funds,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/>
                <a:cs typeface="ヒラギノ角ゴ Pro W3"/>
              </a:rPr>
              <a:t>Topic Summary </a:t>
            </a:r>
            <a:r>
              <a:rPr lang="en-US" altLang="en-US" sz="1800" b="0" dirty="0">
                <a:ea typeface="ヒラギノ角ゴ Pro W3"/>
                <a:cs typeface="ヒラギノ角ゴ Pro W3"/>
              </a:rPr>
              <a:t>(3 </a:t>
            </a:r>
            <a:r>
              <a:rPr lang="en-US" altLang="en-US" sz="1800" b="0">
                <a:ea typeface="ヒラギノ角ゴ Pro W3"/>
                <a:cs typeface="ヒラギノ角ゴ Pro W3"/>
              </a:rPr>
              <a:t>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ヒラギノ角ゴ Pro W3"/>
                <a:cs typeface="ヒラギノ角ゴ Pro W3"/>
              </a:rPr>
              <a:t>Comparing Money Market Securities</a:t>
            </a:r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Issuers range from the US government to banks to large corporations</a:t>
            </a:r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Mature in as little as 1 day to as long as 1 year</a:t>
            </a:r>
          </a:p>
          <a:p>
            <a:pPr lvl="1"/>
            <a:r>
              <a:rPr lang="en-US" altLang="en-US" dirty="0">
                <a:ea typeface="ヒラギノ角ゴ Pro W3"/>
                <a:cs typeface="ヒラギノ角ゴ Pro W3"/>
              </a:rPr>
              <a:t>The secondary market liquidity varies substantially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4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/>
                <a:cs typeface="ヒラギノ角ゴ Pro W3"/>
              </a:rPr>
              <a:t>Topic Summary </a:t>
            </a:r>
            <a:r>
              <a:rPr lang="en-US" altLang="en-US" sz="1800" b="0">
                <a:ea typeface="ヒラギノ角ゴ Pro W3"/>
                <a:cs typeface="ヒラギノ角ゴ Pro W3"/>
              </a:rPr>
              <a:t>(4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ea typeface="ヒラギノ角ゴ Pro W3"/>
                <a:cs typeface="ヒラギノ角ゴ Pro W3"/>
              </a:rPr>
              <a:t>Money Market in Practise</a:t>
            </a:r>
            <a:endParaRPr lang="en-US" altLang="en-US" sz="2400" dirty="0">
              <a:ea typeface="ヒラギノ角ゴ Pro W3"/>
              <a:cs typeface="ヒラギノ角ゴ Pro W3"/>
            </a:endParaRPr>
          </a:p>
          <a:p>
            <a:pPr lvl="1"/>
            <a:r>
              <a:rPr lang="en-US" altLang="en-US">
                <a:ea typeface="ヒラギノ角ゴ Pro W3"/>
                <a:cs typeface="ヒラギノ角ゴ Pro W3"/>
              </a:rPr>
              <a:t>Trading Deposits</a:t>
            </a:r>
          </a:p>
          <a:p>
            <a:pPr lvl="1"/>
            <a:r>
              <a:rPr lang="en-US" altLang="en-US">
                <a:ea typeface="ヒラギノ角ゴ Pro W3"/>
                <a:cs typeface="ヒラギノ角ゴ Pro W3"/>
              </a:rPr>
              <a:t>LIBOR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74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Following the News</a:t>
            </a:r>
            <a:r>
              <a:rPr lang="en-US" altLang="en-US">
                <a:ea typeface="ヒラギノ角ゴ Pro W3" charset="-128"/>
              </a:rPr>
              <a:t>: The </a:t>
            </a:r>
            <a:r>
              <a:rPr lang="en-US" altLang="en-US" dirty="0">
                <a:ea typeface="ヒラギノ角ゴ Pro W3" charset="-128"/>
              </a:rPr>
              <a:t>Yield Curve</a:t>
            </a:r>
            <a:endParaRPr lang="en-US" dirty="0"/>
          </a:p>
        </p:txBody>
      </p:sp>
      <p:pic>
        <p:nvPicPr>
          <p:cNvPr id="4" name="Picture 2" descr="The vertical axis is labeled &quot;Interest rate (Percent)&quot; and ranges from 0 to 3 in increments of 1. The horizontal axis is labeled &quot;Maturity&quot; and ranges from 1 month to 30 years. The curve starts from interest rate of 0.25 percent for 1 month and slops up to reach 2.5 percent for 3 years. The values used are approximat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871" y="1524000"/>
            <a:ext cx="7352259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246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Liquidity </a:t>
            </a:r>
            <a:r>
              <a:rPr lang="en-US" altLang="en-US" sz="3600" dirty="0"/>
              <a:t>Risk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6715143" cy="391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173263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Dealer Bid/Offer Spreads</a:t>
            </a:r>
          </a:p>
        </p:txBody>
      </p:sp>
    </p:spTree>
    <p:extLst>
      <p:ext uri="{BB962C8B-B14F-4D97-AF65-F5344CB8AC3E}">
        <p14:creationId xmlns:p14="http://schemas.microsoft.com/office/powerpoint/2010/main" val="974920516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5834</TotalTime>
  <Words>212</Words>
  <Application>Microsoft Office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Verdana</vt:lpstr>
      <vt:lpstr>Wingdings</vt:lpstr>
      <vt:lpstr>ヒラギノ角ゴ Pro W3</vt:lpstr>
      <vt:lpstr>508 Lecture</vt:lpstr>
      <vt:lpstr>AcF 304 Financial Markets  </vt:lpstr>
      <vt:lpstr>Topic Summary (1 of 4)</vt:lpstr>
      <vt:lpstr>Topic Summary (2 of 4)</vt:lpstr>
      <vt:lpstr>Topic Summary (3 of 4)</vt:lpstr>
      <vt:lpstr>Topic Summary (4 of 4)</vt:lpstr>
      <vt:lpstr>Following the News: The Yield Curve</vt:lpstr>
      <vt:lpstr>Liquidity Risk</vt:lpstr>
    </vt:vector>
  </TitlesOfParts>
  <Company>Cenveo Publisher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 and Institutions, Ninth Edition</dc:title>
  <dc:subject>Chapter 11:  The Money Markets</dc:subject>
  <dc:creator>Frederic S. Mishkin and Stanley G. Eakins</dc:creator>
  <cp:keywords>Finance</cp:keywords>
  <cp:lastModifiedBy>Babiak, Mykola</cp:lastModifiedBy>
  <cp:revision>1494</cp:revision>
  <cp:lastPrinted>2016-08-12T13:24:31Z</cp:lastPrinted>
  <dcterms:created xsi:type="dcterms:W3CDTF">2014-07-14T20:04:21Z</dcterms:created>
  <dcterms:modified xsi:type="dcterms:W3CDTF">2024-02-07T10:53:13Z</dcterms:modified>
  <cp:category>Financial Management</cp:category>
</cp:coreProperties>
</file>