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71" r:id="rId2"/>
    <p:sldId id="284" r:id="rId3"/>
    <p:sldId id="652" r:id="rId4"/>
    <p:sldId id="624" r:id="rId5"/>
    <p:sldId id="631" r:id="rId6"/>
    <p:sldId id="630" r:id="rId7"/>
    <p:sldId id="530" r:id="rId8"/>
    <p:sldId id="626" r:id="rId9"/>
    <p:sldId id="627" r:id="rId10"/>
    <p:sldId id="481" r:id="rId11"/>
    <p:sldId id="490" r:id="rId12"/>
    <p:sldId id="491" r:id="rId13"/>
    <p:sldId id="526" r:id="rId14"/>
    <p:sldId id="527" r:id="rId15"/>
    <p:sldId id="528" r:id="rId16"/>
    <p:sldId id="489" r:id="rId17"/>
    <p:sldId id="529" r:id="rId18"/>
    <p:sldId id="632" r:id="rId19"/>
    <p:sldId id="633" r:id="rId20"/>
    <p:sldId id="634" r:id="rId21"/>
    <p:sldId id="635" r:id="rId22"/>
    <p:sldId id="636" r:id="rId23"/>
    <p:sldId id="270" r:id="rId24"/>
    <p:sldId id="601" r:id="rId25"/>
    <p:sldId id="478" r:id="rId26"/>
    <p:sldId id="616" r:id="rId27"/>
    <p:sldId id="617" r:id="rId28"/>
    <p:sldId id="618" r:id="rId29"/>
    <p:sldId id="619" r:id="rId30"/>
    <p:sldId id="620" r:id="rId31"/>
    <p:sldId id="623" r:id="rId32"/>
    <p:sldId id="621" r:id="rId33"/>
    <p:sldId id="622" r:id="rId34"/>
    <p:sldId id="637" r:id="rId35"/>
    <p:sldId id="602" r:id="rId36"/>
    <p:sldId id="638" r:id="rId37"/>
    <p:sldId id="639" r:id="rId38"/>
    <p:sldId id="640" r:id="rId39"/>
    <p:sldId id="641" r:id="rId40"/>
    <p:sldId id="596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3" r:id="rId52"/>
    <p:sldId id="625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007FA3"/>
    <a:srgbClr val="3C1581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0514" autoAdjust="0"/>
  </p:normalViewPr>
  <p:slideViewPr>
    <p:cSldViewPr>
      <p:cViewPr varScale="1">
        <p:scale>
          <a:sx n="67" d="100"/>
          <a:sy n="67" d="100"/>
        </p:scale>
        <p:origin x="3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0772-6286-2D70-936F-F200BB73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8333A-8EB5-5E9D-AEA2-4D890F1CA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C152C-C4E1-9FCC-AEC9-361A7736B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6570D-22AC-6E98-A73C-A9D42278C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25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.com/content/3eef5002-9070-44a7-9644-aa80f89fdd0c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" y="-13447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41" y="457200"/>
            <a:ext cx="8229600" cy="621792"/>
          </a:xfrm>
        </p:spPr>
        <p:txBody>
          <a:bodyPr/>
          <a:lstStyle/>
          <a:p>
            <a:r>
              <a:rPr lang="en-US" dirty="0" err="1">
                <a:solidFill>
                  <a:srgbClr val="B5121B"/>
                </a:solidFill>
              </a:rPr>
              <a:t>AcF</a:t>
            </a:r>
            <a:r>
              <a:rPr lang="en-US" dirty="0">
                <a:solidFill>
                  <a:srgbClr val="B5121B"/>
                </a:solidFill>
              </a:rPr>
              <a:t> 304 Financial Markets – Week 16 </a:t>
            </a:r>
            <a:br>
              <a:rPr lang="en-US" dirty="0">
                <a:solidFill>
                  <a:srgbClr val="B5121B"/>
                </a:solidFill>
              </a:rPr>
            </a:br>
            <a:r>
              <a:rPr lang="en-US" dirty="0">
                <a:solidFill>
                  <a:srgbClr val="B5121B"/>
                </a:solidFill>
              </a:rPr>
              <a:t>Commercial Awareness  </a:t>
            </a:r>
            <a: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6250" y="480060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8405"/>
            <a:ext cx="4572000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9DED6-DCB0-AC44-885E-21CA6AC021F7}"/>
              </a:ext>
            </a:extLst>
          </p:cNvPr>
          <p:cNvSpPr txBox="1"/>
          <p:nvPr/>
        </p:nvSpPr>
        <p:spPr>
          <a:xfrm>
            <a:off x="6019800" y="3787101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654848 </a:t>
            </a:r>
          </a:p>
        </p:txBody>
      </p:sp>
    </p:spTree>
    <p:extLst>
      <p:ext uri="{BB962C8B-B14F-4D97-AF65-F5344CB8AC3E}">
        <p14:creationId xmlns:p14="http://schemas.microsoft.com/office/powerpoint/2010/main" val="264358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48640"/>
            <a:ext cx="8229600" cy="1097280"/>
          </a:xfrm>
        </p:spPr>
        <p:txBody>
          <a:bodyPr/>
          <a:lstStyle/>
          <a:p>
            <a:r>
              <a:rPr lang="en-US" sz="2400" dirty="0"/>
              <a:t>2022 - Everything was down 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28E4D-867C-4E37-A448-32CB5323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5800"/>
            <a:ext cx="8616461" cy="5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48640"/>
            <a:ext cx="8229600" cy="1097280"/>
          </a:xfrm>
        </p:spPr>
        <p:txBody>
          <a:bodyPr/>
          <a:lstStyle/>
          <a:p>
            <a:r>
              <a:rPr lang="en-US" sz="2400" dirty="0"/>
              <a:t>2022 – Everything was down!!!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28E4D-867C-4E37-A448-32CB5323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"/>
            <a:ext cx="3581400" cy="2429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227B92-2DFD-4E05-87A5-0DA96D874A67}"/>
              </a:ext>
            </a:extLst>
          </p:cNvPr>
          <p:cNvSpPr txBox="1">
            <a:spLocks/>
          </p:cNvSpPr>
          <p:nvPr/>
        </p:nvSpPr>
        <p:spPr>
          <a:xfrm>
            <a:off x="381000" y="269008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Classic portfolio theory was broken in 2022!</a:t>
            </a:r>
          </a:p>
        </p:txBody>
      </p:sp>
    </p:spTree>
    <p:extLst>
      <p:ext uri="{BB962C8B-B14F-4D97-AF65-F5344CB8AC3E}">
        <p14:creationId xmlns:p14="http://schemas.microsoft.com/office/powerpoint/2010/main" val="426809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27B92-2DFD-4E05-87A5-0DA96D874A67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 was broken in 2022!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BAD13-1402-4FA2-9EB9-F07C02FE979D}"/>
              </a:ext>
            </a:extLst>
          </p:cNvPr>
          <p:cNvSpPr/>
          <p:nvPr/>
        </p:nvSpPr>
        <p:spPr>
          <a:xfrm>
            <a:off x="551145" y="2362200"/>
            <a:ext cx="80417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666666"/>
                </a:solidFill>
              </a:rPr>
              <a:t>Traditionally = 60% stocks / 40% bonds</a:t>
            </a:r>
          </a:p>
          <a:p>
            <a:endParaRPr lang="en-GB"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6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31E0CC-FC14-240D-5951-34200C7A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55"/>
            <a:ext cx="9144000" cy="623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9D692-170D-77A6-A9E5-32998F770854}"/>
              </a:ext>
            </a:extLst>
          </p:cNvPr>
          <p:cNvSpPr txBox="1"/>
          <p:nvPr/>
        </p:nvSpPr>
        <p:spPr>
          <a:xfrm>
            <a:off x="152400" y="846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Classic Portfolio Theory 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6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27B92-2DFD-4E05-87A5-0DA96D874A67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BAD13-1402-4FA2-9EB9-F07C02FE979D}"/>
              </a:ext>
            </a:extLst>
          </p:cNvPr>
          <p:cNvSpPr/>
          <p:nvPr/>
        </p:nvSpPr>
        <p:spPr>
          <a:xfrm>
            <a:off x="551145" y="1848853"/>
            <a:ext cx="80417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666666"/>
                </a:solidFill>
              </a:rPr>
              <a:t>Traditionally = 60 per cent stocks / 40% bonds</a:t>
            </a:r>
          </a:p>
          <a:p>
            <a:endParaRPr lang="en-GB" sz="2800" dirty="0">
              <a:solidFill>
                <a:srgbClr val="666666"/>
              </a:solidFill>
            </a:endParaRPr>
          </a:p>
          <a:p>
            <a:r>
              <a:rPr lang="en-GB" sz="2800" dirty="0">
                <a:solidFill>
                  <a:srgbClr val="666666"/>
                </a:solidFill>
              </a:rPr>
              <a:t>If economy is strong – stocks will do well – but bonds not so well interest rates / inflation goes up = balanced result </a:t>
            </a:r>
          </a:p>
          <a:p>
            <a:endParaRPr lang="en-GB" sz="2800" dirty="0">
              <a:solidFill>
                <a:srgbClr val="666666"/>
              </a:solidFill>
            </a:endParaRPr>
          </a:p>
          <a:p>
            <a:r>
              <a:rPr lang="en-GB" sz="2800" dirty="0">
                <a:solidFill>
                  <a:srgbClr val="666666"/>
                </a:solidFill>
              </a:rPr>
              <a:t>If economy is weak /recession – stocks will do badly – but bonds will do well as inflation /interest rates go down = balanced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52E48-4DA4-84C9-4D38-BBE8CA81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172453"/>
            <a:ext cx="245872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27B92-2DFD-4E05-87A5-0DA96D874A67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 was broken in 2022!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BAD13-1402-4FA2-9EB9-F07C02FE979D}"/>
              </a:ext>
            </a:extLst>
          </p:cNvPr>
          <p:cNvSpPr/>
          <p:nvPr/>
        </p:nvSpPr>
        <p:spPr>
          <a:xfrm>
            <a:off x="551145" y="2362200"/>
            <a:ext cx="8041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666666"/>
                </a:solidFill>
              </a:rPr>
              <a:t>Traditionally = 60 per cent stocks / 40% bonds</a:t>
            </a:r>
          </a:p>
          <a:p>
            <a:endParaRPr lang="en-GB" sz="2800" dirty="0">
              <a:solidFill>
                <a:srgbClr val="666666"/>
              </a:solidFill>
            </a:endParaRPr>
          </a:p>
          <a:p>
            <a:r>
              <a:rPr lang="en-GB" sz="2800" dirty="0">
                <a:solidFill>
                  <a:srgbClr val="666666"/>
                </a:solidFill>
              </a:rPr>
              <a:t>In 2022 = Minus 17%!!! </a:t>
            </a:r>
          </a:p>
          <a:p>
            <a:endParaRPr lang="en-GB" sz="2800" dirty="0">
              <a:solidFill>
                <a:srgbClr val="666666"/>
              </a:solidFill>
            </a:endParaRPr>
          </a:p>
          <a:p>
            <a:r>
              <a:rPr lang="en-GB" sz="2800" dirty="0">
                <a:solidFill>
                  <a:srgbClr val="666666"/>
                </a:solidFill>
              </a:rPr>
              <a:t>$10 trillion was lost!</a:t>
            </a:r>
          </a:p>
        </p:txBody>
      </p:sp>
    </p:spTree>
    <p:extLst>
      <p:ext uri="{BB962C8B-B14F-4D97-AF65-F5344CB8AC3E}">
        <p14:creationId xmlns:p14="http://schemas.microsoft.com/office/powerpoint/2010/main" val="10293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094BA-47A7-4CC6-80B5-F512B294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785121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27B92-2DFD-4E05-87A5-0DA96D874A67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 was broken in 2022!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BAD13-1402-4FA2-9EB9-F07C02FE979D}"/>
              </a:ext>
            </a:extLst>
          </p:cNvPr>
          <p:cNvSpPr/>
          <p:nvPr/>
        </p:nvSpPr>
        <p:spPr>
          <a:xfrm>
            <a:off x="551145" y="2362200"/>
            <a:ext cx="8041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666666"/>
                </a:solidFill>
              </a:rPr>
              <a:t>Does classic portfolio theory work anymore!!!</a:t>
            </a:r>
          </a:p>
          <a:p>
            <a:r>
              <a:rPr lang="en-GB" sz="2800" dirty="0">
                <a:solidFill>
                  <a:srgbClr val="666666"/>
                </a:solidFill>
              </a:rPr>
              <a:t>Traditionally = 60% / 40% bonds</a:t>
            </a:r>
          </a:p>
          <a:p>
            <a:endParaRPr lang="en-GB" sz="2800" dirty="0">
              <a:solidFill>
                <a:srgbClr val="666666"/>
              </a:solidFill>
            </a:endParaRPr>
          </a:p>
          <a:p>
            <a:r>
              <a:rPr lang="en-GB" sz="2800" dirty="0">
                <a:solidFill>
                  <a:srgbClr val="666666"/>
                </a:solidFill>
              </a:rPr>
              <a:t>Roughly $100 Trillion is invested this way and it has been the strategy for last 70 years</a:t>
            </a:r>
          </a:p>
          <a:p>
            <a:endParaRPr lang="en-GB" sz="280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3283-FFF0-B754-BC67-9699C9C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419600"/>
            <a:ext cx="1114584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02AAB-D403-41F2-C406-7C3A3562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3164D-A817-FF9A-047D-B621AFCD7340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5ABFD-B800-D6F8-EDE4-DAAA6425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105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4CCF-DDDF-12F3-3BAD-DAC9BF1D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17DA08-46F3-F2B3-2110-2FC7BAFB0FCA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ADEC8-DF45-CC5F-476E-E43BC51B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6191250" cy="41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439"/>
            <a:ext cx="8229600" cy="1097280"/>
          </a:xfrm>
        </p:spPr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304 End Term Test </a:t>
            </a:r>
            <a:br>
              <a:rPr lang="en-US" dirty="0"/>
            </a:br>
            <a:br>
              <a:rPr lang="en-US" altLang="en-US" i="1" dirty="0">
                <a:ea typeface="ヒラギノ角ゴ Pro W3" pitchFamily="-84" charset="-12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952195"/>
            <a:ext cx="8229600" cy="1245047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latin typeface="+mj-lt"/>
                <a:ea typeface="ヒラギノ角ゴ Pro W3" pitchFamily="-84" charset="-128"/>
                <a:cs typeface="Times New Roman" panose="02020603050405020304" pitchFamily="18" charset="0"/>
              </a:rPr>
              <a:t>WEEK 17 - As per your timetable - test will be on module Moodle page</a:t>
            </a:r>
          </a:p>
          <a:p>
            <a:pPr marL="0" indent="0">
              <a:buNone/>
            </a:pPr>
            <a:endParaRPr lang="en-US" sz="3200" b="1" i="1" dirty="0">
              <a:latin typeface="+mj-lt"/>
              <a:ea typeface="ヒラギノ角ゴ Pro W3" pitchFamily="-8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i="1" dirty="0">
              <a:latin typeface="+mj-lt"/>
              <a:ea typeface="ヒラギノ角ゴ Pro W3" pitchFamily="-8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i="1" dirty="0">
              <a:latin typeface="+mj-lt"/>
              <a:ea typeface="ヒラギノ角ゴ Pro W3" pitchFamily="-8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i="1" dirty="0">
              <a:latin typeface="+mj-lt"/>
              <a:ea typeface="ヒラギノ角ゴ Pro W3" pitchFamily="-8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r>
              <a:rPr lang="en-US" sz="2400" i="1" dirty="0">
                <a:ea typeface="ヒラギノ角ゴ Pro W3" pitchFamily="-84" charset="-128"/>
              </a:rPr>
              <a:t>.    </a:t>
            </a:r>
          </a:p>
          <a:p>
            <a:endParaRPr lang="en-US" sz="2400" dirty="0">
              <a:ea typeface="ヒラギノ角ゴ Pro W3" pitchFamily="-84" charset="-128"/>
              <a:cs typeface="Verdana" panose="020B0604030504040204" pitchFamily="34" charset="0"/>
            </a:endParaRPr>
          </a:p>
          <a:p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BD974-9BEE-7A3F-30B9-3EC5ADE4969A}"/>
              </a:ext>
            </a:extLst>
          </p:cNvPr>
          <p:cNvSpPr txBox="1"/>
          <p:nvPr/>
        </p:nvSpPr>
        <p:spPr>
          <a:xfrm>
            <a:off x="586409" y="479590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You must start the test before 12.00 in order to complete.</a:t>
            </a:r>
          </a:p>
          <a:p>
            <a:endParaRPr lang="en-GB" sz="2000" b="1" dirty="0"/>
          </a:p>
          <a:p>
            <a:r>
              <a:rPr lang="en-GB" sz="2000" b="1" dirty="0"/>
              <a:t>Test is inclusive of Week 17 work.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D4057FA1-A76E-E9CB-E392-4CFBA5DF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9" y="2121034"/>
            <a:ext cx="8633791" cy="261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0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39A94-0720-2D38-9DA5-9F5F3FE5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72E6ED-06B1-38C2-AD74-B276BBB18678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A3E8D-D848-FE92-435E-64899E30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00200"/>
            <a:ext cx="76485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C61A7-C6F9-EB9F-AD52-10CBC158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" y="3569970"/>
            <a:ext cx="8058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93DBC-1DBC-F2EC-82F6-53F2384CB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F87D6A-DAB8-8972-CBE6-37A50E7515BB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6B9C9-ADE9-AD65-B812-9E720C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743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A9CD-7623-1B2B-3F52-11934C06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AC45A8-3CC5-16CE-4AD2-F4E4A43063BA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9822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Classic portfolio theory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717B0-6A9C-2A4D-9F95-90CC59A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915275" cy="2924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4408-18AF-5BAF-B97A-5420D4BA228F}"/>
              </a:ext>
            </a:extLst>
          </p:cNvPr>
          <p:cNvSpPr txBox="1"/>
          <p:nvPr/>
        </p:nvSpPr>
        <p:spPr>
          <a:xfrm>
            <a:off x="1066800" y="48768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Stocks and bonds diverge as investors worry less about inflation (ft.com)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2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-23813" y="0"/>
          <a:ext cx="9167813" cy="70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210600" imgH="6427440" progId="">
                  <p:embed/>
                </p:oleObj>
              </mc:Choice>
              <mc:Fallback>
                <p:oleObj name="Clip" r:id="rId2" imgW="9210600" imgH="6427440" progId="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0"/>
                        <a:ext cx="9167813" cy="701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 rot="-2100000">
            <a:off x="473258" y="3739530"/>
            <a:ext cx="1905000" cy="922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4000" dirty="0">
                <a:latin typeface="Britannic Bold" pitchFamily="34" charset="0"/>
              </a:rPr>
              <a:t> </a:t>
            </a:r>
          </a:p>
          <a:p>
            <a:r>
              <a:rPr lang="en-US" sz="4000" dirty="0">
                <a:latin typeface="Britannic Bold" pitchFamily="34" charset="0"/>
              </a:rPr>
              <a:t>Appendix 1 </a:t>
            </a:r>
          </a:p>
          <a:p>
            <a:r>
              <a:rPr lang="en-US" sz="4000" dirty="0">
                <a:latin typeface="Britannic Bold" pitchFamily="34" charset="0"/>
              </a:rPr>
              <a:t>Fixed Income </a:t>
            </a:r>
          </a:p>
          <a:p>
            <a:r>
              <a:rPr lang="en-US" sz="4000" dirty="0">
                <a:latin typeface="Britannic Bold" pitchFamily="34" charset="0"/>
              </a:rPr>
              <a:t>Corporate Bond Liquidity Problem </a:t>
            </a:r>
          </a:p>
          <a:p>
            <a:r>
              <a:rPr lang="en-US" sz="4000" dirty="0">
                <a:latin typeface="Britannic Bold" pitchFamily="34" charset="0"/>
              </a:rPr>
              <a:t>Paul McCormick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FI Market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9312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Market Participants</a:t>
            </a:r>
          </a:p>
          <a:p>
            <a:pPr>
              <a:lnSpc>
                <a:spcPct val="90000"/>
              </a:lnSpc>
            </a:pPr>
            <a:r>
              <a:rPr lang="en-GB"/>
              <a:t>FI Asset Classes</a:t>
            </a:r>
          </a:p>
          <a:p>
            <a:pPr>
              <a:lnSpc>
                <a:spcPct val="90000"/>
              </a:lnSpc>
            </a:pPr>
            <a:r>
              <a:rPr lang="en-GB"/>
              <a:t>Demands of Buy Side</a:t>
            </a:r>
          </a:p>
          <a:p>
            <a:pPr>
              <a:lnSpc>
                <a:spcPct val="90000"/>
              </a:lnSpc>
            </a:pPr>
            <a:r>
              <a:rPr lang="en-GB"/>
              <a:t>Electronic Trading Platforms</a:t>
            </a:r>
          </a:p>
          <a:p>
            <a:pPr>
              <a:lnSpc>
                <a:spcPct val="90000"/>
              </a:lnSpc>
            </a:pPr>
            <a:r>
              <a:rPr lang="en-GB"/>
              <a:t>Challenges in the market</a:t>
            </a:r>
          </a:p>
          <a:p>
            <a:pPr>
              <a:lnSpc>
                <a:spcPct val="90000"/>
              </a:lnSpc>
            </a:pPr>
            <a:r>
              <a:rPr lang="en-GB"/>
              <a:t>The FI Market’s response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Market Participants - Buy Side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83575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Institutional Asset Managers: e.g. Blackrock ,PIMCO, Fidelity.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Hedge Funds: </a:t>
            </a:r>
            <a:r>
              <a:rPr lang="en-US" dirty="0" err="1"/>
              <a:t>e.g.Brevan</a:t>
            </a:r>
            <a:r>
              <a:rPr lang="en-US" dirty="0"/>
              <a:t> Howard, </a:t>
            </a:r>
            <a:r>
              <a:rPr lang="en-US" dirty="0" err="1"/>
              <a:t>BlueCrest</a:t>
            </a:r>
            <a:r>
              <a:rPr lang="en-US" dirty="0"/>
              <a:t> Capital Management.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Wealth Managers </a:t>
            </a:r>
            <a:r>
              <a:rPr lang="en-US" dirty="0" err="1"/>
              <a:t>e.g.UBS</a:t>
            </a:r>
            <a:r>
              <a:rPr lang="en-US" dirty="0"/>
              <a:t> WM ,CS WM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Smaller EMEA Banks e.g. ICICI Bank ,BHF  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Market Participants - Sell Side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Tier 1 Investment Banks:  e.g. Morgan Stanley, Deutsche Bank.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Tier 2 / 3 Banks: e.g. Rabobank, Lloyds Bank.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Sell-side Brokers </a:t>
            </a:r>
            <a:r>
              <a:rPr lang="en-US" dirty="0" err="1"/>
              <a:t>e.g</a:t>
            </a:r>
            <a:r>
              <a:rPr lang="en-US" dirty="0"/>
              <a:t> BGC, </a:t>
            </a:r>
            <a:r>
              <a:rPr lang="en-US" dirty="0" err="1"/>
              <a:t>ICAP,Tullett</a:t>
            </a:r>
            <a:r>
              <a:rPr lang="en-US" dirty="0"/>
              <a:t> </a:t>
            </a:r>
            <a:r>
              <a:rPr lang="en-US" dirty="0" err="1"/>
              <a:t>Prebon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Fixed Income Asset Classes -1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/>
              <a:t>Government Bonds: US Treasuries, UK Gilts, German Bunds</a:t>
            </a:r>
          </a:p>
          <a:p>
            <a:pPr lvl="1">
              <a:lnSpc>
                <a:spcPct val="90000"/>
              </a:lnSpc>
            </a:pPr>
            <a:r>
              <a:rPr lang="en-GB"/>
              <a:t>Sovereigns: e.g. issued by Sweden, Italy to international clients outside the borrowers own country.</a:t>
            </a:r>
          </a:p>
          <a:p>
            <a:pPr lvl="1">
              <a:lnSpc>
                <a:spcPct val="90000"/>
              </a:lnSpc>
            </a:pPr>
            <a:r>
              <a:rPr lang="en-GB"/>
              <a:t>Supranationals: e.g. World Bank, European Investment Bank</a:t>
            </a:r>
          </a:p>
          <a:p>
            <a:pPr lvl="1">
              <a:lnSpc>
                <a:spcPct val="90000"/>
              </a:lnSpc>
            </a:pPr>
            <a:r>
              <a:rPr lang="en-GB"/>
              <a:t>Covered Bonds e.g.Danish Mortgage Bonds.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Fixed Income Asset Classes -2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/>
              <a:t>Agency Bonds: e.g. issued by semi-government agencies often from the US e.g. Federal Home Loan Mortgage Corporation (Freddie Mac), the Federal National Mortgage Association(Fannie Mae) 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Corporates: e.g. IBM, Toyota, Marks &amp; Spencer.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Fixed Income Asset Classes - 3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Emerging Market Bonds e.g. Argentina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MBS/ABS: Mortgage and Asset Backed Securities; defined ‘Derivatives’  and played a huge role in the financial market collapse in 2008 due to the very leveraged nature of these instruments.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BCA05-3B5F-780E-F263-AB2831B9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44A-C583-32F0-A6AD-40A3A030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2057400"/>
            <a:ext cx="8229600" cy="1097280"/>
          </a:xfrm>
        </p:spPr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304 End Term Test 2 </a:t>
            </a:r>
            <a:br>
              <a:rPr lang="en-US" dirty="0"/>
            </a:br>
            <a:br>
              <a:rPr lang="en-US" dirty="0"/>
            </a:br>
            <a:r>
              <a:rPr lang="en-US" sz="2400" i="1">
                <a:solidFill>
                  <a:schemeClr val="bg1">
                    <a:lumMod val="50000"/>
                  </a:schemeClr>
                </a:solidFill>
                <a:ea typeface="ヒラギノ角ゴ Pro W3" pitchFamily="-84" charset="-128"/>
              </a:rPr>
              <a:t>50 ONLINE Multiple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ヒラギノ角ゴ Pro W3" pitchFamily="-84" charset="-128"/>
              </a:rPr>
              <a:t>Choice Questions in 60 minutes </a:t>
            </a:r>
            <a:br>
              <a:rPr lang="en-US" sz="2400" i="1" dirty="0">
                <a:solidFill>
                  <a:schemeClr val="bg1">
                    <a:lumMod val="50000"/>
                  </a:schemeClr>
                </a:solidFill>
                <a:ea typeface="ヒラギノ角ゴ Pro W3" pitchFamily="-84" charset="-128"/>
              </a:rPr>
            </a:br>
            <a:br>
              <a:rPr lang="en-US" sz="2400" i="1" dirty="0">
                <a:solidFill>
                  <a:schemeClr val="bg1">
                    <a:lumMod val="50000"/>
                  </a:schemeClr>
                </a:solidFill>
                <a:ea typeface="ヒラギノ角ゴ Pro W3" pitchFamily="-84" charset="-128"/>
              </a:rPr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ヒラギノ角ゴ Pro W3" pitchFamily="-84" charset="-128"/>
              </a:rPr>
              <a:t>Random questions for each student from a large bank of questions</a:t>
            </a:r>
            <a:br>
              <a:rPr lang="en-US" altLang="en-US" i="1" dirty="0">
                <a:ea typeface="ヒラギノ角ゴ Pro W3" pitchFamily="-84" charset="-128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1AD99-82D6-57AD-AFD5-6AB863FF3CCD}"/>
              </a:ext>
            </a:extLst>
          </p:cNvPr>
          <p:cNvSpPr txBox="1"/>
          <p:nvPr/>
        </p:nvSpPr>
        <p:spPr>
          <a:xfrm>
            <a:off x="228600" y="2981712"/>
            <a:ext cx="7924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If you have any technical difficulties – in order for the university to try and assist you…  </a:t>
            </a:r>
          </a:p>
          <a:p>
            <a:endParaRPr lang="en-US" sz="2400" i="1" dirty="0">
              <a:ea typeface="ヒラギノ角ゴ Pro W3" pitchFamily="-84" charset="-128"/>
              <a:cs typeface="Verdana" panose="020B0604030504040204" pitchFamily="34" charset="0"/>
            </a:endParaRPr>
          </a:p>
          <a:p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Email: </a:t>
            </a:r>
          </a:p>
          <a:p>
            <a:endParaRPr lang="en-US" sz="2400" i="1" dirty="0">
              <a:ea typeface="ヒラギノ角ゴ Pro W3" pitchFamily="-84" charset="-128"/>
              <a:cs typeface="Verdana" panose="020B0604030504040204" pitchFamily="34" charset="0"/>
            </a:endParaRPr>
          </a:p>
          <a:p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-  </a:t>
            </a:r>
            <a:r>
              <a:rPr lang="en-US" sz="2400" b="1" i="1" dirty="0">
                <a:ea typeface="ヒラギノ角ゴ Pro W3" pitchFamily="-84" charset="-128"/>
                <a:cs typeface="Verdana" panose="020B0604030504040204" pitchFamily="34" charset="0"/>
              </a:rPr>
              <a:t>during</a:t>
            </a:r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 the exam – NOT 30 minutes afterwards</a:t>
            </a:r>
          </a:p>
          <a:p>
            <a:pPr marL="0" indent="0">
              <a:buNone/>
            </a:pPr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- provide photo evidence of any problems with your email </a:t>
            </a:r>
          </a:p>
          <a:p>
            <a:r>
              <a:rPr lang="en-US" sz="2400" i="1" dirty="0">
                <a:ea typeface="ヒラギノ角ゴ Pro W3" pitchFamily="-84" charset="-128"/>
                <a:cs typeface="Verdana" panose="020B0604030504040204" pitchFamily="34" charset="0"/>
              </a:rPr>
              <a:t>Good luck!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58502-874F-907C-E828-839F00D2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55139"/>
            <a:ext cx="399172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 Asset Class 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16113"/>
            <a:ext cx="7848600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Governments</a:t>
            </a:r>
          </a:p>
          <a:p>
            <a:pPr>
              <a:lnSpc>
                <a:spcPct val="90000"/>
              </a:lnSpc>
            </a:pPr>
            <a:r>
              <a:rPr lang="en-GB"/>
              <a:t>Sovereigns</a:t>
            </a:r>
          </a:p>
          <a:p>
            <a:pPr>
              <a:lnSpc>
                <a:spcPct val="90000"/>
              </a:lnSpc>
            </a:pPr>
            <a:r>
              <a:rPr lang="en-GB"/>
              <a:t>Supranationals</a:t>
            </a:r>
          </a:p>
          <a:p>
            <a:pPr>
              <a:lnSpc>
                <a:spcPct val="90000"/>
              </a:lnSpc>
            </a:pPr>
            <a:r>
              <a:rPr lang="en-GB"/>
              <a:t>Covereds</a:t>
            </a:r>
          </a:p>
          <a:p>
            <a:pPr>
              <a:lnSpc>
                <a:spcPct val="90000"/>
              </a:lnSpc>
            </a:pPr>
            <a:r>
              <a:rPr lang="en-GB"/>
              <a:t>Agencies</a:t>
            </a:r>
          </a:p>
          <a:p>
            <a:pPr>
              <a:lnSpc>
                <a:spcPct val="90000"/>
              </a:lnSpc>
            </a:pPr>
            <a:r>
              <a:rPr lang="en-GB"/>
              <a:t>Corporates </a:t>
            </a:r>
          </a:p>
          <a:p>
            <a:pPr>
              <a:lnSpc>
                <a:spcPct val="90000"/>
              </a:lnSpc>
            </a:pPr>
            <a:r>
              <a:rPr lang="en-GB"/>
              <a:t>Emerging Market Bonds</a:t>
            </a:r>
          </a:p>
          <a:p>
            <a:pPr>
              <a:lnSpc>
                <a:spcPct val="90000"/>
              </a:lnSpc>
            </a:pPr>
            <a:r>
              <a:rPr lang="en-GB"/>
              <a:t>MBS/ABS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336675"/>
          </a:xfrm>
        </p:spPr>
        <p:txBody>
          <a:bodyPr/>
          <a:lstStyle/>
          <a:p>
            <a:r>
              <a:rPr lang="en-GB" sz="2800"/>
              <a:t>FI Asset Classes are either classified as Rates or Credit. Separate businesses, P/L and personnel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16113"/>
            <a:ext cx="7848600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Governments - Rates</a:t>
            </a:r>
          </a:p>
          <a:p>
            <a:pPr>
              <a:lnSpc>
                <a:spcPct val="90000"/>
              </a:lnSpc>
            </a:pPr>
            <a:r>
              <a:rPr lang="en-GB" dirty="0"/>
              <a:t>Sovereigns - Rates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Supranationals</a:t>
            </a:r>
            <a:r>
              <a:rPr lang="en-GB" dirty="0"/>
              <a:t> - Rates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Covereds</a:t>
            </a:r>
            <a:r>
              <a:rPr lang="en-GB" dirty="0"/>
              <a:t> - Rates </a:t>
            </a:r>
          </a:p>
          <a:p>
            <a:pPr>
              <a:lnSpc>
                <a:spcPct val="90000"/>
              </a:lnSpc>
            </a:pPr>
            <a:r>
              <a:rPr lang="en-GB" dirty="0"/>
              <a:t>Agencies - Rates</a:t>
            </a:r>
          </a:p>
          <a:p>
            <a:pPr>
              <a:lnSpc>
                <a:spcPct val="90000"/>
              </a:lnSpc>
            </a:pPr>
            <a:r>
              <a:rPr lang="en-GB" dirty="0"/>
              <a:t>Corporates - Credit</a:t>
            </a:r>
          </a:p>
          <a:p>
            <a:pPr>
              <a:lnSpc>
                <a:spcPct val="90000"/>
              </a:lnSpc>
            </a:pPr>
            <a:r>
              <a:rPr lang="en-GB" dirty="0"/>
              <a:t>Emerging Market Bonds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CF56D-8816-BC71-BD1B-52BA88D18485}"/>
              </a:ext>
            </a:extLst>
          </p:cNvPr>
          <p:cNvSpPr txBox="1"/>
          <p:nvPr/>
        </p:nvSpPr>
        <p:spPr>
          <a:xfrm>
            <a:off x="5105400" y="1981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Not </a:t>
            </a:r>
            <a:r>
              <a:rPr lang="en-GB" sz="2000" dirty="0" err="1">
                <a:solidFill>
                  <a:srgbClr val="FF0000"/>
                </a:solidFill>
              </a:rPr>
              <a:t>assessible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Demands of the Buy Side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424863" cy="5905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Institutional Asset Managers:  - mainly Governments for liquidity/ease of trading but some Corporate Bonds also (Corps much less liquid)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Hedge Funds: - totally Governments for liquidity reasons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Wealth Managers - Corporate Bonds for higher yield / return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Smaller EMEA Banks –trade all asset classes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Main FI Electronic Trading Platforms -Strengths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20938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Tradeweb: Rates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Bloomberg: All                                                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MarketAxess: Corporates (Institutional)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Demands of the Buy Side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848600" cy="46243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Institutional Asset Managers: </a:t>
            </a:r>
            <a:r>
              <a:rPr lang="en-US" sz="2400" dirty="0"/>
              <a:t>- mainly Governments - execute via Tradeweb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Hedge Funds:                                               </a:t>
            </a:r>
            <a:r>
              <a:rPr lang="en-US" sz="2400" dirty="0"/>
              <a:t>- definitely Governments - execute via telephone (no trading platform can handle the big sizes)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Wealth Managers </a:t>
            </a:r>
            <a:r>
              <a:rPr lang="en-US" sz="2400" dirty="0"/>
              <a:t>- mainly Credit (some EM) - execute via BBG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Smaller EMEA Banks </a:t>
            </a:r>
            <a:r>
              <a:rPr lang="en-US" sz="2400" dirty="0"/>
              <a:t>- all - execute via BBG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Current Challenges Of The Market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LIQUIDITY ...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en-GB" sz="2800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GB" sz="2800"/>
              <a:t>    i.e. the current extreme difficulty of executing trades in any reasonable size in the Corporate Bond Market – the Buy Side cannot transact !!!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GB" sz="2000"/>
              <a:t>                                                                                                                     .....so accurate price information knowing where the market really is ..is so valuable.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Current Challenges Of The Market </a:t>
            </a:r>
            <a:br>
              <a:rPr lang="en-GB" sz="2800"/>
            </a:br>
            <a:r>
              <a:rPr lang="en-GB" sz="2800"/>
              <a:t>Why is This ? What’s changed ? – Fact 1 </a:t>
            </a:r>
            <a:r>
              <a:rPr lang="en-US" sz="28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dirty="0"/>
              <a:t>FX – only 30 major currency pairs </a:t>
            </a:r>
            <a:r>
              <a:rPr lang="en-GB" dirty="0" err="1"/>
              <a:t>e.g.USD</a:t>
            </a:r>
            <a:r>
              <a:rPr lang="en-GB" dirty="0"/>
              <a:t>/EUR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GB" dirty="0"/>
              <a:t>Equities – only 3000 major stocks in the world. Constituents of FTSE 100, S&amp;P 500, Nikkei, DAX etc..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GB" dirty="0"/>
              <a:t>FI – there are over 400,000 unique bonds !                                                                                                             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Current Challenges Of The Market </a:t>
            </a:r>
            <a:br>
              <a:rPr lang="en-GB" sz="2800"/>
            </a:br>
            <a:r>
              <a:rPr lang="en-GB" sz="2800"/>
              <a:t>Why is This ? What’s changed ? – Fact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E.G. Toyota Motor Corp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Shares trade Japan, Singapore, US   ... 8 different SEs only.. i.e. 8 locations =   8 securities to concentrate liquidity in.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Toyota has 731 different bond issues !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Current Challenges Of The Market </a:t>
            </a:r>
            <a:br>
              <a:rPr lang="en-GB" sz="2800" dirty="0"/>
            </a:br>
            <a:r>
              <a:rPr lang="en-GB" sz="2800" dirty="0"/>
              <a:t>Toyota Motor Corp 731 Different Bond Issues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53525" cy="544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144000" cy="540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Current Challenges Of The Market </a:t>
            </a:r>
            <a:br>
              <a:rPr lang="en-GB" sz="2400" dirty="0"/>
            </a:br>
            <a:r>
              <a:rPr lang="en-GB" sz="2400" dirty="0"/>
              <a:t>Why is This ? What’s changed ? – Fact 1 –So What?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7848600" cy="3744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It means trying to find a buyer and a seller of the same bond at the same time in roughly the same size is very difficult.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GB" dirty="0"/>
              <a:t>   (</a:t>
            </a:r>
            <a:r>
              <a:rPr lang="en-GB" sz="2400" dirty="0"/>
              <a:t>Note: a Corporate Bond problem not a Government Bond problem </a:t>
            </a:r>
            <a:r>
              <a:rPr lang="en-GB" sz="2400" b="1" dirty="0">
                <a:solidFill>
                  <a:srgbClr val="FF0000"/>
                </a:solidFill>
              </a:rPr>
              <a:t>SO</a:t>
            </a:r>
            <a:r>
              <a:rPr lang="en-GB" sz="2400" dirty="0"/>
              <a:t> 80% of Government Bond trading is electronic versus 30% of Corporates) 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GB" sz="2400" dirty="0">
                <a:solidFill>
                  <a:srgbClr val="FF0000"/>
                </a:solidFill>
              </a:rPr>
              <a:t>   Other instruments that are NOT easy to trade electronically include Derivatives &amp; Alternative Investments like Student Housing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F0AE2-132B-35EB-6275-4A3BC114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D8B-5F83-90A4-148D-B5E95179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Key themes – Session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6FE1-DFED-2FE0-20C6-06396C9D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r>
              <a:rPr lang="en-US" sz="2400" dirty="0">
                <a:ea typeface="ヒラギノ角ゴ Pro W3" pitchFamily="-84" charset="-128"/>
              </a:rPr>
              <a:t>Non-Farm Payroll economic data release and affect on financial markets </a:t>
            </a:r>
          </a:p>
          <a:p>
            <a:r>
              <a:rPr lang="en-US" sz="2400" dirty="0">
                <a:ea typeface="ヒラギノ角ゴ Pro W3" pitchFamily="-84" charset="-128"/>
              </a:rPr>
              <a:t>Debt/GDP ratios - focus on Japan </a:t>
            </a:r>
          </a:p>
          <a:p>
            <a:r>
              <a:rPr lang="en-US" sz="2400" dirty="0">
                <a:ea typeface="ヒラギノ角ゴ Pro W3" pitchFamily="-84" charset="-128"/>
              </a:rPr>
              <a:t>GameStop +8000%</a:t>
            </a:r>
          </a:p>
          <a:p>
            <a:r>
              <a:rPr lang="en-US" sz="2400" dirty="0">
                <a:ea typeface="ヒラギノ角ゴ Pro W3" pitchFamily="-84" charset="-128"/>
              </a:rPr>
              <a:t>..including Payment For Order Flow</a:t>
            </a:r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F5C28-D116-DD40-B481-4196BD9C809D}"/>
              </a:ext>
            </a:extLst>
          </p:cNvPr>
          <p:cNvSpPr txBox="1"/>
          <p:nvPr/>
        </p:nvSpPr>
        <p:spPr>
          <a:xfrm>
            <a:off x="6553200" y="4648200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654848 </a:t>
            </a:r>
          </a:p>
          <a:p>
            <a:endParaRPr lang="en-GB" sz="2000" dirty="0"/>
          </a:p>
        </p:txBody>
      </p:sp>
      <p:pic>
        <p:nvPicPr>
          <p:cNvPr id="6" name="Picture 2" descr="C:\Users\Lenovo\Desktop\OCD2017_M\MISC3\Paul\Images\Financial Times + calc.jpg">
            <a:extLst>
              <a:ext uri="{FF2B5EF4-FFF2-40B4-BE49-F238E27FC236}">
                <a16:creationId xmlns:a16="http://schemas.microsoft.com/office/drawing/2014/main" id="{5A2EC2A3-679E-822F-93C6-92A43B05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0837"/>
            <a:ext cx="2364058" cy="15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Current Challenges Of The Market </a:t>
            </a:r>
            <a:br>
              <a:rPr lang="en-GB" sz="2400"/>
            </a:br>
            <a:r>
              <a:rPr lang="en-GB" sz="2400"/>
              <a:t>This wasn’t a problem before 2008 .. 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3600" b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2286000"/>
            <a:ext cx="2133600" cy="2554288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PIMCO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791200" y="2286000"/>
            <a:ext cx="2597150" cy="3170238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4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DeutscheBank</a:t>
            </a:r>
            <a:r>
              <a:rPr lang="en-GB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>
            <a:off x="2895600" y="22860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0794" name="Freeform 10"/>
          <p:cNvSpPr>
            <a:spLocks/>
          </p:cNvSpPr>
          <p:nvPr/>
        </p:nvSpPr>
        <p:spPr bwMode="auto">
          <a:xfrm>
            <a:off x="2819400" y="4495800"/>
            <a:ext cx="2800350" cy="885825"/>
          </a:xfrm>
          <a:custGeom>
            <a:avLst/>
            <a:gdLst>
              <a:gd name="T0" fmla="*/ 2147483647 w 1764"/>
              <a:gd name="T1" fmla="*/ 2147483647 h 558"/>
              <a:gd name="T2" fmla="*/ 2147483647 w 1764"/>
              <a:gd name="T3" fmla="*/ 2147483647 h 558"/>
              <a:gd name="T4" fmla="*/ 2147483647 w 1764"/>
              <a:gd name="T5" fmla="*/ 2147483647 h 558"/>
              <a:gd name="T6" fmla="*/ 2147483647 w 1764"/>
              <a:gd name="T7" fmla="*/ 2147483647 h 558"/>
              <a:gd name="T8" fmla="*/ 2147483647 w 1764"/>
              <a:gd name="T9" fmla="*/ 2147483647 h 558"/>
              <a:gd name="T10" fmla="*/ 2147483647 w 1764"/>
              <a:gd name="T11" fmla="*/ 2147483647 h 558"/>
              <a:gd name="T12" fmla="*/ 2147483647 w 1764"/>
              <a:gd name="T13" fmla="*/ 2147483647 h 558"/>
              <a:gd name="T14" fmla="*/ 2147483647 w 1764"/>
              <a:gd name="T15" fmla="*/ 2147483647 h 558"/>
              <a:gd name="T16" fmla="*/ 2147483647 w 1764"/>
              <a:gd name="T17" fmla="*/ 2147483647 h 558"/>
              <a:gd name="T18" fmla="*/ 2147483647 w 1764"/>
              <a:gd name="T19" fmla="*/ 2147483647 h 558"/>
              <a:gd name="T20" fmla="*/ 2147483647 w 1764"/>
              <a:gd name="T21" fmla="*/ 2147483647 h 558"/>
              <a:gd name="T22" fmla="*/ 2147483647 w 1764"/>
              <a:gd name="T23" fmla="*/ 0 h 558"/>
              <a:gd name="T24" fmla="*/ 2147483647 w 1764"/>
              <a:gd name="T25" fmla="*/ 2147483647 h 558"/>
              <a:gd name="T26" fmla="*/ 2147483647 w 1764"/>
              <a:gd name="T27" fmla="*/ 2147483647 h 558"/>
              <a:gd name="T28" fmla="*/ 2147483647 w 1764"/>
              <a:gd name="T29" fmla="*/ 2147483647 h 558"/>
              <a:gd name="T30" fmla="*/ 2147483647 w 1764"/>
              <a:gd name="T31" fmla="*/ 2147483647 h 558"/>
              <a:gd name="T32" fmla="*/ 2147483647 w 1764"/>
              <a:gd name="T33" fmla="*/ 2147483647 h 558"/>
              <a:gd name="T34" fmla="*/ 2147483647 w 1764"/>
              <a:gd name="T35" fmla="*/ 2147483647 h 558"/>
              <a:gd name="T36" fmla="*/ 2147483647 w 1764"/>
              <a:gd name="T37" fmla="*/ 2147483647 h 558"/>
              <a:gd name="T38" fmla="*/ 2147483647 w 1764"/>
              <a:gd name="T39" fmla="*/ 2147483647 h 558"/>
              <a:gd name="T40" fmla="*/ 2147483647 w 1764"/>
              <a:gd name="T41" fmla="*/ 2147483647 h 558"/>
              <a:gd name="T42" fmla="*/ 2147483647 w 1764"/>
              <a:gd name="T43" fmla="*/ 2147483647 h 558"/>
              <a:gd name="T44" fmla="*/ 2147483647 w 1764"/>
              <a:gd name="T45" fmla="*/ 2147483647 h 558"/>
              <a:gd name="T46" fmla="*/ 2147483647 w 1764"/>
              <a:gd name="T47" fmla="*/ 2147483647 h 558"/>
              <a:gd name="T48" fmla="*/ 0 w 1764"/>
              <a:gd name="T49" fmla="*/ 2147483647 h 5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64"/>
              <a:gd name="T76" fmla="*/ 0 h 558"/>
              <a:gd name="T77" fmla="*/ 1764 w 1764"/>
              <a:gd name="T78" fmla="*/ 558 h 55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64" h="558">
                <a:moveTo>
                  <a:pt x="1764" y="234"/>
                </a:moveTo>
                <a:cubicBezTo>
                  <a:pt x="1697" y="212"/>
                  <a:pt x="1676" y="218"/>
                  <a:pt x="1593" y="225"/>
                </a:cubicBezTo>
                <a:cubicBezTo>
                  <a:pt x="1570" y="293"/>
                  <a:pt x="1601" y="209"/>
                  <a:pt x="1566" y="279"/>
                </a:cubicBezTo>
                <a:cubicBezTo>
                  <a:pt x="1559" y="293"/>
                  <a:pt x="1552" y="329"/>
                  <a:pt x="1548" y="342"/>
                </a:cubicBezTo>
                <a:cubicBezTo>
                  <a:pt x="1540" y="370"/>
                  <a:pt x="1525" y="397"/>
                  <a:pt x="1512" y="423"/>
                </a:cubicBezTo>
                <a:cubicBezTo>
                  <a:pt x="1498" y="452"/>
                  <a:pt x="1440" y="486"/>
                  <a:pt x="1440" y="486"/>
                </a:cubicBezTo>
                <a:cubicBezTo>
                  <a:pt x="1410" y="483"/>
                  <a:pt x="1379" y="486"/>
                  <a:pt x="1350" y="477"/>
                </a:cubicBezTo>
                <a:cubicBezTo>
                  <a:pt x="1327" y="470"/>
                  <a:pt x="1291" y="391"/>
                  <a:pt x="1269" y="369"/>
                </a:cubicBezTo>
                <a:cubicBezTo>
                  <a:pt x="1228" y="247"/>
                  <a:pt x="1274" y="398"/>
                  <a:pt x="1242" y="216"/>
                </a:cubicBezTo>
                <a:cubicBezTo>
                  <a:pt x="1233" y="165"/>
                  <a:pt x="1216" y="151"/>
                  <a:pt x="1188" y="108"/>
                </a:cubicBezTo>
                <a:cubicBezTo>
                  <a:pt x="1162" y="70"/>
                  <a:pt x="1127" y="43"/>
                  <a:pt x="1089" y="18"/>
                </a:cubicBezTo>
                <a:cubicBezTo>
                  <a:pt x="1080" y="12"/>
                  <a:pt x="1062" y="0"/>
                  <a:pt x="1062" y="0"/>
                </a:cubicBezTo>
                <a:cubicBezTo>
                  <a:pt x="1023" y="3"/>
                  <a:pt x="983" y="0"/>
                  <a:pt x="945" y="9"/>
                </a:cubicBezTo>
                <a:cubicBezTo>
                  <a:pt x="920" y="15"/>
                  <a:pt x="880" y="93"/>
                  <a:pt x="864" y="117"/>
                </a:cubicBezTo>
                <a:cubicBezTo>
                  <a:pt x="841" y="152"/>
                  <a:pt x="840" y="174"/>
                  <a:pt x="828" y="216"/>
                </a:cubicBezTo>
                <a:cubicBezTo>
                  <a:pt x="810" y="282"/>
                  <a:pt x="787" y="349"/>
                  <a:pt x="765" y="414"/>
                </a:cubicBezTo>
                <a:cubicBezTo>
                  <a:pt x="756" y="441"/>
                  <a:pt x="736" y="502"/>
                  <a:pt x="720" y="522"/>
                </a:cubicBezTo>
                <a:cubicBezTo>
                  <a:pt x="699" y="548"/>
                  <a:pt x="650" y="552"/>
                  <a:pt x="621" y="558"/>
                </a:cubicBezTo>
                <a:cubicBezTo>
                  <a:pt x="594" y="555"/>
                  <a:pt x="567" y="554"/>
                  <a:pt x="540" y="549"/>
                </a:cubicBezTo>
                <a:cubicBezTo>
                  <a:pt x="521" y="545"/>
                  <a:pt x="486" y="531"/>
                  <a:pt x="486" y="531"/>
                </a:cubicBezTo>
                <a:cubicBezTo>
                  <a:pt x="450" y="478"/>
                  <a:pt x="444" y="467"/>
                  <a:pt x="432" y="405"/>
                </a:cubicBezTo>
                <a:cubicBezTo>
                  <a:pt x="430" y="379"/>
                  <a:pt x="438" y="230"/>
                  <a:pt x="387" y="198"/>
                </a:cubicBezTo>
                <a:cubicBezTo>
                  <a:pt x="363" y="183"/>
                  <a:pt x="333" y="180"/>
                  <a:pt x="306" y="171"/>
                </a:cubicBezTo>
                <a:cubicBezTo>
                  <a:pt x="297" y="168"/>
                  <a:pt x="279" y="162"/>
                  <a:pt x="279" y="162"/>
                </a:cubicBezTo>
                <a:cubicBezTo>
                  <a:pt x="160" y="167"/>
                  <a:pt x="90" y="144"/>
                  <a:pt x="0" y="189"/>
                </a:cubicBezTo>
              </a:path>
            </a:pathLst>
          </a:custGeom>
          <a:noFill/>
          <a:ln w="76200" cap="flat" cmpd="sng">
            <a:solidFill>
              <a:srgbClr val="66FF33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1979613" y="1676400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20 MM Toyota 5% 2030</a:t>
            </a: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3048000" y="5562600"/>
            <a:ext cx="2667000" cy="954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66FF33"/>
                </a:solidFill>
              </a:rPr>
              <a:t>Price Returned</a:t>
            </a:r>
            <a:endParaRPr lang="en-GB" sz="280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3" grpId="0" animBg="1"/>
      <p:bldP spid="630794" grpId="0" animBg="1"/>
      <p:bldP spid="630795" grpId="0"/>
      <p:bldP spid="6307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Factors influencing a bank’s ability to hold a bond trading position. </a:t>
            </a:r>
            <a:r>
              <a:rPr lang="en-US" sz="240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Investment Bank Balance Sheets                      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Capital Requirements                                                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Current Challenges Of The Market </a:t>
            </a:r>
            <a:br>
              <a:rPr lang="en-GB" sz="2400"/>
            </a:br>
            <a:r>
              <a:rPr lang="en-GB" sz="2400"/>
              <a:t>This wasn’t a problem before 2008 .. </a:t>
            </a:r>
            <a:r>
              <a:rPr lang="en-US" sz="240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Investment Bank has a risk position(long/short) in a bond it must set aside a certain amount of capital to cover that risk from a regulatory perspective.                       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Deutsche buys 10 MM Corporate Bond from client, it needs to set a 4% of capital against it.                                                 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Current Challenges Of The Market </a:t>
            </a:r>
            <a:br>
              <a:rPr lang="en-GB" sz="2400"/>
            </a:br>
            <a:r>
              <a:rPr lang="en-GB" sz="2400"/>
              <a:t>This wasn’t a problem before 2008 .. </a:t>
            </a:r>
            <a:r>
              <a:rPr lang="en-US" sz="240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dirty="0"/>
              <a:t>Pre 2008 Deutsche Bank Corporate Bond Global Balance Sheet 4 Billion USD.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Pre 2008 the Capital Requirement of any Corporate Bond was </a:t>
            </a:r>
            <a:r>
              <a:rPr lang="en-US" sz="2000" dirty="0" err="1"/>
              <a:t>approx</a:t>
            </a:r>
            <a:r>
              <a:rPr lang="en-US" sz="2000" dirty="0"/>
              <a:t> 4% i.e. for bank to own 10MM required USD 400,000 (that is 400,000 of 4 Billion).                       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/>
              <a:t>Post 2008 Deutsche Bank Corporate Bond Global Balance Sheet 1 Billion USD i.e. 25%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Post 2008 the Capital Requirement of any Corporate Bond is  </a:t>
            </a:r>
            <a:r>
              <a:rPr lang="en-US" sz="2000" dirty="0" err="1"/>
              <a:t>approx</a:t>
            </a:r>
            <a:r>
              <a:rPr lang="en-US" sz="2000" dirty="0"/>
              <a:t> 8% i.e. for bank to own 10MM requires USD 800,000 (that is 800,000 of 1 Billion).                        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Current Challenges Of The Market </a:t>
            </a:r>
            <a:br>
              <a:rPr lang="en-GB" sz="2400"/>
            </a:br>
            <a:r>
              <a:rPr lang="en-GB" sz="2400"/>
              <a:t>Why is This ? What’s changed ? – Fact 2?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92375"/>
            <a:ext cx="7848600" cy="3744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With Balance Sheets down and Capital Requirements up it means Investment Banks cannot hold bonds on their trading book anymore – they haven’t got the capital !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 b="1"/>
              <a:t>It is Regulation </a:t>
            </a:r>
            <a:r>
              <a:rPr lang="en-GB" sz="2400" b="1" u="sng"/>
              <a:t>Basle 3</a:t>
            </a:r>
            <a:r>
              <a:rPr lang="en-GB" sz="2400" b="1"/>
              <a:t> that has changed the Capital Requirement Ratio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Current Challenges Of The Market </a:t>
            </a:r>
            <a:br>
              <a:rPr lang="en-GB" sz="2400"/>
            </a:br>
            <a:r>
              <a:rPr lang="en-GB" sz="2400"/>
              <a:t>This wasn’t a problem before 2008 .. this is a problem now!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3600" b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2286000"/>
            <a:ext cx="2133600" cy="2554288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PIMCO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791200" y="2286000"/>
            <a:ext cx="2597150" cy="3170238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4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DeutscheBank</a:t>
            </a:r>
            <a:r>
              <a:rPr lang="en-GB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>
            <a:off x="2895600" y="22860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0794" name="Freeform 10"/>
          <p:cNvSpPr>
            <a:spLocks/>
          </p:cNvSpPr>
          <p:nvPr/>
        </p:nvSpPr>
        <p:spPr bwMode="auto">
          <a:xfrm>
            <a:off x="2771775" y="3789363"/>
            <a:ext cx="2800350" cy="885825"/>
          </a:xfrm>
          <a:custGeom>
            <a:avLst/>
            <a:gdLst>
              <a:gd name="T0" fmla="*/ 2147483647 w 1764"/>
              <a:gd name="T1" fmla="*/ 2147483647 h 558"/>
              <a:gd name="T2" fmla="*/ 2147483647 w 1764"/>
              <a:gd name="T3" fmla="*/ 2147483647 h 558"/>
              <a:gd name="T4" fmla="*/ 2147483647 w 1764"/>
              <a:gd name="T5" fmla="*/ 2147483647 h 558"/>
              <a:gd name="T6" fmla="*/ 2147483647 w 1764"/>
              <a:gd name="T7" fmla="*/ 2147483647 h 558"/>
              <a:gd name="T8" fmla="*/ 2147483647 w 1764"/>
              <a:gd name="T9" fmla="*/ 2147483647 h 558"/>
              <a:gd name="T10" fmla="*/ 2147483647 w 1764"/>
              <a:gd name="T11" fmla="*/ 2147483647 h 558"/>
              <a:gd name="T12" fmla="*/ 2147483647 w 1764"/>
              <a:gd name="T13" fmla="*/ 2147483647 h 558"/>
              <a:gd name="T14" fmla="*/ 2147483647 w 1764"/>
              <a:gd name="T15" fmla="*/ 2147483647 h 558"/>
              <a:gd name="T16" fmla="*/ 2147483647 w 1764"/>
              <a:gd name="T17" fmla="*/ 2147483647 h 558"/>
              <a:gd name="T18" fmla="*/ 2147483647 w 1764"/>
              <a:gd name="T19" fmla="*/ 2147483647 h 558"/>
              <a:gd name="T20" fmla="*/ 2147483647 w 1764"/>
              <a:gd name="T21" fmla="*/ 2147483647 h 558"/>
              <a:gd name="T22" fmla="*/ 2147483647 w 1764"/>
              <a:gd name="T23" fmla="*/ 0 h 558"/>
              <a:gd name="T24" fmla="*/ 2147483647 w 1764"/>
              <a:gd name="T25" fmla="*/ 2147483647 h 558"/>
              <a:gd name="T26" fmla="*/ 2147483647 w 1764"/>
              <a:gd name="T27" fmla="*/ 2147483647 h 558"/>
              <a:gd name="T28" fmla="*/ 2147483647 w 1764"/>
              <a:gd name="T29" fmla="*/ 2147483647 h 558"/>
              <a:gd name="T30" fmla="*/ 2147483647 w 1764"/>
              <a:gd name="T31" fmla="*/ 2147483647 h 558"/>
              <a:gd name="T32" fmla="*/ 2147483647 w 1764"/>
              <a:gd name="T33" fmla="*/ 2147483647 h 558"/>
              <a:gd name="T34" fmla="*/ 2147483647 w 1764"/>
              <a:gd name="T35" fmla="*/ 2147483647 h 558"/>
              <a:gd name="T36" fmla="*/ 2147483647 w 1764"/>
              <a:gd name="T37" fmla="*/ 2147483647 h 558"/>
              <a:gd name="T38" fmla="*/ 2147483647 w 1764"/>
              <a:gd name="T39" fmla="*/ 2147483647 h 558"/>
              <a:gd name="T40" fmla="*/ 2147483647 w 1764"/>
              <a:gd name="T41" fmla="*/ 2147483647 h 558"/>
              <a:gd name="T42" fmla="*/ 2147483647 w 1764"/>
              <a:gd name="T43" fmla="*/ 2147483647 h 558"/>
              <a:gd name="T44" fmla="*/ 2147483647 w 1764"/>
              <a:gd name="T45" fmla="*/ 2147483647 h 558"/>
              <a:gd name="T46" fmla="*/ 2147483647 w 1764"/>
              <a:gd name="T47" fmla="*/ 2147483647 h 558"/>
              <a:gd name="T48" fmla="*/ 0 w 1764"/>
              <a:gd name="T49" fmla="*/ 2147483647 h 5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64"/>
              <a:gd name="T76" fmla="*/ 0 h 558"/>
              <a:gd name="T77" fmla="*/ 1764 w 1764"/>
              <a:gd name="T78" fmla="*/ 558 h 55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64" h="558">
                <a:moveTo>
                  <a:pt x="1764" y="234"/>
                </a:moveTo>
                <a:cubicBezTo>
                  <a:pt x="1697" y="212"/>
                  <a:pt x="1676" y="218"/>
                  <a:pt x="1593" y="225"/>
                </a:cubicBezTo>
                <a:cubicBezTo>
                  <a:pt x="1570" y="293"/>
                  <a:pt x="1601" y="209"/>
                  <a:pt x="1566" y="279"/>
                </a:cubicBezTo>
                <a:cubicBezTo>
                  <a:pt x="1559" y="293"/>
                  <a:pt x="1552" y="329"/>
                  <a:pt x="1548" y="342"/>
                </a:cubicBezTo>
                <a:cubicBezTo>
                  <a:pt x="1540" y="370"/>
                  <a:pt x="1525" y="397"/>
                  <a:pt x="1512" y="423"/>
                </a:cubicBezTo>
                <a:cubicBezTo>
                  <a:pt x="1498" y="452"/>
                  <a:pt x="1440" y="486"/>
                  <a:pt x="1440" y="486"/>
                </a:cubicBezTo>
                <a:cubicBezTo>
                  <a:pt x="1410" y="483"/>
                  <a:pt x="1379" y="486"/>
                  <a:pt x="1350" y="477"/>
                </a:cubicBezTo>
                <a:cubicBezTo>
                  <a:pt x="1327" y="470"/>
                  <a:pt x="1291" y="391"/>
                  <a:pt x="1269" y="369"/>
                </a:cubicBezTo>
                <a:cubicBezTo>
                  <a:pt x="1228" y="247"/>
                  <a:pt x="1274" y="398"/>
                  <a:pt x="1242" y="216"/>
                </a:cubicBezTo>
                <a:cubicBezTo>
                  <a:pt x="1233" y="165"/>
                  <a:pt x="1216" y="151"/>
                  <a:pt x="1188" y="108"/>
                </a:cubicBezTo>
                <a:cubicBezTo>
                  <a:pt x="1162" y="70"/>
                  <a:pt x="1127" y="43"/>
                  <a:pt x="1089" y="18"/>
                </a:cubicBezTo>
                <a:cubicBezTo>
                  <a:pt x="1080" y="12"/>
                  <a:pt x="1062" y="0"/>
                  <a:pt x="1062" y="0"/>
                </a:cubicBezTo>
                <a:cubicBezTo>
                  <a:pt x="1023" y="3"/>
                  <a:pt x="983" y="0"/>
                  <a:pt x="945" y="9"/>
                </a:cubicBezTo>
                <a:cubicBezTo>
                  <a:pt x="920" y="15"/>
                  <a:pt x="880" y="93"/>
                  <a:pt x="864" y="117"/>
                </a:cubicBezTo>
                <a:cubicBezTo>
                  <a:pt x="841" y="152"/>
                  <a:pt x="840" y="174"/>
                  <a:pt x="828" y="216"/>
                </a:cubicBezTo>
                <a:cubicBezTo>
                  <a:pt x="810" y="282"/>
                  <a:pt x="787" y="349"/>
                  <a:pt x="765" y="414"/>
                </a:cubicBezTo>
                <a:cubicBezTo>
                  <a:pt x="756" y="441"/>
                  <a:pt x="736" y="502"/>
                  <a:pt x="720" y="522"/>
                </a:cubicBezTo>
                <a:cubicBezTo>
                  <a:pt x="699" y="548"/>
                  <a:pt x="650" y="552"/>
                  <a:pt x="621" y="558"/>
                </a:cubicBezTo>
                <a:cubicBezTo>
                  <a:pt x="594" y="555"/>
                  <a:pt x="567" y="554"/>
                  <a:pt x="540" y="549"/>
                </a:cubicBezTo>
                <a:cubicBezTo>
                  <a:pt x="521" y="545"/>
                  <a:pt x="486" y="531"/>
                  <a:pt x="486" y="531"/>
                </a:cubicBezTo>
                <a:cubicBezTo>
                  <a:pt x="450" y="478"/>
                  <a:pt x="444" y="467"/>
                  <a:pt x="432" y="405"/>
                </a:cubicBezTo>
                <a:cubicBezTo>
                  <a:pt x="430" y="379"/>
                  <a:pt x="438" y="230"/>
                  <a:pt x="387" y="198"/>
                </a:cubicBezTo>
                <a:cubicBezTo>
                  <a:pt x="363" y="183"/>
                  <a:pt x="333" y="180"/>
                  <a:pt x="306" y="171"/>
                </a:cubicBezTo>
                <a:cubicBezTo>
                  <a:pt x="297" y="168"/>
                  <a:pt x="279" y="162"/>
                  <a:pt x="279" y="162"/>
                </a:cubicBezTo>
                <a:cubicBezTo>
                  <a:pt x="160" y="167"/>
                  <a:pt x="90" y="144"/>
                  <a:pt x="0" y="189"/>
                </a:cubicBezTo>
              </a:path>
            </a:pathLst>
          </a:custGeom>
          <a:noFill/>
          <a:ln w="76200" cap="flat" cmpd="sng">
            <a:solidFill>
              <a:srgbClr val="66FF33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1979613" y="1676400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20 MM Toyota 5% 2018</a:t>
            </a: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916238" y="5013325"/>
            <a:ext cx="3240087" cy="18161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66FF33"/>
                </a:solidFill>
              </a:rPr>
              <a:t>Price Returned in 1 or 2 MM only! PIMCO can’t trade!</a:t>
            </a:r>
            <a:endParaRPr lang="en-GB" sz="280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3" grpId="0" animBg="1"/>
      <p:bldP spid="630794" grpId="0" animBg="1"/>
      <p:bldP spid="630795" grpId="0"/>
      <p:bldP spid="6307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PIMCO are just 1 fund manager with large size Corporate Bond trades to execute.The Buy Side can’t trade with IBs in any size anymore !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3600" b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179388" y="2286000"/>
            <a:ext cx="2663825" cy="2924175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PIMCO</a:t>
            </a: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Blackrock</a:t>
            </a: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Fidelity 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791200" y="2286000"/>
            <a:ext cx="3173413" cy="483235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Deutsche Bank</a:t>
            </a: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Morgan Stanley</a:t>
            </a:r>
          </a:p>
          <a:p>
            <a:pPr>
              <a:spcBef>
                <a:spcPct val="50000"/>
              </a:spcBef>
              <a:defRPr/>
            </a:pP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JPM</a:t>
            </a:r>
            <a:b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>
            <a:off x="2895600" y="22860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1979613" y="1676400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20 MM Toyota 5% 2018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16238" y="3068638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16238" y="4005263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916238" y="47244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987675" y="5516563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059113" y="6237288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195513" y="2565400"/>
            <a:ext cx="4392612" cy="5222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15 GMAC 4% 2014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4075" y="3429000"/>
            <a:ext cx="4392613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 MM Alcatel 3% 2022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195513" y="4221163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12 MM ICI 4% 2019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124075" y="5013325"/>
            <a:ext cx="4392613" cy="5222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20 MM Toyota 5% 2018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979613" y="5661025"/>
            <a:ext cx="5113337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16 MM Deutsche T. 4% 2030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3" grpId="0" animBg="1"/>
      <p:bldP spid="63079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The standard Dealer (IB) to Client trading model is broken  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3600" b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323850" y="1268413"/>
            <a:ext cx="2663825" cy="4956175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2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BUY SIDE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PIMCO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Blackrock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Fidelity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UBSWM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CSWM </a:t>
            </a:r>
          </a:p>
          <a:p>
            <a:pPr>
              <a:spcBef>
                <a:spcPct val="50000"/>
              </a:spcBef>
              <a:defRPr/>
            </a:pPr>
            <a:endParaRPr lang="en-GB" sz="3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70588" y="1268413"/>
            <a:ext cx="3173412" cy="58166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2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SELL SIDE 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Deutsche Bank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Morgan Stanley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JPM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Barclays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Citi</a:t>
            </a:r>
            <a:b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16238" y="3068638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16238" y="4005263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916238" y="47244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195513" y="2565400"/>
            <a:ext cx="4392612" cy="5222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Tradeweb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4075" y="3429000"/>
            <a:ext cx="4392613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Bloomberg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195513" y="4221163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MarketAxess</a:t>
            </a:r>
            <a:endParaRPr lang="en-GB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15131"/>
            <a:ext cx="9324975" cy="1265238"/>
          </a:xfrm>
        </p:spPr>
        <p:txBody>
          <a:bodyPr/>
          <a:lstStyle/>
          <a:p>
            <a:r>
              <a:rPr lang="en-GB" sz="2000" dirty="0"/>
              <a:t>The market is moving to an All-to-All model where any </a:t>
            </a:r>
            <a:r>
              <a:rPr lang="en-GB" sz="2000"/>
              <a:t>market participant</a:t>
            </a:r>
            <a:br>
              <a:rPr lang="en-GB" sz="2000"/>
            </a:br>
            <a:r>
              <a:rPr lang="en-GB" sz="2000"/>
              <a:t>can </a:t>
            </a:r>
            <a:r>
              <a:rPr lang="en-GB" sz="2000" dirty="0"/>
              <a:t>trade with another e.g. Blackrock could trade directly with </a:t>
            </a:r>
            <a:r>
              <a:rPr lang="en-GB" sz="2000" dirty="0" err="1"/>
              <a:t>Fidelity,Citi</a:t>
            </a:r>
            <a:r>
              <a:rPr lang="en-GB" sz="2000" dirty="0"/>
              <a:t> with JPM ! There has been  multitude ( 35 ) of new electronic initiatives being proposed. Less than 8 survived. The current platform models are under threat! 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3600" b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58738" y="1437878"/>
            <a:ext cx="2663825" cy="4770437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Deutsche Bank 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Blackrock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JPM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UBSWM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Citi</a:t>
            </a:r>
            <a:endParaRPr lang="en-GB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3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70588" y="1484313"/>
            <a:ext cx="3173412" cy="563245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PIMCO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Morgan Stanley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Fidelity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Barclays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CSWM</a:t>
            </a:r>
          </a:p>
          <a:p>
            <a:pPr>
              <a:spcBef>
                <a:spcPct val="50000"/>
              </a:spcBef>
              <a:defRPr/>
            </a:pPr>
            <a:b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GB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en-GB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16238" y="3068638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16238" y="3933825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916238" y="4724400"/>
            <a:ext cx="2743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195513" y="2565400"/>
            <a:ext cx="4392612" cy="5222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Tradeweb ?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4075" y="3429000"/>
            <a:ext cx="4392613" cy="5222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Bloomberg ?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195513" y="4221163"/>
            <a:ext cx="4392612" cy="523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MarketAxess</a:t>
            </a:r>
            <a:r>
              <a:rPr lang="en-GB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3575" y="1557338"/>
            <a:ext cx="23463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u="sng" dirty="0">
                <a:solidFill>
                  <a:srgbClr val="FE9B0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ALL TO ALL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FI Market : Summary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Market Participants</a:t>
            </a:r>
          </a:p>
          <a:p>
            <a:pPr>
              <a:lnSpc>
                <a:spcPct val="90000"/>
              </a:lnSpc>
            </a:pPr>
            <a:r>
              <a:rPr lang="en-GB"/>
              <a:t>FI Asset Classes</a:t>
            </a:r>
          </a:p>
          <a:p>
            <a:pPr>
              <a:lnSpc>
                <a:spcPct val="90000"/>
              </a:lnSpc>
            </a:pPr>
            <a:r>
              <a:rPr lang="en-GB"/>
              <a:t>Demands of Buy Side</a:t>
            </a:r>
          </a:p>
          <a:p>
            <a:pPr>
              <a:lnSpc>
                <a:spcPct val="90000"/>
              </a:lnSpc>
            </a:pPr>
            <a:r>
              <a:rPr lang="en-GB"/>
              <a:t>Electronic Trading Platforms</a:t>
            </a:r>
          </a:p>
          <a:p>
            <a:pPr>
              <a:lnSpc>
                <a:spcPct val="90000"/>
              </a:lnSpc>
            </a:pPr>
            <a:r>
              <a:rPr lang="en-GB"/>
              <a:t>Corporate Bond Liquidity Challenges in the market</a:t>
            </a:r>
          </a:p>
          <a:p>
            <a:pPr marL="0" indent="0">
              <a:lnSpc>
                <a:spcPct val="90000"/>
              </a:lnSpc>
              <a:buNone/>
            </a:pPr>
            <a:endParaRPr lang="en-GB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B2E8-7E93-3ACC-39AB-BC79992DC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364F-39B0-72BC-1B5C-B714A064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Last Week</a:t>
            </a:r>
            <a:r>
              <a:rPr lang="en-US" altLang="en-US" sz="2000" b="0" dirty="0">
                <a:ea typeface="ヒラギノ角ゴ Pro W3" pitchFamily="-84" charset="-128"/>
              </a:rPr>
              <a:t>…(data not assessable)  </a:t>
            </a: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308D-1EFE-8868-BDF1-FB1CA95A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6C181-A068-AEA2-E6D2-50C9EAE80712}"/>
              </a:ext>
            </a:extLst>
          </p:cNvPr>
          <p:cNvSpPr txBox="1"/>
          <p:nvPr/>
        </p:nvSpPr>
        <p:spPr>
          <a:xfrm>
            <a:off x="6553200" y="4648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937691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64BB-E2CE-9F70-22CF-CE0CE246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4" y="1829117"/>
            <a:ext cx="5495925" cy="1280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828C0-F047-5F34-1B83-596F5213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84" y="321939"/>
            <a:ext cx="2101916" cy="1166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6236C-3043-18B9-9807-6BA15155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23018"/>
            <a:ext cx="6324600" cy="1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1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875D-FA11-FFBE-FA01-FB94C238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B959DA9-39B4-08F6-0EF4-4953AEF8E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097280"/>
          </a:xfrm>
        </p:spPr>
        <p:txBody>
          <a:bodyPr/>
          <a:lstStyle/>
          <a:p>
            <a:r>
              <a:rPr lang="en-GB" dirty="0"/>
              <a:t>Q Why is there a Corporate bond Liquidity Problem that didn’t exist before the 2008 financial crisis?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80A319-BADE-A887-299C-3883F32D7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Corporate bonds &gt; More instruments than stocks/FX– e.g. Toyota</a:t>
            </a:r>
          </a:p>
          <a:p>
            <a:pPr>
              <a:lnSpc>
                <a:spcPct val="90000"/>
              </a:lnSpc>
            </a:pPr>
            <a:r>
              <a:rPr lang="en-GB" dirty="0"/>
              <a:t>Match buyers and Sellers? Banks need to hold on to Corp Inventory &gt; Requires Capital. </a:t>
            </a:r>
          </a:p>
          <a:p>
            <a:pPr>
              <a:lnSpc>
                <a:spcPct val="90000"/>
              </a:lnSpc>
            </a:pPr>
            <a:r>
              <a:rPr lang="en-GB" dirty="0"/>
              <a:t>Since 2008 banks have less capital &amp; Basle 3 Reg means capital requirement has gone up. </a:t>
            </a:r>
          </a:p>
          <a:p>
            <a:pPr>
              <a:lnSpc>
                <a:spcPct val="90000"/>
              </a:lnSpc>
            </a:pPr>
            <a:r>
              <a:rPr lang="en-GB" dirty="0"/>
              <a:t>Banks can’t hold endless amount Corp Bonds so limits trading bonds – Dealer 2 Client model is broken</a:t>
            </a:r>
          </a:p>
          <a:p>
            <a:pPr>
              <a:lnSpc>
                <a:spcPct val="90000"/>
              </a:lnSpc>
            </a:pPr>
            <a:r>
              <a:rPr lang="en-GB" dirty="0"/>
              <a:t>All-to-All the solution?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72C9-DEC6-4207-39DE-A78BEBD4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7CA82B52-9A82-28B1-9B6F-8A358609E633}"/>
              </a:ext>
            </a:extLst>
          </p:cNvPr>
          <p:cNvGraphicFramePr>
            <a:graphicFrameLocks/>
          </p:cNvGraphicFramePr>
          <p:nvPr/>
        </p:nvGraphicFramePr>
        <p:xfrm>
          <a:off x="-23813" y="0"/>
          <a:ext cx="9167813" cy="70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210600" imgH="6427440" progId="">
                  <p:embed/>
                </p:oleObj>
              </mc:Choice>
              <mc:Fallback>
                <p:oleObj name="Clip" r:id="rId2" imgW="9210600" imgH="6427440" progId="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0"/>
                        <a:ext cx="9167813" cy="701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>
            <a:extLst>
              <a:ext uri="{FF2B5EF4-FFF2-40B4-BE49-F238E27FC236}">
                <a16:creationId xmlns:a16="http://schemas.microsoft.com/office/drawing/2014/main" id="{7123ACFC-BCB9-123C-29DB-A03EF82858B9}"/>
              </a:ext>
            </a:extLst>
          </p:cNvPr>
          <p:cNvSpPr>
            <a:spLocks noChangeArrowheads="1"/>
          </p:cNvSpPr>
          <p:nvPr/>
        </p:nvSpPr>
        <p:spPr bwMode="auto">
          <a:xfrm rot="-2100000">
            <a:off x="473258" y="3739530"/>
            <a:ext cx="1905000" cy="922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4000" dirty="0">
                <a:latin typeface="Britannic Bold" pitchFamily="34" charset="0"/>
              </a:rPr>
              <a:t> </a:t>
            </a:r>
          </a:p>
          <a:p>
            <a:r>
              <a:rPr lang="en-US" sz="4000" dirty="0">
                <a:latin typeface="Britannic Bold" pitchFamily="34" charset="0"/>
              </a:rPr>
              <a:t>Appendix 1 </a:t>
            </a:r>
          </a:p>
          <a:p>
            <a:r>
              <a:rPr lang="en-US" sz="4000" dirty="0">
                <a:latin typeface="Britannic Bold" pitchFamily="34" charset="0"/>
              </a:rPr>
              <a:t>Fixed Income </a:t>
            </a:r>
          </a:p>
          <a:p>
            <a:r>
              <a:rPr lang="en-US" sz="4000" dirty="0">
                <a:latin typeface="Britannic Bold" pitchFamily="34" charset="0"/>
              </a:rPr>
              <a:t>Corporate Bond Liquidity Problem </a:t>
            </a:r>
          </a:p>
          <a:p>
            <a:r>
              <a:rPr lang="en-US" sz="4000" dirty="0">
                <a:latin typeface="Britannic Bold" pitchFamily="34" charset="0"/>
              </a:rPr>
              <a:t>Paul McCormick </a:t>
            </a:r>
          </a:p>
        </p:txBody>
      </p:sp>
    </p:spTree>
    <p:extLst>
      <p:ext uri="{BB962C8B-B14F-4D97-AF65-F5344CB8AC3E}">
        <p14:creationId xmlns:p14="http://schemas.microsoft.com/office/powerpoint/2010/main" val="1939171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25B08-EDD0-D8F3-6EE8-53C90DC5F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>
            <a:extLst>
              <a:ext uri="{FF2B5EF4-FFF2-40B4-BE49-F238E27FC236}">
                <a16:creationId xmlns:a16="http://schemas.microsoft.com/office/drawing/2014/main" id="{5D61CE96-9954-70EC-1EBD-7F7928F2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" y="-13447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D7024-B3C0-CEFC-F46F-88FC41AC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1" y="457200"/>
            <a:ext cx="8229600" cy="621792"/>
          </a:xfrm>
        </p:spPr>
        <p:txBody>
          <a:bodyPr/>
          <a:lstStyle/>
          <a:p>
            <a:r>
              <a:rPr lang="en-US" dirty="0" err="1">
                <a:solidFill>
                  <a:srgbClr val="B5121B"/>
                </a:solidFill>
              </a:rPr>
              <a:t>AcF</a:t>
            </a:r>
            <a:r>
              <a:rPr lang="en-US" dirty="0">
                <a:solidFill>
                  <a:srgbClr val="B5121B"/>
                </a:solidFill>
              </a:rPr>
              <a:t> 304 Financial Markets – Week 16 </a:t>
            </a:r>
            <a:br>
              <a:rPr lang="en-US" dirty="0">
                <a:solidFill>
                  <a:srgbClr val="B5121B"/>
                </a:solidFill>
              </a:rPr>
            </a:br>
            <a:r>
              <a:rPr lang="en-US" dirty="0">
                <a:solidFill>
                  <a:srgbClr val="B5121B"/>
                </a:solidFill>
              </a:rPr>
              <a:t>Commercial Awareness  </a:t>
            </a:r>
            <a: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6D1A3-5AC6-756F-BA6F-7660AC43A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250" y="480060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>
            <a:extLst>
              <a:ext uri="{FF2B5EF4-FFF2-40B4-BE49-F238E27FC236}">
                <a16:creationId xmlns:a16="http://schemas.microsoft.com/office/drawing/2014/main" id="{F6D0BDD5-BBA4-3AA2-2383-B73F0EFB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8405"/>
            <a:ext cx="4572000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>
            <a:extLst>
              <a:ext uri="{FF2B5EF4-FFF2-40B4-BE49-F238E27FC236}">
                <a16:creationId xmlns:a16="http://schemas.microsoft.com/office/drawing/2014/main" id="{FA7E977A-556F-CB60-8F83-A74C04292D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1081D5-AB13-9565-9B5B-51578DE8A3BF}"/>
              </a:ext>
            </a:extLst>
          </p:cNvPr>
          <p:cNvSpPr txBox="1"/>
          <p:nvPr/>
        </p:nvSpPr>
        <p:spPr>
          <a:xfrm>
            <a:off x="6019800" y="3787101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654848 </a:t>
            </a:r>
          </a:p>
        </p:txBody>
      </p:sp>
    </p:spTree>
    <p:extLst>
      <p:ext uri="{BB962C8B-B14F-4D97-AF65-F5344CB8AC3E}">
        <p14:creationId xmlns:p14="http://schemas.microsoft.com/office/powerpoint/2010/main" val="13669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C9FDC-6862-999E-C8C8-AAE7FC92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C03A-2801-AB52-3544-B845AD81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Last Week</a:t>
            </a:r>
            <a:r>
              <a:rPr lang="en-US" altLang="en-US" sz="2000" b="0" dirty="0">
                <a:ea typeface="ヒラギノ角ゴ Pro W3" pitchFamily="-84" charset="-128"/>
              </a:rPr>
              <a:t>…(data not assessable)  </a:t>
            </a: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CDEE-F96F-8B0C-0310-AF6D23A8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2DB5B-CBCF-64E1-4D0C-58DDAFC6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80" y="244654"/>
            <a:ext cx="2378120" cy="131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7CC2F-5E3F-BAA3-036F-7AAC236A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22800"/>
            <a:ext cx="6477000" cy="1394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5640AF-92D3-D749-919A-EC574567D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13" y="3429000"/>
            <a:ext cx="6477000" cy="22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Last Week</a:t>
            </a:r>
            <a:r>
              <a:rPr lang="en-US" altLang="en-US" sz="2000" b="0" dirty="0">
                <a:ea typeface="ヒラギノ角ゴ Pro W3" pitchFamily="-84" charset="-128"/>
              </a:rPr>
              <a:t>…(not assessable)  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C733B-A45C-F4DB-6F36-1C0A18EDEBC1}"/>
              </a:ext>
            </a:extLst>
          </p:cNvPr>
          <p:cNvSpPr txBox="1"/>
          <p:nvPr/>
        </p:nvSpPr>
        <p:spPr>
          <a:xfrm>
            <a:off x="6553200" y="4648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937691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B655B-7ED8-3553-58FE-B677D9A7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8013"/>
            <a:ext cx="6129338" cy="1314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F7241-534C-2150-67CE-1A384076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80" y="244654"/>
            <a:ext cx="2378120" cy="131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373C5-99C3-266B-14BC-C2B5580D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3" y="3479065"/>
            <a:ext cx="5695399" cy="9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701D-46E5-0B56-6317-618F00B1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7D1C-B5EA-A4DD-3B61-7F4A00B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Last Week</a:t>
            </a:r>
            <a:r>
              <a:rPr lang="en-US" altLang="en-US" sz="2000" b="0" dirty="0">
                <a:ea typeface="ヒラギノ角ゴ Pro W3" pitchFamily="-84" charset="-128"/>
              </a:rPr>
              <a:t>…(data not assessable)  </a:t>
            </a: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F4DD-DDF4-3F06-3FEC-C45A98F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D0B34-D8FE-C104-676F-0BCFDDA9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80" y="244654"/>
            <a:ext cx="2378120" cy="131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2290A-CF3A-13B3-0516-54C51B8D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178"/>
            <a:ext cx="7543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F907-4E59-DAC1-0E03-20FCBB25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BC37-C232-9538-393F-64815F92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Last Week</a:t>
            </a:r>
            <a:r>
              <a:rPr lang="en-US" altLang="en-US" sz="2000" b="0" dirty="0">
                <a:ea typeface="ヒラギノ角ゴ Pro W3" pitchFamily="-84" charset="-128"/>
              </a:rPr>
              <a:t>…(data not assessable)  </a:t>
            </a: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A714-555E-D1CE-8131-E409AF05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C27F0-99F0-4DE4-7656-3013179E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731837"/>
            <a:ext cx="7724775" cy="4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3743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1915</Words>
  <Application>Microsoft Office PowerPoint</Application>
  <PresentationFormat>On-screen Show (4:3)</PresentationFormat>
  <Paragraphs>329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Britannic Bold</vt:lpstr>
      <vt:lpstr>Monotype Sorts</vt:lpstr>
      <vt:lpstr>Verdana</vt:lpstr>
      <vt:lpstr>Webdings</vt:lpstr>
      <vt:lpstr>Wingdings</vt:lpstr>
      <vt:lpstr>ヒラギノ角ゴ Pro W3</vt:lpstr>
      <vt:lpstr>508 Lecture</vt:lpstr>
      <vt:lpstr>Clip</vt:lpstr>
      <vt:lpstr>AcF 304 Financial Markets – Week 16  Commercial Awareness      </vt:lpstr>
      <vt:lpstr>AcF 304 End Term Test   </vt:lpstr>
      <vt:lpstr>AcF 304 End Term Test 2   50 ONLINE Multiple Choice Questions in 60 minutes   Random questions for each student from a large bank of questions </vt:lpstr>
      <vt:lpstr>Key themes – Session 2 </vt:lpstr>
      <vt:lpstr>Last Week…(data not assessable)  </vt:lpstr>
      <vt:lpstr>Last Week…(data not assessable)  </vt:lpstr>
      <vt:lpstr>Last Week…(not assessable)  </vt:lpstr>
      <vt:lpstr>Last Week…(data not assessable)  </vt:lpstr>
      <vt:lpstr>Last Week…(data not assessable)  </vt:lpstr>
      <vt:lpstr>2022 - Everything was down !!!</vt:lpstr>
      <vt:lpstr>2022 – Everything was down!!!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FI Market</vt:lpstr>
      <vt:lpstr>Market Participants - Buy Side </vt:lpstr>
      <vt:lpstr>Market Participants - Sell Side </vt:lpstr>
      <vt:lpstr>Fixed Income Asset Classes -1 </vt:lpstr>
      <vt:lpstr>Fixed Income Asset Classes -2 </vt:lpstr>
      <vt:lpstr>Fixed Income Asset Classes - 3 </vt:lpstr>
      <vt:lpstr>FI Asset Class Summary</vt:lpstr>
      <vt:lpstr>FI Asset Classes are either classified as Rates or Credit. Separate businesses, P/L and personnel</vt:lpstr>
      <vt:lpstr>Demands of the Buy Side </vt:lpstr>
      <vt:lpstr>Main FI Electronic Trading Platforms -Strengths </vt:lpstr>
      <vt:lpstr>Demands of the Buy Side </vt:lpstr>
      <vt:lpstr>Current Challenges Of The Market </vt:lpstr>
      <vt:lpstr>Current Challenges Of The Market  Why is This ? What’s changed ? – Fact 1  </vt:lpstr>
      <vt:lpstr>Current Challenges Of The Market  Why is This ? What’s changed ? – Fact 1</vt:lpstr>
      <vt:lpstr>Current Challenges Of The Market  Toyota Motor Corp 731 Different Bond Issues</vt:lpstr>
      <vt:lpstr>Current Challenges Of The Market  Why is This ? What’s changed ? – Fact 1 –So What?</vt:lpstr>
      <vt:lpstr>Current Challenges Of The Market  This wasn’t a problem before 2008 .. </vt:lpstr>
      <vt:lpstr>Factors influencing a bank’s ability to hold a bond trading position.  </vt:lpstr>
      <vt:lpstr>Current Challenges Of The Market  This wasn’t a problem before 2008 ..  </vt:lpstr>
      <vt:lpstr>Current Challenges Of The Market  This wasn’t a problem before 2008 ..  </vt:lpstr>
      <vt:lpstr>Current Challenges Of The Market  Why is This ? What’s changed ? – Fact 2?</vt:lpstr>
      <vt:lpstr>Current Challenges Of The Market  This wasn’t a problem before 2008 .. this is a problem now!</vt:lpstr>
      <vt:lpstr>PIMCO are just 1 fund manager with large size Corporate Bond trades to execute.The Buy Side can’t trade with IBs in any size anymore !</vt:lpstr>
      <vt:lpstr>The standard Dealer (IB) to Client trading model is broken  </vt:lpstr>
      <vt:lpstr>The market is moving to an All-to-All model where any market participant can trade with another e.g. Blackrock could trade directly with Fidelity,Citi with JPM ! There has been  multitude ( 35 ) of new electronic initiatives being proposed. Less than 8 survived. The current platform models are under threat! </vt:lpstr>
      <vt:lpstr>Structure of FI Market : Summary </vt:lpstr>
      <vt:lpstr>Q Why is there a Corporate bond Liquidity Problem that didn’t exist before the 2008 financial crisis?</vt:lpstr>
      <vt:lpstr>PowerPoint Presentation</vt:lpstr>
      <vt:lpstr>AcF 304 Financial Markets – Week 16  Commercial Awareness      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9: Central Banks and the Federal Reserve System</dc:subject>
  <dc:creator>Frederic S. Mishkin and Stanley G. Eakins</dc:creator>
  <cp:keywords>Finance</cp:keywords>
  <cp:lastModifiedBy>McCormick, Paul</cp:lastModifiedBy>
  <cp:revision>1891</cp:revision>
  <cp:lastPrinted>2016-08-12T13:24:31Z</cp:lastPrinted>
  <dcterms:created xsi:type="dcterms:W3CDTF">2014-07-14T20:04:21Z</dcterms:created>
  <dcterms:modified xsi:type="dcterms:W3CDTF">2024-02-22T16:38:01Z</dcterms:modified>
  <cp:category>Financial Management</cp:category>
</cp:coreProperties>
</file>