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71" r:id="rId2"/>
    <p:sldId id="654" r:id="rId3"/>
    <p:sldId id="624" r:id="rId4"/>
    <p:sldId id="653" r:id="rId5"/>
    <p:sldId id="655" r:id="rId6"/>
    <p:sldId id="651" r:id="rId7"/>
    <p:sldId id="519" r:id="rId8"/>
    <p:sldId id="524" r:id="rId9"/>
    <p:sldId id="664" r:id="rId10"/>
    <p:sldId id="665" r:id="rId11"/>
    <p:sldId id="667" r:id="rId12"/>
    <p:sldId id="625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121B"/>
    <a:srgbClr val="001581"/>
    <a:srgbClr val="666666"/>
    <a:srgbClr val="007FA3"/>
    <a:srgbClr val="3C1581"/>
    <a:srgbClr val="D4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1" autoAdjust="0"/>
    <p:restoredTop sz="90514" autoAdjust="0"/>
  </p:normalViewPr>
  <p:slideViewPr>
    <p:cSldViewPr>
      <p:cViewPr varScale="1">
        <p:scale>
          <a:sx n="66" d="100"/>
          <a:sy n="66" d="100"/>
        </p:scale>
        <p:origin x="44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5" d="100"/>
          <a:sy n="85" d="100"/>
        </p:scale>
        <p:origin x="-3660" y="-48"/>
      </p:cViewPr>
      <p:guideLst>
        <p:guide orient="horz" pos="2880"/>
        <p:guide pos="2160"/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D8D874E-E9D5-433B-A149-BDF6BFDD40A8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A051F04-9E25-42C3-8BC5-EC2E8469D95E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9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70772-6286-2D70-936F-F200BB73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88333A-8EB5-5E9D-AEA2-4D890F1CA9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C152C-C4E1-9FCC-AEC9-361A7736B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Plugin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Math Player (free versions available)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NVDA Reader (free versions available)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6570D-22AC-6E98-A73C-A9D42278C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6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3/12/2024</a:t>
            </a:fld>
            <a:endParaRPr lang="en-US" dirty="0"/>
          </a:p>
        </p:txBody>
      </p:sp>
      <p:pic>
        <p:nvPicPr>
          <p:cNvPr id="11" name="Picture 10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0200" y="6382512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3/12/2024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600200" y="6385803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25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1792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6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9" name="Picture 1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600200" y="6371626"/>
            <a:ext cx="7159752" cy="274320"/>
          </a:xfrm>
        </p:spPr>
        <p:txBody>
          <a:bodyPr lIns="91440" tIns="45720" rIns="91440" bIns="4572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2018, 2016, 2014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3/12/2024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esktop\OCD2017_M\MISC3\Paul\LUMS\Teaching 2019\Misc\Lancaster Background.jp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" y="283"/>
            <a:ext cx="9143245" cy="685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B5121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6032" indent="-256032">
              <a:buClr>
                <a:srgbClr val="666666"/>
              </a:buClr>
              <a:buSzPct val="100000"/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1pPr>
            <a:lvl2pPr marL="742950" indent="-28575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2pPr>
            <a:lvl3pPr marL="11430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3pPr>
            <a:lvl4pPr marL="16002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4pPr>
            <a:lvl5pPr marL="20574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5pPr>
            <a:lvl6pPr marL="25146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6pPr>
            <a:lvl7pPr marL="29718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7pPr>
            <a:lvl8pPr marL="34290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8pPr>
            <a:lvl9pPr marL="3886200" indent="-228600">
              <a:buClr>
                <a:srgbClr val="666666"/>
              </a:buClr>
              <a:buFont typeface="Arial" pitchFamily="34" charset="0"/>
              <a:buChar char="•"/>
              <a:defRPr>
                <a:solidFill>
                  <a:srgbClr val="666666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3/12/2024</a:t>
            </a:fld>
            <a:endParaRPr lang="en-US" dirty="0"/>
          </a:p>
        </p:txBody>
      </p:sp>
      <p:pic>
        <p:nvPicPr>
          <p:cNvPr id="7" name="Picture 6" descr="3642-LUni-QuadrupleAccredited-Lockup2017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+Figures+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5410200"/>
            <a:ext cx="8229600" cy="7589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4495800"/>
            <a:ext cx="8229600" cy="76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>
            <a:lvl1pPr marL="0" indent="0">
              <a:buClr>
                <a:srgbClr val="007FA3"/>
              </a:buClr>
              <a:buSzPct val="100000"/>
              <a:buNone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3/12/2024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0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6032" indent="-256032">
              <a:buClr>
                <a:srgbClr val="007FA3"/>
              </a:buClr>
              <a:buSzPct val="100000"/>
              <a:defRPr sz="2800"/>
            </a:lvl1pPr>
            <a:lvl2pPr marL="740664" indent="-285750"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18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800"/>
            </a:lvl6pPr>
            <a:lvl7pPr>
              <a:buClr>
                <a:srgbClr val="007FA3"/>
              </a:buClr>
              <a:defRPr sz="1800"/>
            </a:lvl7pPr>
            <a:lvl8pPr>
              <a:buClr>
                <a:srgbClr val="007FA3"/>
              </a:buClr>
              <a:defRPr sz="1800"/>
            </a:lvl8pPr>
            <a:lvl9pPr>
              <a:buClr>
                <a:srgbClr val="007FA3"/>
              </a:buCl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3/12/2024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200">
                <a:solidFill>
                  <a:srgbClr val="007FA3"/>
                </a:solidFill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76789"/>
            <a:ext cx="918000" cy="279915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1600200" y="6385803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Copyright © 2018 Pearson Education,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3/12/2024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200" b="1" cap="none" baseline="0">
                <a:solidFill>
                  <a:srgbClr val="007FA3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3/12/2024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61" r:id="rId5"/>
    <p:sldLayoutId id="2147483659" r:id="rId6"/>
    <p:sldLayoutId id="2147483658" r:id="rId7"/>
    <p:sldLayoutId id="2147483660" r:id="rId8"/>
    <p:sldLayoutId id="2147483651" r:id="rId9"/>
    <p:sldLayoutId id="2147483654" r:id="rId10"/>
    <p:sldLayoutId id="2147483655" r:id="rId11"/>
    <p:sldLayoutId id="214748366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9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enovo\Desktop\OCD2017_M\MISC3\Paul\LUMS\Teaching 2019\Misc\Lancaster Background.jp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" y="0"/>
            <a:ext cx="9143245" cy="68574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41" y="457200"/>
            <a:ext cx="8229600" cy="621792"/>
          </a:xfrm>
        </p:spPr>
        <p:txBody>
          <a:bodyPr/>
          <a:lstStyle/>
          <a:p>
            <a:r>
              <a:rPr lang="en-US" dirty="0" err="1">
                <a:solidFill>
                  <a:srgbClr val="B5121B"/>
                </a:solidFill>
              </a:rPr>
              <a:t>AcF</a:t>
            </a:r>
            <a:r>
              <a:rPr lang="en-US" dirty="0">
                <a:solidFill>
                  <a:srgbClr val="B5121B"/>
                </a:solidFill>
              </a:rPr>
              <a:t> 304 Financial Markets – Week 18 </a:t>
            </a:r>
            <a:br>
              <a:rPr lang="en-US" dirty="0">
                <a:solidFill>
                  <a:srgbClr val="B5121B"/>
                </a:solidFill>
              </a:rPr>
            </a:br>
            <a:r>
              <a:rPr lang="en-US" dirty="0">
                <a:solidFill>
                  <a:srgbClr val="B5121B"/>
                </a:solidFill>
              </a:rPr>
              <a:t>Commercial Awareness  </a:t>
            </a:r>
            <a:r>
              <a:rPr lang="en-US" sz="2800" b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   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6250" y="4800600"/>
            <a:ext cx="7696200" cy="2286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Lenovo\Desktop\OCD2017_M\MISC3\Paul\Images\Financial Times + cal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48405"/>
            <a:ext cx="4572000" cy="3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3642-LUni-QuadrupleAccredited-Lockup2017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BA273F-63A9-94D6-52C4-4148753005FB}"/>
              </a:ext>
            </a:extLst>
          </p:cNvPr>
          <p:cNvSpPr txBox="1"/>
          <p:nvPr/>
        </p:nvSpPr>
        <p:spPr>
          <a:xfrm>
            <a:off x="5943600" y="3598881"/>
            <a:ext cx="4591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Session Code: 225350</a:t>
            </a:r>
          </a:p>
        </p:txBody>
      </p:sp>
    </p:spTree>
    <p:extLst>
      <p:ext uri="{BB962C8B-B14F-4D97-AF65-F5344CB8AC3E}">
        <p14:creationId xmlns:p14="http://schemas.microsoft.com/office/powerpoint/2010/main" val="264358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5B933-C879-B8C9-DFFA-AFFA289C4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1EB7-6A6F-01A1-E3F7-E39823A2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01" y="-228600"/>
            <a:ext cx="8229600" cy="1097280"/>
          </a:xfrm>
        </p:spPr>
        <p:txBody>
          <a:bodyPr/>
          <a:lstStyle/>
          <a:p>
            <a:r>
              <a:rPr lang="en-US" altLang="en-US" sz="2000" dirty="0">
                <a:ea typeface="ヒラギノ角ゴ Pro W3" charset="-128"/>
              </a:rPr>
              <a:t>And the Yen has been weak which helps the trade</a:t>
            </a:r>
            <a:r>
              <a:rPr lang="en-US" altLang="en-US" dirty="0">
                <a:ea typeface="ヒラギノ角ゴ Pro W3" charset="-128"/>
              </a:rPr>
              <a:t>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CDE79-D987-4309-2282-8CD2D050E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22" y="868680"/>
            <a:ext cx="6249955" cy="502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9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69973-9CA2-7BA6-462E-F2B33A75C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871D-4BF0-57C1-70E3-C343F5C6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01" y="-228600"/>
            <a:ext cx="8229600" cy="1097280"/>
          </a:xfrm>
        </p:spPr>
        <p:txBody>
          <a:bodyPr/>
          <a:lstStyle/>
          <a:p>
            <a:r>
              <a:rPr lang="en-US" altLang="en-US" sz="2000" dirty="0">
                <a:ea typeface="ヒラギノ角ゴ Pro W3" charset="-128"/>
              </a:rPr>
              <a:t>TODAY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7319D-E663-0A69-C97C-2B675B8DC803}"/>
              </a:ext>
            </a:extLst>
          </p:cNvPr>
          <p:cNvSpPr txBox="1"/>
          <p:nvPr/>
        </p:nvSpPr>
        <p:spPr>
          <a:xfrm>
            <a:off x="685800" y="16764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 10-year bond at </a:t>
            </a:r>
            <a:r>
              <a:rPr lang="en-GB" sz="2000" dirty="0" err="1"/>
              <a:t>AcF</a:t>
            </a:r>
            <a:r>
              <a:rPr lang="en-GB" sz="2000" dirty="0"/>
              <a:t> 304 start – 3.94% YTM</a:t>
            </a:r>
          </a:p>
          <a:p>
            <a:endParaRPr lang="en-GB" sz="2000" dirty="0"/>
          </a:p>
          <a:p>
            <a:r>
              <a:rPr lang="en-GB" sz="2000" dirty="0"/>
              <a:t>US 10-year bond at </a:t>
            </a:r>
            <a:r>
              <a:rPr lang="en-GB" sz="2000" dirty="0" err="1"/>
              <a:t>AcF</a:t>
            </a:r>
            <a:r>
              <a:rPr lang="en-GB" sz="2000" dirty="0"/>
              <a:t> 304 end  – 4.21% YTM </a:t>
            </a:r>
          </a:p>
          <a:p>
            <a:r>
              <a:rPr lang="en-GB" sz="2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D2115-8EDD-8504-DD3D-DBB8B32BADA5}"/>
              </a:ext>
            </a:extLst>
          </p:cNvPr>
          <p:cNvSpPr txBox="1"/>
          <p:nvPr/>
        </p:nvSpPr>
        <p:spPr>
          <a:xfrm>
            <a:off x="685800" y="3463632"/>
            <a:ext cx="6534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 NFP 1.30 PM today !! Forecast +200K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A5306B-ABC0-123E-3B55-5E32F62F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51" y="4114800"/>
            <a:ext cx="79533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2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25B08-EDD0-D8F3-6EE8-53C90DC5F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Lenovo\Desktop\OCD2017_M\MISC3\Paul\LUMS\Teaching 2019\Misc\Lancaster Background.jpg.png">
            <a:extLst>
              <a:ext uri="{FF2B5EF4-FFF2-40B4-BE49-F238E27FC236}">
                <a16:creationId xmlns:a16="http://schemas.microsoft.com/office/drawing/2014/main" id="{5D61CE96-9954-70EC-1EBD-7F7928F2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" y="-13447"/>
            <a:ext cx="9143245" cy="68574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D7024-B3C0-CEFC-F46F-88FC41AC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41" y="457200"/>
            <a:ext cx="8229600" cy="621792"/>
          </a:xfrm>
        </p:spPr>
        <p:txBody>
          <a:bodyPr/>
          <a:lstStyle/>
          <a:p>
            <a:r>
              <a:rPr lang="en-US" dirty="0" err="1">
                <a:solidFill>
                  <a:srgbClr val="B5121B"/>
                </a:solidFill>
              </a:rPr>
              <a:t>AcF</a:t>
            </a:r>
            <a:r>
              <a:rPr lang="en-US" dirty="0">
                <a:solidFill>
                  <a:srgbClr val="B5121B"/>
                </a:solidFill>
              </a:rPr>
              <a:t> 304 Financial Markets – </a:t>
            </a:r>
            <a:br>
              <a:rPr lang="en-US" dirty="0">
                <a:solidFill>
                  <a:srgbClr val="B5121B"/>
                </a:solidFill>
              </a:rPr>
            </a:br>
            <a:r>
              <a:rPr lang="en-US" dirty="0">
                <a:solidFill>
                  <a:srgbClr val="B5121B"/>
                </a:solidFill>
              </a:rPr>
              <a:t>Commercial Awareness  </a:t>
            </a:r>
            <a:r>
              <a:rPr lang="en-US" sz="2800" b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    </a:t>
            </a:r>
            <a:br>
              <a:rPr lang="en-US" sz="2800" b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</a:br>
            <a:r>
              <a:rPr lang="en-US" sz="2800" b="0" dirty="0">
                <a:solidFill>
                  <a:srgbClr val="666666"/>
                </a:solidFill>
                <a:latin typeface="+mn-lt"/>
                <a:ea typeface="+mn-ea"/>
                <a:cs typeface="+mn-cs"/>
              </a:rPr>
              <a:t>HOPE YOU ENJOYED!!!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6D1A3-5AC6-756F-BA6F-7660AC43AF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6250" y="4800600"/>
            <a:ext cx="7696200" cy="2286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Lenovo\Desktop\OCD2017_M\MISC3\Paul\Images\Financial Times + calc.jpg">
            <a:extLst>
              <a:ext uri="{FF2B5EF4-FFF2-40B4-BE49-F238E27FC236}">
                <a16:creationId xmlns:a16="http://schemas.microsoft.com/office/drawing/2014/main" id="{F6D0BDD5-BBA4-3AA2-2383-B73F0EFBD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48405"/>
            <a:ext cx="4572000" cy="3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3642-LUni-QuadrupleAccredited-Lockup2017.jpg">
            <a:extLst>
              <a:ext uri="{FF2B5EF4-FFF2-40B4-BE49-F238E27FC236}">
                <a16:creationId xmlns:a16="http://schemas.microsoft.com/office/drawing/2014/main" id="{FA7E977A-556F-CB60-8F83-A74C04292D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24" y="5949280"/>
            <a:ext cx="2768476" cy="510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1081D5-AB13-9565-9B5B-51578DE8A3BF}"/>
              </a:ext>
            </a:extLst>
          </p:cNvPr>
          <p:cNvSpPr txBox="1"/>
          <p:nvPr/>
        </p:nvSpPr>
        <p:spPr>
          <a:xfrm>
            <a:off x="6019800" y="3787101"/>
            <a:ext cx="236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Session Code: 225350</a:t>
            </a:r>
          </a:p>
          <a:p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693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77C2A-3720-720F-F686-5D1D6D2A3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7DD8-0C7D-1F88-5D0E-CF0443D8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2886"/>
            <a:ext cx="8229600" cy="1097280"/>
          </a:xfrm>
        </p:spPr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Week 12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C403-D508-8A87-0225-19A97AB0E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31837"/>
            <a:ext cx="90678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sz="2400" i="1" dirty="0">
              <a:ea typeface="ヒラギノ角ゴ Pro W3" pitchFamily="-84" charset="-128"/>
            </a:endParaRPr>
          </a:p>
          <a:p>
            <a:r>
              <a:rPr lang="en-US" sz="2400" dirty="0">
                <a:ea typeface="ヒラギノ角ゴ Pro W3" pitchFamily="-84" charset="-128"/>
              </a:rPr>
              <a:t>Interest rates / bond yields up / bond prices down</a:t>
            </a:r>
          </a:p>
          <a:p>
            <a:r>
              <a:rPr lang="en-US" sz="2400" dirty="0">
                <a:ea typeface="ヒラギノ角ゴ Pro W3" pitchFamily="-84" charset="-128"/>
              </a:rPr>
              <a:t>Equity prices down </a:t>
            </a:r>
          </a:p>
          <a:p>
            <a:r>
              <a:rPr lang="en-US" sz="2400" dirty="0">
                <a:ea typeface="ヒラギノ角ゴ Pro W3" pitchFamily="-84" charset="-128"/>
              </a:rPr>
              <a:t>Why inflation bad for stock market (and bonds)</a:t>
            </a:r>
          </a:p>
          <a:p>
            <a:r>
              <a:rPr lang="en-US" sz="2400" dirty="0">
                <a:ea typeface="ヒラギノ角ゴ Pro W3" pitchFamily="-84" charset="-128"/>
              </a:rPr>
              <a:t>How the FED makes decision and communicates</a:t>
            </a:r>
          </a:p>
          <a:p>
            <a:r>
              <a:rPr lang="en-US" sz="2400" dirty="0">
                <a:ea typeface="ヒラギノ角ゴ Pro W3" pitchFamily="-84" charset="-128"/>
              </a:rPr>
              <a:t>Market language – Dovish &amp; Hawkish</a:t>
            </a:r>
          </a:p>
          <a:p>
            <a:r>
              <a:rPr lang="en-US" sz="2400" dirty="0">
                <a:ea typeface="ヒラギノ角ゴ Pro W3" pitchFamily="-84" charset="-128"/>
              </a:rPr>
              <a:t>Inflation up</a:t>
            </a:r>
          </a:p>
          <a:p>
            <a:r>
              <a:rPr lang="en-US" sz="2400" dirty="0">
                <a:ea typeface="ヒラギノ角ゴ Pro W3" pitchFamily="-84" charset="-128"/>
              </a:rPr>
              <a:t>NASDAQ fell more than S&amp;P 500</a:t>
            </a:r>
          </a:p>
          <a:p>
            <a:r>
              <a:rPr lang="en-US" sz="2400" dirty="0">
                <a:ea typeface="ヒラギノ角ゴ Pro W3" pitchFamily="-84" charset="-128"/>
              </a:rPr>
              <a:t>Classic portfolio theory broken (2</a:t>
            </a:r>
            <a:r>
              <a:rPr lang="en-US" altLang="en-US" sz="2400" dirty="0">
                <a:ea typeface="ヒラギノ角ゴ Pro W3" pitchFamily="-84" charset="-128"/>
              </a:rPr>
              <a:t>022)</a:t>
            </a:r>
          </a:p>
          <a:p>
            <a:r>
              <a:rPr lang="en-US" altLang="en-US" sz="2400" dirty="0">
                <a:ea typeface="ヒラギノ角ゴ Pro W3" pitchFamily="-84" charset="-128"/>
              </a:rPr>
              <a:t>End 2023 Fed ‘pivoted’ </a:t>
            </a: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pPr marL="0" indent="0">
              <a:buNone/>
            </a:pPr>
            <a:endParaRPr lang="en-US" altLang="en-US" sz="2400" dirty="0">
              <a:ea typeface="ヒラギノ角ゴ Pro W3" pitchFamily="-8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E0DEC-EA02-D6E1-1491-304FA2C8A756}"/>
              </a:ext>
            </a:extLst>
          </p:cNvPr>
          <p:cNvSpPr txBox="1"/>
          <p:nvPr/>
        </p:nvSpPr>
        <p:spPr>
          <a:xfrm>
            <a:off x="6553200" y="46482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Session Code:</a:t>
            </a:r>
          </a:p>
          <a:p>
            <a:r>
              <a:rPr lang="en-GB" sz="2000" dirty="0"/>
              <a:t>225350</a:t>
            </a:r>
          </a:p>
        </p:txBody>
      </p:sp>
    </p:spTree>
    <p:extLst>
      <p:ext uri="{BB962C8B-B14F-4D97-AF65-F5344CB8AC3E}">
        <p14:creationId xmlns:p14="http://schemas.microsoft.com/office/powerpoint/2010/main" val="350295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F0AE2-132B-35EB-6275-4A3BC114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3D8B-5F83-90A4-148D-B5E95179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365443"/>
            <a:ext cx="8229600" cy="1097280"/>
          </a:xfrm>
        </p:spPr>
        <p:txBody>
          <a:bodyPr/>
          <a:lstStyle/>
          <a:p>
            <a:r>
              <a:rPr lang="en-US" altLang="en-US" dirty="0">
                <a:ea typeface="ヒラギノ角ゴ Pro W3" pitchFamily="-84" charset="-128"/>
              </a:rPr>
              <a:t>Week 14</a:t>
            </a:r>
            <a:br>
              <a:rPr lang="en-US" altLang="en-US" dirty="0">
                <a:ea typeface="ヒラギノ角ゴ Pro W3" pitchFamily="-84" charset="-128"/>
              </a:rPr>
            </a:br>
            <a:br>
              <a:rPr lang="en-US" altLang="en-US" dirty="0">
                <a:ea typeface="ヒラギノ角ゴ Pro W3" pitchFamily="-84" charset="-128"/>
              </a:rPr>
            </a:br>
            <a:br>
              <a:rPr lang="en-US" altLang="en-US" dirty="0">
                <a:ea typeface="ヒラギノ角ゴ Pro W3" pitchFamily="-84" charset="-128"/>
              </a:rPr>
            </a:br>
            <a:br>
              <a:rPr lang="en-US" altLang="en-US" dirty="0">
                <a:ea typeface="ヒラギノ角ゴ Pro W3" pitchFamily="-84" charset="-128"/>
              </a:rPr>
            </a:br>
            <a:br>
              <a:rPr lang="en-US" altLang="en-US" dirty="0">
                <a:ea typeface="ヒラギノ角ゴ Pro W3" pitchFamily="-84" charset="-128"/>
              </a:rPr>
            </a:br>
            <a:br>
              <a:rPr lang="en-US" altLang="en-US" dirty="0">
                <a:ea typeface="ヒラギノ角ゴ Pro W3" pitchFamily="-84" charset="-128"/>
              </a:rPr>
            </a:br>
            <a:br>
              <a:rPr lang="en-US" altLang="en-US" dirty="0">
                <a:ea typeface="ヒラギノ角ゴ Pro W3" pitchFamily="-84" charset="-128"/>
              </a:rPr>
            </a:br>
            <a:br>
              <a:rPr lang="en-US" altLang="en-US" dirty="0">
                <a:ea typeface="ヒラギノ角ゴ Pro W3" pitchFamily="-84" charset="-128"/>
              </a:rPr>
            </a:br>
            <a:r>
              <a:rPr lang="en-US" altLang="en-US" dirty="0">
                <a:ea typeface="ヒラギノ角ゴ Pro W3" pitchFamily="-84" charset="-128"/>
              </a:rPr>
              <a:t>Week 14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6FE1-DFED-2FE0-20C6-06396C9DC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81200"/>
            <a:ext cx="80772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sz="2400" i="1" dirty="0">
              <a:ea typeface="ヒラギノ角ゴ Pro W3" pitchFamily="-84" charset="-128"/>
            </a:endParaRPr>
          </a:p>
          <a:p>
            <a:r>
              <a:rPr lang="en-US" sz="2400" dirty="0">
                <a:ea typeface="ヒラギノ角ゴ Pro W3" pitchFamily="-84" charset="-128"/>
              </a:rPr>
              <a:t>Non-Farm Payroll economic data release and affect on financial markets </a:t>
            </a:r>
          </a:p>
          <a:p>
            <a:r>
              <a:rPr lang="en-US" sz="2400" dirty="0">
                <a:ea typeface="ヒラギノ角ゴ Pro W3" pitchFamily="-84" charset="-128"/>
              </a:rPr>
              <a:t>Debt/GDP ratios - focus on Japan </a:t>
            </a:r>
          </a:p>
          <a:p>
            <a:r>
              <a:rPr lang="en-US" sz="2400" dirty="0">
                <a:ea typeface="ヒラギノ角ゴ Pro W3" pitchFamily="-84" charset="-128"/>
              </a:rPr>
              <a:t>GameStop +8000%</a:t>
            </a:r>
          </a:p>
          <a:p>
            <a:r>
              <a:rPr lang="en-US" sz="2400" dirty="0">
                <a:ea typeface="ヒラギノ角ゴ Pro W3" pitchFamily="-84" charset="-128"/>
              </a:rPr>
              <a:t>..including Payment For Order Flow</a:t>
            </a:r>
            <a:endParaRPr lang="en-US" altLang="en-US" sz="2400" dirty="0">
              <a:ea typeface="ヒラギノ角ゴ Pro W3" pitchFamily="-84" charset="-128"/>
            </a:endParaRPr>
          </a:p>
          <a:p>
            <a:endParaRPr lang="en-US" altLang="en-US" sz="2400" dirty="0">
              <a:ea typeface="ヒラギノ角ゴ Pro W3" pitchFamily="-84" charset="-128"/>
            </a:endParaRPr>
          </a:p>
          <a:p>
            <a:pPr marL="0" indent="0">
              <a:buNone/>
            </a:pPr>
            <a:endParaRPr lang="en-US" altLang="en-US" sz="2400" dirty="0">
              <a:ea typeface="ヒラギノ角ゴ Pro W3" pitchFamily="-84" charset="-128"/>
            </a:endParaRPr>
          </a:p>
        </p:txBody>
      </p:sp>
      <p:pic>
        <p:nvPicPr>
          <p:cNvPr id="6" name="Picture 2" descr="C:\Users\Lenovo\Desktop\OCD2017_M\MISC3\Paul\Images\Financial Times + calc.jpg">
            <a:extLst>
              <a:ext uri="{FF2B5EF4-FFF2-40B4-BE49-F238E27FC236}">
                <a16:creationId xmlns:a16="http://schemas.microsoft.com/office/drawing/2014/main" id="{5A2EC2A3-679E-822F-93C6-92A43B05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0837"/>
            <a:ext cx="2364058" cy="156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272C9-DEC6-4207-39DE-A78BEBD46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hlinkClick r:id="" action="ppaction://ole?verb=0"/>
            <a:extLst>
              <a:ext uri="{FF2B5EF4-FFF2-40B4-BE49-F238E27FC236}">
                <a16:creationId xmlns:a16="http://schemas.microsoft.com/office/drawing/2014/main" id="{7CA82B52-9A82-28B1-9B6F-8A358609E633}"/>
              </a:ext>
            </a:extLst>
          </p:cNvPr>
          <p:cNvGraphicFramePr>
            <a:graphicFrameLocks/>
          </p:cNvGraphicFramePr>
          <p:nvPr/>
        </p:nvGraphicFramePr>
        <p:xfrm>
          <a:off x="-23813" y="0"/>
          <a:ext cx="9167813" cy="701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210600" imgH="6427440" progId="">
                  <p:embed/>
                </p:oleObj>
              </mc:Choice>
              <mc:Fallback>
                <p:oleObj name="Clip" r:id="rId2" imgW="9210600" imgH="6427440" progId="">
                  <p:embed/>
                  <p:pic>
                    <p:nvPicPr>
                      <p:cNvPr id="1026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3813" y="0"/>
                        <a:ext cx="9167813" cy="701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>
            <a:extLst>
              <a:ext uri="{FF2B5EF4-FFF2-40B4-BE49-F238E27FC236}">
                <a16:creationId xmlns:a16="http://schemas.microsoft.com/office/drawing/2014/main" id="{7123ACFC-BCB9-123C-29DB-A03EF82858B9}"/>
              </a:ext>
            </a:extLst>
          </p:cNvPr>
          <p:cNvSpPr>
            <a:spLocks noChangeArrowheads="1"/>
          </p:cNvSpPr>
          <p:nvPr/>
        </p:nvSpPr>
        <p:spPr bwMode="auto">
          <a:xfrm rot="-2100000">
            <a:off x="473258" y="3739530"/>
            <a:ext cx="1905000" cy="922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r>
              <a:rPr lang="en-US" sz="4000" dirty="0">
                <a:latin typeface="Britannic Bold" pitchFamily="34" charset="0"/>
              </a:rPr>
              <a:t> </a:t>
            </a:r>
          </a:p>
          <a:p>
            <a:r>
              <a:rPr lang="en-US" sz="4000" dirty="0">
                <a:latin typeface="Britannic Bold" pitchFamily="34" charset="0"/>
              </a:rPr>
              <a:t>Week 16 </a:t>
            </a:r>
          </a:p>
          <a:p>
            <a:r>
              <a:rPr lang="en-US" sz="4000" dirty="0">
                <a:latin typeface="Britannic Bold" pitchFamily="34" charset="0"/>
              </a:rPr>
              <a:t>Fixed Income </a:t>
            </a:r>
          </a:p>
          <a:p>
            <a:r>
              <a:rPr lang="en-US" sz="4000" dirty="0">
                <a:latin typeface="Britannic Bold" pitchFamily="34" charset="0"/>
              </a:rPr>
              <a:t>Corporate Bond Liquidity Problem </a:t>
            </a:r>
          </a:p>
        </p:txBody>
      </p:sp>
    </p:spTree>
    <p:extLst>
      <p:ext uri="{BB962C8B-B14F-4D97-AF65-F5344CB8AC3E}">
        <p14:creationId xmlns:p14="http://schemas.microsoft.com/office/powerpoint/2010/main" val="193917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F225C-21B7-A540-A22E-1CAB88B76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8FB211D-B5B2-97C6-F455-482EAFEE9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16 Summary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F9FE800-E290-3A90-4451-AA7FF6E93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Market Participants</a:t>
            </a:r>
          </a:p>
          <a:p>
            <a:pPr>
              <a:lnSpc>
                <a:spcPct val="90000"/>
              </a:lnSpc>
            </a:pPr>
            <a:r>
              <a:rPr lang="en-GB"/>
              <a:t>FI Asset Classes</a:t>
            </a:r>
          </a:p>
          <a:p>
            <a:pPr>
              <a:lnSpc>
                <a:spcPct val="90000"/>
              </a:lnSpc>
            </a:pPr>
            <a:r>
              <a:rPr lang="en-GB"/>
              <a:t>Demands of Buy Side</a:t>
            </a:r>
          </a:p>
          <a:p>
            <a:pPr>
              <a:lnSpc>
                <a:spcPct val="90000"/>
              </a:lnSpc>
            </a:pPr>
            <a:r>
              <a:rPr lang="en-GB"/>
              <a:t>Electronic Trading Platforms</a:t>
            </a:r>
          </a:p>
          <a:p>
            <a:pPr>
              <a:lnSpc>
                <a:spcPct val="90000"/>
              </a:lnSpc>
            </a:pPr>
            <a:r>
              <a:rPr lang="en-GB"/>
              <a:t>Corporate Bond Liquidity Challenges in the market</a:t>
            </a:r>
          </a:p>
          <a:p>
            <a:pPr marL="0" indent="0">
              <a:lnSpc>
                <a:spcPct val="90000"/>
              </a:lnSpc>
              <a:buNone/>
            </a:pPr>
            <a:endParaRPr lang="en-GB"/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7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E875D-FA11-FFBE-FA01-FB94C238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B959DA9-39B4-08F6-0EF4-4953AEF8E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1097280"/>
          </a:xfrm>
        </p:spPr>
        <p:txBody>
          <a:bodyPr/>
          <a:lstStyle/>
          <a:p>
            <a:r>
              <a:rPr lang="en-GB" dirty="0"/>
              <a:t>Q Why is there a Corporate bond Liquidity Problem that didn’t exist before the 2008 financial crisis?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80A319-BADE-A887-299C-3883F32D7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Corporate bonds &gt; More instruments than stocks/FX– e.g. Toyota</a:t>
            </a:r>
          </a:p>
          <a:p>
            <a:pPr>
              <a:lnSpc>
                <a:spcPct val="90000"/>
              </a:lnSpc>
            </a:pPr>
            <a:r>
              <a:rPr lang="en-GB" dirty="0"/>
              <a:t>Match buyers and Sellers? Banks need to hold on to Corp Inventory &gt; Requires Capital. </a:t>
            </a:r>
          </a:p>
          <a:p>
            <a:pPr>
              <a:lnSpc>
                <a:spcPct val="90000"/>
              </a:lnSpc>
            </a:pPr>
            <a:r>
              <a:rPr lang="en-GB" dirty="0"/>
              <a:t>Since 2008 banks have less capital &amp; Basle 3 Reg means capital requirement has gone up. </a:t>
            </a:r>
          </a:p>
          <a:p>
            <a:pPr>
              <a:lnSpc>
                <a:spcPct val="90000"/>
              </a:lnSpc>
            </a:pPr>
            <a:r>
              <a:rPr lang="en-GB" dirty="0"/>
              <a:t>Banks can’t hold endless amount Corp Bonds so limits trading bonds – Dealer 2 Client model is broken</a:t>
            </a:r>
          </a:p>
          <a:p>
            <a:pPr>
              <a:lnSpc>
                <a:spcPct val="90000"/>
              </a:lnSpc>
            </a:pPr>
            <a:r>
              <a:rPr lang="en-GB" dirty="0"/>
              <a:t>All-to-All the solution?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6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charset="-128"/>
              </a:rPr>
              <a:t>What is the Yen Carry Trade?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6DA84C-8ABA-43BC-A69D-0DD039CF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Japan first country in world to reach zero interest rates (circa 20 years ago)</a:t>
            </a:r>
          </a:p>
          <a:p>
            <a:r>
              <a:rPr lang="en-GB" dirty="0"/>
              <a:t>US interest rates were 6.5% in 2000</a:t>
            </a:r>
          </a:p>
          <a:p>
            <a:r>
              <a:rPr lang="en-GB" dirty="0"/>
              <a:t>By holding their savings in different currency = earn vastly more interest</a:t>
            </a:r>
          </a:p>
          <a:p>
            <a:r>
              <a:rPr lang="en-GB" dirty="0"/>
              <a:t>Most high street banks in Japan offered such foreign currency deposit accounts</a:t>
            </a:r>
          </a:p>
          <a:p>
            <a:r>
              <a:rPr lang="en-GB" dirty="0"/>
              <a:t>The selling of Yen kept the currency weak (decline GBP/JPY 150 to 250 from 2000 to 2007)  </a:t>
            </a:r>
          </a:p>
        </p:txBody>
      </p:sp>
    </p:spTree>
    <p:extLst>
      <p:ext uri="{BB962C8B-B14F-4D97-AF65-F5344CB8AC3E}">
        <p14:creationId xmlns:p14="http://schemas.microsoft.com/office/powerpoint/2010/main" val="392520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ヒラギノ角ゴ Pro W3" charset="-128"/>
              </a:rPr>
              <a:t>What is the ‘Yen Carry’ Trade?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6DA84C-8ABA-43BC-A69D-0DD039CF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wake of 2008 financial crisis the Yen soared above Yen 80 to $ and Yen 120 to Pound</a:t>
            </a:r>
          </a:p>
          <a:p>
            <a:r>
              <a:rPr lang="en-GB" dirty="0"/>
              <a:t>Wiping of years of accumulated interest and capital losses for many</a:t>
            </a:r>
          </a:p>
          <a:p>
            <a:r>
              <a:rPr lang="en-GB" dirty="0"/>
              <a:t>Japanese banks still offer foreign currency deposits. </a:t>
            </a:r>
          </a:p>
        </p:txBody>
      </p:sp>
    </p:spTree>
    <p:extLst>
      <p:ext uri="{BB962C8B-B14F-4D97-AF65-F5344CB8AC3E}">
        <p14:creationId xmlns:p14="http://schemas.microsoft.com/office/powerpoint/2010/main" val="358948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8EA9C-A742-956C-AECE-6543577F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0671-A5D4-95CD-BA84-1E53FA9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363514"/>
            <a:ext cx="10439400" cy="1097280"/>
          </a:xfrm>
        </p:spPr>
        <p:txBody>
          <a:bodyPr/>
          <a:lstStyle/>
          <a:p>
            <a:r>
              <a:rPr lang="en-US" altLang="en-US" dirty="0">
                <a:ea typeface="ヒラギノ角ゴ Pro W3" charset="-128"/>
              </a:rPr>
              <a:t>In theory the ‘Yen Carry’ Trade exists today?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64D23-C086-1822-4C74-03198456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31837"/>
            <a:ext cx="6324600" cy="507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29927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524</Words>
  <Application>Microsoft Office PowerPoint</Application>
  <PresentationFormat>On-screen Show (4:3)</PresentationFormat>
  <Paragraphs>82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Britannic Bold</vt:lpstr>
      <vt:lpstr>Verdana</vt:lpstr>
      <vt:lpstr>Webdings</vt:lpstr>
      <vt:lpstr>Wingdings</vt:lpstr>
      <vt:lpstr>ヒラギノ角ゴ Pro W3</vt:lpstr>
      <vt:lpstr>508 Lecture</vt:lpstr>
      <vt:lpstr>Clip</vt:lpstr>
      <vt:lpstr>AcF 304 Financial Markets – Week 18  Commercial Awareness      </vt:lpstr>
      <vt:lpstr>Week 12 </vt:lpstr>
      <vt:lpstr>Week 14        Week 14  </vt:lpstr>
      <vt:lpstr>PowerPoint Presentation</vt:lpstr>
      <vt:lpstr>Week 16 Summary </vt:lpstr>
      <vt:lpstr>Q Why is there a Corporate bond Liquidity Problem that didn’t exist before the 2008 financial crisis?</vt:lpstr>
      <vt:lpstr>What is the Yen Carry Trade? </vt:lpstr>
      <vt:lpstr>What is the ‘Yen Carry’ Trade? </vt:lpstr>
      <vt:lpstr>In theory the ‘Yen Carry’ Trade exists today? </vt:lpstr>
      <vt:lpstr>And the Yen has been weak which helps the trade…</vt:lpstr>
      <vt:lpstr>TODAY </vt:lpstr>
      <vt:lpstr>AcF 304 Financial Markets –  Commercial Awareness       HOPE YOU ENJOYED!!!</vt:lpstr>
    </vt:vector>
  </TitlesOfParts>
  <Company>Cenveo Publisher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Markets and Institutions, Ninth Edition</dc:title>
  <dc:subject>Chapter 9: Central Banks and the Federal Reserve System</dc:subject>
  <dc:creator>Frederic S. Mishkin and Stanley G. Eakins</dc:creator>
  <cp:keywords>Finance</cp:keywords>
  <cp:lastModifiedBy>McCormick, Paul</cp:lastModifiedBy>
  <cp:revision>1912</cp:revision>
  <cp:lastPrinted>2016-08-12T13:24:31Z</cp:lastPrinted>
  <dcterms:created xsi:type="dcterms:W3CDTF">2014-07-14T20:04:21Z</dcterms:created>
  <dcterms:modified xsi:type="dcterms:W3CDTF">2024-03-12T13:08:05Z</dcterms:modified>
  <cp:category>Financial Management</cp:category>
</cp:coreProperties>
</file>