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61" r:id="rId2"/>
    <p:sldId id="302" r:id="rId3"/>
    <p:sldId id="446" r:id="rId4"/>
    <p:sldId id="530" r:id="rId5"/>
    <p:sldId id="624" r:id="rId6"/>
    <p:sldId id="625" r:id="rId7"/>
    <p:sldId id="651" r:id="rId8"/>
    <p:sldId id="652" r:id="rId9"/>
    <p:sldId id="653" r:id="rId10"/>
    <p:sldId id="339" r:id="rId11"/>
    <p:sldId id="308" r:id="rId12"/>
    <p:sldId id="340" r:id="rId13"/>
    <p:sldId id="341" r:id="rId14"/>
    <p:sldId id="333" r:id="rId15"/>
    <p:sldId id="342" r:id="rId16"/>
    <p:sldId id="343" r:id="rId17"/>
    <p:sldId id="346" r:id="rId18"/>
    <p:sldId id="658" r:id="rId19"/>
    <p:sldId id="659" r:id="rId20"/>
    <p:sldId id="657" r:id="rId21"/>
    <p:sldId id="496" r:id="rId22"/>
    <p:sldId id="304" r:id="rId23"/>
    <p:sldId id="654" r:id="rId24"/>
    <p:sldId id="655" r:id="rId25"/>
    <p:sldId id="656" r:id="rId26"/>
    <p:sldId id="660" r:id="rId27"/>
    <p:sldId id="661" r:id="rId28"/>
    <p:sldId id="347" r:id="rId29"/>
    <p:sldId id="354" r:id="rId30"/>
    <p:sldId id="355" r:id="rId31"/>
    <p:sldId id="352" r:id="rId32"/>
    <p:sldId id="353" r:id="rId33"/>
    <p:sldId id="348" r:id="rId34"/>
    <p:sldId id="488" r:id="rId35"/>
    <p:sldId id="350" r:id="rId36"/>
    <p:sldId id="357" r:id="rId37"/>
    <p:sldId id="358" r:id="rId38"/>
    <p:sldId id="360" r:id="rId39"/>
    <p:sldId id="359" r:id="rId40"/>
    <p:sldId id="329" r:id="rId41"/>
  </p:sldIdLst>
  <p:sldSz cx="9144000" cy="6858000" type="screen4x3"/>
  <p:notesSz cx="6889750" cy="100187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94660"/>
  </p:normalViewPr>
  <p:slideViewPr>
    <p:cSldViewPr>
      <p:cViewPr varScale="1">
        <p:scale>
          <a:sx n="75" d="100"/>
          <a:sy n="75" d="100"/>
        </p:scale>
        <p:origin x="976"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5558" cy="500936"/>
          </a:xfrm>
          <a:prstGeom prst="rect">
            <a:avLst/>
          </a:prstGeom>
        </p:spPr>
        <p:txBody>
          <a:bodyPr vert="horz" lIns="96611" tIns="48306" rIns="96611" bIns="48306" rtlCol="0"/>
          <a:lstStyle>
            <a:lvl1pPr algn="l">
              <a:defRPr sz="1300"/>
            </a:lvl1pPr>
          </a:lstStyle>
          <a:p>
            <a:endParaRPr lang="en-US"/>
          </a:p>
        </p:txBody>
      </p:sp>
      <p:sp>
        <p:nvSpPr>
          <p:cNvPr id="3" name="2 Marcador de fecha"/>
          <p:cNvSpPr>
            <a:spLocks noGrp="1"/>
          </p:cNvSpPr>
          <p:nvPr>
            <p:ph type="dt" idx="1"/>
          </p:nvPr>
        </p:nvSpPr>
        <p:spPr>
          <a:xfrm>
            <a:off x="3902598" y="0"/>
            <a:ext cx="2985558" cy="500936"/>
          </a:xfrm>
          <a:prstGeom prst="rect">
            <a:avLst/>
          </a:prstGeom>
        </p:spPr>
        <p:txBody>
          <a:bodyPr vert="horz" lIns="96611" tIns="48306" rIns="96611" bIns="48306" rtlCol="0"/>
          <a:lstStyle>
            <a:lvl1pPr algn="r">
              <a:defRPr sz="1300"/>
            </a:lvl1pPr>
          </a:lstStyle>
          <a:p>
            <a:fld id="{26C6099E-814B-46C6-A3F1-F21B1C6EF12E}" type="datetimeFigureOut">
              <a:rPr lang="en-US" smtClean="0"/>
              <a:pPr/>
              <a:t>5/7/2024</a:t>
            </a:fld>
            <a:endParaRPr lang="en-US"/>
          </a:p>
        </p:txBody>
      </p:sp>
      <p:sp>
        <p:nvSpPr>
          <p:cNvPr id="4" name="3 Marcador de imagen de diapositiva"/>
          <p:cNvSpPr>
            <a:spLocks noGrp="1" noRot="1" noChangeAspect="1"/>
          </p:cNvSpPr>
          <p:nvPr>
            <p:ph type="sldImg" idx="2"/>
          </p:nvPr>
        </p:nvSpPr>
        <p:spPr>
          <a:xfrm>
            <a:off x="941388" y="752475"/>
            <a:ext cx="5006975" cy="3756025"/>
          </a:xfrm>
          <a:prstGeom prst="rect">
            <a:avLst/>
          </a:prstGeom>
          <a:noFill/>
          <a:ln w="12700">
            <a:solidFill>
              <a:prstClr val="black"/>
            </a:solidFill>
          </a:ln>
        </p:spPr>
        <p:txBody>
          <a:bodyPr vert="horz" lIns="96611" tIns="48306" rIns="96611" bIns="48306" rtlCol="0" anchor="ctr"/>
          <a:lstStyle/>
          <a:p>
            <a:endParaRPr lang="en-US"/>
          </a:p>
        </p:txBody>
      </p:sp>
      <p:sp>
        <p:nvSpPr>
          <p:cNvPr id="5" name="4 Marcador de notas"/>
          <p:cNvSpPr>
            <a:spLocks noGrp="1"/>
          </p:cNvSpPr>
          <p:nvPr>
            <p:ph type="body" sz="quarter" idx="3"/>
          </p:nvPr>
        </p:nvSpPr>
        <p:spPr>
          <a:xfrm>
            <a:off x="688975" y="4758889"/>
            <a:ext cx="5511800" cy="4508421"/>
          </a:xfrm>
          <a:prstGeom prst="rect">
            <a:avLst/>
          </a:prstGeom>
        </p:spPr>
        <p:txBody>
          <a:bodyPr vert="horz" lIns="96611" tIns="48306" rIns="96611" bIns="48306"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pie de página"/>
          <p:cNvSpPr>
            <a:spLocks noGrp="1"/>
          </p:cNvSpPr>
          <p:nvPr>
            <p:ph type="ftr" sz="quarter" idx="4"/>
          </p:nvPr>
        </p:nvSpPr>
        <p:spPr>
          <a:xfrm>
            <a:off x="0" y="9516039"/>
            <a:ext cx="2985558" cy="500936"/>
          </a:xfrm>
          <a:prstGeom prst="rect">
            <a:avLst/>
          </a:prstGeom>
        </p:spPr>
        <p:txBody>
          <a:bodyPr vert="horz" lIns="96611" tIns="48306" rIns="96611" bIns="48306" rtlCol="0" anchor="b"/>
          <a:lstStyle>
            <a:lvl1pPr algn="l">
              <a:defRPr sz="1300"/>
            </a:lvl1pPr>
          </a:lstStyle>
          <a:p>
            <a:endParaRPr lang="en-US"/>
          </a:p>
        </p:txBody>
      </p:sp>
      <p:sp>
        <p:nvSpPr>
          <p:cNvPr id="7" name="6 Marcador de número de diapositiva"/>
          <p:cNvSpPr>
            <a:spLocks noGrp="1"/>
          </p:cNvSpPr>
          <p:nvPr>
            <p:ph type="sldNum" sz="quarter" idx="5"/>
          </p:nvPr>
        </p:nvSpPr>
        <p:spPr>
          <a:xfrm>
            <a:off x="3902598" y="9516039"/>
            <a:ext cx="2985558" cy="500936"/>
          </a:xfrm>
          <a:prstGeom prst="rect">
            <a:avLst/>
          </a:prstGeom>
        </p:spPr>
        <p:txBody>
          <a:bodyPr vert="horz" lIns="96611" tIns="48306" rIns="96611" bIns="48306" rtlCol="0" anchor="b"/>
          <a:lstStyle>
            <a:lvl1pPr algn="r">
              <a:defRPr sz="1300"/>
            </a:lvl1pPr>
          </a:lstStyle>
          <a:p>
            <a:fld id="{BFA88CE2-3E61-4543-9C44-2FA6C13CB3B7}" type="slidenum">
              <a:rPr lang="en-US" smtClean="0"/>
              <a:pPr/>
              <a:t>‹#›</a:t>
            </a:fld>
            <a:endParaRPr lang="en-US"/>
          </a:p>
        </p:txBody>
      </p:sp>
    </p:spTree>
    <p:extLst>
      <p:ext uri="{BB962C8B-B14F-4D97-AF65-F5344CB8AC3E}">
        <p14:creationId xmlns:p14="http://schemas.microsoft.com/office/powerpoint/2010/main" val="3717807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899191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FA88CE2-3E61-4543-9C44-2FA6C13CB3B7}" type="slidenum">
              <a:rPr lang="en-US" smtClean="0"/>
              <a:pPr/>
              <a:t>35</a:t>
            </a:fld>
            <a:endParaRPr lang="en-US"/>
          </a:p>
        </p:txBody>
      </p:sp>
    </p:spTree>
    <p:extLst>
      <p:ext uri="{BB962C8B-B14F-4D97-AF65-F5344CB8AC3E}">
        <p14:creationId xmlns:p14="http://schemas.microsoft.com/office/powerpoint/2010/main" val="2468317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FA88CE2-3E61-4543-9C44-2FA6C13CB3B7}" type="slidenum">
              <a:rPr lang="en-US" smtClean="0"/>
              <a:pPr/>
              <a:t>36</a:t>
            </a:fld>
            <a:endParaRPr lang="en-US"/>
          </a:p>
        </p:txBody>
      </p:sp>
    </p:spTree>
    <p:extLst>
      <p:ext uri="{BB962C8B-B14F-4D97-AF65-F5344CB8AC3E}">
        <p14:creationId xmlns:p14="http://schemas.microsoft.com/office/powerpoint/2010/main" val="2468317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FA88CE2-3E61-4543-9C44-2FA6C13CB3B7}" type="slidenum">
              <a:rPr lang="en-US" smtClean="0"/>
              <a:pPr/>
              <a:t>37</a:t>
            </a:fld>
            <a:endParaRPr lang="en-US"/>
          </a:p>
        </p:txBody>
      </p:sp>
    </p:spTree>
    <p:extLst>
      <p:ext uri="{BB962C8B-B14F-4D97-AF65-F5344CB8AC3E}">
        <p14:creationId xmlns:p14="http://schemas.microsoft.com/office/powerpoint/2010/main" val="2468317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FA88CE2-3E61-4543-9C44-2FA6C13CB3B7}" type="slidenum">
              <a:rPr lang="en-US" smtClean="0"/>
              <a:pPr/>
              <a:t>38</a:t>
            </a:fld>
            <a:endParaRPr lang="en-US"/>
          </a:p>
        </p:txBody>
      </p:sp>
    </p:spTree>
    <p:extLst>
      <p:ext uri="{BB962C8B-B14F-4D97-AF65-F5344CB8AC3E}">
        <p14:creationId xmlns:p14="http://schemas.microsoft.com/office/powerpoint/2010/main" val="2468317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FA88CE2-3E61-4543-9C44-2FA6C13CB3B7}" type="slidenum">
              <a:rPr lang="en-US" smtClean="0"/>
              <a:pPr/>
              <a:t>39</a:t>
            </a:fld>
            <a:endParaRPr lang="en-US"/>
          </a:p>
        </p:txBody>
      </p:sp>
    </p:spTree>
    <p:extLst>
      <p:ext uri="{BB962C8B-B14F-4D97-AF65-F5344CB8AC3E}">
        <p14:creationId xmlns:p14="http://schemas.microsoft.com/office/powerpoint/2010/main" val="2468317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a:t> </a:t>
            </a:r>
            <a:endParaRPr lang="en-GB" b="1" dirty="0"/>
          </a:p>
        </p:txBody>
      </p:sp>
      <p:sp>
        <p:nvSpPr>
          <p:cNvPr id="4" name="Slide Number Placeholder 3"/>
          <p:cNvSpPr>
            <a:spLocks noGrp="1"/>
          </p:cNvSpPr>
          <p:nvPr>
            <p:ph type="sldNum" sz="quarter" idx="10"/>
          </p:nvPr>
        </p:nvSpPr>
        <p:spPr/>
        <p:txBody>
          <a:bodyPr/>
          <a:lstStyle/>
          <a:p>
            <a:fld id="{84720699-BF75-4DEA-82A9-C30854351A98}" type="slidenum">
              <a:rPr lang="en-GB" smtClean="0"/>
              <a:pPr/>
              <a:t>3</a:t>
            </a:fld>
            <a:endParaRPr lang="en-GB"/>
          </a:p>
        </p:txBody>
      </p:sp>
    </p:spTree>
    <p:extLst>
      <p:ext uri="{BB962C8B-B14F-4D97-AF65-F5344CB8AC3E}">
        <p14:creationId xmlns:p14="http://schemas.microsoft.com/office/powerpoint/2010/main" val="2122710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a:ea typeface="ヒラギノ角ゴ Pro W3" pitchFamily="-84" charset="-128"/>
              </a:rPr>
              <a:t>1.Channels funds from person or business without investment opportunities (i.e., </a:t>
            </a:r>
            <a:r>
              <a:rPr lang="ja-JP" altLang="en-US" sz="1200"/>
              <a:t>“</a:t>
            </a:r>
            <a:r>
              <a:rPr lang="en-US" altLang="ja-JP" sz="1200">
                <a:ea typeface="ヒラギノ角ゴ Pro W3" pitchFamily="-84" charset="-128"/>
              </a:rPr>
              <a:t>Lender-Savers</a:t>
            </a:r>
            <a:r>
              <a:rPr lang="ja-JP" altLang="en-US" sz="1200"/>
              <a:t>”</a:t>
            </a:r>
            <a:r>
              <a:rPr lang="en-US" altLang="ja-JP" sz="1200">
                <a:ea typeface="ヒラギノ角ゴ Pro W3" pitchFamily="-84" charset="-128"/>
              </a:rPr>
              <a:t>) to one who has them (i.e., </a:t>
            </a:r>
            <a:r>
              <a:rPr lang="ja-JP" altLang="en-US" sz="1200"/>
              <a:t>“</a:t>
            </a:r>
            <a:r>
              <a:rPr lang="en-US" altLang="ja-JP" sz="1200">
                <a:ea typeface="ヒラギノ角ゴ Pro W3" pitchFamily="-84" charset="-128"/>
              </a:rPr>
              <a:t>Borrower-Spenders</a:t>
            </a:r>
            <a:r>
              <a:rPr lang="ja-JP" altLang="en-US" sz="1200"/>
              <a:t>”</a:t>
            </a:r>
            <a:r>
              <a:rPr lang="en-US" altLang="ja-JP" sz="1200">
                <a:ea typeface="ヒラギノ角ゴ Pro W3" pitchFamily="-84" charset="-128"/>
              </a:rPr>
              <a:t>)</a:t>
            </a:r>
          </a:p>
          <a:p>
            <a:r>
              <a:rPr lang="en-US" altLang="en-US" sz="1200">
                <a:ea typeface="ヒラギノ角ゴ Pro W3" pitchFamily="-84" charset="-128"/>
              </a:rPr>
              <a:t>Improves economic efficiency</a:t>
            </a:r>
          </a:p>
          <a:p>
            <a:r>
              <a:rPr lang="en-US" sz="1200"/>
              <a:t>The importance of Direct versus Indirect Finance.</a:t>
            </a:r>
          </a:p>
          <a:p>
            <a:r>
              <a:rPr lang="en-GB"/>
              <a:t>2.Introduced Debt Markets (Short/Medium/Long) – Equity Markets </a:t>
            </a:r>
          </a:p>
          <a:p>
            <a:r>
              <a:rPr lang="en-GB"/>
              <a:t>Primary Markets &amp; Secondary Markets </a:t>
            </a:r>
          </a:p>
          <a:p>
            <a:r>
              <a:rPr lang="en-GB"/>
              <a:t>Exchanges and OTC markets </a:t>
            </a:r>
          </a:p>
          <a:p>
            <a:r>
              <a:rPr lang="en-GB"/>
              <a:t>3. Foreign Stock Markets </a:t>
            </a:r>
          </a:p>
          <a:p>
            <a:r>
              <a:rPr lang="en-GB"/>
              <a:t>Foreign Bonds and Eurobonds.</a:t>
            </a:r>
          </a:p>
          <a:p>
            <a:pPr marL="0" marR="0" indent="0" algn="l" defTabSz="914400" rtl="0" eaLnBrk="1" fontAlgn="auto" latinLnBrk="0" hangingPunct="1">
              <a:lnSpc>
                <a:spcPct val="100000"/>
              </a:lnSpc>
              <a:spcBef>
                <a:spcPts val="0"/>
              </a:spcBef>
              <a:spcAft>
                <a:spcPts val="0"/>
              </a:spcAft>
              <a:buClrTx/>
              <a:buSzTx/>
              <a:buFontTx/>
              <a:buNone/>
              <a:tabLst/>
              <a:defRPr/>
            </a:pPr>
            <a:r>
              <a:rPr lang="en-GB"/>
              <a:t>4.Role of Financial Intermediaries- </a:t>
            </a:r>
            <a:r>
              <a:rPr lang="en-US" altLang="en-US" sz="1200">
                <a:ea typeface="ヒラギノ角ゴ Pro W3" pitchFamily="-84" charset="-128"/>
              </a:rPr>
              <a:t>transactions costs, risk sharing, and asymmetric information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a:ea typeface="Verdana" panose="020B0604030504040204" pitchFamily="34" charset="0"/>
                <a:cs typeface="Verdana" panose="020B0604030504040204" pitchFamily="34" charset="0"/>
              </a:rPr>
              <a:t>Asymetric information involving Adverse Selection and Moral Hazard.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a:ea typeface="Verdana" panose="020B0604030504040204" pitchFamily="34" charset="0"/>
                <a:cs typeface="Verdana" panose="020B0604030504040204" pitchFamily="34" charset="0"/>
              </a:rPr>
              <a:t>Buy Side/Sell Side/role of Investment Banks </a:t>
            </a:r>
          </a:p>
          <a:p>
            <a:endParaRPr lang="en-GB"/>
          </a:p>
        </p:txBody>
      </p:sp>
      <p:sp>
        <p:nvSpPr>
          <p:cNvPr id="4" name="Slide Number Placeholder 3"/>
          <p:cNvSpPr>
            <a:spLocks noGrp="1"/>
          </p:cNvSpPr>
          <p:nvPr>
            <p:ph type="sldNum" sz="quarter" idx="10"/>
          </p:nvPr>
        </p:nvSpPr>
        <p:spPr/>
        <p:txBody>
          <a:bodyPr/>
          <a:lstStyle/>
          <a:p>
            <a:fld id="{BFA88CE2-3E61-4543-9C44-2FA6C13CB3B7}" type="slidenum">
              <a:rPr lang="en-US" smtClean="0"/>
              <a:pPr/>
              <a:t>28</a:t>
            </a:fld>
            <a:endParaRPr lang="en-US"/>
          </a:p>
        </p:txBody>
      </p:sp>
    </p:spTree>
    <p:extLst>
      <p:ext uri="{BB962C8B-B14F-4D97-AF65-F5344CB8AC3E}">
        <p14:creationId xmlns:p14="http://schemas.microsoft.com/office/powerpoint/2010/main" val="2468317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FA88CE2-3E61-4543-9C44-2FA6C13CB3B7}" type="slidenum">
              <a:rPr lang="en-US" smtClean="0"/>
              <a:pPr/>
              <a:t>29</a:t>
            </a:fld>
            <a:endParaRPr lang="en-US"/>
          </a:p>
        </p:txBody>
      </p:sp>
    </p:spTree>
    <p:extLst>
      <p:ext uri="{BB962C8B-B14F-4D97-AF65-F5344CB8AC3E}">
        <p14:creationId xmlns:p14="http://schemas.microsoft.com/office/powerpoint/2010/main" val="2016605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FA88CE2-3E61-4543-9C44-2FA6C13CB3B7}" type="slidenum">
              <a:rPr lang="en-US" smtClean="0"/>
              <a:pPr/>
              <a:t>30</a:t>
            </a:fld>
            <a:endParaRPr lang="en-US"/>
          </a:p>
        </p:txBody>
      </p:sp>
    </p:spTree>
    <p:extLst>
      <p:ext uri="{BB962C8B-B14F-4D97-AF65-F5344CB8AC3E}">
        <p14:creationId xmlns:p14="http://schemas.microsoft.com/office/powerpoint/2010/main" val="830882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FA88CE2-3E61-4543-9C44-2FA6C13CB3B7}" type="slidenum">
              <a:rPr lang="en-US" smtClean="0"/>
              <a:pPr/>
              <a:t>31</a:t>
            </a:fld>
            <a:endParaRPr lang="en-US"/>
          </a:p>
        </p:txBody>
      </p:sp>
    </p:spTree>
    <p:extLst>
      <p:ext uri="{BB962C8B-B14F-4D97-AF65-F5344CB8AC3E}">
        <p14:creationId xmlns:p14="http://schemas.microsoft.com/office/powerpoint/2010/main" val="1602138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FA88CE2-3E61-4543-9C44-2FA6C13CB3B7}" type="slidenum">
              <a:rPr lang="en-US" smtClean="0"/>
              <a:pPr/>
              <a:t>32</a:t>
            </a:fld>
            <a:endParaRPr lang="en-US"/>
          </a:p>
        </p:txBody>
      </p:sp>
    </p:spTree>
    <p:extLst>
      <p:ext uri="{BB962C8B-B14F-4D97-AF65-F5344CB8AC3E}">
        <p14:creationId xmlns:p14="http://schemas.microsoft.com/office/powerpoint/2010/main" val="2732837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FA88CE2-3E61-4543-9C44-2FA6C13CB3B7}" type="slidenum">
              <a:rPr lang="en-US" smtClean="0"/>
              <a:pPr/>
              <a:t>33</a:t>
            </a:fld>
            <a:endParaRPr lang="en-US"/>
          </a:p>
        </p:txBody>
      </p:sp>
    </p:spTree>
    <p:extLst>
      <p:ext uri="{BB962C8B-B14F-4D97-AF65-F5344CB8AC3E}">
        <p14:creationId xmlns:p14="http://schemas.microsoft.com/office/powerpoint/2010/main" val="2468317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FA88CE2-3E61-4543-9C44-2FA6C13CB3B7}" type="slidenum">
              <a:rPr lang="en-US" smtClean="0"/>
              <a:pPr/>
              <a:t>34</a:t>
            </a:fld>
            <a:endParaRPr lang="en-US"/>
          </a:p>
        </p:txBody>
      </p:sp>
    </p:spTree>
    <p:extLst>
      <p:ext uri="{BB962C8B-B14F-4D97-AF65-F5344CB8AC3E}">
        <p14:creationId xmlns:p14="http://schemas.microsoft.com/office/powerpoint/2010/main" val="651795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07/05/2024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07/05/2024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07/05/2024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solidFill>
                  <a:srgbClr val="B5121B"/>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666666"/>
              </a:buClr>
              <a:buSzPct val="100000"/>
              <a:defRPr>
                <a:solidFill>
                  <a:srgbClr val="666666"/>
                </a:solidFill>
              </a:defRPr>
            </a:lvl1pPr>
            <a:lvl2pPr>
              <a:buClr>
                <a:srgbClr val="666666"/>
              </a:buClr>
              <a:defRPr>
                <a:solidFill>
                  <a:srgbClr val="666666"/>
                </a:solidFill>
              </a:defRPr>
            </a:lvl2pPr>
            <a:lvl3pPr>
              <a:buClr>
                <a:srgbClr val="666666"/>
              </a:buClr>
              <a:defRPr>
                <a:solidFill>
                  <a:srgbClr val="666666"/>
                </a:solidFill>
              </a:defRPr>
            </a:lvl3pPr>
            <a:lvl4pPr>
              <a:buClr>
                <a:srgbClr val="666666"/>
              </a:buClr>
              <a:defRPr>
                <a:solidFill>
                  <a:srgbClr val="666666"/>
                </a:solidFill>
              </a:defRPr>
            </a:lvl4pPr>
            <a:lvl5pPr>
              <a:buClr>
                <a:srgbClr val="666666"/>
              </a:buClr>
              <a:defRPr>
                <a:solidFill>
                  <a:srgbClr val="666666"/>
                </a:solidFill>
              </a:defRPr>
            </a:lvl5pPr>
            <a:lvl6pPr>
              <a:buClr>
                <a:srgbClr val="666666"/>
              </a:buClr>
              <a:defRPr>
                <a:solidFill>
                  <a:srgbClr val="666666"/>
                </a:solidFill>
              </a:defRPr>
            </a:lvl6pPr>
            <a:lvl7pPr>
              <a:buClr>
                <a:srgbClr val="666666"/>
              </a:buClr>
              <a:defRPr>
                <a:solidFill>
                  <a:srgbClr val="666666"/>
                </a:solidFill>
              </a:defRPr>
            </a:lvl7pPr>
            <a:lvl8pPr>
              <a:buClr>
                <a:srgbClr val="666666"/>
              </a:buClr>
              <a:defRPr>
                <a:solidFill>
                  <a:srgbClr val="666666"/>
                </a:solidFill>
              </a:defRPr>
            </a:lvl8pPr>
            <a:lvl9pPr>
              <a:buClr>
                <a:srgbClr val="666666"/>
              </a:buClr>
              <a:defRPr>
                <a:solidFill>
                  <a:srgbClr val="666666"/>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5/7/2024</a:t>
            </a:fld>
            <a:endParaRPr lang="en-US" dirty="0"/>
          </a:p>
        </p:txBody>
      </p:sp>
    </p:spTree>
    <p:extLst>
      <p:ext uri="{BB962C8B-B14F-4D97-AF65-F5344CB8AC3E}">
        <p14:creationId xmlns:p14="http://schemas.microsoft.com/office/powerpoint/2010/main" val="3360848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9" name="Text Placeholder 8"/>
          <p:cNvSpPr>
            <a:spLocks noGrp="1"/>
          </p:cNvSpPr>
          <p:nvPr>
            <p:ph type="body" sz="quarter" idx="14" hasCustomPrompt="1"/>
          </p:nvPr>
        </p:nvSpPr>
        <p:spPr>
          <a:xfrm>
            <a:off x="5029200" y="1600201"/>
            <a:ext cx="3657600" cy="1600199"/>
          </a:xfrm>
          <a:prstGeom prst="rect">
            <a:avLst/>
          </a:prstGeo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a:prstGeom prst="rect">
            <a:avLst/>
          </a:prstGeo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Tree>
    <p:extLst>
      <p:ext uri="{BB962C8B-B14F-4D97-AF65-F5344CB8AC3E}">
        <p14:creationId xmlns:p14="http://schemas.microsoft.com/office/powerpoint/2010/main" val="415435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07/05/2024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07/05/2024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07/05/2024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07/05/2024</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07/05/2024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07/05/2024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07/05/2024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07/05/2024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07/05/2024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Lenovo\Desktop\OCD2017_M\MISC3\Paul\LUMS\Teaching 2019\Misc\Lancaster Background.jp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28" y="-325951"/>
            <a:ext cx="9143245" cy="685743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a:solidFill>
                  <a:srgbClr val="B5121B"/>
                </a:solidFill>
              </a:rPr>
              <a:t>AcF 304 Financial Markets</a:t>
            </a:r>
            <a:br>
              <a:rPr lang="en-US">
                <a:solidFill>
                  <a:srgbClr val="B5121B"/>
                </a:solidFill>
              </a:rPr>
            </a:br>
            <a:br>
              <a:rPr lang="en-US">
                <a:solidFill>
                  <a:srgbClr val="B5121B"/>
                </a:solidFill>
              </a:rPr>
            </a:br>
            <a:endParaRPr lang="en-US" dirty="0">
              <a:solidFill>
                <a:srgbClr val="B5121B"/>
              </a:solidFill>
            </a:endParaRPr>
          </a:p>
        </p:txBody>
      </p:sp>
      <p:sp>
        <p:nvSpPr>
          <p:cNvPr id="4" name="Text Placeholder 3"/>
          <p:cNvSpPr>
            <a:spLocks noGrp="1"/>
          </p:cNvSpPr>
          <p:nvPr>
            <p:ph type="body" sz="quarter" idx="14"/>
          </p:nvPr>
        </p:nvSpPr>
        <p:spPr>
          <a:xfrm>
            <a:off x="330324" y="4373450"/>
            <a:ext cx="7696200" cy="2286000"/>
          </a:xfrm>
        </p:spPr>
        <p:txBody>
          <a:bodyPr/>
          <a:lstStyle/>
          <a:p>
            <a:endParaRPr lang="en-US" dirty="0"/>
          </a:p>
          <a:p>
            <a:endParaRPr lang="en-US" dirty="0"/>
          </a:p>
          <a:p>
            <a:endParaRPr lang="en-US" dirty="0"/>
          </a:p>
          <a:p>
            <a:endParaRPr lang="en-US" dirty="0"/>
          </a:p>
          <a:p>
            <a:endParaRPr lang="en-US" dirty="0">
              <a:solidFill>
                <a:srgbClr val="666666"/>
              </a:solidFill>
            </a:endParaRPr>
          </a:p>
          <a:p>
            <a:r>
              <a:rPr lang="en-US" sz="2400" b="1" dirty="0">
                <a:solidFill>
                  <a:srgbClr val="666666"/>
                </a:solidFill>
              </a:rPr>
              <a:t>2023/24 Revision Session &amp; Exam Structure</a:t>
            </a:r>
          </a:p>
          <a:p>
            <a:endParaRPr lang="en-US" sz="2400" b="1" dirty="0">
              <a:solidFill>
                <a:srgbClr val="666666"/>
              </a:solidFill>
            </a:endParaRPr>
          </a:p>
          <a:p>
            <a:endParaRPr lang="en-US" dirty="0"/>
          </a:p>
          <a:p>
            <a:endParaRPr lang="en-US" dirty="0"/>
          </a:p>
          <a:p>
            <a:endParaRPr lang="en-US" dirty="0"/>
          </a:p>
        </p:txBody>
      </p:sp>
      <p:pic>
        <p:nvPicPr>
          <p:cNvPr id="1026" name="Picture 2" descr="C:\Users\Lenovo\Desktop\OCD2017_M\MISC3\Paul\Images\Financial Times + cal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41550"/>
            <a:ext cx="4258816" cy="28192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3642-LUni-QuadrupleAccredited-Lockup2017.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Tree>
    <p:extLst>
      <p:ext uri="{BB962C8B-B14F-4D97-AF65-F5344CB8AC3E}">
        <p14:creationId xmlns:p14="http://schemas.microsoft.com/office/powerpoint/2010/main" val="3092584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contenido"/>
          <p:cNvSpPr txBox="1">
            <a:spLocks/>
          </p:cNvSpPr>
          <p:nvPr/>
        </p:nvSpPr>
        <p:spPr>
          <a:xfrm>
            <a:off x="251520" y="116632"/>
            <a:ext cx="8568952" cy="6480720"/>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a:t>EXAM LAYOUT – There is a Mock Exam at top of module Moodle page</a:t>
            </a:r>
            <a:r>
              <a:rPr lang="en-US" sz="2400" i="1" dirty="0"/>
              <a:t>  </a:t>
            </a:r>
          </a:p>
          <a:p>
            <a:pPr marL="342900" marR="0" lvl="0" indent="-342900" algn="l" defTabSz="914400" rtl="0" eaLnBrk="1" fontAlgn="auto" latinLnBrk="0" hangingPunct="1">
              <a:lnSpc>
                <a:spcPct val="100000"/>
              </a:lnSpc>
              <a:spcBef>
                <a:spcPct val="20000"/>
              </a:spcBef>
              <a:spcAft>
                <a:spcPts val="0"/>
              </a:spcAft>
              <a:buClrTx/>
              <a:buSzTx/>
              <a:tabLst/>
              <a:defRPr/>
            </a:pPr>
            <a:endParaRPr lang="en-US" sz="2400" dirty="0"/>
          </a:p>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a:t>The exam consists of four sections:</a:t>
            </a:r>
          </a:p>
          <a:p>
            <a:pPr marL="342900" marR="0" lvl="0" indent="-342900" algn="l" defTabSz="914400" rtl="0" eaLnBrk="1" fontAlgn="auto" latinLnBrk="0" hangingPunct="1">
              <a:lnSpc>
                <a:spcPct val="100000"/>
              </a:lnSpc>
              <a:spcBef>
                <a:spcPct val="20000"/>
              </a:spcBef>
              <a:spcAft>
                <a:spcPts val="0"/>
              </a:spcAft>
              <a:buClrTx/>
              <a:buSzTx/>
              <a:tabLst/>
              <a:defRPr/>
            </a:pPr>
            <a:endParaRPr lang="en-US" sz="2400" dirty="0"/>
          </a:p>
          <a:p>
            <a:pPr marL="342900" indent="-342900">
              <a:spcBef>
                <a:spcPct val="20000"/>
              </a:spcBef>
              <a:buFont typeface="Arial" pitchFamily="34" charset="0"/>
              <a:buChar char="•"/>
              <a:defRPr/>
            </a:pPr>
            <a:r>
              <a:rPr lang="en-US" sz="2400" b="1" dirty="0">
                <a:solidFill>
                  <a:srgbClr val="FF0000"/>
                </a:solidFill>
              </a:rPr>
              <a:t>Section A </a:t>
            </a:r>
            <a:r>
              <a:rPr lang="en-US" sz="2400" b="1" dirty="0">
                <a:solidFill>
                  <a:srgbClr val="C00000"/>
                </a:solidFill>
              </a:rPr>
              <a:t>(28 marks): Twenty-eight </a:t>
            </a:r>
            <a:r>
              <a:rPr lang="en-US" sz="2400" dirty="0"/>
              <a:t>multiple choice questions each worth </a:t>
            </a:r>
            <a:r>
              <a:rPr lang="en-US" sz="2400" b="1" dirty="0"/>
              <a:t>1 marks. </a:t>
            </a:r>
            <a:r>
              <a:rPr lang="en-US" sz="2400" dirty="0"/>
              <a:t> Each question contains 4 possible answers A, B, C, D. There is no penalty for blank answers. No negative marking.</a:t>
            </a:r>
          </a:p>
          <a:p>
            <a:pPr marL="342900" indent="-342900">
              <a:spcBef>
                <a:spcPct val="20000"/>
              </a:spcBef>
              <a:buFont typeface="Arial" pitchFamily="34" charset="0"/>
              <a:buChar char="•"/>
              <a:defRPr/>
            </a:pPr>
            <a:endParaRPr lang="en-US" sz="2400" dirty="0"/>
          </a:p>
          <a:p>
            <a:pPr marL="342900" indent="-342900">
              <a:spcBef>
                <a:spcPct val="20000"/>
              </a:spcBef>
              <a:buFont typeface="Arial" pitchFamily="34" charset="0"/>
              <a:buChar char="•"/>
              <a:defRPr/>
            </a:pPr>
            <a:r>
              <a:rPr lang="en-US" sz="2400" b="1" dirty="0">
                <a:solidFill>
                  <a:srgbClr val="FF0000"/>
                </a:solidFill>
              </a:rPr>
              <a:t>Section B </a:t>
            </a:r>
            <a:r>
              <a:rPr lang="en-US" sz="2400" b="1" dirty="0">
                <a:solidFill>
                  <a:srgbClr val="C00000"/>
                </a:solidFill>
              </a:rPr>
              <a:t>(36 marks): </a:t>
            </a:r>
            <a:r>
              <a:rPr lang="en-US" sz="2400" dirty="0"/>
              <a:t>Contains  </a:t>
            </a:r>
            <a:r>
              <a:rPr lang="en-US" sz="2400" b="1" dirty="0"/>
              <a:t>eigh</a:t>
            </a:r>
            <a:r>
              <a:rPr lang="en-US" sz="2400" dirty="0"/>
              <a:t>t questions of which </a:t>
            </a:r>
            <a:r>
              <a:rPr lang="en-US" sz="2400" b="1" dirty="0"/>
              <a:t>six </a:t>
            </a:r>
            <a:r>
              <a:rPr lang="en-US" sz="2400" dirty="0"/>
              <a:t>need to be answered. Each question is worth 6</a:t>
            </a:r>
            <a:r>
              <a:rPr lang="en-US" sz="2400" b="1" dirty="0"/>
              <a:t> marks</a:t>
            </a:r>
            <a:r>
              <a:rPr lang="en-US" sz="2400" dirty="0"/>
              <a:t>.  </a:t>
            </a:r>
          </a:p>
          <a:p>
            <a:pPr marL="342900" indent="-342900">
              <a:spcBef>
                <a:spcPct val="20000"/>
              </a:spcBef>
              <a:buFont typeface="Arial" pitchFamily="34" charset="0"/>
              <a:buChar char="•"/>
              <a:defRPr/>
            </a:pPr>
            <a:endParaRPr lang="en-US" sz="2400" dirty="0"/>
          </a:p>
          <a:p>
            <a:pPr marL="342900" lvl="0" indent="-342900">
              <a:spcBef>
                <a:spcPct val="20000"/>
              </a:spcBef>
              <a:buFont typeface="Arial" pitchFamily="34" charset="0"/>
              <a:buChar char="•"/>
              <a:defRPr/>
            </a:pPr>
            <a:r>
              <a:rPr lang="en-US" sz="2400" b="1" dirty="0">
                <a:solidFill>
                  <a:srgbClr val="FF0000"/>
                </a:solidFill>
              </a:rPr>
              <a:t>Section C </a:t>
            </a:r>
            <a:r>
              <a:rPr lang="en-US" sz="2400" b="1" dirty="0">
                <a:solidFill>
                  <a:srgbClr val="C00000"/>
                </a:solidFill>
              </a:rPr>
              <a:t>(18 marks): </a:t>
            </a:r>
            <a:r>
              <a:rPr lang="en-US" sz="2400" dirty="0"/>
              <a:t>Contains </a:t>
            </a:r>
            <a:r>
              <a:rPr lang="en-US" sz="2400" b="1" dirty="0"/>
              <a:t>four</a:t>
            </a:r>
            <a:r>
              <a:rPr lang="en-US" sz="2400" dirty="0"/>
              <a:t> questions of which </a:t>
            </a:r>
            <a:r>
              <a:rPr lang="en-US" sz="2400" b="1" dirty="0"/>
              <a:t>three</a:t>
            </a:r>
            <a:r>
              <a:rPr lang="en-US" sz="2400" dirty="0"/>
              <a:t> must be answered. Questions are worth 6 </a:t>
            </a:r>
            <a:r>
              <a:rPr lang="en-US" sz="2400" b="1" dirty="0"/>
              <a:t>marks</a:t>
            </a:r>
            <a:r>
              <a:rPr lang="en-US" sz="2400" dirty="0"/>
              <a:t>.  </a:t>
            </a:r>
          </a:p>
          <a:p>
            <a:pPr marL="342900" lvl="0" indent="-342900">
              <a:spcBef>
                <a:spcPct val="20000"/>
              </a:spcBef>
              <a:buFont typeface="Arial" pitchFamily="34" charset="0"/>
              <a:buChar char="•"/>
              <a:defRPr/>
            </a:pPr>
            <a:endParaRPr lang="en-US" sz="2400" dirty="0"/>
          </a:p>
          <a:p>
            <a:pPr marL="342900" indent="-342900">
              <a:spcBef>
                <a:spcPct val="20000"/>
              </a:spcBef>
              <a:buFont typeface="Arial" pitchFamily="34" charset="0"/>
              <a:buChar char="•"/>
              <a:defRPr/>
            </a:pPr>
            <a:r>
              <a:rPr lang="en-US" sz="2400" b="1" dirty="0">
                <a:solidFill>
                  <a:srgbClr val="FF0000"/>
                </a:solidFill>
              </a:rPr>
              <a:t>Section D</a:t>
            </a:r>
            <a:r>
              <a:rPr lang="en-US" sz="2400" dirty="0"/>
              <a:t> </a:t>
            </a:r>
            <a:r>
              <a:rPr lang="en-US" sz="2400" b="1" dirty="0">
                <a:solidFill>
                  <a:srgbClr val="C00000"/>
                </a:solidFill>
              </a:rPr>
              <a:t>(18 marks): </a:t>
            </a:r>
            <a:r>
              <a:rPr lang="en-US" sz="2400" dirty="0"/>
              <a:t>Contains </a:t>
            </a:r>
            <a:r>
              <a:rPr lang="en-US" sz="2400" b="1" dirty="0"/>
              <a:t>four</a:t>
            </a:r>
            <a:r>
              <a:rPr lang="en-US" sz="2400" dirty="0"/>
              <a:t> questions of which </a:t>
            </a:r>
            <a:r>
              <a:rPr lang="en-US" sz="2400" b="1" dirty="0"/>
              <a:t>three </a:t>
            </a:r>
            <a:r>
              <a:rPr lang="en-US" sz="2400" dirty="0"/>
              <a:t>must be answered. Each question is worth 6</a:t>
            </a:r>
            <a:r>
              <a:rPr lang="en-US" sz="2400" b="1" dirty="0"/>
              <a:t> marks</a:t>
            </a:r>
            <a:r>
              <a:rPr lang="en-US" sz="2400" dirty="0"/>
              <a:t>.  </a:t>
            </a:r>
          </a:p>
          <a:p>
            <a:pPr marL="342900" lvl="0" indent="-342900">
              <a:spcBef>
                <a:spcPct val="20000"/>
              </a:spcBef>
              <a:buFont typeface="Arial" pitchFamily="34" charset="0"/>
              <a:buChar char="•"/>
              <a:defRPr/>
            </a:pPr>
            <a:endParaRPr lang="en-US" sz="24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effectLst/>
              <a:uLnTx/>
              <a:uFillTx/>
              <a:latin typeface="+mn-lt"/>
              <a:ea typeface="+mn-ea"/>
              <a:cs typeface="+mn-cs"/>
            </a:endParaRPr>
          </a:p>
        </p:txBody>
      </p:sp>
    </p:spTree>
    <p:extLst>
      <p:ext uri="{BB962C8B-B14F-4D97-AF65-F5344CB8AC3E}">
        <p14:creationId xmlns:p14="http://schemas.microsoft.com/office/powerpoint/2010/main" val="3831434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contenido"/>
          <p:cNvSpPr txBox="1">
            <a:spLocks/>
          </p:cNvSpPr>
          <p:nvPr/>
        </p:nvSpPr>
        <p:spPr>
          <a:xfrm>
            <a:off x="251520" y="116632"/>
            <a:ext cx="8568952" cy="648072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GB" sz="2400" dirty="0"/>
              <a:t>STYLE OF QUESTION</a:t>
            </a:r>
          </a:p>
          <a:p>
            <a:pPr marL="342900" marR="0" lvl="0" indent="-342900" algn="l" defTabSz="914400" rtl="0" eaLnBrk="1" fontAlgn="auto" latinLnBrk="0" hangingPunct="1">
              <a:lnSpc>
                <a:spcPct val="100000"/>
              </a:lnSpc>
              <a:spcBef>
                <a:spcPct val="20000"/>
              </a:spcBef>
              <a:spcAft>
                <a:spcPts val="0"/>
              </a:spcAft>
              <a:buClrTx/>
              <a:buSzTx/>
              <a:tabLst/>
              <a:defRPr/>
            </a:pPr>
            <a:r>
              <a:rPr lang="en-GB" sz="2400" dirty="0"/>
              <a:t>The exam consists of four sections:</a:t>
            </a:r>
          </a:p>
          <a:p>
            <a:pPr marL="342900" indent="-342900">
              <a:spcBef>
                <a:spcPct val="20000"/>
              </a:spcBef>
              <a:buFont typeface="Arial" pitchFamily="34" charset="0"/>
              <a:buChar char="•"/>
              <a:defRPr/>
            </a:pPr>
            <a:r>
              <a:rPr lang="en-GB" sz="2400" b="1" dirty="0">
                <a:solidFill>
                  <a:srgbClr val="FF0000"/>
                </a:solidFill>
              </a:rPr>
              <a:t>Section A </a:t>
            </a:r>
            <a:r>
              <a:rPr lang="en-GB" sz="2400" dirty="0"/>
              <a:t>(28 marks):  MCQ same </a:t>
            </a:r>
            <a:r>
              <a:rPr lang="en-US" sz="2400" dirty="0"/>
              <a:t>style as End-term test BUT submitted as part of main paper not a dedicated Moodle MCQ test and broadly same difficultly as End Term Test. There will be a separate MCQ answer sheet. Be sure to write both your name and student number on both the MCQ answer sheet and exam answer booklet.   </a:t>
            </a:r>
          </a:p>
          <a:p>
            <a:pPr>
              <a:spcBef>
                <a:spcPct val="20000"/>
              </a:spcBef>
              <a:defRPr/>
            </a:pPr>
            <a:r>
              <a:rPr lang="en-US" sz="2400" dirty="0"/>
              <a:t>     </a:t>
            </a:r>
            <a:endParaRPr lang="en-GB" sz="2400" dirty="0"/>
          </a:p>
          <a:p>
            <a:pPr marL="342900" indent="-342900">
              <a:spcBef>
                <a:spcPct val="20000"/>
              </a:spcBef>
              <a:buFont typeface="Arial" pitchFamily="34" charset="0"/>
              <a:buChar char="•"/>
              <a:defRPr/>
            </a:pPr>
            <a:r>
              <a:rPr lang="en-GB" sz="2400" b="1" dirty="0">
                <a:solidFill>
                  <a:srgbClr val="FF0000"/>
                </a:solidFill>
              </a:rPr>
              <a:t>Section B </a:t>
            </a:r>
            <a:r>
              <a:rPr lang="en-GB" sz="2400" dirty="0"/>
              <a:t>(36 marks): Answer 6 from 8 questions: Explain concepts with many relating to the ‘real world’ .</a:t>
            </a:r>
          </a:p>
          <a:p>
            <a:pPr marL="342900" indent="-342900">
              <a:spcBef>
                <a:spcPct val="20000"/>
              </a:spcBef>
              <a:buFont typeface="Arial" pitchFamily="34" charset="0"/>
              <a:buChar char="•"/>
              <a:defRPr/>
            </a:pPr>
            <a:endParaRPr lang="en-GB" sz="2400" dirty="0"/>
          </a:p>
          <a:p>
            <a:pPr marL="342900" indent="-342900">
              <a:spcBef>
                <a:spcPct val="20000"/>
              </a:spcBef>
              <a:buFont typeface="Arial" pitchFamily="34" charset="0"/>
              <a:buChar char="•"/>
              <a:defRPr/>
            </a:pPr>
            <a:r>
              <a:rPr lang="en-GB" sz="2400" dirty="0"/>
              <a:t>With each question worth 6 marks we’re looking for a relatively substantial answer i.e. approx. 8 - 10 written lines making 6 or 7 points if possible. NOT bullet pointed. </a:t>
            </a:r>
          </a:p>
          <a:p>
            <a:pPr marL="342900" indent="-342900">
              <a:spcBef>
                <a:spcPct val="20000"/>
              </a:spcBef>
              <a:buFont typeface="Arial" pitchFamily="34" charset="0"/>
              <a:buChar char="•"/>
              <a:defRPr/>
            </a:pPr>
            <a:endParaRPr lang="en-GB" sz="2400" b="1" dirty="0">
              <a:solidFill>
                <a:srgbClr val="FF0000"/>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400"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contenido"/>
          <p:cNvSpPr txBox="1">
            <a:spLocks/>
          </p:cNvSpPr>
          <p:nvPr/>
        </p:nvSpPr>
        <p:spPr>
          <a:xfrm>
            <a:off x="179512" y="116632"/>
            <a:ext cx="8568952" cy="648072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GB" sz="2400" dirty="0"/>
              <a:t>STYLE OF QUESTION</a:t>
            </a:r>
          </a:p>
          <a:p>
            <a:pPr marL="342900" marR="0" lvl="0" indent="-342900" algn="l" defTabSz="914400" rtl="0" eaLnBrk="1" fontAlgn="auto" latinLnBrk="0" hangingPunct="1">
              <a:lnSpc>
                <a:spcPct val="100000"/>
              </a:lnSpc>
              <a:spcBef>
                <a:spcPct val="20000"/>
              </a:spcBef>
              <a:spcAft>
                <a:spcPts val="0"/>
              </a:spcAft>
              <a:buClrTx/>
              <a:buSzTx/>
              <a:tabLst/>
              <a:defRPr/>
            </a:pPr>
            <a:endParaRPr lang="en-GB" sz="2400" dirty="0"/>
          </a:p>
          <a:p>
            <a:pPr marL="342900" marR="0" lvl="0" indent="-342900" algn="l" defTabSz="914400" rtl="0" eaLnBrk="1" fontAlgn="auto" latinLnBrk="0" hangingPunct="1">
              <a:lnSpc>
                <a:spcPct val="100000"/>
              </a:lnSpc>
              <a:spcBef>
                <a:spcPct val="20000"/>
              </a:spcBef>
              <a:spcAft>
                <a:spcPts val="0"/>
              </a:spcAft>
              <a:buClrTx/>
              <a:buSzTx/>
              <a:tabLst/>
              <a:defRPr/>
            </a:pPr>
            <a:r>
              <a:rPr lang="en-GB" sz="2400" dirty="0"/>
              <a:t>The exam consists of four sections:</a:t>
            </a:r>
          </a:p>
          <a:p>
            <a:pPr marL="342900" marR="0" lvl="0" indent="-342900" algn="l" defTabSz="914400" rtl="0" eaLnBrk="1" fontAlgn="auto" latinLnBrk="0" hangingPunct="1">
              <a:lnSpc>
                <a:spcPct val="100000"/>
              </a:lnSpc>
              <a:spcBef>
                <a:spcPct val="20000"/>
              </a:spcBef>
              <a:spcAft>
                <a:spcPts val="0"/>
              </a:spcAft>
              <a:buClrTx/>
              <a:buSzTx/>
              <a:tabLst/>
              <a:defRPr/>
            </a:pPr>
            <a:endParaRPr lang="en-GB" sz="2400" dirty="0"/>
          </a:p>
          <a:p>
            <a:pPr marL="342900" indent="-342900">
              <a:spcBef>
                <a:spcPct val="20000"/>
              </a:spcBef>
              <a:buFont typeface="Arial" pitchFamily="34" charset="0"/>
              <a:buChar char="•"/>
              <a:defRPr/>
            </a:pPr>
            <a:r>
              <a:rPr lang="en-GB" sz="2400" b="1" dirty="0">
                <a:solidFill>
                  <a:srgbClr val="FF0000"/>
                </a:solidFill>
              </a:rPr>
              <a:t>Section C </a:t>
            </a:r>
            <a:r>
              <a:rPr lang="en-GB" sz="2400" dirty="0"/>
              <a:t>(18 marks):  Answer 3 from 4 questions. This section is fully Commercial Awareness focussed. </a:t>
            </a:r>
            <a:endParaRPr lang="en-US" sz="2400" dirty="0"/>
          </a:p>
          <a:p>
            <a:pPr>
              <a:spcBef>
                <a:spcPct val="20000"/>
              </a:spcBef>
              <a:defRPr/>
            </a:pPr>
            <a:r>
              <a:rPr lang="en-US" sz="2400" dirty="0"/>
              <a:t>     </a:t>
            </a:r>
          </a:p>
          <a:p>
            <a:pPr>
              <a:spcBef>
                <a:spcPct val="20000"/>
              </a:spcBef>
              <a:defRPr/>
            </a:pPr>
            <a:r>
              <a:rPr lang="en-US" sz="2400" i="1" dirty="0">
                <a:solidFill>
                  <a:srgbClr val="FF0000"/>
                </a:solidFill>
              </a:rPr>
              <a:t>Instruction “</a:t>
            </a:r>
            <a:r>
              <a:rPr lang="en-GB" sz="2400" i="1" dirty="0">
                <a:solidFill>
                  <a:srgbClr val="FF0000"/>
                </a:solidFill>
              </a:rPr>
              <a:t>In a paragraph of so answer 3 out of the 4 questions below:” </a:t>
            </a:r>
          </a:p>
          <a:p>
            <a:pPr>
              <a:spcBef>
                <a:spcPct val="20000"/>
              </a:spcBef>
              <a:defRPr/>
            </a:pPr>
            <a:endParaRPr lang="en-US" sz="2400" i="1" dirty="0"/>
          </a:p>
          <a:p>
            <a:pPr>
              <a:spcBef>
                <a:spcPct val="20000"/>
              </a:spcBef>
              <a:defRPr/>
            </a:pPr>
            <a:r>
              <a:rPr lang="en-GB" sz="2400" dirty="0"/>
              <a:t>With each question worth 6 marks we’re looking for a relatively substantial answer i.e. approx. 8 - 10 written lines making 6 or 7 points if possible. NOT bullet pointed. </a:t>
            </a:r>
          </a:p>
          <a:p>
            <a:pPr marL="342900" indent="-342900">
              <a:spcBef>
                <a:spcPct val="20000"/>
              </a:spcBef>
              <a:buFont typeface="Arial" pitchFamily="34" charset="0"/>
              <a:buChar char="•"/>
              <a:defRPr/>
            </a:pPr>
            <a:endParaRPr lang="en-GB" sz="2400" dirty="0"/>
          </a:p>
          <a:p>
            <a:pPr>
              <a:spcBef>
                <a:spcPct val="20000"/>
              </a:spcBef>
              <a:defRPr/>
            </a:pPr>
            <a:r>
              <a:rPr kumimoji="0" lang="en-GB" sz="2400" b="1" i="1" u="none" strike="noStrike" kern="1200" cap="none" spc="0" normalizeH="0" baseline="0" noProof="0" dirty="0">
                <a:ln>
                  <a:noFill/>
                </a:ln>
                <a:effectLst/>
                <a:uLnTx/>
                <a:uFillTx/>
                <a:latin typeface="+mn-lt"/>
                <a:ea typeface="+mn-ea"/>
                <a:cs typeface="+mn-cs"/>
              </a:rPr>
              <a:t>Section C is the significant change in the paper compared to previous years.</a:t>
            </a:r>
          </a:p>
        </p:txBody>
      </p:sp>
    </p:spTree>
    <p:extLst>
      <p:ext uri="{BB962C8B-B14F-4D97-AF65-F5344CB8AC3E}">
        <p14:creationId xmlns:p14="http://schemas.microsoft.com/office/powerpoint/2010/main" val="325447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contenido"/>
          <p:cNvSpPr txBox="1">
            <a:spLocks/>
          </p:cNvSpPr>
          <p:nvPr/>
        </p:nvSpPr>
        <p:spPr>
          <a:xfrm>
            <a:off x="251520" y="116632"/>
            <a:ext cx="8568952" cy="648072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GB" sz="2400" dirty="0"/>
              <a:t>STYLE OF QUESTION</a:t>
            </a:r>
          </a:p>
          <a:p>
            <a:pPr marL="342900" marR="0" lvl="0" indent="-342900" algn="l" defTabSz="914400" rtl="0" eaLnBrk="1" fontAlgn="auto" latinLnBrk="0" hangingPunct="1">
              <a:lnSpc>
                <a:spcPct val="100000"/>
              </a:lnSpc>
              <a:spcBef>
                <a:spcPct val="20000"/>
              </a:spcBef>
              <a:spcAft>
                <a:spcPts val="0"/>
              </a:spcAft>
              <a:buClrTx/>
              <a:buSzTx/>
              <a:tabLst/>
              <a:defRPr/>
            </a:pPr>
            <a:endParaRPr lang="en-GB" sz="2400" dirty="0"/>
          </a:p>
          <a:p>
            <a:pPr marL="342900" marR="0" lvl="0" indent="-342900" algn="l" defTabSz="914400" rtl="0" eaLnBrk="1" fontAlgn="auto" latinLnBrk="0" hangingPunct="1">
              <a:lnSpc>
                <a:spcPct val="100000"/>
              </a:lnSpc>
              <a:spcBef>
                <a:spcPct val="20000"/>
              </a:spcBef>
              <a:spcAft>
                <a:spcPts val="0"/>
              </a:spcAft>
              <a:buClrTx/>
              <a:buSzTx/>
              <a:tabLst/>
              <a:defRPr/>
            </a:pPr>
            <a:r>
              <a:rPr lang="en-GB" sz="2400" dirty="0"/>
              <a:t>The exam consists of four sections:</a:t>
            </a:r>
          </a:p>
          <a:p>
            <a:pPr marL="342900" marR="0" lvl="0" indent="-342900" algn="l" defTabSz="914400" rtl="0" eaLnBrk="1" fontAlgn="auto" latinLnBrk="0" hangingPunct="1">
              <a:lnSpc>
                <a:spcPct val="100000"/>
              </a:lnSpc>
              <a:spcBef>
                <a:spcPct val="20000"/>
              </a:spcBef>
              <a:spcAft>
                <a:spcPts val="0"/>
              </a:spcAft>
              <a:buClrTx/>
              <a:buSzTx/>
              <a:tabLst/>
              <a:defRPr/>
            </a:pPr>
            <a:endParaRPr lang="en-GB" sz="2400" dirty="0"/>
          </a:p>
          <a:p>
            <a:pPr marL="342900" indent="-342900">
              <a:spcBef>
                <a:spcPct val="20000"/>
              </a:spcBef>
              <a:buFont typeface="Arial" pitchFamily="34" charset="0"/>
              <a:buChar char="•"/>
              <a:defRPr/>
            </a:pPr>
            <a:r>
              <a:rPr lang="en-GB" sz="2400" b="1" dirty="0">
                <a:solidFill>
                  <a:srgbClr val="FF0000"/>
                </a:solidFill>
              </a:rPr>
              <a:t>Section D </a:t>
            </a:r>
            <a:r>
              <a:rPr lang="en-GB" sz="2400" dirty="0"/>
              <a:t>(18 marks):  Answer 3 from 4 questions</a:t>
            </a:r>
          </a:p>
          <a:p>
            <a:pPr marL="342900" indent="-342900">
              <a:spcBef>
                <a:spcPct val="20000"/>
              </a:spcBef>
              <a:buFont typeface="Arial" pitchFamily="34" charset="0"/>
              <a:buChar char="•"/>
              <a:defRPr/>
            </a:pPr>
            <a:endParaRPr lang="en-GB" sz="2400" i="1" dirty="0"/>
          </a:p>
          <a:p>
            <a:pPr>
              <a:spcBef>
                <a:spcPct val="20000"/>
              </a:spcBef>
              <a:defRPr/>
            </a:pPr>
            <a:r>
              <a:rPr lang="en-US" sz="2400" i="1" dirty="0">
                <a:solidFill>
                  <a:srgbClr val="FF0000"/>
                </a:solidFill>
              </a:rPr>
              <a:t>Instruction “</a:t>
            </a:r>
            <a:r>
              <a:rPr lang="en-GB" sz="2400" i="1" dirty="0">
                <a:solidFill>
                  <a:srgbClr val="FF0000"/>
                </a:solidFill>
              </a:rPr>
              <a:t>In a paragraph of so explain 3 out of the 4 terms and concepts below ” </a:t>
            </a:r>
          </a:p>
          <a:p>
            <a:pPr marL="342900" indent="-342900">
              <a:spcBef>
                <a:spcPct val="20000"/>
              </a:spcBef>
              <a:buFont typeface="Arial" pitchFamily="34" charset="0"/>
              <a:buChar char="•"/>
              <a:defRPr/>
            </a:pPr>
            <a:endParaRPr lang="en-GB" sz="2400" i="1" dirty="0"/>
          </a:p>
          <a:p>
            <a:pPr>
              <a:spcBef>
                <a:spcPct val="20000"/>
              </a:spcBef>
              <a:defRPr/>
            </a:pPr>
            <a:r>
              <a:rPr lang="en-GB" sz="2400" dirty="0"/>
              <a:t>With each question worth 6 marks we’re looking for a relatively substantial answer i.e. approx. 8 - 10 written lines making 6 or 7 points if possible. Two paragraphs or so. NOT bullet pointed. </a:t>
            </a:r>
          </a:p>
          <a:p>
            <a:pPr>
              <a:spcBef>
                <a:spcPct val="20000"/>
              </a:spcBef>
              <a:defRPr/>
            </a:pPr>
            <a:r>
              <a:rPr lang="en-US" sz="2400" dirty="0"/>
              <a:t> </a:t>
            </a:r>
            <a:endParaRPr lang="en-GB" sz="2400" dirty="0"/>
          </a:p>
          <a:p>
            <a:pPr marL="342900" indent="-342900">
              <a:spcBef>
                <a:spcPct val="20000"/>
              </a:spcBef>
              <a:buFont typeface="Arial" pitchFamily="34" charset="0"/>
              <a:buChar char="•"/>
              <a:defRPr/>
            </a:pPr>
            <a:endParaRPr lang="en-GB" sz="2400" b="1" dirty="0">
              <a:solidFill>
                <a:srgbClr val="FF0000"/>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400" b="0" i="0" u="none" strike="noStrike" kern="1200" cap="none" spc="0" normalizeH="0" baseline="0" noProof="0" dirty="0">
              <a:ln>
                <a:noFill/>
              </a:ln>
              <a:effectLst/>
              <a:uLnTx/>
              <a:uFillTx/>
              <a:latin typeface="+mn-lt"/>
              <a:ea typeface="+mn-ea"/>
              <a:cs typeface="+mn-cs"/>
            </a:endParaRPr>
          </a:p>
        </p:txBody>
      </p:sp>
    </p:spTree>
    <p:extLst>
      <p:ext uri="{BB962C8B-B14F-4D97-AF65-F5344CB8AC3E}">
        <p14:creationId xmlns:p14="http://schemas.microsoft.com/office/powerpoint/2010/main" val="3102881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contenido"/>
          <p:cNvSpPr txBox="1">
            <a:spLocks/>
          </p:cNvSpPr>
          <p:nvPr/>
        </p:nvSpPr>
        <p:spPr>
          <a:xfrm>
            <a:off x="251520" y="116632"/>
            <a:ext cx="8568952" cy="6480720"/>
          </a:xfrm>
          <a:prstGeom prst="rect">
            <a:avLst/>
          </a:prstGeom>
        </p:spPr>
        <p:txBody>
          <a:bodyPr vert="horz" lIns="91440" tIns="45720" rIns="91440" bIns="45720" rtlCol="0">
            <a:normAutofit/>
          </a:bodyPr>
          <a:lstStyle/>
          <a:p>
            <a:pPr algn="ctr">
              <a:lnSpc>
                <a:spcPct val="115000"/>
              </a:lnSpc>
              <a:spcAft>
                <a:spcPts val="1000"/>
              </a:spcAft>
            </a:pPr>
            <a:r>
              <a:rPr lang="es-ES" sz="1800" b="1">
                <a:solidFill>
                  <a:srgbClr val="000000"/>
                </a:solidFill>
                <a:effectLst/>
                <a:latin typeface="Times New Roman" panose="02020603050405020304" pitchFamily="18" charset="0"/>
                <a:ea typeface="Times New Roman" panose="02020603050405020304" pitchFamily="18" charset="0"/>
                <a:cs typeface="Palatino Linotype" panose="02040502050505030304" pitchFamily="18" charset="0"/>
              </a:rPr>
              <a:t>SECTION A (30 marks)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s-ES" sz="1800" b="1">
                <a:solidFill>
                  <a:srgbClr val="000000"/>
                </a:solidFill>
                <a:effectLst/>
                <a:latin typeface="Times New Roman" panose="02020603050405020304" pitchFamily="18" charset="0"/>
                <a:ea typeface="Times New Roman" panose="02020603050405020304" pitchFamily="18" charset="0"/>
                <a:cs typeface="Palatino Linotype" panose="02040502050505030304" pitchFamily="18" charset="0"/>
              </a:rPr>
              <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a:solidFill>
                  <a:srgbClr val="000000"/>
                </a:solidFill>
                <a:effectLst/>
                <a:latin typeface="Times New Roman" panose="02020603050405020304" pitchFamily="18" charset="0"/>
                <a:ea typeface="Times New Roman" panose="02020603050405020304" pitchFamily="18" charset="0"/>
                <a:cs typeface="Palatino Linotype" panose="02040502050505030304" pitchFamily="18" charset="0"/>
              </a:rPr>
              <a:t>Section A consists of 30 MCQ (Multiple Choice Questions) worth 1 mark each.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a:solidFill>
                  <a:srgbClr val="000000"/>
                </a:solidFill>
                <a:effectLst/>
                <a:latin typeface="Times New Roman" panose="02020603050405020304" pitchFamily="18" charset="0"/>
                <a:ea typeface="Times New Roman" panose="02020603050405020304" pitchFamily="18" charset="0"/>
                <a:cs typeface="Palatino Linotype" panose="02040502050505030304" pitchFamily="18" charset="0"/>
              </a:rPr>
              <a:t>Answer all questions. Choose only one answer for each question.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a:solidFill>
                  <a:srgbClr val="000000"/>
                </a:solidFill>
                <a:effectLst/>
                <a:latin typeface="Times New Roman" panose="02020603050405020304" pitchFamily="18" charset="0"/>
                <a:ea typeface="Times New Roman" panose="02020603050405020304" pitchFamily="18" charset="0"/>
                <a:cs typeface="Palatino Linotype" panose="02040502050505030304" pitchFamily="18" charset="0"/>
              </a:rPr>
              <a:t>Two or more answers provided, illegible answers, are considered as incorrect answers.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a:solidFill>
                  <a:srgbClr val="000000"/>
                </a:solidFill>
                <a:effectLst/>
                <a:latin typeface="Times New Roman" panose="02020603050405020304" pitchFamily="18" charset="0"/>
                <a:ea typeface="Times New Roman" panose="02020603050405020304" pitchFamily="18" charset="0"/>
                <a:cs typeface="Palatino Linotype" panose="02040502050505030304" pitchFamily="18" charset="0"/>
              </a:rPr>
              <a:t>There are no marks deducted for an incorrect answer.</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GB" sz="18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r>
              <a:rPr lang="en-US" sz="1800">
                <a:solidFill>
                  <a:srgbClr val="000000"/>
                </a:solidFill>
                <a:effectLst/>
                <a:latin typeface="Times New Roman" panose="02020603050405020304" pitchFamily="18" charset="0"/>
                <a:ea typeface="Times New Roman" panose="02020603050405020304" pitchFamily="18" charset="0"/>
                <a:cs typeface="Palatino Linotype" panose="02040502050505030304" pitchFamily="18" charset="0"/>
              </a:rPr>
              <a:t> </a:t>
            </a:r>
            <a:endParaRPr lang="en-GB" sz="1800">
              <a:solidFill>
                <a:srgbClr val="000000"/>
              </a:solidFill>
              <a:effectLst/>
              <a:latin typeface="Palatino Linotype" panose="02040502050505030304" pitchFamily="18" charset="0"/>
              <a:ea typeface="Times New Roman" panose="02020603050405020304" pitchFamily="18" charset="0"/>
              <a:cs typeface="Palatino Linotype" panose="02040502050505030304" pitchFamily="18" charset="0"/>
            </a:endParaRPr>
          </a:p>
          <a:p>
            <a:r>
              <a:rPr lang="en-GB"/>
              <a:t> </a:t>
            </a:r>
          </a:p>
          <a:p>
            <a:r>
              <a:rPr lang="en-US"/>
              <a:t>1) Suppose NetCorp Inc. was trading at $18.50 per share. At that time it pays an annual dividend of $0.82 per share, and analysts have set a 1-year target price of $26.00 per share.What is the expected return on the stock?</a:t>
            </a:r>
            <a:endParaRPr lang="en-GB"/>
          </a:p>
          <a:p>
            <a:r>
              <a:rPr lang="en-US"/>
              <a:t> </a:t>
            </a:r>
            <a:endParaRPr lang="en-GB"/>
          </a:p>
          <a:p>
            <a:r>
              <a:rPr lang="en-US"/>
              <a:t>A) 44.97%</a:t>
            </a:r>
            <a:endParaRPr lang="en-GB"/>
          </a:p>
          <a:p>
            <a:r>
              <a:rPr lang="en-US"/>
              <a:t>B) 40.54%</a:t>
            </a:r>
            <a:endParaRPr lang="en-GB"/>
          </a:p>
          <a:p>
            <a:r>
              <a:rPr lang="en-US"/>
              <a:t>C) 43.24%.</a:t>
            </a:r>
            <a:endParaRPr lang="en-GB"/>
          </a:p>
          <a:p>
            <a:r>
              <a:rPr lang="en-US"/>
              <a:t>D) 42.24%</a:t>
            </a:r>
            <a:endParaRPr lang="en-GB"/>
          </a:p>
          <a:p>
            <a:endParaRPr lang="es-E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contenido"/>
          <p:cNvSpPr txBox="1">
            <a:spLocks/>
          </p:cNvSpPr>
          <p:nvPr/>
        </p:nvSpPr>
        <p:spPr>
          <a:xfrm>
            <a:off x="251520" y="116632"/>
            <a:ext cx="8568952" cy="6480720"/>
          </a:xfrm>
          <a:prstGeom prst="rect">
            <a:avLst/>
          </a:prstGeom>
        </p:spPr>
        <p:txBody>
          <a:bodyPr vert="horz" lIns="91440" tIns="45720" rIns="91440" bIns="45720" rtlCol="0">
            <a:normAutofit/>
          </a:bodyPr>
          <a:lstStyle/>
          <a:p>
            <a:pPr marL="342900" indent="-342900" algn="ctr">
              <a:spcBef>
                <a:spcPct val="20000"/>
              </a:spcBef>
              <a:defRPr/>
            </a:pPr>
            <a:r>
              <a:rPr lang="en-GB" b="1" dirty="0"/>
              <a:t>Section B (36 marks)</a:t>
            </a:r>
            <a:endParaRPr lang="es-ES" dirty="0"/>
          </a:p>
          <a:p>
            <a:endParaRPr lang="en-GB" u="sng" dirty="0"/>
          </a:p>
          <a:p>
            <a:r>
              <a:rPr lang="en-US" dirty="0"/>
              <a:t>Answer only </a:t>
            </a:r>
            <a:r>
              <a:rPr lang="en-US" b="1" u="sng" dirty="0"/>
              <a:t>6 out of 8</a:t>
            </a:r>
            <a:r>
              <a:rPr lang="en-US" dirty="0"/>
              <a:t> questions.</a:t>
            </a:r>
            <a:endParaRPr lang="en-GB" dirty="0"/>
          </a:p>
          <a:p>
            <a:r>
              <a:rPr lang="en-US" dirty="0"/>
              <a:t> </a:t>
            </a:r>
            <a:endParaRPr lang="en-GB" dirty="0"/>
          </a:p>
          <a:p>
            <a:r>
              <a:rPr lang="en-US" b="1" dirty="0"/>
              <a:t>6 marks</a:t>
            </a:r>
            <a:r>
              <a:rPr lang="en-US" dirty="0"/>
              <a:t> per question   </a:t>
            </a:r>
            <a:endParaRPr lang="en-GB" dirty="0"/>
          </a:p>
          <a:p>
            <a:endParaRPr lang="en-GB" u="sng" dirty="0"/>
          </a:p>
          <a:p>
            <a:r>
              <a:rPr lang="en-US" dirty="0"/>
              <a:t>e.g.</a:t>
            </a:r>
          </a:p>
          <a:p>
            <a:r>
              <a:rPr lang="en-US" sz="1800" b="0" dirty="0">
                <a:solidFill>
                  <a:srgbClr val="000000"/>
                </a:solidFill>
                <a:effectLst/>
                <a:latin typeface="Times New Roman" panose="02020603050405020304" pitchFamily="18" charset="0"/>
                <a:ea typeface="Times New Roman" panose="02020603050405020304" pitchFamily="18" charset="0"/>
                <a:cs typeface="Palatino Linotype" panose="02040502050505030304" pitchFamily="18" charset="0"/>
              </a:rPr>
              <a:t> </a:t>
            </a:r>
            <a:endParaRPr lang="en-GB" sz="1800" b="1"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Calibri" panose="020F0502020204030204" pitchFamily="34" charset="0"/>
                <a:ea typeface="Calibri" panose="020F0502020204030204" pitchFamily="34" charset="0"/>
                <a:cs typeface="Palatino Linotype" panose="02040502050505030304" pitchFamily="18" charset="0"/>
              </a:rPr>
              <a:t>1) What are ‘Closet Index Funds’ and why are they a concern for regulators?</a:t>
            </a:r>
            <a:endParaRPr lang="en-GB" u="sng" dirty="0"/>
          </a:p>
        </p:txBody>
      </p:sp>
    </p:spTree>
    <p:extLst>
      <p:ext uri="{BB962C8B-B14F-4D97-AF65-F5344CB8AC3E}">
        <p14:creationId xmlns:p14="http://schemas.microsoft.com/office/powerpoint/2010/main" val="2652409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contenido"/>
          <p:cNvSpPr txBox="1">
            <a:spLocks/>
          </p:cNvSpPr>
          <p:nvPr/>
        </p:nvSpPr>
        <p:spPr>
          <a:xfrm>
            <a:off x="251520" y="116632"/>
            <a:ext cx="8568952" cy="6480720"/>
          </a:xfrm>
          <a:prstGeom prst="rect">
            <a:avLst/>
          </a:prstGeom>
        </p:spPr>
        <p:txBody>
          <a:bodyPr vert="horz" lIns="91440" tIns="45720" rIns="91440" bIns="45720" rtlCol="0">
            <a:normAutofit lnSpcReduction="10000"/>
          </a:bodyPr>
          <a:lstStyle/>
          <a:p>
            <a:pPr marL="342900" indent="-342900" algn="ctr">
              <a:spcBef>
                <a:spcPct val="20000"/>
              </a:spcBef>
              <a:defRPr/>
            </a:pPr>
            <a:r>
              <a:rPr lang="en-GB" b="1" dirty="0"/>
              <a:t>Section B (36 marks)</a:t>
            </a:r>
            <a:endParaRPr lang="es-ES" dirty="0"/>
          </a:p>
          <a:p>
            <a:endParaRPr lang="en-GB" u="sng" dirty="0"/>
          </a:p>
          <a:p>
            <a:r>
              <a:rPr lang="en-US" dirty="0"/>
              <a:t>Answer only </a:t>
            </a:r>
            <a:r>
              <a:rPr lang="en-US" b="1" u="sng" dirty="0"/>
              <a:t>6 out of 8</a:t>
            </a:r>
            <a:r>
              <a:rPr lang="en-US" dirty="0"/>
              <a:t> questions.</a:t>
            </a:r>
            <a:endParaRPr lang="en-GB" dirty="0"/>
          </a:p>
          <a:p>
            <a:r>
              <a:rPr lang="en-US" dirty="0"/>
              <a:t> </a:t>
            </a:r>
            <a:endParaRPr lang="en-GB" dirty="0"/>
          </a:p>
          <a:p>
            <a:r>
              <a:rPr lang="en-US" b="1" dirty="0"/>
              <a:t>6 marks</a:t>
            </a:r>
            <a:r>
              <a:rPr lang="en-US" dirty="0"/>
              <a:t> per question</a:t>
            </a:r>
            <a:endParaRPr lang="en-GB" i="1" dirty="0"/>
          </a:p>
          <a:p>
            <a:endParaRPr lang="en-GB" u="sng" dirty="0"/>
          </a:p>
          <a:p>
            <a:pPr>
              <a:lnSpc>
                <a:spcPct val="115000"/>
              </a:lnSpc>
              <a:spcAft>
                <a:spcPts val="1000"/>
              </a:spcAft>
            </a:pP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8)</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does it mean when a bond is referred to as a convertible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bond?Would</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convertible bond be more or less attractive to a bond holder than a non-convertible bond?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Convertible bonds are bonds that may be exchanged for another security of the issuing firm such as common stock at the discretion of the bond holder.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mark</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If the market value of the securities the bond holder receives with the conversion exceeds the market value of the bonds, the bond holder will return the bonds to the issuer in exchange for the new securities and make a profit.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mark</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If the price of the underlying equity goes up, ‘all other things being equal’, the price of the convertible bond will also increase.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mark</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Convertible bonds gives investors an investment opportunity that is not available with non-convertible bonds in allowing bondholders to gain exposure to equity investments.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mark</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As a result, the yield on a convertible bond is lower than a non-convertible bond.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mark</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Fixed Income Fund Manager may or may not have the authority to buy such bonds.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mark</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u="sng" dirty="0"/>
          </a:p>
        </p:txBody>
      </p:sp>
    </p:spTree>
    <p:extLst>
      <p:ext uri="{BB962C8B-B14F-4D97-AF65-F5344CB8AC3E}">
        <p14:creationId xmlns:p14="http://schemas.microsoft.com/office/powerpoint/2010/main" val="70614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contenido"/>
          <p:cNvSpPr txBox="1">
            <a:spLocks/>
          </p:cNvSpPr>
          <p:nvPr/>
        </p:nvSpPr>
        <p:spPr>
          <a:xfrm>
            <a:off x="251520" y="116632"/>
            <a:ext cx="8568952" cy="6480720"/>
          </a:xfrm>
          <a:prstGeom prst="rect">
            <a:avLst/>
          </a:prstGeom>
        </p:spPr>
        <p:txBody>
          <a:bodyPr vert="horz" lIns="91440" tIns="45720" rIns="91440" bIns="45720" rtlCol="0">
            <a:normAutofit/>
          </a:bodyPr>
          <a:lstStyle/>
          <a:p>
            <a:pPr marL="342900" indent="-342900" algn="ctr">
              <a:spcBef>
                <a:spcPct val="20000"/>
              </a:spcBef>
              <a:defRPr/>
            </a:pPr>
            <a:r>
              <a:rPr lang="en-GB" b="1" dirty="0"/>
              <a:t>Section C (18 marks)</a:t>
            </a:r>
          </a:p>
          <a:p>
            <a:pPr marL="342900" indent="-342900" algn="ctr">
              <a:spcBef>
                <a:spcPct val="20000"/>
              </a:spcBef>
              <a:defRPr/>
            </a:pPr>
            <a:endParaRPr lang="en-GB" b="1" dirty="0"/>
          </a:p>
          <a:p>
            <a:pPr marL="342900" indent="-342900" algn="ctr">
              <a:spcBef>
                <a:spcPct val="20000"/>
              </a:spcBef>
              <a:defRPr/>
            </a:pPr>
            <a:r>
              <a:rPr lang="en-GB" b="1" dirty="0"/>
              <a:t>THIS SECTION IS NEW AND FULLY COMMERCIAL AWARENESS FOCUSSED ( </a:t>
            </a:r>
            <a:r>
              <a:rPr lang="en-GB" b="1" dirty="0" err="1"/>
              <a:t>PMc</a:t>
            </a:r>
            <a:r>
              <a:rPr lang="en-GB" b="1" dirty="0"/>
              <a:t> Lectures) </a:t>
            </a:r>
            <a:endParaRPr lang="es-ES" dirty="0"/>
          </a:p>
          <a:p>
            <a:endParaRPr lang="en-GB" u="sng" dirty="0"/>
          </a:p>
          <a:p>
            <a:r>
              <a:rPr lang="en-GB" dirty="0"/>
              <a:t> Answer </a:t>
            </a:r>
            <a:r>
              <a:rPr lang="en-GB" b="1" dirty="0"/>
              <a:t>3 out of 4 </a:t>
            </a:r>
            <a:r>
              <a:rPr lang="en-GB" dirty="0"/>
              <a:t>questions </a:t>
            </a:r>
          </a:p>
          <a:p>
            <a:endParaRPr lang="en-US" sz="1800" i="1" dirty="0">
              <a:solidFill>
                <a:srgbClr val="FF0000"/>
              </a:solidFill>
            </a:endParaRPr>
          </a:p>
          <a:p>
            <a:r>
              <a:rPr lang="en-US" sz="1800" i="1" dirty="0">
                <a:solidFill>
                  <a:srgbClr val="FF0000"/>
                </a:solidFill>
              </a:rPr>
              <a:t>Instruction “</a:t>
            </a:r>
            <a:r>
              <a:rPr lang="en-GB" sz="1800" i="1" dirty="0">
                <a:solidFill>
                  <a:srgbClr val="FF0000"/>
                </a:solidFill>
              </a:rPr>
              <a:t>In a paragraph of so answer 3 out of the 4 questions below:” </a:t>
            </a:r>
          </a:p>
          <a:p>
            <a:endParaRPr lang="en-GB" dirty="0"/>
          </a:p>
          <a:p>
            <a:endParaRPr lang="en-GB" dirty="0"/>
          </a:p>
          <a:p>
            <a:pPr marL="342900" indent="-342900">
              <a:buAutoNum type="alphaLcParenR"/>
            </a:pPr>
            <a:endParaRPr lang="en-US" dirty="0"/>
          </a:p>
          <a:p>
            <a:pPr lvl="0"/>
            <a:endParaRPr lang="es-ES" dirty="0"/>
          </a:p>
          <a:p>
            <a:pPr lvl="0"/>
            <a:endParaRPr lang="es-ES" dirty="0"/>
          </a:p>
          <a:p>
            <a:r>
              <a:rPr lang="en-GB" b="1" dirty="0"/>
              <a:t>                                </a:t>
            </a:r>
            <a:r>
              <a:rPr lang="en-GB" dirty="0"/>
              <a:t> </a:t>
            </a:r>
            <a:endParaRPr lang="es-ES" dirty="0"/>
          </a:p>
        </p:txBody>
      </p:sp>
    </p:spTree>
    <p:extLst>
      <p:ext uri="{BB962C8B-B14F-4D97-AF65-F5344CB8AC3E}">
        <p14:creationId xmlns:p14="http://schemas.microsoft.com/office/powerpoint/2010/main" val="3096013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527CBC-6595-13A2-C7C0-DF0D1EDDDEBB}"/>
              </a:ext>
            </a:extLst>
          </p:cNvPr>
          <p:cNvPicPr>
            <a:picLocks noChangeAspect="1"/>
          </p:cNvPicPr>
          <p:nvPr/>
        </p:nvPicPr>
        <p:blipFill>
          <a:blip r:embed="rId2"/>
          <a:stretch>
            <a:fillRect/>
          </a:stretch>
        </p:blipFill>
        <p:spPr>
          <a:xfrm>
            <a:off x="107504" y="275602"/>
            <a:ext cx="9144000" cy="6306796"/>
          </a:xfrm>
          <a:prstGeom prst="rect">
            <a:avLst/>
          </a:prstGeom>
        </p:spPr>
      </p:pic>
    </p:spTree>
    <p:extLst>
      <p:ext uri="{BB962C8B-B14F-4D97-AF65-F5344CB8AC3E}">
        <p14:creationId xmlns:p14="http://schemas.microsoft.com/office/powerpoint/2010/main" val="1055589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527CBC-6595-13A2-C7C0-DF0D1EDDDEBB}"/>
              </a:ext>
            </a:extLst>
          </p:cNvPr>
          <p:cNvPicPr>
            <a:picLocks noChangeAspect="1"/>
          </p:cNvPicPr>
          <p:nvPr/>
        </p:nvPicPr>
        <p:blipFill>
          <a:blip r:embed="rId2"/>
          <a:stretch>
            <a:fillRect/>
          </a:stretch>
        </p:blipFill>
        <p:spPr>
          <a:xfrm>
            <a:off x="1043608" y="0"/>
            <a:ext cx="7343800" cy="5065163"/>
          </a:xfrm>
          <a:prstGeom prst="rect">
            <a:avLst/>
          </a:prstGeom>
        </p:spPr>
      </p:pic>
      <p:sp>
        <p:nvSpPr>
          <p:cNvPr id="2" name="TextBox 1">
            <a:extLst>
              <a:ext uri="{FF2B5EF4-FFF2-40B4-BE49-F238E27FC236}">
                <a16:creationId xmlns:a16="http://schemas.microsoft.com/office/drawing/2014/main" id="{42259AA0-9B3A-B569-3198-45D84185136A}"/>
              </a:ext>
            </a:extLst>
          </p:cNvPr>
          <p:cNvSpPr txBox="1"/>
          <p:nvPr/>
        </p:nvSpPr>
        <p:spPr>
          <a:xfrm>
            <a:off x="827076" y="5075447"/>
            <a:ext cx="7776864" cy="2197525"/>
          </a:xfrm>
          <a:prstGeom prst="rect">
            <a:avLst/>
          </a:prstGeom>
          <a:noFill/>
        </p:spPr>
        <p:txBody>
          <a:bodyPr wrap="square" rtlCol="0">
            <a:spAutoFit/>
          </a:bodyPr>
          <a:lstStyle/>
          <a:p>
            <a:pPr>
              <a:spcBef>
                <a:spcPct val="20000"/>
              </a:spcBef>
              <a:defRPr/>
            </a:pPr>
            <a:r>
              <a:rPr lang="en-GB" sz="1800" dirty="0"/>
              <a:t>With each question worth 6 marks we’re looking for a relatively substantial answer i.e. approx. 8 - 10 written lines making 6 or 7 points if possible. Two paragraphs or so. NOT bullet pointed. </a:t>
            </a:r>
          </a:p>
          <a:p>
            <a:pPr>
              <a:spcBef>
                <a:spcPct val="20000"/>
              </a:spcBef>
              <a:defRPr/>
            </a:pPr>
            <a:endParaRPr lang="en-GB" dirty="0"/>
          </a:p>
          <a:p>
            <a:pPr>
              <a:spcBef>
                <a:spcPct val="20000"/>
              </a:spcBef>
              <a:defRPr/>
            </a:pPr>
            <a:r>
              <a:rPr lang="en-GB" sz="1800" dirty="0"/>
              <a:t>Same format for Sections B, C and D </a:t>
            </a:r>
          </a:p>
          <a:p>
            <a:pPr>
              <a:spcBef>
                <a:spcPct val="20000"/>
              </a:spcBef>
              <a:defRPr/>
            </a:pPr>
            <a:r>
              <a:rPr lang="en-US" sz="1800" dirty="0"/>
              <a:t> </a:t>
            </a:r>
            <a:endParaRPr lang="en-GB" sz="1800" dirty="0"/>
          </a:p>
          <a:p>
            <a:endParaRPr lang="en-GB" dirty="0"/>
          </a:p>
        </p:txBody>
      </p:sp>
    </p:spTree>
    <p:extLst>
      <p:ext uri="{BB962C8B-B14F-4D97-AF65-F5344CB8AC3E}">
        <p14:creationId xmlns:p14="http://schemas.microsoft.com/office/powerpoint/2010/main" val="250628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a:xfrm>
            <a:off x="467544" y="0"/>
            <a:ext cx="8229600" cy="836712"/>
          </a:xfrm>
        </p:spPr>
        <p:txBody>
          <a:bodyPr>
            <a:normAutofit/>
          </a:bodyPr>
          <a:lstStyle/>
          <a:p>
            <a:pPr eaLnBrk="1" hangingPunct="1"/>
            <a:r>
              <a:rPr lang="es-ES" sz="4000" b="1" dirty="0">
                <a:solidFill>
                  <a:srgbClr val="B5121B"/>
                </a:solidFill>
              </a:rPr>
              <a:t>REVISION SESSION OUTLINE</a:t>
            </a:r>
          </a:p>
        </p:txBody>
      </p:sp>
      <p:sp>
        <p:nvSpPr>
          <p:cNvPr id="5123" name="2 Marcador de contenido"/>
          <p:cNvSpPr>
            <a:spLocks noGrp="1"/>
          </p:cNvSpPr>
          <p:nvPr>
            <p:ph idx="1"/>
          </p:nvPr>
        </p:nvSpPr>
        <p:spPr>
          <a:xfrm>
            <a:off x="539552" y="836712"/>
            <a:ext cx="8229600" cy="6021288"/>
          </a:xfrm>
        </p:spPr>
        <p:txBody>
          <a:bodyPr>
            <a:normAutofit/>
          </a:bodyPr>
          <a:lstStyle/>
          <a:p>
            <a:pPr marL="914400" lvl="1" indent="-514350" eaLnBrk="1" hangingPunct="1">
              <a:buClr>
                <a:srgbClr val="FF0000"/>
              </a:buClr>
              <a:buFontTx/>
              <a:buAutoNum type="arabicParenR"/>
            </a:pPr>
            <a:endParaRPr lang="en-GB" dirty="0">
              <a:solidFill>
                <a:srgbClr val="666666"/>
              </a:solidFill>
              <a:ea typeface="ヒラギノ角ゴ Pro W3" pitchFamily="-84" charset="-128"/>
            </a:endParaRPr>
          </a:p>
          <a:p>
            <a:pPr marL="914400" lvl="1" indent="-514350" eaLnBrk="1" hangingPunct="1">
              <a:buClr>
                <a:srgbClr val="FF0000"/>
              </a:buClr>
              <a:buFontTx/>
              <a:buAutoNum type="arabicParenR"/>
            </a:pPr>
            <a:endParaRPr lang="en-GB" dirty="0">
              <a:solidFill>
                <a:srgbClr val="666666"/>
              </a:solidFill>
              <a:ea typeface="ヒラギノ角ゴ Pro W3" pitchFamily="-84" charset="-128"/>
            </a:endParaRPr>
          </a:p>
          <a:p>
            <a:pPr marL="914400" lvl="1" indent="-514350" eaLnBrk="1" hangingPunct="1">
              <a:buClr>
                <a:srgbClr val="FF0000"/>
              </a:buClr>
              <a:buFontTx/>
              <a:buAutoNum type="arabicParenR"/>
            </a:pPr>
            <a:r>
              <a:rPr lang="en-GB" dirty="0">
                <a:solidFill>
                  <a:srgbClr val="666666"/>
                </a:solidFill>
                <a:ea typeface="ヒラギノ角ゴ Pro W3" pitchFamily="-84" charset="-128"/>
              </a:rPr>
              <a:t>Commercial Awareness – </a:t>
            </a:r>
            <a:r>
              <a:rPr lang="en-GB" dirty="0" err="1">
                <a:solidFill>
                  <a:srgbClr val="666666"/>
                </a:solidFill>
                <a:ea typeface="ヒラギノ角ゴ Pro W3" pitchFamily="-84" charset="-128"/>
              </a:rPr>
              <a:t>PMc</a:t>
            </a:r>
            <a:endParaRPr lang="en-GB" dirty="0">
              <a:solidFill>
                <a:srgbClr val="666666"/>
              </a:solidFill>
              <a:ea typeface="ヒラギノ角ゴ Pro W3" pitchFamily="-84" charset="-128"/>
            </a:endParaRPr>
          </a:p>
          <a:p>
            <a:pPr marL="914400" lvl="1" indent="-514350" eaLnBrk="1" hangingPunct="1">
              <a:buClr>
                <a:srgbClr val="FF0000"/>
              </a:buClr>
              <a:buFontTx/>
              <a:buAutoNum type="arabicParenR"/>
            </a:pPr>
            <a:endParaRPr lang="en-GB" dirty="0">
              <a:solidFill>
                <a:srgbClr val="666666"/>
              </a:solidFill>
              <a:ea typeface="ヒラギノ角ゴ Pro W3" pitchFamily="-84" charset="-128"/>
            </a:endParaRPr>
          </a:p>
          <a:p>
            <a:pPr marL="914400" lvl="1" indent="-514350" eaLnBrk="1" hangingPunct="1">
              <a:buClr>
                <a:srgbClr val="FF0000"/>
              </a:buClr>
              <a:buFontTx/>
              <a:buAutoNum type="arabicParenR"/>
            </a:pPr>
            <a:r>
              <a:rPr lang="en-GB" dirty="0">
                <a:solidFill>
                  <a:srgbClr val="666666"/>
                </a:solidFill>
                <a:ea typeface="ヒラギノ角ゴ Pro W3" pitchFamily="-84" charset="-128"/>
              </a:rPr>
              <a:t>Summer Exam Structure – </a:t>
            </a:r>
            <a:r>
              <a:rPr lang="en-GB" dirty="0" err="1">
                <a:solidFill>
                  <a:srgbClr val="666666"/>
                </a:solidFill>
                <a:ea typeface="ヒラギノ角ゴ Pro W3" pitchFamily="-84" charset="-128"/>
              </a:rPr>
              <a:t>PMc</a:t>
            </a:r>
            <a:endParaRPr lang="en-GB" dirty="0">
              <a:solidFill>
                <a:srgbClr val="666666"/>
              </a:solidFill>
              <a:ea typeface="ヒラギノ角ゴ Pro W3" pitchFamily="-84" charset="-128"/>
            </a:endParaRPr>
          </a:p>
          <a:p>
            <a:pPr marL="914400" lvl="1" indent="-514350" eaLnBrk="1" hangingPunct="1">
              <a:buClr>
                <a:srgbClr val="FF0000"/>
              </a:buClr>
              <a:buFontTx/>
              <a:buAutoNum type="arabicParenR"/>
            </a:pPr>
            <a:endParaRPr lang="en-GB" dirty="0">
              <a:solidFill>
                <a:srgbClr val="666666"/>
              </a:solidFill>
              <a:ea typeface="ヒラギノ角ゴ Pro W3" pitchFamily="-84" charset="-128"/>
            </a:endParaRPr>
          </a:p>
          <a:p>
            <a:pPr marL="914400" lvl="1" indent="-514350">
              <a:buClr>
                <a:srgbClr val="FF0000"/>
              </a:buClr>
              <a:buFontTx/>
              <a:buAutoNum type="arabicParenR"/>
            </a:pPr>
            <a:r>
              <a:rPr lang="en-GB" dirty="0">
                <a:solidFill>
                  <a:srgbClr val="666666"/>
                </a:solidFill>
                <a:ea typeface="ヒラギノ角ゴ Pro W3" pitchFamily="-84" charset="-128"/>
              </a:rPr>
              <a:t>Weekly Module Topics – MB</a:t>
            </a:r>
            <a:endParaRPr lang="en-GB" sz="1800" dirty="0"/>
          </a:p>
          <a:p>
            <a:pPr marL="914400" lvl="1" indent="-514350" eaLnBrk="1" hangingPunct="1">
              <a:buClr>
                <a:srgbClr val="FF0000"/>
              </a:buClr>
              <a:buFontTx/>
              <a:buAutoNum type="arabicParenR" startAt="9"/>
            </a:pPr>
            <a:endParaRPr lang="en-GB" sz="1800" dirty="0"/>
          </a:p>
          <a:p>
            <a:pPr marL="914400" lvl="1" indent="-514350" eaLnBrk="1" hangingPunct="1">
              <a:buClr>
                <a:srgbClr val="FF0000"/>
              </a:buClr>
              <a:buFontTx/>
              <a:buNone/>
            </a:pPr>
            <a:endParaRPr lang="en-GB" sz="1600" dirty="0"/>
          </a:p>
          <a:p>
            <a:pPr marL="914400" lvl="1" indent="-514350" eaLnBrk="1" hangingPunct="1">
              <a:buClr>
                <a:srgbClr val="FF0000"/>
              </a:buClr>
              <a:buFontTx/>
              <a:buAutoNum type="alphaLcParenR"/>
            </a:pPr>
            <a:endParaRPr lang="en-GB" sz="1600" dirty="0"/>
          </a:p>
          <a:p>
            <a:pPr eaLnBrk="1" hangingPunct="1"/>
            <a:endParaRPr lang="en-GB" sz="4000" dirty="0"/>
          </a:p>
        </p:txBody>
      </p:sp>
      <p:sp>
        <p:nvSpPr>
          <p:cNvPr id="5124" name="3 Marcador de número de diapositiva"/>
          <p:cNvSpPr>
            <a:spLocks noGrp="1"/>
          </p:cNvSpPr>
          <p:nvPr>
            <p:ph type="sldNum" sz="quarter" idx="12"/>
          </p:nvPr>
        </p:nvSpPr>
        <p:spPr>
          <a:noFill/>
        </p:spPr>
        <p:txBody>
          <a:bodyPr/>
          <a:lstStyle/>
          <a:p>
            <a:fld id="{33B5DCBD-CA27-4FB7-82EE-38315F8C636C}" type="slidenum">
              <a:rPr lang="es-ES" smtClean="0">
                <a:latin typeface="Arial" charset="0"/>
              </a:rPr>
              <a:pPr/>
              <a:t>2</a:t>
            </a:fld>
            <a:endParaRPr lang="es-ES">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contenido"/>
          <p:cNvSpPr txBox="1">
            <a:spLocks/>
          </p:cNvSpPr>
          <p:nvPr/>
        </p:nvSpPr>
        <p:spPr>
          <a:xfrm>
            <a:off x="251520" y="116632"/>
            <a:ext cx="8568952" cy="6480720"/>
          </a:xfrm>
          <a:prstGeom prst="rect">
            <a:avLst/>
          </a:prstGeom>
        </p:spPr>
        <p:txBody>
          <a:bodyPr vert="horz" lIns="91440" tIns="45720" rIns="91440" bIns="45720" rtlCol="0">
            <a:normAutofit fontScale="92500" lnSpcReduction="10000"/>
          </a:bodyPr>
          <a:lstStyle/>
          <a:p>
            <a:pPr marL="342900" indent="-342900" algn="ctr">
              <a:spcBef>
                <a:spcPct val="20000"/>
              </a:spcBef>
              <a:defRPr/>
            </a:pPr>
            <a:r>
              <a:rPr lang="en-GB" b="1" dirty="0"/>
              <a:t>Section D (18 marks)</a:t>
            </a:r>
            <a:endParaRPr lang="es-ES" dirty="0"/>
          </a:p>
          <a:p>
            <a:endParaRPr lang="en-GB" u="sng" dirty="0"/>
          </a:p>
          <a:p>
            <a:r>
              <a:rPr lang="en-GB" dirty="0"/>
              <a:t> Answer </a:t>
            </a:r>
            <a:r>
              <a:rPr lang="en-GB" b="1" dirty="0"/>
              <a:t>3 out of 4 </a:t>
            </a:r>
            <a:r>
              <a:rPr lang="en-GB" dirty="0"/>
              <a:t>questions </a:t>
            </a:r>
          </a:p>
          <a:p>
            <a:endParaRPr lang="en-US" sz="1800" i="1" dirty="0">
              <a:solidFill>
                <a:srgbClr val="FF0000"/>
              </a:solidFill>
            </a:endParaRPr>
          </a:p>
          <a:p>
            <a:r>
              <a:rPr lang="en-US" sz="1800" i="1" dirty="0">
                <a:solidFill>
                  <a:srgbClr val="FF0000"/>
                </a:solidFill>
              </a:rPr>
              <a:t>Instruction “</a:t>
            </a:r>
            <a:r>
              <a:rPr lang="en-GB" sz="1800" i="1" dirty="0">
                <a:solidFill>
                  <a:srgbClr val="FF0000"/>
                </a:solidFill>
              </a:rPr>
              <a:t>In a paragraph of so explain 3 out of the 4 terms and concepts below ” </a:t>
            </a:r>
          </a:p>
          <a:p>
            <a:endParaRPr lang="en-GB" dirty="0"/>
          </a:p>
          <a:p>
            <a:endParaRPr lang="en-GB" dirty="0"/>
          </a:p>
          <a:p>
            <a:pPr marL="342900" lvl="0" indent="-342900">
              <a:buFont typeface="+mj-lt"/>
              <a:buAutoNum type="alphaLcParenR"/>
              <a:tabLst>
                <a:tab pos="731520" algn="l"/>
              </a:tabLst>
            </a:pPr>
            <a:r>
              <a:rPr lang="en-US" sz="1800" dirty="0">
                <a:solidFill>
                  <a:srgbClr val="000000"/>
                </a:solidFill>
                <a:effectLst/>
                <a:latin typeface="Times New Roman" panose="02020603050405020304" pitchFamily="18" charset="0"/>
                <a:ea typeface="Times New Roman" panose="02020603050405020304" pitchFamily="18" charset="0"/>
                <a:cs typeface="Palatino Linotype" panose="02040502050505030304" pitchFamily="18" charset="0"/>
              </a:rPr>
              <a:t>Fixed Income Liquidity Risk and implications for investors.</a:t>
            </a:r>
          </a:p>
          <a:p>
            <a:pPr marL="342900" lvl="0" indent="-342900">
              <a:buFont typeface="+mj-lt"/>
              <a:buAutoNum type="alphaLcParenR"/>
              <a:tabLst>
                <a:tab pos="731520" algn="l"/>
              </a:tabLst>
            </a:pPr>
            <a:endParaRPr lang="en-GB" sz="1800" dirty="0">
              <a:solidFill>
                <a:srgbClr val="000000"/>
              </a:solidFill>
              <a:effectLst/>
              <a:latin typeface="Palatino Linotype" panose="02040502050505030304" pitchFamily="18" charset="0"/>
              <a:ea typeface="Times New Roman" panose="02020603050405020304" pitchFamily="18" charset="0"/>
              <a:cs typeface="Palatino Linotype" panose="02040502050505030304" pitchFamily="18" charset="0"/>
            </a:endParaRPr>
          </a:p>
          <a:p>
            <a:pPr>
              <a:tabLst>
                <a:tab pos="731520" algn="l"/>
              </a:tabLst>
            </a:pPr>
            <a:r>
              <a:rPr lang="en-US" sz="1800" dirty="0">
                <a:solidFill>
                  <a:srgbClr val="000000"/>
                </a:solidFill>
                <a:effectLst/>
                <a:latin typeface="Times New Roman" panose="02020603050405020304" pitchFamily="18" charset="0"/>
                <a:ea typeface="Times New Roman" panose="02020603050405020304" pitchFamily="18" charset="0"/>
                <a:cs typeface="Palatino Linotype" panose="02040502050505030304" pitchFamily="18" charset="0"/>
              </a:rPr>
              <a:t>ONE PARAGRAPH</a:t>
            </a:r>
            <a:endParaRPr lang="en-GB" sz="1800" dirty="0">
              <a:solidFill>
                <a:srgbClr val="000000"/>
              </a:solidFill>
              <a:effectLst/>
              <a:latin typeface="Palatino Linotype" panose="02040502050505030304" pitchFamily="18" charset="0"/>
              <a:ea typeface="Times New Roman" panose="02020603050405020304" pitchFamily="18" charset="0"/>
              <a:cs typeface="Palatino Linotype" panose="0204050205050503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is the risk that an investor will have to sell the bond below its market value.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 mark</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primary measure of liquidity is the size of the bid-offer spread.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 mark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Corporate Bonds are more likely to be more illiquid than Government Bonds.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 mark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ONE PARAGRAPH</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Investors dealing in large size trades may be more attracted to Government bonds than Corporate bonds due to the larger size and more liquid Government bond issues.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 mark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Since Govt bonds are more liquid than Corporate bonds, investors will find it easier to trade Govt bonds electronically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 mark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Even with Corporate Bonds investors will choose larger size issues rather than smaller size issues due to the better liquidity they offer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 mark  </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buAutoNum type="alphaLcParenR"/>
            </a:pPr>
            <a:endParaRPr lang="en-US" dirty="0"/>
          </a:p>
          <a:p>
            <a:pPr lvl="0"/>
            <a:endParaRPr lang="es-ES" dirty="0"/>
          </a:p>
          <a:p>
            <a:r>
              <a:rPr lang="en-GB" sz="1800" i="1" dirty="0">
                <a:solidFill>
                  <a:srgbClr val="FF0000"/>
                </a:solidFill>
              </a:rPr>
              <a:t>With each question worth 6 marks we’re looking for a relatively substantial answer i.e. approx. 8 - 10 written lines making 6 or 7 points if possible. Two paragraphs or so. NOT bullet pointed. </a:t>
            </a:r>
          </a:p>
          <a:p>
            <a:pPr lvl="0"/>
            <a:endParaRPr lang="es-ES" dirty="0"/>
          </a:p>
          <a:p>
            <a:r>
              <a:rPr lang="en-GB" b="1" dirty="0"/>
              <a:t>                                </a:t>
            </a:r>
            <a:r>
              <a:rPr lang="en-GB" dirty="0"/>
              <a:t> </a:t>
            </a:r>
            <a:endParaRPr lang="es-ES" dirty="0"/>
          </a:p>
        </p:txBody>
      </p:sp>
    </p:spTree>
    <p:extLst>
      <p:ext uri="{BB962C8B-B14F-4D97-AF65-F5344CB8AC3E}">
        <p14:creationId xmlns:p14="http://schemas.microsoft.com/office/powerpoint/2010/main" val="284473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contenido"/>
          <p:cNvSpPr txBox="1">
            <a:spLocks/>
          </p:cNvSpPr>
          <p:nvPr/>
        </p:nvSpPr>
        <p:spPr>
          <a:xfrm>
            <a:off x="251520" y="116632"/>
            <a:ext cx="8568952" cy="6480720"/>
          </a:xfrm>
          <a:prstGeom prst="rect">
            <a:avLst/>
          </a:prstGeom>
        </p:spPr>
        <p:txBody>
          <a:bodyPr vert="horz" lIns="91440" tIns="45720" rIns="91440" bIns="45720" rtlCol="0">
            <a:normAutofit/>
          </a:bodyPr>
          <a:lstStyle/>
          <a:p>
            <a:pPr marL="342900" indent="-342900" algn="ctr">
              <a:spcBef>
                <a:spcPct val="20000"/>
              </a:spcBef>
              <a:defRPr/>
            </a:pPr>
            <a:r>
              <a:rPr lang="en-GB" sz="2000" b="1" u="sng" dirty="0"/>
              <a:t>Section B, C and D (6 mark questions)</a:t>
            </a:r>
            <a:endParaRPr lang="es-ES" sz="2000" u="sng" dirty="0"/>
          </a:p>
          <a:p>
            <a:endParaRPr lang="en-GB" u="sng" dirty="0"/>
          </a:p>
          <a:p>
            <a:r>
              <a:rPr lang="en-GB" dirty="0"/>
              <a:t> </a:t>
            </a:r>
          </a:p>
          <a:p>
            <a:endParaRPr lang="en-GB" sz="2000" b="1" dirty="0">
              <a:latin typeface="+mj-lt"/>
            </a:endParaRPr>
          </a:p>
          <a:p>
            <a:pPr marL="342900" lvl="0" indent="-342900">
              <a:buFont typeface="+mj-lt"/>
              <a:buAutoNum type="alphaLcParenR"/>
              <a:tabLst>
                <a:tab pos="731520" algn="l"/>
              </a:tabLst>
            </a:pPr>
            <a:r>
              <a:rPr lang="en-US" sz="2000" b="1" dirty="0">
                <a:solidFill>
                  <a:srgbClr val="000000"/>
                </a:solidFill>
                <a:effectLst/>
                <a:latin typeface="+mj-lt"/>
                <a:ea typeface="Times New Roman" panose="02020603050405020304" pitchFamily="18" charset="0"/>
                <a:cs typeface="Palatino Linotype" panose="02040502050505030304" pitchFamily="18" charset="0"/>
              </a:rPr>
              <a:t>Define any concept asked about </a:t>
            </a:r>
          </a:p>
          <a:p>
            <a:pPr marL="342900" lvl="0" indent="-342900">
              <a:buFont typeface="+mj-lt"/>
              <a:buAutoNum type="alphaLcParenR"/>
              <a:tabLst>
                <a:tab pos="731520" algn="l"/>
              </a:tabLst>
            </a:pPr>
            <a:endParaRPr lang="en-US" sz="2000" b="1" dirty="0">
              <a:solidFill>
                <a:srgbClr val="000000"/>
              </a:solidFill>
              <a:latin typeface="+mj-lt"/>
              <a:ea typeface="Times New Roman" panose="02020603050405020304" pitchFamily="18" charset="0"/>
              <a:cs typeface="Palatino Linotype" panose="02040502050505030304" pitchFamily="18" charset="0"/>
            </a:endParaRPr>
          </a:p>
          <a:p>
            <a:pPr marL="342900" lvl="0" indent="-342900">
              <a:buFont typeface="+mj-lt"/>
              <a:buAutoNum type="alphaLcParenR"/>
              <a:tabLst>
                <a:tab pos="731520" algn="l"/>
              </a:tabLst>
            </a:pPr>
            <a:r>
              <a:rPr lang="en-US" sz="2000" b="1" dirty="0">
                <a:solidFill>
                  <a:srgbClr val="000000"/>
                </a:solidFill>
                <a:effectLst/>
                <a:latin typeface="+mj-lt"/>
                <a:ea typeface="Times New Roman" panose="02020603050405020304" pitchFamily="18" charset="0"/>
                <a:cs typeface="Palatino Linotype" panose="02040502050505030304" pitchFamily="18" charset="0"/>
              </a:rPr>
              <a:t>Give an example </a:t>
            </a:r>
          </a:p>
          <a:p>
            <a:pPr marL="342900" lvl="0" indent="-342900">
              <a:buFont typeface="+mj-lt"/>
              <a:buAutoNum type="alphaLcParenR"/>
              <a:tabLst>
                <a:tab pos="731520" algn="l"/>
              </a:tabLst>
            </a:pPr>
            <a:endParaRPr lang="en-US" sz="1800" dirty="0">
              <a:solidFill>
                <a:srgbClr val="000000"/>
              </a:solidFill>
              <a:effectLst/>
              <a:latin typeface="+mj-lt"/>
              <a:ea typeface="Times New Roman" panose="02020603050405020304" pitchFamily="18" charset="0"/>
              <a:cs typeface="Palatino Linotype" panose="02040502050505030304" pitchFamily="18" charset="0"/>
            </a:endParaRPr>
          </a:p>
          <a:p>
            <a:pPr marL="342900" lvl="0" indent="-342900">
              <a:buFont typeface="+mj-lt"/>
              <a:buAutoNum type="alphaLcParenR"/>
              <a:tabLst>
                <a:tab pos="731520" algn="l"/>
              </a:tabLst>
            </a:pPr>
            <a:endParaRPr lang="en-US" sz="1800" i="1" dirty="0">
              <a:solidFill>
                <a:srgbClr val="000000"/>
              </a:solidFill>
              <a:effectLst/>
              <a:latin typeface="+mj-lt"/>
              <a:ea typeface="Times New Roman" panose="02020603050405020304" pitchFamily="18" charset="0"/>
              <a:cs typeface="Palatino Linotype" panose="02040502050505030304" pitchFamily="18" charset="0"/>
            </a:endParaRPr>
          </a:p>
          <a:p>
            <a:pPr lvl="0">
              <a:tabLst>
                <a:tab pos="731520" algn="l"/>
              </a:tabLst>
            </a:pPr>
            <a:r>
              <a:rPr lang="en-GB" sz="1800" i="1" dirty="0">
                <a:solidFill>
                  <a:srgbClr val="000000"/>
                </a:solidFill>
                <a:effectLst/>
                <a:latin typeface="+mj-lt"/>
                <a:ea typeface="Times New Roman" panose="02020603050405020304" pitchFamily="18" charset="0"/>
                <a:cs typeface="Palatino Linotype" panose="02040502050505030304" pitchFamily="18" charset="0"/>
              </a:rPr>
              <a:t> If there is a question about Floating Rate Notes</a:t>
            </a:r>
          </a:p>
          <a:p>
            <a:pPr lvl="0">
              <a:tabLst>
                <a:tab pos="731520" algn="l"/>
              </a:tabLst>
            </a:pPr>
            <a:endParaRPr lang="en-GB" dirty="0">
              <a:solidFill>
                <a:srgbClr val="000000"/>
              </a:solidFill>
              <a:latin typeface="+mj-lt"/>
              <a:ea typeface="Times New Roman" panose="02020603050405020304" pitchFamily="18" charset="0"/>
              <a:cs typeface="Palatino Linotype" panose="02040502050505030304" pitchFamily="18" charset="0"/>
            </a:endParaRPr>
          </a:p>
          <a:p>
            <a:pPr lvl="0">
              <a:tabLst>
                <a:tab pos="731520" algn="l"/>
              </a:tabLst>
            </a:pPr>
            <a:r>
              <a:rPr lang="en-GB" dirty="0">
                <a:solidFill>
                  <a:srgbClr val="000000"/>
                </a:solidFill>
                <a:latin typeface="+mj-lt"/>
                <a:ea typeface="Times New Roman" panose="02020603050405020304" pitchFamily="18" charset="0"/>
                <a:cs typeface="Palatino Linotype" panose="02040502050505030304" pitchFamily="18" charset="0"/>
              </a:rPr>
              <a:t>a) </a:t>
            </a:r>
            <a:r>
              <a:rPr lang="en-GB" u="sng" dirty="0">
                <a:solidFill>
                  <a:srgbClr val="000000"/>
                </a:solidFill>
                <a:latin typeface="+mj-lt"/>
                <a:ea typeface="Times New Roman" panose="02020603050405020304" pitchFamily="18" charset="0"/>
                <a:cs typeface="Palatino Linotype" panose="02040502050505030304" pitchFamily="18" charset="0"/>
              </a:rPr>
              <a:t>Define what they are </a:t>
            </a:r>
            <a:r>
              <a:rPr lang="en-GB" dirty="0" err="1">
                <a:solidFill>
                  <a:srgbClr val="000000"/>
                </a:solidFill>
                <a:latin typeface="+mj-lt"/>
                <a:ea typeface="Times New Roman" panose="02020603050405020304" pitchFamily="18" charset="0"/>
                <a:cs typeface="Palatino Linotype" panose="02040502050505030304" pitchFamily="18" charset="0"/>
              </a:rPr>
              <a:t>e.g</a:t>
            </a:r>
            <a:r>
              <a:rPr lang="en-GB" dirty="0">
                <a:solidFill>
                  <a:srgbClr val="000000"/>
                </a:solidFill>
                <a:latin typeface="+mj-lt"/>
                <a:ea typeface="Times New Roman" panose="02020603050405020304" pitchFamily="18" charset="0"/>
                <a:cs typeface="Palatino Linotype" panose="02040502050505030304" pitchFamily="18" charset="0"/>
              </a:rPr>
              <a:t>  A Floating Rate Note has a variable coupon… </a:t>
            </a:r>
            <a:r>
              <a:rPr lang="en-GB" sz="1800" dirty="0">
                <a:solidFill>
                  <a:srgbClr val="000000"/>
                </a:solidFill>
                <a:effectLst/>
                <a:latin typeface="+mj-lt"/>
                <a:ea typeface="Times New Roman" panose="02020603050405020304" pitchFamily="18" charset="0"/>
                <a:cs typeface="Palatino Linotype" panose="02040502050505030304" pitchFamily="18" charset="0"/>
              </a:rPr>
              <a:t> </a:t>
            </a:r>
          </a:p>
          <a:p>
            <a:pPr marL="285750" lvl="0" indent="-285750">
              <a:buFont typeface="Arial" panose="020B0604020202020204" pitchFamily="34" charset="0"/>
              <a:buChar char="•"/>
              <a:tabLst>
                <a:tab pos="731520" algn="l"/>
              </a:tabLst>
            </a:pPr>
            <a:endParaRPr lang="en-GB" dirty="0">
              <a:solidFill>
                <a:srgbClr val="000000"/>
              </a:solidFill>
              <a:latin typeface="+mj-lt"/>
              <a:ea typeface="Times New Roman" panose="02020603050405020304" pitchFamily="18" charset="0"/>
              <a:cs typeface="Palatino Linotype" panose="02040502050505030304" pitchFamily="18" charset="0"/>
            </a:endParaRPr>
          </a:p>
          <a:p>
            <a:pPr marL="285750" lvl="0" indent="-285750">
              <a:buFont typeface="Arial" panose="020B0604020202020204" pitchFamily="34" charset="0"/>
              <a:buChar char="•"/>
              <a:tabLst>
                <a:tab pos="731520" algn="l"/>
              </a:tabLst>
            </a:pPr>
            <a:endParaRPr lang="en-GB" sz="1800" dirty="0">
              <a:solidFill>
                <a:srgbClr val="000000"/>
              </a:solidFill>
              <a:effectLst/>
              <a:latin typeface="+mj-lt"/>
              <a:ea typeface="Times New Roman" panose="02020603050405020304" pitchFamily="18" charset="0"/>
              <a:cs typeface="Palatino Linotype" panose="02040502050505030304" pitchFamily="18" charset="0"/>
            </a:endParaRPr>
          </a:p>
          <a:p>
            <a:pPr lvl="0">
              <a:tabLst>
                <a:tab pos="731520" algn="l"/>
              </a:tabLst>
            </a:pPr>
            <a:r>
              <a:rPr lang="en-GB" dirty="0">
                <a:solidFill>
                  <a:srgbClr val="000000"/>
                </a:solidFill>
                <a:latin typeface="+mj-lt"/>
                <a:ea typeface="Times New Roman" panose="02020603050405020304" pitchFamily="18" charset="0"/>
                <a:cs typeface="Palatino Linotype" panose="02040502050505030304" pitchFamily="18" charset="0"/>
              </a:rPr>
              <a:t>b) </a:t>
            </a:r>
            <a:r>
              <a:rPr lang="en-GB" u="sng" dirty="0">
                <a:solidFill>
                  <a:srgbClr val="000000"/>
                </a:solidFill>
                <a:latin typeface="+mj-lt"/>
                <a:ea typeface="Times New Roman" panose="02020603050405020304" pitchFamily="18" charset="0"/>
                <a:cs typeface="Palatino Linotype" panose="02040502050505030304" pitchFamily="18" charset="0"/>
              </a:rPr>
              <a:t>Give an example how the coupon works </a:t>
            </a:r>
            <a:r>
              <a:rPr lang="en-GB" dirty="0">
                <a:solidFill>
                  <a:srgbClr val="000000"/>
                </a:solidFill>
                <a:latin typeface="+mj-lt"/>
                <a:ea typeface="Times New Roman" panose="02020603050405020304" pitchFamily="18" charset="0"/>
                <a:cs typeface="Palatino Linotype" panose="02040502050505030304" pitchFamily="18" charset="0"/>
              </a:rPr>
              <a:t>e.g. if the FRN pays 6-month $ LIBOR +1% and LIBOR is 2% the coupon payment will be 3% until the coupon resets in 6 months time.  </a:t>
            </a:r>
          </a:p>
          <a:p>
            <a:pPr marL="285750" lvl="0" indent="-285750">
              <a:buFont typeface="Arial" panose="020B0604020202020204" pitchFamily="34" charset="0"/>
              <a:buChar char="•"/>
              <a:tabLst>
                <a:tab pos="731520" algn="l"/>
              </a:tabLst>
            </a:pPr>
            <a:endParaRPr lang="en-GB" sz="1800" dirty="0">
              <a:solidFill>
                <a:srgbClr val="000000"/>
              </a:solidFill>
              <a:effectLst/>
              <a:latin typeface="Palatino Linotype" panose="02040502050505030304" pitchFamily="18" charset="0"/>
              <a:ea typeface="Times New Roman" panose="02020603050405020304" pitchFamily="18" charset="0"/>
              <a:cs typeface="Palatino Linotype" panose="02040502050505030304" pitchFamily="18" charset="0"/>
            </a:endParaRPr>
          </a:p>
          <a:p>
            <a:pPr lvl="0"/>
            <a:r>
              <a:rPr lang="es-ES" dirty="0"/>
              <a:t>…</a:t>
            </a:r>
            <a:r>
              <a:rPr lang="es-ES" dirty="0" err="1"/>
              <a:t>then</a:t>
            </a:r>
            <a:r>
              <a:rPr lang="es-ES" dirty="0"/>
              <a:t> </a:t>
            </a:r>
            <a:r>
              <a:rPr lang="es-ES" dirty="0" err="1"/>
              <a:t>go</a:t>
            </a:r>
            <a:r>
              <a:rPr lang="es-ES" dirty="0"/>
              <a:t> </a:t>
            </a:r>
            <a:r>
              <a:rPr lang="es-ES" dirty="0" err="1"/>
              <a:t>on</a:t>
            </a:r>
            <a:r>
              <a:rPr lang="es-ES" dirty="0"/>
              <a:t> </a:t>
            </a:r>
            <a:r>
              <a:rPr lang="es-ES" dirty="0" err="1"/>
              <a:t>to</a:t>
            </a:r>
            <a:r>
              <a:rPr lang="es-ES" dirty="0"/>
              <a:t> </a:t>
            </a:r>
            <a:r>
              <a:rPr lang="es-ES" dirty="0" err="1"/>
              <a:t>answer</a:t>
            </a:r>
            <a:r>
              <a:rPr lang="es-ES" dirty="0"/>
              <a:t> </a:t>
            </a:r>
            <a:r>
              <a:rPr lang="es-ES" dirty="0" err="1"/>
              <a:t>the</a:t>
            </a:r>
            <a:r>
              <a:rPr lang="es-ES" dirty="0"/>
              <a:t> </a:t>
            </a:r>
            <a:r>
              <a:rPr lang="es-ES" dirty="0" err="1"/>
              <a:t>question</a:t>
            </a:r>
            <a:r>
              <a:rPr lang="es-ES" dirty="0"/>
              <a:t> </a:t>
            </a:r>
            <a:r>
              <a:rPr lang="es-ES" dirty="0" err="1"/>
              <a:t>being</a:t>
            </a:r>
            <a:r>
              <a:rPr lang="es-ES" dirty="0"/>
              <a:t> </a:t>
            </a:r>
            <a:r>
              <a:rPr lang="es-ES" dirty="0" err="1"/>
              <a:t>asked</a:t>
            </a:r>
            <a:r>
              <a:rPr lang="es-ES" dirty="0"/>
              <a:t>.</a:t>
            </a:r>
          </a:p>
          <a:p>
            <a:pPr lvl="0"/>
            <a:endParaRPr lang="es-ES" dirty="0"/>
          </a:p>
          <a:p>
            <a:pPr lvl="0"/>
            <a:r>
              <a:rPr lang="es-ES" i="1" dirty="0" err="1"/>
              <a:t>Give</a:t>
            </a:r>
            <a:r>
              <a:rPr lang="es-ES" i="1" dirty="0"/>
              <a:t> me </a:t>
            </a:r>
            <a:r>
              <a:rPr lang="es-ES" i="1" dirty="0" err="1"/>
              <a:t>us</a:t>
            </a:r>
            <a:r>
              <a:rPr lang="es-ES" i="1" dirty="0"/>
              <a:t> </a:t>
            </a:r>
            <a:r>
              <a:rPr lang="es-ES" i="1" dirty="0" err="1"/>
              <a:t>an</a:t>
            </a:r>
            <a:r>
              <a:rPr lang="es-ES" i="1" dirty="0"/>
              <a:t> excuse </a:t>
            </a:r>
            <a:r>
              <a:rPr lang="es-ES" i="1" dirty="0" err="1"/>
              <a:t>to</a:t>
            </a:r>
            <a:r>
              <a:rPr lang="es-ES" i="1" dirty="0"/>
              <a:t> </a:t>
            </a:r>
            <a:r>
              <a:rPr lang="es-ES" i="1" dirty="0" err="1"/>
              <a:t>give</a:t>
            </a:r>
            <a:r>
              <a:rPr lang="es-ES" i="1" dirty="0"/>
              <a:t> </a:t>
            </a:r>
            <a:r>
              <a:rPr lang="es-ES" i="1" dirty="0" err="1"/>
              <a:t>you</a:t>
            </a:r>
            <a:r>
              <a:rPr lang="es-ES" i="1" dirty="0"/>
              <a:t> </a:t>
            </a:r>
            <a:r>
              <a:rPr lang="es-ES" i="1" dirty="0" err="1"/>
              <a:t>marks</a:t>
            </a:r>
            <a:r>
              <a:rPr lang="es-ES" i="1" dirty="0"/>
              <a:t>!</a:t>
            </a:r>
          </a:p>
          <a:p>
            <a:r>
              <a:rPr lang="en-GB" b="1" dirty="0"/>
              <a:t>                                </a:t>
            </a:r>
            <a:r>
              <a:rPr lang="en-GB" dirty="0"/>
              <a:t> </a:t>
            </a:r>
            <a:endParaRPr lang="es-ES" dirty="0"/>
          </a:p>
        </p:txBody>
      </p:sp>
    </p:spTree>
    <p:extLst>
      <p:ext uri="{BB962C8B-B14F-4D97-AF65-F5344CB8AC3E}">
        <p14:creationId xmlns:p14="http://schemas.microsoft.com/office/powerpoint/2010/main" val="142562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14" end="1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6" end="1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contenido"/>
          <p:cNvSpPr txBox="1">
            <a:spLocks/>
          </p:cNvSpPr>
          <p:nvPr/>
        </p:nvSpPr>
        <p:spPr>
          <a:xfrm>
            <a:off x="251520" y="116632"/>
            <a:ext cx="8568952" cy="648072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u="sng" dirty="0"/>
          </a:p>
          <a:p>
            <a:pPr lvl="0">
              <a:spcBef>
                <a:spcPct val="20000"/>
              </a:spcBef>
              <a:defRPr/>
            </a:pPr>
            <a:r>
              <a:rPr lang="en-US" sz="2400" u="sng" dirty="0">
                <a:solidFill>
                  <a:srgbClr val="FF0000"/>
                </a:solidFill>
              </a:rPr>
              <a:t>Time</a:t>
            </a:r>
            <a:r>
              <a:rPr lang="en-US" sz="2400" dirty="0"/>
              <a:t> </a:t>
            </a:r>
          </a:p>
          <a:p>
            <a:pPr lvl="0">
              <a:spcBef>
                <a:spcPct val="20000"/>
              </a:spcBef>
              <a:defRPr/>
            </a:pPr>
            <a:endParaRPr lang="en-US" sz="2400" dirty="0"/>
          </a:p>
          <a:p>
            <a:pPr lvl="0">
              <a:spcBef>
                <a:spcPct val="20000"/>
              </a:spcBef>
              <a:defRPr/>
            </a:pPr>
            <a:r>
              <a:rPr lang="en-US" sz="2400" dirty="0"/>
              <a:t>Allocation important</a:t>
            </a:r>
          </a:p>
          <a:p>
            <a:pPr marL="342900" lvl="0" indent="-342900">
              <a:spcBef>
                <a:spcPct val="20000"/>
              </a:spcBef>
              <a:buFont typeface="Arial" pitchFamily="34" charset="0"/>
              <a:buChar char="•"/>
              <a:defRPr/>
            </a:pPr>
            <a:endParaRPr lang="en-US" sz="2400" dirty="0"/>
          </a:p>
          <a:p>
            <a:pPr marL="342900" lvl="0" indent="-342900">
              <a:spcBef>
                <a:spcPct val="20000"/>
              </a:spcBef>
              <a:buFont typeface="Arial" pitchFamily="34" charset="0"/>
              <a:buChar char="•"/>
              <a:defRPr/>
            </a:pPr>
            <a:r>
              <a:rPr lang="en-US" sz="2400" dirty="0"/>
              <a:t>Section A – 28 marks</a:t>
            </a:r>
          </a:p>
          <a:p>
            <a:pPr marL="342900" lvl="0" indent="-342900">
              <a:spcBef>
                <a:spcPct val="20000"/>
              </a:spcBef>
              <a:buFont typeface="Arial" pitchFamily="34" charset="0"/>
              <a:buChar char="•"/>
              <a:defRPr/>
            </a:pPr>
            <a:r>
              <a:rPr lang="en-US" sz="2400" dirty="0"/>
              <a:t>Section B – 36 marks</a:t>
            </a:r>
          </a:p>
          <a:p>
            <a:pPr marL="342900" lvl="0" indent="-342900">
              <a:spcBef>
                <a:spcPct val="20000"/>
              </a:spcBef>
              <a:buFont typeface="Arial" pitchFamily="34" charset="0"/>
              <a:buChar char="•"/>
              <a:defRPr/>
            </a:pPr>
            <a:r>
              <a:rPr lang="en-US" sz="2400" dirty="0"/>
              <a:t>Section C – 18 marks</a:t>
            </a:r>
          </a:p>
          <a:p>
            <a:pPr marL="342900" lvl="0" indent="-342900">
              <a:spcBef>
                <a:spcPct val="20000"/>
              </a:spcBef>
              <a:buFont typeface="Arial" pitchFamily="34" charset="0"/>
              <a:buChar char="•"/>
              <a:defRPr/>
            </a:pPr>
            <a:r>
              <a:rPr lang="en-US" sz="2400" dirty="0"/>
              <a:t>Section D – 18 marks </a:t>
            </a:r>
          </a:p>
          <a:p>
            <a:pPr marL="342900" lvl="0" indent="-342900">
              <a:spcBef>
                <a:spcPct val="20000"/>
              </a:spcBef>
              <a:buFont typeface="Arial" pitchFamily="34" charset="0"/>
              <a:buChar char="•"/>
              <a:defRPr/>
            </a:pPr>
            <a:endParaRPr lang="en-US" sz="2400" dirty="0"/>
          </a:p>
          <a:p>
            <a:pPr marL="342900" lvl="0" indent="-342900">
              <a:spcBef>
                <a:spcPct val="20000"/>
              </a:spcBef>
              <a:buFont typeface="Arial" pitchFamily="34" charset="0"/>
              <a:buChar char="•"/>
              <a:defRPr/>
            </a:pPr>
            <a:r>
              <a:rPr lang="en-US" sz="2400" dirty="0"/>
              <a:t>It quite a lot of material to get through!</a:t>
            </a:r>
          </a:p>
          <a:p>
            <a:pPr marL="342900" lvl="0" indent="-342900">
              <a:spcBef>
                <a:spcPct val="20000"/>
              </a:spcBef>
              <a:buFont typeface="Arial" pitchFamily="34" charset="0"/>
              <a:buChar char="•"/>
              <a:defRPr/>
            </a:pPr>
            <a:endParaRPr lang="en-US" sz="2400" dirty="0"/>
          </a:p>
          <a:p>
            <a:pPr marL="342900" lvl="0" indent="-342900">
              <a:spcBef>
                <a:spcPct val="20000"/>
              </a:spcBef>
              <a:buFont typeface="Arial" pitchFamily="34" charset="0"/>
              <a:buChar char="•"/>
              <a:defRPr/>
            </a:pP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1E83B-F998-D8AB-570E-A730E94F56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5BDABC-F649-1C4A-4121-E766A57CC481}"/>
              </a:ext>
            </a:extLst>
          </p:cNvPr>
          <p:cNvSpPr>
            <a:spLocks noGrp="1"/>
          </p:cNvSpPr>
          <p:nvPr>
            <p:ph type="title"/>
          </p:nvPr>
        </p:nvSpPr>
        <p:spPr>
          <a:xfrm>
            <a:off x="-1044624" y="386076"/>
            <a:ext cx="8229600" cy="1097280"/>
          </a:xfrm>
        </p:spPr>
        <p:txBody>
          <a:bodyPr/>
          <a:lstStyle/>
          <a:p>
            <a:r>
              <a:rPr lang="en-US" altLang="en-US" dirty="0" err="1">
                <a:ea typeface="ヒラギノ角ゴ Pro W3" pitchFamily="-84" charset="-128"/>
              </a:rPr>
              <a:t>AcF</a:t>
            </a:r>
            <a:r>
              <a:rPr lang="en-US" altLang="en-US" dirty="0">
                <a:ea typeface="ヒラギノ角ゴ Pro W3" pitchFamily="-84" charset="-128"/>
              </a:rPr>
              <a:t> 304 Summer Examination  </a:t>
            </a:r>
            <a:endParaRPr lang="en-US" dirty="0"/>
          </a:p>
        </p:txBody>
      </p:sp>
      <p:sp>
        <p:nvSpPr>
          <p:cNvPr id="3" name="Content Placeholder 2">
            <a:extLst>
              <a:ext uri="{FF2B5EF4-FFF2-40B4-BE49-F238E27FC236}">
                <a16:creationId xmlns:a16="http://schemas.microsoft.com/office/drawing/2014/main" id="{24F0DCAA-8CC3-FEF6-F942-239603735CF7}"/>
              </a:ext>
            </a:extLst>
          </p:cNvPr>
          <p:cNvSpPr>
            <a:spLocks noGrp="1"/>
          </p:cNvSpPr>
          <p:nvPr>
            <p:ph idx="1"/>
          </p:nvPr>
        </p:nvSpPr>
        <p:spPr>
          <a:xfrm>
            <a:off x="381000" y="1981200"/>
            <a:ext cx="8077200" cy="4525963"/>
          </a:xfrm>
        </p:spPr>
        <p:txBody>
          <a:bodyPr/>
          <a:lstStyle/>
          <a:p>
            <a:pPr marL="0" indent="0">
              <a:buNone/>
            </a:pPr>
            <a:endParaRPr lang="en-US" altLang="en-US" sz="2400" i="1" dirty="0">
              <a:ea typeface="ヒラギノ角ゴ Pro W3" pitchFamily="-84" charset="-128"/>
            </a:endParaRPr>
          </a:p>
          <a:p>
            <a:r>
              <a:rPr lang="en-US" sz="2400" dirty="0"/>
              <a:t>Near Top of Module Moodle Page </a:t>
            </a:r>
          </a:p>
          <a:p>
            <a:endParaRPr lang="en-US" altLang="en-US" sz="2400" dirty="0">
              <a:ea typeface="ヒラギノ角ゴ Pro W3" pitchFamily="-84" charset="-128"/>
            </a:endParaRPr>
          </a:p>
          <a:p>
            <a:endParaRPr lang="en-US" altLang="en-US" sz="2400" dirty="0">
              <a:ea typeface="ヒラギノ角ゴ Pro W3" pitchFamily="-84" charset="-128"/>
            </a:endParaRPr>
          </a:p>
          <a:p>
            <a:pPr marL="0" indent="0">
              <a:buNone/>
            </a:pPr>
            <a:endParaRPr lang="en-US" altLang="en-US" sz="2400" dirty="0">
              <a:ea typeface="ヒラギノ角ゴ Pro W3" pitchFamily="-84" charset="-128"/>
            </a:endParaRPr>
          </a:p>
        </p:txBody>
      </p:sp>
      <p:pic>
        <p:nvPicPr>
          <p:cNvPr id="6" name="Picture 2" descr="C:\Users\Lenovo\Desktop\OCD2017_M\MISC3\Paul\Images\Financial Times + calc.jpg">
            <a:extLst>
              <a:ext uri="{FF2B5EF4-FFF2-40B4-BE49-F238E27FC236}">
                <a16:creationId xmlns:a16="http://schemas.microsoft.com/office/drawing/2014/main" id="{1560E43D-DBCA-5E8D-FD4D-DCF4FF3BA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50837"/>
            <a:ext cx="2364058" cy="15649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1298EB0-1D05-98B0-2BD3-723171AABA0F}"/>
              </a:ext>
            </a:extLst>
          </p:cNvPr>
          <p:cNvPicPr>
            <a:picLocks noChangeAspect="1"/>
          </p:cNvPicPr>
          <p:nvPr/>
        </p:nvPicPr>
        <p:blipFill>
          <a:blip r:embed="rId3"/>
          <a:stretch>
            <a:fillRect/>
          </a:stretch>
        </p:blipFill>
        <p:spPr>
          <a:xfrm>
            <a:off x="539552" y="3212976"/>
            <a:ext cx="9144000" cy="1624000"/>
          </a:xfrm>
          <a:prstGeom prst="rect">
            <a:avLst/>
          </a:prstGeom>
        </p:spPr>
      </p:pic>
    </p:spTree>
    <p:extLst>
      <p:ext uri="{BB962C8B-B14F-4D97-AF65-F5344CB8AC3E}">
        <p14:creationId xmlns:p14="http://schemas.microsoft.com/office/powerpoint/2010/main" val="374356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1E83B-F998-D8AB-570E-A730E94F56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5BDABC-F649-1C4A-4121-E766A57CC481}"/>
              </a:ext>
            </a:extLst>
          </p:cNvPr>
          <p:cNvSpPr>
            <a:spLocks noGrp="1"/>
          </p:cNvSpPr>
          <p:nvPr>
            <p:ph type="title"/>
          </p:nvPr>
        </p:nvSpPr>
        <p:spPr>
          <a:xfrm>
            <a:off x="-1044624" y="386076"/>
            <a:ext cx="8229600" cy="1097280"/>
          </a:xfrm>
        </p:spPr>
        <p:txBody>
          <a:bodyPr/>
          <a:lstStyle/>
          <a:p>
            <a:r>
              <a:rPr lang="en-US" altLang="en-US" dirty="0" err="1">
                <a:ea typeface="ヒラギノ角ゴ Pro W3" pitchFamily="-84" charset="-128"/>
              </a:rPr>
              <a:t>AcF</a:t>
            </a:r>
            <a:r>
              <a:rPr lang="en-US" altLang="en-US" dirty="0">
                <a:ea typeface="ヒラギノ角ゴ Pro W3" pitchFamily="-84" charset="-128"/>
              </a:rPr>
              <a:t> 304 Summer Examination  </a:t>
            </a:r>
            <a:endParaRPr lang="en-US" dirty="0"/>
          </a:p>
        </p:txBody>
      </p:sp>
      <p:sp>
        <p:nvSpPr>
          <p:cNvPr id="3" name="Content Placeholder 2">
            <a:extLst>
              <a:ext uri="{FF2B5EF4-FFF2-40B4-BE49-F238E27FC236}">
                <a16:creationId xmlns:a16="http://schemas.microsoft.com/office/drawing/2014/main" id="{24F0DCAA-8CC3-FEF6-F942-239603735CF7}"/>
              </a:ext>
            </a:extLst>
          </p:cNvPr>
          <p:cNvSpPr>
            <a:spLocks noGrp="1"/>
          </p:cNvSpPr>
          <p:nvPr>
            <p:ph idx="1"/>
          </p:nvPr>
        </p:nvSpPr>
        <p:spPr>
          <a:xfrm>
            <a:off x="381000" y="1981200"/>
            <a:ext cx="8077200" cy="4525963"/>
          </a:xfrm>
        </p:spPr>
        <p:txBody>
          <a:bodyPr/>
          <a:lstStyle/>
          <a:p>
            <a:pPr marL="0" indent="0">
              <a:buNone/>
            </a:pPr>
            <a:endParaRPr lang="en-US" altLang="en-US" sz="2400" i="1" dirty="0">
              <a:ea typeface="ヒラギノ角ゴ Pro W3" pitchFamily="-84" charset="-128"/>
            </a:endParaRPr>
          </a:p>
          <a:p>
            <a:r>
              <a:rPr lang="en-US" sz="2400" dirty="0"/>
              <a:t>Near Top of Module Moodle Page </a:t>
            </a:r>
          </a:p>
          <a:p>
            <a:endParaRPr lang="en-US" altLang="en-US" sz="2400" dirty="0">
              <a:ea typeface="ヒラギノ角ゴ Pro W3" pitchFamily="-84" charset="-128"/>
            </a:endParaRPr>
          </a:p>
          <a:p>
            <a:endParaRPr lang="en-US" altLang="en-US" sz="2400" dirty="0">
              <a:ea typeface="ヒラギノ角ゴ Pro W3" pitchFamily="-84" charset="-128"/>
            </a:endParaRPr>
          </a:p>
          <a:p>
            <a:pPr marL="0" indent="0">
              <a:buNone/>
            </a:pPr>
            <a:endParaRPr lang="en-US" altLang="en-US" sz="2400" dirty="0">
              <a:ea typeface="ヒラギノ角ゴ Pro W3" pitchFamily="-84" charset="-128"/>
            </a:endParaRPr>
          </a:p>
        </p:txBody>
      </p:sp>
      <p:pic>
        <p:nvPicPr>
          <p:cNvPr id="6" name="Picture 2" descr="C:\Users\Lenovo\Desktop\OCD2017_M\MISC3\Paul\Images\Financial Times + calc.jpg">
            <a:extLst>
              <a:ext uri="{FF2B5EF4-FFF2-40B4-BE49-F238E27FC236}">
                <a16:creationId xmlns:a16="http://schemas.microsoft.com/office/drawing/2014/main" id="{1560E43D-DBCA-5E8D-FD4D-DCF4FF3BA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50837"/>
            <a:ext cx="2364058" cy="15649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21BB06B-ABEB-F081-2A9A-7FD195B815C4}"/>
              </a:ext>
            </a:extLst>
          </p:cNvPr>
          <p:cNvPicPr>
            <a:picLocks noChangeAspect="1"/>
          </p:cNvPicPr>
          <p:nvPr/>
        </p:nvPicPr>
        <p:blipFill>
          <a:blip r:embed="rId3"/>
          <a:stretch>
            <a:fillRect/>
          </a:stretch>
        </p:blipFill>
        <p:spPr>
          <a:xfrm>
            <a:off x="1153454" y="3645024"/>
            <a:ext cx="6505575" cy="1095375"/>
          </a:xfrm>
          <a:prstGeom prst="rect">
            <a:avLst/>
          </a:prstGeom>
        </p:spPr>
      </p:pic>
    </p:spTree>
    <p:extLst>
      <p:ext uri="{BB962C8B-B14F-4D97-AF65-F5344CB8AC3E}">
        <p14:creationId xmlns:p14="http://schemas.microsoft.com/office/powerpoint/2010/main" val="182223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1E83B-F998-D8AB-570E-A730E94F56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5BDABC-F649-1C4A-4121-E766A57CC481}"/>
              </a:ext>
            </a:extLst>
          </p:cNvPr>
          <p:cNvSpPr>
            <a:spLocks noGrp="1"/>
          </p:cNvSpPr>
          <p:nvPr>
            <p:ph type="title"/>
          </p:nvPr>
        </p:nvSpPr>
        <p:spPr>
          <a:xfrm>
            <a:off x="-1044624" y="386076"/>
            <a:ext cx="8229600" cy="1097280"/>
          </a:xfrm>
        </p:spPr>
        <p:txBody>
          <a:bodyPr/>
          <a:lstStyle/>
          <a:p>
            <a:r>
              <a:rPr lang="en-US" altLang="en-US" dirty="0" err="1">
                <a:ea typeface="ヒラギノ角ゴ Pro W3" pitchFamily="-84" charset="-128"/>
              </a:rPr>
              <a:t>AcF</a:t>
            </a:r>
            <a:r>
              <a:rPr lang="en-US" altLang="en-US" dirty="0">
                <a:ea typeface="ヒラギノ角ゴ Pro W3" pitchFamily="-84" charset="-128"/>
              </a:rPr>
              <a:t> 304 Summer Examination  </a:t>
            </a:r>
            <a:endParaRPr lang="en-US" dirty="0"/>
          </a:p>
        </p:txBody>
      </p:sp>
      <p:sp>
        <p:nvSpPr>
          <p:cNvPr id="3" name="Content Placeholder 2">
            <a:extLst>
              <a:ext uri="{FF2B5EF4-FFF2-40B4-BE49-F238E27FC236}">
                <a16:creationId xmlns:a16="http://schemas.microsoft.com/office/drawing/2014/main" id="{24F0DCAA-8CC3-FEF6-F942-239603735CF7}"/>
              </a:ext>
            </a:extLst>
          </p:cNvPr>
          <p:cNvSpPr>
            <a:spLocks noGrp="1"/>
          </p:cNvSpPr>
          <p:nvPr>
            <p:ph idx="1"/>
          </p:nvPr>
        </p:nvSpPr>
        <p:spPr>
          <a:xfrm>
            <a:off x="381000" y="1981200"/>
            <a:ext cx="8077200" cy="4525963"/>
          </a:xfrm>
        </p:spPr>
        <p:txBody>
          <a:bodyPr/>
          <a:lstStyle/>
          <a:p>
            <a:pPr marL="0" indent="0">
              <a:buNone/>
            </a:pPr>
            <a:endParaRPr lang="en-US" altLang="en-US" sz="2400" i="1" dirty="0">
              <a:ea typeface="ヒラギノ角ゴ Pro W3" pitchFamily="-84" charset="-128"/>
            </a:endParaRPr>
          </a:p>
          <a:p>
            <a:r>
              <a:rPr lang="en-US" sz="2400" dirty="0"/>
              <a:t>Near Top of Module Moodle Page </a:t>
            </a:r>
          </a:p>
          <a:p>
            <a:endParaRPr lang="en-US" altLang="en-US" sz="2400" dirty="0">
              <a:ea typeface="ヒラギノ角ゴ Pro W3" pitchFamily="-84" charset="-128"/>
            </a:endParaRPr>
          </a:p>
          <a:p>
            <a:endParaRPr lang="en-US" altLang="en-US" sz="2400" dirty="0">
              <a:ea typeface="ヒラギノ角ゴ Pro W3" pitchFamily="-84" charset="-128"/>
            </a:endParaRPr>
          </a:p>
          <a:p>
            <a:pPr marL="0" indent="0">
              <a:buNone/>
            </a:pPr>
            <a:endParaRPr lang="en-US" altLang="en-US" sz="2400" dirty="0">
              <a:ea typeface="ヒラギノ角ゴ Pro W3" pitchFamily="-84" charset="-128"/>
            </a:endParaRPr>
          </a:p>
        </p:txBody>
      </p:sp>
      <p:pic>
        <p:nvPicPr>
          <p:cNvPr id="6" name="Picture 2" descr="C:\Users\Lenovo\Desktop\OCD2017_M\MISC3\Paul\Images\Financial Times + calc.jpg">
            <a:extLst>
              <a:ext uri="{FF2B5EF4-FFF2-40B4-BE49-F238E27FC236}">
                <a16:creationId xmlns:a16="http://schemas.microsoft.com/office/drawing/2014/main" id="{1560E43D-DBCA-5E8D-FD4D-DCF4FF3BA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50837"/>
            <a:ext cx="2364058" cy="15649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93D0A57-5497-82A0-F690-A4854F192BDB}"/>
              </a:ext>
            </a:extLst>
          </p:cNvPr>
          <p:cNvPicPr>
            <a:picLocks noChangeAspect="1"/>
          </p:cNvPicPr>
          <p:nvPr/>
        </p:nvPicPr>
        <p:blipFill>
          <a:blip r:embed="rId3"/>
          <a:stretch>
            <a:fillRect/>
          </a:stretch>
        </p:blipFill>
        <p:spPr>
          <a:xfrm>
            <a:off x="1403648" y="3645024"/>
            <a:ext cx="4086225" cy="1028700"/>
          </a:xfrm>
          <a:prstGeom prst="rect">
            <a:avLst/>
          </a:prstGeom>
        </p:spPr>
      </p:pic>
      <p:sp>
        <p:nvSpPr>
          <p:cNvPr id="8" name="TextBox 7">
            <a:extLst>
              <a:ext uri="{FF2B5EF4-FFF2-40B4-BE49-F238E27FC236}">
                <a16:creationId xmlns:a16="http://schemas.microsoft.com/office/drawing/2014/main" id="{86EE6AD8-27E7-3EEE-211F-0F78B547531A}"/>
              </a:ext>
            </a:extLst>
          </p:cNvPr>
          <p:cNvSpPr txBox="1"/>
          <p:nvPr/>
        </p:nvSpPr>
        <p:spPr>
          <a:xfrm>
            <a:off x="685800" y="4944112"/>
            <a:ext cx="7920880" cy="646331"/>
          </a:xfrm>
          <a:prstGeom prst="rect">
            <a:avLst/>
          </a:prstGeom>
          <a:noFill/>
        </p:spPr>
        <p:txBody>
          <a:bodyPr wrap="square" rtlCol="0">
            <a:spAutoFit/>
          </a:bodyPr>
          <a:lstStyle/>
          <a:p>
            <a:r>
              <a:rPr lang="en-GB" b="1" dirty="0"/>
              <a:t>Ignore any comments relating to Section C as Section C content has changed to Commercial Awareness questions this year.  </a:t>
            </a:r>
          </a:p>
        </p:txBody>
      </p:sp>
    </p:spTree>
    <p:extLst>
      <p:ext uri="{BB962C8B-B14F-4D97-AF65-F5344CB8AC3E}">
        <p14:creationId xmlns:p14="http://schemas.microsoft.com/office/powerpoint/2010/main" val="357691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a:xfrm>
            <a:off x="467544" y="0"/>
            <a:ext cx="8229600" cy="836712"/>
          </a:xfrm>
        </p:spPr>
        <p:txBody>
          <a:bodyPr>
            <a:normAutofit/>
          </a:bodyPr>
          <a:lstStyle/>
          <a:p>
            <a:pPr eaLnBrk="1" hangingPunct="1"/>
            <a:r>
              <a:rPr lang="es-ES" sz="4000" b="1" dirty="0">
                <a:solidFill>
                  <a:srgbClr val="B5121B"/>
                </a:solidFill>
              </a:rPr>
              <a:t>REVISION SESSION OUTLINE</a:t>
            </a:r>
          </a:p>
        </p:txBody>
      </p:sp>
      <p:sp>
        <p:nvSpPr>
          <p:cNvPr id="5123" name="2 Marcador de contenido"/>
          <p:cNvSpPr>
            <a:spLocks noGrp="1"/>
          </p:cNvSpPr>
          <p:nvPr>
            <p:ph idx="1"/>
          </p:nvPr>
        </p:nvSpPr>
        <p:spPr>
          <a:xfrm>
            <a:off x="539552" y="836712"/>
            <a:ext cx="8229600" cy="6021288"/>
          </a:xfrm>
        </p:spPr>
        <p:txBody>
          <a:bodyPr>
            <a:normAutofit/>
          </a:bodyPr>
          <a:lstStyle/>
          <a:p>
            <a:pPr marL="914400" lvl="1" indent="-514350" eaLnBrk="1" hangingPunct="1">
              <a:buClr>
                <a:srgbClr val="FF0000"/>
              </a:buClr>
              <a:buFontTx/>
              <a:buAutoNum type="arabicParenR"/>
            </a:pPr>
            <a:endParaRPr lang="en-GB" dirty="0">
              <a:solidFill>
                <a:srgbClr val="666666"/>
              </a:solidFill>
              <a:ea typeface="ヒラギノ角ゴ Pro W3" pitchFamily="-84" charset="-128"/>
            </a:endParaRPr>
          </a:p>
          <a:p>
            <a:pPr marL="914400" lvl="1" indent="-514350" eaLnBrk="1" hangingPunct="1">
              <a:buClr>
                <a:srgbClr val="FF0000"/>
              </a:buClr>
              <a:buFontTx/>
              <a:buAutoNum type="arabicParenR"/>
            </a:pPr>
            <a:endParaRPr lang="en-GB" dirty="0">
              <a:solidFill>
                <a:srgbClr val="666666"/>
              </a:solidFill>
              <a:ea typeface="ヒラギノ角ゴ Pro W3" pitchFamily="-84" charset="-128"/>
            </a:endParaRPr>
          </a:p>
          <a:p>
            <a:pPr marL="914400" lvl="1" indent="-514350" eaLnBrk="1" hangingPunct="1">
              <a:buClr>
                <a:srgbClr val="FF0000"/>
              </a:buClr>
              <a:buFontTx/>
              <a:buAutoNum type="arabicParenR"/>
            </a:pPr>
            <a:r>
              <a:rPr lang="en-GB" dirty="0">
                <a:solidFill>
                  <a:srgbClr val="666666"/>
                </a:solidFill>
                <a:ea typeface="ヒラギノ角ゴ Pro W3" pitchFamily="-84" charset="-128"/>
              </a:rPr>
              <a:t>Commercial Awareness – </a:t>
            </a:r>
            <a:r>
              <a:rPr lang="en-GB" dirty="0" err="1">
                <a:solidFill>
                  <a:srgbClr val="666666"/>
                </a:solidFill>
                <a:ea typeface="ヒラギノ角ゴ Pro W3" pitchFamily="-84" charset="-128"/>
              </a:rPr>
              <a:t>PMc</a:t>
            </a:r>
            <a:r>
              <a:rPr lang="en-GB" dirty="0">
                <a:solidFill>
                  <a:srgbClr val="666666"/>
                </a:solidFill>
                <a:ea typeface="ヒラギノ角ゴ Pro W3" pitchFamily="-84" charset="-128"/>
              </a:rPr>
              <a:t> – Done </a:t>
            </a:r>
          </a:p>
          <a:p>
            <a:pPr marL="914400" lvl="1" indent="-514350" eaLnBrk="1" hangingPunct="1">
              <a:buClr>
                <a:srgbClr val="FF0000"/>
              </a:buClr>
              <a:buFontTx/>
              <a:buAutoNum type="arabicParenR"/>
            </a:pPr>
            <a:endParaRPr lang="en-GB" dirty="0">
              <a:solidFill>
                <a:srgbClr val="666666"/>
              </a:solidFill>
              <a:ea typeface="ヒラギノ角ゴ Pro W3" pitchFamily="-84" charset="-128"/>
            </a:endParaRPr>
          </a:p>
          <a:p>
            <a:pPr marL="914400" lvl="1" indent="-514350" eaLnBrk="1" hangingPunct="1">
              <a:buClr>
                <a:srgbClr val="FF0000"/>
              </a:buClr>
              <a:buFontTx/>
              <a:buAutoNum type="arabicParenR"/>
            </a:pPr>
            <a:r>
              <a:rPr lang="en-GB" dirty="0">
                <a:solidFill>
                  <a:srgbClr val="666666"/>
                </a:solidFill>
                <a:ea typeface="ヒラギノ角ゴ Pro W3" pitchFamily="-84" charset="-128"/>
              </a:rPr>
              <a:t>Summer Exam Structure – </a:t>
            </a:r>
            <a:r>
              <a:rPr lang="en-GB" dirty="0" err="1">
                <a:solidFill>
                  <a:srgbClr val="666666"/>
                </a:solidFill>
                <a:ea typeface="ヒラギノ角ゴ Pro W3" pitchFamily="-84" charset="-128"/>
              </a:rPr>
              <a:t>PMc</a:t>
            </a:r>
            <a:r>
              <a:rPr lang="en-GB" dirty="0">
                <a:solidFill>
                  <a:srgbClr val="666666"/>
                </a:solidFill>
                <a:ea typeface="ヒラギノ角ゴ Pro W3" pitchFamily="-84" charset="-128"/>
              </a:rPr>
              <a:t> – Done </a:t>
            </a:r>
          </a:p>
          <a:p>
            <a:pPr marL="400050" lvl="1" indent="0" eaLnBrk="1" hangingPunct="1">
              <a:buClr>
                <a:srgbClr val="FF0000"/>
              </a:buClr>
              <a:buNone/>
            </a:pPr>
            <a:r>
              <a:rPr lang="en-GB" dirty="0">
                <a:solidFill>
                  <a:srgbClr val="666666"/>
                </a:solidFill>
                <a:ea typeface="ヒラギノ角ゴ Pro W3" pitchFamily="-84" charset="-128"/>
              </a:rPr>
              <a:t>      Good Luck!!</a:t>
            </a:r>
          </a:p>
          <a:p>
            <a:pPr marL="914400" lvl="1" indent="-514350" eaLnBrk="1" hangingPunct="1">
              <a:buClr>
                <a:srgbClr val="FF0000"/>
              </a:buClr>
              <a:buFontTx/>
              <a:buAutoNum type="arabicParenR"/>
            </a:pPr>
            <a:endParaRPr lang="en-GB" dirty="0">
              <a:solidFill>
                <a:srgbClr val="666666"/>
              </a:solidFill>
              <a:ea typeface="ヒラギノ角ゴ Pro W3" pitchFamily="-84" charset="-128"/>
            </a:endParaRPr>
          </a:p>
          <a:p>
            <a:pPr marL="914400" lvl="1" indent="-514350">
              <a:buClr>
                <a:srgbClr val="FF0000"/>
              </a:buClr>
              <a:buFontTx/>
              <a:buAutoNum type="arabicParenR"/>
            </a:pPr>
            <a:r>
              <a:rPr lang="en-GB" dirty="0">
                <a:solidFill>
                  <a:srgbClr val="666666"/>
                </a:solidFill>
                <a:ea typeface="ヒラギノ角ゴ Pro W3" pitchFamily="-84" charset="-128"/>
              </a:rPr>
              <a:t>Weekly Module Topics – MB</a:t>
            </a:r>
            <a:endParaRPr lang="en-GB" sz="1800" dirty="0"/>
          </a:p>
          <a:p>
            <a:pPr marL="914400" lvl="1" indent="-514350" eaLnBrk="1" hangingPunct="1">
              <a:buClr>
                <a:srgbClr val="FF0000"/>
              </a:buClr>
              <a:buFontTx/>
              <a:buAutoNum type="arabicParenR" startAt="9"/>
            </a:pPr>
            <a:endParaRPr lang="en-GB" sz="1800" dirty="0"/>
          </a:p>
          <a:p>
            <a:pPr marL="914400" lvl="1" indent="-514350" eaLnBrk="1" hangingPunct="1">
              <a:buClr>
                <a:srgbClr val="FF0000"/>
              </a:buClr>
              <a:buFontTx/>
              <a:buNone/>
            </a:pPr>
            <a:endParaRPr lang="en-GB" sz="1600" dirty="0"/>
          </a:p>
          <a:p>
            <a:pPr marL="914400" lvl="1" indent="-514350" eaLnBrk="1" hangingPunct="1">
              <a:buClr>
                <a:srgbClr val="FF0000"/>
              </a:buClr>
              <a:buFontTx/>
              <a:buAutoNum type="alphaLcParenR"/>
            </a:pPr>
            <a:endParaRPr lang="en-GB" sz="1600" dirty="0"/>
          </a:p>
          <a:p>
            <a:pPr eaLnBrk="1" hangingPunct="1"/>
            <a:endParaRPr lang="en-GB" sz="4000" dirty="0"/>
          </a:p>
        </p:txBody>
      </p:sp>
      <p:sp>
        <p:nvSpPr>
          <p:cNvPr id="5124" name="3 Marcador de número de diapositiva"/>
          <p:cNvSpPr>
            <a:spLocks noGrp="1"/>
          </p:cNvSpPr>
          <p:nvPr>
            <p:ph type="sldNum" sz="quarter" idx="12"/>
          </p:nvPr>
        </p:nvSpPr>
        <p:spPr>
          <a:noFill/>
        </p:spPr>
        <p:txBody>
          <a:bodyPr/>
          <a:lstStyle/>
          <a:p>
            <a:fld id="{33B5DCBD-CA27-4FB7-82EE-38315F8C636C}" type="slidenum">
              <a:rPr lang="es-ES" smtClean="0">
                <a:latin typeface="Arial" charset="0"/>
              </a:rPr>
              <a:pPr/>
              <a:t>26</a:t>
            </a:fld>
            <a:endParaRPr lang="es-ES">
              <a:latin typeface="Arial" charset="0"/>
            </a:endParaRPr>
          </a:p>
        </p:txBody>
      </p:sp>
    </p:spTree>
    <p:extLst>
      <p:ext uri="{BB962C8B-B14F-4D97-AF65-F5344CB8AC3E}">
        <p14:creationId xmlns:p14="http://schemas.microsoft.com/office/powerpoint/2010/main" val="903606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a:xfrm>
            <a:off x="467544" y="0"/>
            <a:ext cx="8229600" cy="836712"/>
          </a:xfrm>
        </p:spPr>
        <p:txBody>
          <a:bodyPr>
            <a:normAutofit/>
          </a:bodyPr>
          <a:lstStyle/>
          <a:p>
            <a:pPr eaLnBrk="1" hangingPunct="1"/>
            <a:r>
              <a:rPr lang="es-ES" sz="4000" b="1" dirty="0">
                <a:solidFill>
                  <a:srgbClr val="B5121B"/>
                </a:solidFill>
              </a:rPr>
              <a:t>OUTLINE</a:t>
            </a:r>
          </a:p>
        </p:txBody>
      </p:sp>
      <p:sp>
        <p:nvSpPr>
          <p:cNvPr id="5123" name="2 Marcador de contenido"/>
          <p:cNvSpPr>
            <a:spLocks noGrp="1"/>
          </p:cNvSpPr>
          <p:nvPr>
            <p:ph idx="1"/>
          </p:nvPr>
        </p:nvSpPr>
        <p:spPr>
          <a:xfrm>
            <a:off x="251520" y="836712"/>
            <a:ext cx="8517632" cy="5688632"/>
          </a:xfrm>
        </p:spPr>
        <p:txBody>
          <a:bodyPr>
            <a:normAutofit fontScale="62500" lnSpcReduction="20000"/>
          </a:bodyPr>
          <a:lstStyle/>
          <a:p>
            <a:pPr marL="400050" lvl="1" indent="0" eaLnBrk="1" hangingPunct="1">
              <a:buClr>
                <a:srgbClr val="FF0000"/>
              </a:buClr>
              <a:buNone/>
            </a:pPr>
            <a:r>
              <a:rPr lang="en-GB" sz="4000" b="1" dirty="0">
                <a:solidFill>
                  <a:schemeClr val="tx1">
                    <a:lumMod val="85000"/>
                    <a:lumOff val="15000"/>
                  </a:schemeClr>
                </a:solidFill>
                <a:latin typeface="+mj-lt"/>
                <a:ea typeface="+mj-ea"/>
                <a:cs typeface="+mj-cs"/>
              </a:rPr>
              <a:t>1. Financial Markets and Financial System Overview</a:t>
            </a:r>
          </a:p>
          <a:p>
            <a:pPr marL="400050" lvl="1" indent="0" eaLnBrk="1" hangingPunct="1">
              <a:buClr>
                <a:srgbClr val="FF0000"/>
              </a:buClr>
              <a:buNone/>
            </a:pPr>
            <a:r>
              <a:rPr lang="en-GB" sz="4000" b="1" dirty="0">
                <a:solidFill>
                  <a:schemeClr val="tx1">
                    <a:lumMod val="85000"/>
                    <a:lumOff val="15000"/>
                  </a:schemeClr>
                </a:solidFill>
                <a:latin typeface="+mj-lt"/>
                <a:ea typeface="+mj-ea"/>
                <a:cs typeface="+mj-cs"/>
              </a:rPr>
              <a:t>2a. Term Structure of Interest Rates  </a:t>
            </a:r>
          </a:p>
          <a:p>
            <a:pPr marL="400050" lvl="1" indent="0" eaLnBrk="1" hangingPunct="1">
              <a:buClr>
                <a:srgbClr val="FF0000"/>
              </a:buClr>
              <a:buNone/>
            </a:pPr>
            <a:r>
              <a:rPr lang="en-GB" sz="4000" b="1" dirty="0">
                <a:solidFill>
                  <a:schemeClr val="tx1">
                    <a:lumMod val="85000"/>
                    <a:lumOff val="15000"/>
                  </a:schemeClr>
                </a:solidFill>
                <a:latin typeface="+mj-lt"/>
                <a:ea typeface="+mj-ea"/>
                <a:cs typeface="+mj-cs"/>
              </a:rPr>
              <a:t>2b. Bond Markets</a:t>
            </a:r>
          </a:p>
          <a:p>
            <a:pPr marL="400050" lvl="1" indent="0" eaLnBrk="1" hangingPunct="1">
              <a:buClr>
                <a:srgbClr val="FF0000"/>
              </a:buClr>
              <a:buNone/>
            </a:pPr>
            <a:r>
              <a:rPr lang="en-GB" sz="4000" b="1" dirty="0">
                <a:solidFill>
                  <a:schemeClr val="tx1">
                    <a:lumMod val="85000"/>
                    <a:lumOff val="15000"/>
                  </a:schemeClr>
                </a:solidFill>
                <a:latin typeface="+mj-lt"/>
                <a:ea typeface="+mj-ea"/>
                <a:cs typeface="+mj-cs"/>
              </a:rPr>
              <a:t>3. The Foreign Exchange Market   </a:t>
            </a:r>
          </a:p>
          <a:p>
            <a:pPr marL="400050" lvl="1" indent="0" eaLnBrk="1" hangingPunct="1">
              <a:buClr>
                <a:srgbClr val="FF0000"/>
              </a:buClr>
              <a:buNone/>
            </a:pPr>
            <a:r>
              <a:rPr lang="en-GB" sz="4000" b="1" dirty="0">
                <a:solidFill>
                  <a:schemeClr val="tx1">
                    <a:lumMod val="85000"/>
                    <a:lumOff val="15000"/>
                  </a:schemeClr>
                </a:solidFill>
                <a:latin typeface="+mj-lt"/>
                <a:ea typeface="+mj-ea"/>
                <a:cs typeface="+mj-cs"/>
              </a:rPr>
              <a:t>4. Money Markets   </a:t>
            </a:r>
          </a:p>
          <a:p>
            <a:pPr marL="400050" lvl="1" indent="0" eaLnBrk="1" hangingPunct="1">
              <a:buClr>
                <a:srgbClr val="FF0000"/>
              </a:buClr>
              <a:buNone/>
            </a:pPr>
            <a:r>
              <a:rPr lang="en-GB" sz="4000" b="1" dirty="0">
                <a:solidFill>
                  <a:schemeClr val="tx1">
                    <a:lumMod val="85000"/>
                    <a:lumOff val="15000"/>
                  </a:schemeClr>
                </a:solidFill>
                <a:latin typeface="+mj-lt"/>
                <a:ea typeface="+mj-ea"/>
                <a:cs typeface="+mj-cs"/>
              </a:rPr>
              <a:t>5. Why Do Financial Crises Occur and Why Are They So Damaging to the Economy – Part 1</a:t>
            </a:r>
          </a:p>
          <a:p>
            <a:pPr marL="400050" lvl="1" indent="0" eaLnBrk="1" hangingPunct="1">
              <a:buClr>
                <a:srgbClr val="FF0000"/>
              </a:buClr>
              <a:buNone/>
            </a:pPr>
            <a:r>
              <a:rPr lang="en-GB" sz="4000" b="1" dirty="0">
                <a:solidFill>
                  <a:schemeClr val="tx1">
                    <a:lumMod val="85000"/>
                    <a:lumOff val="15000"/>
                  </a:schemeClr>
                </a:solidFill>
                <a:latin typeface="+mj-lt"/>
                <a:ea typeface="+mj-ea"/>
                <a:cs typeface="+mj-cs"/>
              </a:rPr>
              <a:t>6. Why Do Financial Crises Occur and Why Are They So Damaging to the Economy – Part 2</a:t>
            </a:r>
          </a:p>
          <a:p>
            <a:pPr marL="400050" lvl="1" indent="0" eaLnBrk="1" hangingPunct="1">
              <a:buClr>
                <a:srgbClr val="FF0000"/>
              </a:buClr>
              <a:buNone/>
            </a:pPr>
            <a:r>
              <a:rPr lang="en-GB" sz="4000" b="1" dirty="0">
                <a:solidFill>
                  <a:schemeClr val="tx1">
                    <a:lumMod val="85000"/>
                    <a:lumOff val="15000"/>
                  </a:schemeClr>
                </a:solidFill>
                <a:latin typeface="+mj-lt"/>
                <a:ea typeface="+mj-ea"/>
                <a:cs typeface="+mj-cs"/>
              </a:rPr>
              <a:t>7. Central Banks &amp; Conduct of Monetary Policy </a:t>
            </a:r>
          </a:p>
          <a:p>
            <a:pPr marL="400050" lvl="1" indent="0" eaLnBrk="1" hangingPunct="1">
              <a:buClr>
                <a:srgbClr val="FF0000"/>
              </a:buClr>
              <a:buNone/>
            </a:pPr>
            <a:r>
              <a:rPr lang="en-GB" sz="4000" b="1" dirty="0">
                <a:solidFill>
                  <a:schemeClr val="tx1">
                    <a:lumMod val="85000"/>
                    <a:lumOff val="15000"/>
                  </a:schemeClr>
                </a:solidFill>
                <a:latin typeface="+mj-lt"/>
                <a:ea typeface="+mj-ea"/>
                <a:cs typeface="+mj-cs"/>
              </a:rPr>
              <a:t>8. The Stock Market</a:t>
            </a:r>
          </a:p>
          <a:p>
            <a:pPr marL="400050" lvl="1" indent="0" eaLnBrk="1" hangingPunct="1">
              <a:buClr>
                <a:srgbClr val="FF0000"/>
              </a:buClr>
              <a:buNone/>
            </a:pPr>
            <a:r>
              <a:rPr lang="en-GB" sz="4000" b="1" dirty="0">
                <a:solidFill>
                  <a:schemeClr val="tx1">
                    <a:lumMod val="85000"/>
                    <a:lumOff val="15000"/>
                  </a:schemeClr>
                </a:solidFill>
                <a:latin typeface="+mj-lt"/>
                <a:ea typeface="+mj-ea"/>
                <a:cs typeface="+mj-cs"/>
              </a:rPr>
              <a:t>9a. Investment Management Trends &amp; Challenges</a:t>
            </a:r>
          </a:p>
          <a:p>
            <a:pPr marL="400050" lvl="1" indent="0" eaLnBrk="1" hangingPunct="1">
              <a:buClr>
                <a:srgbClr val="FF0000"/>
              </a:buClr>
              <a:buNone/>
            </a:pPr>
            <a:r>
              <a:rPr lang="en-GB" sz="4000" b="1" dirty="0">
                <a:solidFill>
                  <a:schemeClr val="tx1">
                    <a:lumMod val="85000"/>
                    <a:lumOff val="15000"/>
                  </a:schemeClr>
                </a:solidFill>
                <a:latin typeface="+mj-lt"/>
                <a:ea typeface="+mj-ea"/>
                <a:cs typeface="+mj-cs"/>
              </a:rPr>
              <a:t>9b. Commodities   </a:t>
            </a:r>
          </a:p>
          <a:p>
            <a:pPr marL="400050" lvl="1" indent="0" eaLnBrk="1" hangingPunct="1">
              <a:buClr>
                <a:srgbClr val="FF0000"/>
              </a:buClr>
              <a:buNone/>
            </a:pPr>
            <a:r>
              <a:rPr lang="en-GB" sz="4000" b="1" dirty="0">
                <a:solidFill>
                  <a:schemeClr val="tx1">
                    <a:lumMod val="85000"/>
                    <a:lumOff val="15000"/>
                  </a:schemeClr>
                </a:solidFill>
                <a:latin typeface="+mj-lt"/>
                <a:ea typeface="+mj-ea"/>
                <a:cs typeface="+mj-cs"/>
              </a:rPr>
              <a:t>10. Financial Derivatives</a:t>
            </a:r>
          </a:p>
          <a:p>
            <a:pPr marL="914400" lvl="1" indent="-514350" eaLnBrk="1" hangingPunct="1">
              <a:buClr>
                <a:srgbClr val="FF0000"/>
              </a:buClr>
              <a:buFontTx/>
              <a:buAutoNum type="arabicParenR" startAt="9"/>
            </a:pPr>
            <a:endParaRPr lang="en-GB" sz="1800" dirty="0"/>
          </a:p>
          <a:p>
            <a:pPr marL="914400" lvl="1" indent="-514350" eaLnBrk="1" hangingPunct="1">
              <a:buClr>
                <a:srgbClr val="FF0000"/>
              </a:buClr>
              <a:buFontTx/>
              <a:buNone/>
            </a:pPr>
            <a:endParaRPr lang="en-GB" sz="1600" dirty="0"/>
          </a:p>
          <a:p>
            <a:pPr marL="914400" lvl="1" indent="-514350" eaLnBrk="1" hangingPunct="1">
              <a:buClr>
                <a:srgbClr val="FF0000"/>
              </a:buClr>
              <a:buFontTx/>
              <a:buAutoNum type="alphaLcParenR"/>
            </a:pPr>
            <a:endParaRPr lang="en-GB" sz="1600" dirty="0"/>
          </a:p>
          <a:p>
            <a:pPr eaLnBrk="1" hangingPunct="1"/>
            <a:endParaRPr lang="en-GB" sz="4000" dirty="0"/>
          </a:p>
        </p:txBody>
      </p:sp>
      <p:sp>
        <p:nvSpPr>
          <p:cNvPr id="5124" name="3 Marcador de número de diapositiva"/>
          <p:cNvSpPr>
            <a:spLocks noGrp="1"/>
          </p:cNvSpPr>
          <p:nvPr>
            <p:ph type="sldNum" sz="quarter" idx="12"/>
          </p:nvPr>
        </p:nvSpPr>
        <p:spPr>
          <a:noFill/>
        </p:spPr>
        <p:txBody>
          <a:bodyPr/>
          <a:lstStyle/>
          <a:p>
            <a:fld id="{33B5DCBD-CA27-4FB7-82EE-38315F8C636C}" type="slidenum">
              <a:rPr lang="es-ES" smtClean="0">
                <a:latin typeface="Arial" charset="0"/>
              </a:rPr>
              <a:pPr/>
              <a:t>27</a:t>
            </a:fld>
            <a:endParaRPr lang="es-ES">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ea typeface="ヒラギノ角ゴ Pro W3" pitchFamily="-84" charset="-128"/>
              </a:rPr>
              <a:t>1. </a:t>
            </a:r>
            <a:r>
              <a:rPr lang="en-GB" altLang="en-US" b="1" dirty="0">
                <a:ea typeface="ヒラギノ角ゴ Pro W3" pitchFamily="-84" charset="-128"/>
              </a:rPr>
              <a:t>Financial Markets and Financial System Overview</a:t>
            </a:r>
            <a:br>
              <a:rPr lang="en-GB" altLang="en-US" b="1" dirty="0">
                <a:ea typeface="ヒラギノ角ゴ Pro W3" pitchFamily="-84" charset="-128"/>
              </a:rPr>
            </a:br>
            <a:endParaRPr lang="en-US" b="1" dirty="0"/>
          </a:p>
        </p:txBody>
      </p:sp>
      <p:sp>
        <p:nvSpPr>
          <p:cNvPr id="3" name="Content Placeholder 2"/>
          <p:cNvSpPr>
            <a:spLocks noGrp="1"/>
          </p:cNvSpPr>
          <p:nvPr>
            <p:ph idx="1"/>
          </p:nvPr>
        </p:nvSpPr>
        <p:spPr/>
        <p:txBody>
          <a:bodyPr/>
          <a:lstStyle/>
          <a:p>
            <a:pPr lvl="1">
              <a:buFont typeface="Arial" pitchFamily="34" charset="0"/>
              <a:buChar char="•"/>
            </a:pPr>
            <a:r>
              <a:rPr lang="en-US" altLang="en-US" dirty="0">
                <a:ea typeface="ヒラギノ角ゴ Pro W3" pitchFamily="-84" charset="-128"/>
              </a:rPr>
              <a:t>Function of Financial Markets</a:t>
            </a:r>
            <a:endParaRPr lang="en-US" dirty="0"/>
          </a:p>
          <a:p>
            <a:pPr lvl="1">
              <a:buFont typeface="Arial" pitchFamily="34" charset="0"/>
              <a:buChar char="•"/>
            </a:pPr>
            <a:r>
              <a:rPr lang="en-US" altLang="en-US" dirty="0">
                <a:ea typeface="ヒラギノ角ゴ Pro W3" pitchFamily="-84" charset="-128"/>
              </a:rPr>
              <a:t>Structure of Financial Markets</a:t>
            </a:r>
            <a:endParaRPr lang="en-US" dirty="0"/>
          </a:p>
          <a:p>
            <a:pPr lvl="1">
              <a:buFont typeface="Arial" pitchFamily="34" charset="0"/>
              <a:buChar char="•"/>
            </a:pPr>
            <a:r>
              <a:rPr lang="en-US" altLang="en-US" dirty="0" err="1">
                <a:ea typeface="ヒラギノ角ゴ Pro W3" pitchFamily="-84" charset="-128"/>
              </a:rPr>
              <a:t>Internationalisation</a:t>
            </a:r>
            <a:r>
              <a:rPr lang="en-US" altLang="en-US" dirty="0">
                <a:ea typeface="ヒラギノ角ゴ Pro W3" pitchFamily="-84" charset="-128"/>
              </a:rPr>
              <a:t> of Financial Markets</a:t>
            </a:r>
            <a:endParaRPr lang="en-US" dirty="0"/>
          </a:p>
          <a:p>
            <a:pPr lvl="1">
              <a:buFont typeface="Arial" pitchFamily="34" charset="0"/>
              <a:buChar char="•"/>
            </a:pPr>
            <a:r>
              <a:rPr lang="en-US" altLang="en-US" dirty="0">
                <a:ea typeface="ヒラギノ角ゴ Pro W3" pitchFamily="-84" charset="-128"/>
              </a:rPr>
              <a:t>Function of Financial Intermediaries: Indirect Finance</a:t>
            </a:r>
            <a:endParaRPr lang="en-US" dirty="0"/>
          </a:p>
        </p:txBody>
      </p:sp>
    </p:spTree>
    <p:extLst>
      <p:ext uri="{BB962C8B-B14F-4D97-AF65-F5344CB8AC3E}">
        <p14:creationId xmlns:p14="http://schemas.microsoft.com/office/powerpoint/2010/main" val="224747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36712"/>
            <a:ext cx="8229600" cy="1143000"/>
          </a:xfrm>
        </p:spPr>
        <p:txBody>
          <a:bodyPr>
            <a:noAutofit/>
          </a:bodyPr>
          <a:lstStyle/>
          <a:p>
            <a:r>
              <a:rPr lang="en-US" sz="2900" b="1" dirty="0">
                <a:solidFill>
                  <a:srgbClr val="C00000"/>
                </a:solidFill>
              </a:rPr>
              <a:t>2a.</a:t>
            </a:r>
            <a:r>
              <a:rPr lang="en-US" sz="2800" b="1" dirty="0">
                <a:solidFill>
                  <a:srgbClr val="666666"/>
                </a:solidFill>
              </a:rPr>
              <a:t> </a:t>
            </a:r>
            <a:r>
              <a:rPr lang="en-US" sz="2800" b="1" dirty="0"/>
              <a:t>Term Structure of Interest Rates  </a:t>
            </a:r>
            <a:br>
              <a:rPr lang="en-US" sz="2800" dirty="0"/>
            </a:br>
            <a:r>
              <a:rPr lang="en-US" sz="2800" b="1" dirty="0">
                <a:solidFill>
                  <a:srgbClr val="C00000"/>
                </a:solidFill>
              </a:rPr>
              <a:t>   </a:t>
            </a:r>
            <a:br>
              <a:rPr lang="en-US" sz="2800" dirty="0">
                <a:solidFill>
                  <a:srgbClr val="666666"/>
                </a:solidFill>
              </a:rPr>
            </a:br>
            <a:r>
              <a:rPr lang="en-US" sz="2900" b="1" dirty="0">
                <a:solidFill>
                  <a:srgbClr val="C00000"/>
                </a:solidFill>
              </a:rPr>
              <a:t> </a:t>
            </a:r>
            <a:br>
              <a:rPr lang="en-US" sz="2900" b="1" dirty="0">
                <a:solidFill>
                  <a:srgbClr val="C00000"/>
                </a:solidFill>
              </a:rPr>
            </a:br>
            <a:r>
              <a:rPr lang="en-US" sz="2900" b="1" dirty="0">
                <a:solidFill>
                  <a:srgbClr val="C00000"/>
                </a:solidFill>
              </a:rPr>
              <a:t> </a:t>
            </a:r>
            <a:br>
              <a:rPr lang="en-US" sz="2900" b="1" dirty="0">
                <a:solidFill>
                  <a:srgbClr val="C00000"/>
                </a:solidFill>
              </a:rPr>
            </a:br>
            <a:endParaRPr lang="en-US" sz="2900" b="1" dirty="0">
              <a:solidFill>
                <a:srgbClr val="C00000"/>
              </a:solidFill>
            </a:endParaRPr>
          </a:p>
        </p:txBody>
      </p:sp>
      <p:sp>
        <p:nvSpPr>
          <p:cNvPr id="3" name="Content Placeholder 2"/>
          <p:cNvSpPr>
            <a:spLocks noGrp="1"/>
          </p:cNvSpPr>
          <p:nvPr>
            <p:ph idx="1"/>
          </p:nvPr>
        </p:nvSpPr>
        <p:spPr>
          <a:xfrm>
            <a:off x="323528" y="1412776"/>
            <a:ext cx="8229600" cy="4525963"/>
          </a:xfrm>
        </p:spPr>
        <p:txBody>
          <a:bodyPr>
            <a:normAutofit/>
          </a:bodyPr>
          <a:lstStyle/>
          <a:p>
            <a:r>
              <a:rPr lang="en-US" altLang="en-US" sz="2400" dirty="0">
                <a:ea typeface="ヒラギノ角ゴ Pro W3" charset="-128"/>
              </a:rPr>
              <a:t>Risk Structure of Interest Rates </a:t>
            </a:r>
            <a:r>
              <a:rPr lang="en-US" altLang="en-US" sz="2400" dirty="0">
                <a:ea typeface="ヒラギノ角ゴ Pro W3" pitchFamily="-84" charset="-128"/>
              </a:rPr>
              <a:t>i.e. Default /Liquidity risk</a:t>
            </a:r>
          </a:p>
          <a:p>
            <a:r>
              <a:rPr lang="en-US" altLang="en-US" sz="2400" dirty="0">
                <a:ea typeface="ヒラギノ角ゴ Pro W3" pitchFamily="-84" charset="-128"/>
              </a:rPr>
              <a:t>Credit Ratings</a:t>
            </a:r>
          </a:p>
          <a:p>
            <a:r>
              <a:rPr lang="en-US" altLang="en-US" sz="2400" dirty="0">
                <a:ea typeface="ヒラギノ角ゴ Pro W3" pitchFamily="-84" charset="-128"/>
              </a:rPr>
              <a:t>Yield Curve </a:t>
            </a:r>
          </a:p>
          <a:p>
            <a:r>
              <a:rPr lang="en-US" altLang="en-US" sz="2400" dirty="0">
                <a:ea typeface="ヒラギノ角ゴ Pro W3" pitchFamily="-84" charset="-128"/>
              </a:rPr>
              <a:t>Expectations/Liquidity Premium/Market Segmentation theories</a:t>
            </a:r>
          </a:p>
          <a:p>
            <a:pPr marL="0" indent="0">
              <a:buNone/>
            </a:pPr>
            <a:endParaRPr lang="en-US" altLang="en-US" sz="2400" u="sng" dirty="0">
              <a:ea typeface="ヒラギノ角ゴ Pro W3" pitchFamily="-84" charset="-128"/>
            </a:endParaRPr>
          </a:p>
          <a:p>
            <a:endParaRPr lang="en-US" altLang="en-US" sz="2400" dirty="0">
              <a:ea typeface="ヒラギノ角ゴ Pro W3" pitchFamily="-84" charset="-128"/>
            </a:endParaRPr>
          </a:p>
          <a:p>
            <a:pPr>
              <a:defRPr/>
            </a:pPr>
            <a:endParaRPr lang="en-US" sz="2400" dirty="0"/>
          </a:p>
        </p:txBody>
      </p:sp>
    </p:spTree>
    <p:extLst>
      <p:ext uri="{BB962C8B-B14F-4D97-AF65-F5344CB8AC3E}">
        <p14:creationId xmlns:p14="http://schemas.microsoft.com/office/powerpoint/2010/main" val="172264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fld id="{7DE02FBD-D101-4FCF-9D35-84E116AA76F3}" type="slidenum">
              <a:rPr lang="en-GB" smtClean="0"/>
              <a:pPr/>
              <a:t>3</a:t>
            </a:fld>
            <a:endParaRPr lang="en-GB"/>
          </a:p>
        </p:txBody>
      </p:sp>
      <p:sp>
        <p:nvSpPr>
          <p:cNvPr id="2" name="Rectangle 1">
            <a:extLst>
              <a:ext uri="{FF2B5EF4-FFF2-40B4-BE49-F238E27FC236}">
                <a16:creationId xmlns:a16="http://schemas.microsoft.com/office/drawing/2014/main" id="{A437D999-F085-417C-9170-1D6B3EFDAB2A}"/>
              </a:ext>
            </a:extLst>
          </p:cNvPr>
          <p:cNvSpPr/>
          <p:nvPr/>
        </p:nvSpPr>
        <p:spPr>
          <a:xfrm>
            <a:off x="107504" y="548680"/>
            <a:ext cx="8172400" cy="7232749"/>
          </a:xfrm>
          <a:prstGeom prst="rect">
            <a:avLst/>
          </a:prstGeom>
        </p:spPr>
        <p:txBody>
          <a:bodyPr wrap="square">
            <a:spAutoFit/>
          </a:bodyPr>
          <a:lstStyle/>
          <a:p>
            <a:r>
              <a:rPr lang="en-GB" sz="4400" b="1" dirty="0">
                <a:solidFill>
                  <a:srgbClr val="B5121B"/>
                </a:solidFill>
              </a:rPr>
              <a:t>               Commercial Awareness</a:t>
            </a:r>
          </a:p>
          <a:p>
            <a:endParaRPr lang="en-GB" sz="4400" b="1" dirty="0">
              <a:solidFill>
                <a:srgbClr val="B5121B"/>
              </a:solidFill>
            </a:endParaRPr>
          </a:p>
          <a:p>
            <a:endParaRPr lang="en-GB" sz="4400" b="1" dirty="0">
              <a:solidFill>
                <a:srgbClr val="B5121B"/>
              </a:solidFill>
            </a:endParaRPr>
          </a:p>
          <a:p>
            <a:r>
              <a:rPr lang="en-GB" sz="2800" b="1" i="1" dirty="0"/>
              <a:t>Worth approximately 20% of summer examination marks  </a:t>
            </a:r>
            <a:endParaRPr lang="en-GB" sz="2800" b="1" dirty="0"/>
          </a:p>
          <a:p>
            <a:endParaRPr lang="en-GB" sz="4400" b="1" dirty="0">
              <a:solidFill>
                <a:srgbClr val="B5121B"/>
              </a:solidFill>
            </a:endParaRPr>
          </a:p>
          <a:p>
            <a:r>
              <a:rPr lang="en-GB" sz="2000" b="1" dirty="0"/>
              <a:t>If you are resitting the examination in June you will only be asked on CA topics covered last year   </a:t>
            </a:r>
          </a:p>
          <a:p>
            <a:pPr algn="ctr"/>
            <a:r>
              <a:rPr lang="en-GB" sz="4400" b="1" dirty="0">
                <a:solidFill>
                  <a:srgbClr val="B5121B"/>
                </a:solidFill>
              </a:rPr>
              <a:t> </a:t>
            </a:r>
          </a:p>
          <a:p>
            <a:endParaRPr lang="en-GB" sz="4400" b="1" dirty="0">
              <a:solidFill>
                <a:srgbClr val="B5121B"/>
              </a:solidFill>
            </a:endParaRPr>
          </a:p>
          <a:p>
            <a:endParaRPr lang="en-GB" sz="4400" b="1" dirty="0">
              <a:solidFill>
                <a:srgbClr val="B5121B"/>
              </a:solidFill>
            </a:endParaRPr>
          </a:p>
          <a:p>
            <a:endParaRPr lang="en-GB" sz="4400" b="1" dirty="0">
              <a:solidFill>
                <a:srgbClr val="B5121B"/>
              </a:solidFill>
            </a:endParaRPr>
          </a:p>
        </p:txBody>
      </p:sp>
    </p:spTree>
    <p:extLst>
      <p:ext uri="{BB962C8B-B14F-4D97-AF65-F5344CB8AC3E}">
        <p14:creationId xmlns:p14="http://schemas.microsoft.com/office/powerpoint/2010/main" val="3568150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36712"/>
            <a:ext cx="8229600" cy="1143000"/>
          </a:xfrm>
        </p:spPr>
        <p:txBody>
          <a:bodyPr>
            <a:noAutofit/>
          </a:bodyPr>
          <a:lstStyle/>
          <a:p>
            <a:r>
              <a:rPr lang="en-US" sz="2900" b="1" dirty="0">
                <a:solidFill>
                  <a:srgbClr val="C00000"/>
                </a:solidFill>
              </a:rPr>
              <a:t>2b.</a:t>
            </a:r>
            <a:r>
              <a:rPr lang="en-US" sz="2800" b="1" dirty="0">
                <a:solidFill>
                  <a:srgbClr val="666666"/>
                </a:solidFill>
              </a:rPr>
              <a:t> </a:t>
            </a:r>
            <a:r>
              <a:rPr lang="en-US" sz="2800" b="1" dirty="0"/>
              <a:t>Bond Markets</a:t>
            </a:r>
            <a:br>
              <a:rPr lang="en-US" sz="2800" b="1" dirty="0"/>
            </a:br>
            <a:br>
              <a:rPr lang="en-US" sz="2800" dirty="0"/>
            </a:br>
            <a:r>
              <a:rPr lang="en-US" sz="2800" b="1" dirty="0">
                <a:solidFill>
                  <a:srgbClr val="C00000"/>
                </a:solidFill>
              </a:rPr>
              <a:t>   </a:t>
            </a:r>
            <a:br>
              <a:rPr lang="en-US" sz="2800" dirty="0">
                <a:solidFill>
                  <a:srgbClr val="666666"/>
                </a:solidFill>
              </a:rPr>
            </a:br>
            <a:r>
              <a:rPr lang="en-US" sz="2900" b="1" dirty="0">
                <a:solidFill>
                  <a:srgbClr val="C00000"/>
                </a:solidFill>
              </a:rPr>
              <a:t> </a:t>
            </a:r>
            <a:br>
              <a:rPr lang="en-US" sz="2900" b="1" dirty="0">
                <a:solidFill>
                  <a:srgbClr val="C00000"/>
                </a:solidFill>
              </a:rPr>
            </a:br>
            <a:r>
              <a:rPr lang="en-US" sz="2900" b="1" dirty="0">
                <a:solidFill>
                  <a:srgbClr val="C00000"/>
                </a:solidFill>
              </a:rPr>
              <a:t> </a:t>
            </a:r>
            <a:br>
              <a:rPr lang="en-US" sz="2900" b="1" dirty="0">
                <a:solidFill>
                  <a:srgbClr val="C00000"/>
                </a:solidFill>
              </a:rPr>
            </a:br>
            <a:endParaRPr lang="en-US" sz="2900" b="1" dirty="0">
              <a:solidFill>
                <a:srgbClr val="C00000"/>
              </a:solidFill>
            </a:endParaRPr>
          </a:p>
        </p:txBody>
      </p:sp>
      <p:sp>
        <p:nvSpPr>
          <p:cNvPr id="3" name="Content Placeholder 2"/>
          <p:cNvSpPr>
            <a:spLocks noGrp="1"/>
          </p:cNvSpPr>
          <p:nvPr>
            <p:ph idx="1"/>
          </p:nvPr>
        </p:nvSpPr>
        <p:spPr>
          <a:xfrm>
            <a:off x="323528" y="1412776"/>
            <a:ext cx="8229600" cy="4525963"/>
          </a:xfrm>
        </p:spPr>
        <p:txBody>
          <a:bodyPr>
            <a:normAutofit/>
          </a:bodyPr>
          <a:lstStyle/>
          <a:p>
            <a:pPr>
              <a:spcBef>
                <a:spcPts val="1000"/>
              </a:spcBef>
              <a:buFont typeface="Arial"/>
              <a:buChar char="•"/>
              <a:defRPr/>
            </a:pPr>
            <a:r>
              <a:rPr lang="en-US" altLang="en-US" sz="2400" dirty="0">
                <a:ea typeface="ヒラギノ角ゴ Pro W3" pitchFamily="-84" charset="-128"/>
              </a:rPr>
              <a:t>Purpose of the Capital Market</a:t>
            </a:r>
          </a:p>
          <a:p>
            <a:pPr>
              <a:spcBef>
                <a:spcPts val="1000"/>
              </a:spcBef>
              <a:buFont typeface="Arial"/>
              <a:buChar char="•"/>
              <a:defRPr/>
            </a:pPr>
            <a:r>
              <a:rPr lang="en-US" sz="2400" dirty="0"/>
              <a:t>Capital Market Participants</a:t>
            </a:r>
          </a:p>
          <a:p>
            <a:pPr>
              <a:spcBef>
                <a:spcPts val="1000"/>
              </a:spcBef>
              <a:buFont typeface="Arial"/>
              <a:buChar char="•"/>
              <a:defRPr/>
            </a:pPr>
            <a:r>
              <a:rPr lang="en-US" altLang="en-US" sz="2400" dirty="0">
                <a:ea typeface="ヒラギノ角ゴ Pro W3" pitchFamily="-84" charset="-128"/>
              </a:rPr>
              <a:t>Types of Bonds: Treasury/Municipal/Corporate</a:t>
            </a:r>
            <a:endParaRPr lang="en-US" sz="2400" dirty="0"/>
          </a:p>
          <a:p>
            <a:pPr>
              <a:spcBef>
                <a:spcPts val="1000"/>
              </a:spcBef>
              <a:buFont typeface="Arial"/>
              <a:buChar char="•"/>
              <a:defRPr/>
            </a:pPr>
            <a:r>
              <a:rPr lang="en-US" altLang="en-US" sz="2400" dirty="0">
                <a:ea typeface="ヒラギノ角ゴ Pro W3" pitchFamily="-84" charset="-128"/>
              </a:rPr>
              <a:t>Characteristics of Corporate Bonds</a:t>
            </a:r>
          </a:p>
          <a:p>
            <a:pPr>
              <a:spcBef>
                <a:spcPts val="1000"/>
              </a:spcBef>
              <a:buFont typeface="Arial"/>
              <a:buChar char="•"/>
              <a:defRPr/>
            </a:pPr>
            <a:r>
              <a:rPr lang="en-US" altLang="en-US" sz="2400" dirty="0">
                <a:ea typeface="ヒラギノ角ゴ Pro W3" pitchFamily="-84" charset="-128"/>
              </a:rPr>
              <a:t>Financial Guarantees for Bonds</a:t>
            </a:r>
          </a:p>
          <a:p>
            <a:pPr>
              <a:spcBef>
                <a:spcPts val="1000"/>
              </a:spcBef>
              <a:buFont typeface="Arial"/>
              <a:buChar char="•"/>
              <a:defRPr/>
            </a:pPr>
            <a:r>
              <a:rPr lang="en-US" altLang="en-US" sz="2400" dirty="0">
                <a:ea typeface="ヒラギノ角ゴ Pro W3" pitchFamily="-84" charset="-128"/>
              </a:rPr>
              <a:t>Finding the Value of Coupon Bonds</a:t>
            </a:r>
          </a:p>
          <a:p>
            <a:pPr>
              <a:defRPr/>
            </a:pPr>
            <a:endParaRPr lang="en-US" sz="2400" dirty="0"/>
          </a:p>
        </p:txBody>
      </p:sp>
    </p:spTree>
    <p:extLst>
      <p:ext uri="{BB962C8B-B14F-4D97-AF65-F5344CB8AC3E}">
        <p14:creationId xmlns:p14="http://schemas.microsoft.com/office/powerpoint/2010/main" val="85962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600" cy="1143000"/>
          </a:xfrm>
        </p:spPr>
        <p:txBody>
          <a:bodyPr>
            <a:noAutofit/>
          </a:bodyPr>
          <a:lstStyle/>
          <a:p>
            <a:r>
              <a:rPr lang="en-US" sz="2900" b="1" dirty="0">
                <a:solidFill>
                  <a:srgbClr val="C00000"/>
                </a:solidFill>
              </a:rPr>
              <a:t>3.</a:t>
            </a:r>
            <a:r>
              <a:rPr lang="en-US" sz="2800" dirty="0">
                <a:solidFill>
                  <a:srgbClr val="666666"/>
                </a:solidFill>
              </a:rPr>
              <a:t> </a:t>
            </a:r>
            <a:r>
              <a:rPr lang="en-US" sz="2800" b="1" dirty="0">
                <a:solidFill>
                  <a:srgbClr val="C00000"/>
                </a:solidFill>
              </a:rPr>
              <a:t>The Foreign Exchange Market   </a:t>
            </a:r>
            <a:br>
              <a:rPr lang="en-US" sz="2800" dirty="0">
                <a:solidFill>
                  <a:srgbClr val="666666"/>
                </a:solidFill>
              </a:rPr>
            </a:br>
            <a:r>
              <a:rPr lang="en-US" sz="2900" b="1" dirty="0">
                <a:solidFill>
                  <a:srgbClr val="C00000"/>
                </a:solidFill>
              </a:rPr>
              <a:t> </a:t>
            </a:r>
            <a:br>
              <a:rPr lang="en-US" sz="2900" b="1" dirty="0">
                <a:solidFill>
                  <a:srgbClr val="C00000"/>
                </a:solidFill>
              </a:rPr>
            </a:br>
            <a:r>
              <a:rPr lang="en-US" sz="2900" b="1" dirty="0">
                <a:solidFill>
                  <a:srgbClr val="C00000"/>
                </a:solidFill>
              </a:rPr>
              <a:t> </a:t>
            </a:r>
            <a:br>
              <a:rPr lang="en-US" sz="2900" b="1" dirty="0">
                <a:solidFill>
                  <a:srgbClr val="C00000"/>
                </a:solidFill>
              </a:rPr>
            </a:br>
            <a:endParaRPr lang="en-US" sz="2900" b="1" dirty="0">
              <a:solidFill>
                <a:srgbClr val="C00000"/>
              </a:solidFill>
            </a:endParaRPr>
          </a:p>
        </p:txBody>
      </p:sp>
      <p:sp>
        <p:nvSpPr>
          <p:cNvPr id="3" name="Content Placeholder 2"/>
          <p:cNvSpPr>
            <a:spLocks noGrp="1"/>
          </p:cNvSpPr>
          <p:nvPr>
            <p:ph idx="1"/>
          </p:nvPr>
        </p:nvSpPr>
        <p:spPr>
          <a:xfrm>
            <a:off x="539552" y="908720"/>
            <a:ext cx="8229600" cy="4525963"/>
          </a:xfrm>
        </p:spPr>
        <p:txBody>
          <a:bodyPr>
            <a:normAutofit/>
          </a:bodyPr>
          <a:lstStyle/>
          <a:p>
            <a:r>
              <a:rPr lang="en-US" altLang="en-US" sz="2400" dirty="0">
                <a:ea typeface="ヒラギノ角ゴ Pro W3" pitchFamily="-84" charset="-128"/>
              </a:rPr>
              <a:t>Basic theory behind Exchange Rates in the Short Run and Long Run </a:t>
            </a:r>
          </a:p>
          <a:p>
            <a:r>
              <a:rPr lang="en-US" altLang="en-US" sz="2400" dirty="0">
                <a:ea typeface="ヒラギノ角ゴ Pro W3" pitchFamily="-84" charset="-128"/>
              </a:rPr>
              <a:t>Spot, Forward Transactions &amp; FX Swaps </a:t>
            </a:r>
          </a:p>
          <a:p>
            <a:r>
              <a:rPr lang="en-US" altLang="en-US" sz="2400" dirty="0">
                <a:ea typeface="ヒラギノ角ゴ Pro W3" pitchFamily="-84" charset="-128"/>
              </a:rPr>
              <a:t>Currency appreciation and depreciation and impact on imports/exports</a:t>
            </a:r>
          </a:p>
          <a:p>
            <a:r>
              <a:rPr lang="en-US" altLang="en-US" sz="2400" dirty="0">
                <a:ea typeface="ヒラギノ角ゴ Pro W3" pitchFamily="-84" charset="-128"/>
              </a:rPr>
              <a:t>Why FX exists – trade, hedge, speculate</a:t>
            </a:r>
          </a:p>
          <a:p>
            <a:r>
              <a:rPr lang="en-US" altLang="en-US" sz="2400" dirty="0">
                <a:ea typeface="ヒラギノ角ゴ Pro W3" pitchFamily="-84" charset="-128"/>
              </a:rPr>
              <a:t>Spot quotation methods </a:t>
            </a:r>
          </a:p>
          <a:p>
            <a:r>
              <a:rPr lang="en-US" altLang="en-US" sz="2400" dirty="0">
                <a:ea typeface="ヒラギノ角ゴ Pro W3" pitchFamily="-84" charset="-128"/>
              </a:rPr>
              <a:t>Identifying the best spot price </a:t>
            </a:r>
          </a:p>
          <a:p>
            <a:endParaRPr lang="en-US" altLang="en-US" sz="2400" dirty="0">
              <a:solidFill>
                <a:srgbClr val="000000"/>
              </a:solidFill>
              <a:ea typeface="ヒラギノ角ゴ Pro W3" charset="-128"/>
            </a:endParaRPr>
          </a:p>
          <a:p>
            <a:endParaRPr lang="en-US" altLang="en-US" sz="2400" dirty="0">
              <a:solidFill>
                <a:srgbClr val="000000"/>
              </a:solidFill>
              <a:ea typeface="ヒラギノ角ゴ Pro W3" charset="-128"/>
            </a:endParaRPr>
          </a:p>
          <a:p>
            <a:pPr>
              <a:defRPr/>
            </a:pPr>
            <a:endParaRPr lang="en-US" sz="2400" dirty="0"/>
          </a:p>
        </p:txBody>
      </p:sp>
    </p:spTree>
    <p:extLst>
      <p:ext uri="{BB962C8B-B14F-4D97-AF65-F5344CB8AC3E}">
        <p14:creationId xmlns:p14="http://schemas.microsoft.com/office/powerpoint/2010/main" val="194146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600" cy="1143000"/>
          </a:xfrm>
        </p:spPr>
        <p:txBody>
          <a:bodyPr>
            <a:noAutofit/>
          </a:bodyPr>
          <a:lstStyle/>
          <a:p>
            <a:r>
              <a:rPr lang="en-US" sz="2900" b="1" dirty="0">
                <a:solidFill>
                  <a:srgbClr val="C00000"/>
                </a:solidFill>
              </a:rPr>
              <a:t>4.</a:t>
            </a:r>
            <a:r>
              <a:rPr lang="en-US" sz="2800" dirty="0">
                <a:solidFill>
                  <a:srgbClr val="666666"/>
                </a:solidFill>
              </a:rPr>
              <a:t> </a:t>
            </a:r>
            <a:r>
              <a:rPr lang="en-US" sz="2800" b="1" dirty="0">
                <a:solidFill>
                  <a:srgbClr val="C00000"/>
                </a:solidFill>
              </a:rPr>
              <a:t>Money Markets   </a:t>
            </a:r>
            <a:br>
              <a:rPr lang="en-US" sz="2800" dirty="0">
                <a:solidFill>
                  <a:srgbClr val="666666"/>
                </a:solidFill>
              </a:rPr>
            </a:br>
            <a:r>
              <a:rPr lang="en-US" sz="2900" b="1" dirty="0">
                <a:solidFill>
                  <a:srgbClr val="C00000"/>
                </a:solidFill>
              </a:rPr>
              <a:t> </a:t>
            </a:r>
            <a:br>
              <a:rPr lang="en-US" sz="2900" b="1" dirty="0">
                <a:solidFill>
                  <a:srgbClr val="C00000"/>
                </a:solidFill>
              </a:rPr>
            </a:br>
            <a:r>
              <a:rPr lang="en-US" sz="2900" b="1" dirty="0">
                <a:solidFill>
                  <a:srgbClr val="C00000"/>
                </a:solidFill>
              </a:rPr>
              <a:t> </a:t>
            </a:r>
            <a:br>
              <a:rPr lang="en-US" sz="2900" b="1" dirty="0">
                <a:solidFill>
                  <a:srgbClr val="C00000"/>
                </a:solidFill>
              </a:rPr>
            </a:br>
            <a:endParaRPr lang="en-US" sz="2900" b="1" dirty="0">
              <a:solidFill>
                <a:srgbClr val="C00000"/>
              </a:solidFill>
            </a:endParaRPr>
          </a:p>
        </p:txBody>
      </p:sp>
      <p:sp>
        <p:nvSpPr>
          <p:cNvPr id="3" name="Content Placeholder 2"/>
          <p:cNvSpPr>
            <a:spLocks noGrp="1"/>
          </p:cNvSpPr>
          <p:nvPr>
            <p:ph idx="1"/>
          </p:nvPr>
        </p:nvSpPr>
        <p:spPr>
          <a:xfrm>
            <a:off x="539552" y="908720"/>
            <a:ext cx="8229600" cy="4525963"/>
          </a:xfrm>
        </p:spPr>
        <p:txBody>
          <a:bodyPr>
            <a:normAutofit/>
          </a:bodyPr>
          <a:lstStyle/>
          <a:p>
            <a:r>
              <a:rPr lang="en-US" altLang="en-US" sz="2400" dirty="0">
                <a:ea typeface="ヒラギノ角ゴ Pro W3" pitchFamily="-84" charset="-128"/>
              </a:rPr>
              <a:t>Definition (Short-Term)</a:t>
            </a:r>
          </a:p>
          <a:p>
            <a:r>
              <a:rPr lang="en-US" altLang="en-US" sz="2400" dirty="0">
                <a:ea typeface="ヒラギノ角ゴ Pro W3" pitchFamily="-84" charset="-128"/>
              </a:rPr>
              <a:t>T-Bills, Commercial Paper, REPO, ….</a:t>
            </a:r>
          </a:p>
          <a:p>
            <a:r>
              <a:rPr lang="en-US" altLang="en-US" sz="2400" dirty="0">
                <a:ea typeface="ヒラギノ角ゴ Pro W3" pitchFamily="-84" charset="-128"/>
              </a:rPr>
              <a:t>Calculating T-Bill Investment &amp; Discount Rates</a:t>
            </a:r>
          </a:p>
          <a:p>
            <a:r>
              <a:rPr lang="en-US" altLang="en-US" sz="2400" dirty="0">
                <a:ea typeface="ヒラギノ角ゴ Pro W3" pitchFamily="-84" charset="-128"/>
              </a:rPr>
              <a:t>Eurocurrencies </a:t>
            </a:r>
            <a:r>
              <a:rPr lang="en-US" altLang="en-US" sz="2400" dirty="0" err="1">
                <a:ea typeface="ヒラギノ角ゴ Pro W3" pitchFamily="-84" charset="-128"/>
              </a:rPr>
              <a:t>inc.</a:t>
            </a:r>
            <a:r>
              <a:rPr lang="en-US" altLang="en-US" sz="2400" dirty="0">
                <a:ea typeface="ヒラギノ角ゴ Pro W3" pitchFamily="-84" charset="-128"/>
              </a:rPr>
              <a:t> Eurodollar Deposits </a:t>
            </a:r>
          </a:p>
          <a:p>
            <a:r>
              <a:rPr lang="en-US" altLang="en-US" sz="2400" dirty="0">
                <a:ea typeface="ヒラギノ角ゴ Pro W3" pitchFamily="-84" charset="-128"/>
              </a:rPr>
              <a:t>Deposit Bid &amp; Offer Prices – identifying the best price</a:t>
            </a:r>
          </a:p>
          <a:p>
            <a:pPr marL="0" indent="0">
              <a:buNone/>
              <a:defRPr/>
            </a:pPr>
            <a:endParaRPr lang="en-US" sz="2400" dirty="0"/>
          </a:p>
        </p:txBody>
      </p:sp>
    </p:spTree>
    <p:extLst>
      <p:ext uri="{BB962C8B-B14F-4D97-AF65-F5344CB8AC3E}">
        <p14:creationId xmlns:p14="http://schemas.microsoft.com/office/powerpoint/2010/main" val="402643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5. Why Do Financial </a:t>
            </a:r>
            <a:r>
              <a:rPr lang="en-US" altLang="en-US" b="1" dirty="0">
                <a:solidFill>
                  <a:srgbClr val="C00000"/>
                </a:solidFill>
              </a:rPr>
              <a:t>Crises Occur and Why Are They So Damaging to the Economy – Part 1</a:t>
            </a:r>
            <a:br>
              <a:rPr lang="en-US" dirty="0">
                <a:solidFill>
                  <a:srgbClr val="666666"/>
                </a:solidFill>
              </a:rPr>
            </a:br>
            <a:endParaRPr lang="en-US" b="1" dirty="0"/>
          </a:p>
        </p:txBody>
      </p:sp>
      <p:sp>
        <p:nvSpPr>
          <p:cNvPr id="3" name="Content Placeholder 2"/>
          <p:cNvSpPr>
            <a:spLocks noGrp="1"/>
          </p:cNvSpPr>
          <p:nvPr>
            <p:ph idx="1"/>
          </p:nvPr>
        </p:nvSpPr>
        <p:spPr/>
        <p:txBody>
          <a:bodyPr>
            <a:normAutofit/>
          </a:bodyPr>
          <a:lstStyle/>
          <a:p>
            <a:pPr>
              <a:defRPr/>
            </a:pPr>
            <a:r>
              <a:rPr lang="en-US" sz="2400" dirty="0"/>
              <a:t>Financial Crisis History </a:t>
            </a:r>
          </a:p>
          <a:p>
            <a:pPr>
              <a:defRPr/>
            </a:pPr>
            <a:r>
              <a:rPr lang="en-US" sz="2400" dirty="0"/>
              <a:t>Dynamics of Financial Crises in Advanced Economies (Stage 1, 2 &amp; 3) </a:t>
            </a:r>
          </a:p>
          <a:p>
            <a:pPr>
              <a:defRPr/>
            </a:pPr>
            <a:r>
              <a:rPr lang="en-US" sz="2400" dirty="0"/>
              <a:t>Great Depression </a:t>
            </a:r>
          </a:p>
          <a:p>
            <a:pPr>
              <a:defRPr/>
            </a:pPr>
            <a:r>
              <a:rPr lang="en-US" altLang="en-US" sz="2400" dirty="0"/>
              <a:t>Why did the 2008 financial crisis occur? Detoured into Mortgage Backed Securities</a:t>
            </a:r>
          </a:p>
          <a:p>
            <a:pPr lvl="0">
              <a:defRPr/>
            </a:pPr>
            <a:r>
              <a:rPr lang="en-US" altLang="en-US" sz="2400" dirty="0">
                <a:ea typeface="ヒラギノ角ゴ Pro W3" pitchFamily="-84" charset="-128"/>
              </a:rPr>
              <a:t>The European Sovereign Debt Crisis</a:t>
            </a:r>
          </a:p>
          <a:p>
            <a:pPr marL="0" indent="0">
              <a:buNone/>
            </a:pPr>
            <a:endParaRPr lang="en-US" sz="2400" dirty="0"/>
          </a:p>
        </p:txBody>
      </p:sp>
    </p:spTree>
    <p:extLst>
      <p:ext uri="{BB962C8B-B14F-4D97-AF65-F5344CB8AC3E}">
        <p14:creationId xmlns:p14="http://schemas.microsoft.com/office/powerpoint/2010/main" val="300742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6. Why Do Financial </a:t>
            </a:r>
            <a:r>
              <a:rPr lang="en-US" altLang="en-US" b="1" dirty="0">
                <a:solidFill>
                  <a:srgbClr val="C00000"/>
                </a:solidFill>
              </a:rPr>
              <a:t>Crises Occur and Why Are They So Damaging to the Economy – Part 2</a:t>
            </a:r>
            <a:br>
              <a:rPr lang="en-US" dirty="0">
                <a:solidFill>
                  <a:srgbClr val="666666"/>
                </a:solidFill>
              </a:rPr>
            </a:br>
            <a:endParaRPr lang="en-US" b="1" dirty="0"/>
          </a:p>
        </p:txBody>
      </p:sp>
      <p:sp>
        <p:nvSpPr>
          <p:cNvPr id="3" name="Content Placeholder 2"/>
          <p:cNvSpPr>
            <a:spLocks noGrp="1"/>
          </p:cNvSpPr>
          <p:nvPr>
            <p:ph idx="1"/>
          </p:nvPr>
        </p:nvSpPr>
        <p:spPr/>
        <p:txBody>
          <a:bodyPr>
            <a:normAutofit/>
          </a:bodyPr>
          <a:lstStyle/>
          <a:p>
            <a:pPr>
              <a:defRPr/>
            </a:pPr>
            <a:r>
              <a:rPr lang="en-US" sz="2400" dirty="0"/>
              <a:t>Covid-19 Financial Crisis</a:t>
            </a:r>
          </a:p>
          <a:p>
            <a:pPr>
              <a:defRPr/>
            </a:pPr>
            <a:r>
              <a:rPr lang="en-US" sz="2400" dirty="0"/>
              <a:t>Regulatory Response to Financial Crisis – Dodd Frank / MiFID2 / Basel 3</a:t>
            </a:r>
          </a:p>
          <a:p>
            <a:pPr marL="0" indent="0">
              <a:buNone/>
            </a:pPr>
            <a:endParaRPr lang="en-US" sz="2400" dirty="0"/>
          </a:p>
        </p:txBody>
      </p:sp>
    </p:spTree>
    <p:extLst>
      <p:ext uri="{BB962C8B-B14F-4D97-AF65-F5344CB8AC3E}">
        <p14:creationId xmlns:p14="http://schemas.microsoft.com/office/powerpoint/2010/main" val="1307676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900" b="1" dirty="0">
                <a:solidFill>
                  <a:srgbClr val="C00000"/>
                </a:solidFill>
              </a:rPr>
              <a:t>7. Central Banks &amp; Conduct of Monetary Policy </a:t>
            </a:r>
            <a:br>
              <a:rPr lang="en-US" sz="2900" b="1" dirty="0">
                <a:solidFill>
                  <a:srgbClr val="C00000"/>
                </a:solidFill>
              </a:rPr>
            </a:br>
            <a:r>
              <a:rPr lang="en-US" sz="2900" b="1" dirty="0">
                <a:solidFill>
                  <a:srgbClr val="C00000"/>
                </a:solidFill>
              </a:rPr>
              <a:t> </a:t>
            </a:r>
            <a:br>
              <a:rPr lang="en-US" sz="2900" b="1" dirty="0">
                <a:solidFill>
                  <a:srgbClr val="C00000"/>
                </a:solidFill>
              </a:rPr>
            </a:br>
            <a:endParaRPr lang="en-US" sz="2900" b="1" dirty="0">
              <a:solidFill>
                <a:srgbClr val="C00000"/>
              </a:solidFill>
            </a:endParaRPr>
          </a:p>
        </p:txBody>
      </p:sp>
      <p:sp>
        <p:nvSpPr>
          <p:cNvPr id="3" name="Content Placeholder 2"/>
          <p:cNvSpPr>
            <a:spLocks noGrp="1"/>
          </p:cNvSpPr>
          <p:nvPr>
            <p:ph idx="1"/>
          </p:nvPr>
        </p:nvSpPr>
        <p:spPr>
          <a:xfrm>
            <a:off x="539552" y="980728"/>
            <a:ext cx="8229600" cy="4525963"/>
          </a:xfrm>
        </p:spPr>
        <p:txBody>
          <a:bodyPr>
            <a:normAutofit fontScale="92500" lnSpcReduction="10000"/>
          </a:bodyPr>
          <a:lstStyle/>
          <a:p>
            <a:r>
              <a:rPr lang="en-GB" altLang="en-US" sz="2400" dirty="0">
                <a:ea typeface="ヒラギノ角ゴ Pro W3" pitchFamily="-84" charset="-128"/>
              </a:rPr>
              <a:t>Central Banks</a:t>
            </a:r>
          </a:p>
          <a:p>
            <a:r>
              <a:rPr lang="en-GB" altLang="en-US" sz="2400" dirty="0">
                <a:ea typeface="ヒラギノ角ゴ Pro W3" pitchFamily="-84" charset="-128"/>
              </a:rPr>
              <a:t>ECB and the Fed</a:t>
            </a:r>
          </a:p>
          <a:p>
            <a:r>
              <a:rPr lang="en-US" altLang="en-US" sz="2400" dirty="0">
                <a:ea typeface="ヒラギノ角ゴ Pro W3" pitchFamily="-84" charset="-128"/>
              </a:rPr>
              <a:t>The Price Stability Goal and other goals of monetary policy (Fed’s </a:t>
            </a:r>
            <a:r>
              <a:rPr lang="en-US" altLang="en-US" sz="2400" i="1" dirty="0">
                <a:ea typeface="ヒラギノ角ゴ Pro W3" pitchFamily="-84" charset="-128"/>
              </a:rPr>
              <a:t>Dual Mandate</a:t>
            </a:r>
            <a:r>
              <a:rPr lang="en-US" altLang="en-US" sz="2400" dirty="0">
                <a:ea typeface="ヒラギノ角ゴ Pro W3" pitchFamily="-84" charset="-128"/>
              </a:rPr>
              <a:t>) versus ECB sole mandate </a:t>
            </a:r>
            <a:endParaRPr lang="en-GB" altLang="en-US" sz="2400" dirty="0">
              <a:ea typeface="ヒラギノ角ゴ Pro W3" pitchFamily="-84" charset="-128"/>
            </a:endParaRPr>
          </a:p>
          <a:p>
            <a:r>
              <a:rPr lang="en-US" altLang="en-US" sz="2400" dirty="0">
                <a:ea typeface="ヒラギノ角ゴ Pro W3" pitchFamily="-84" charset="-128"/>
              </a:rPr>
              <a:t>FOMC Meetings.</a:t>
            </a:r>
          </a:p>
          <a:p>
            <a:r>
              <a:rPr lang="en-US" altLang="en-US" sz="2400" dirty="0">
                <a:ea typeface="ヒラギノ角ゴ Pro W3" pitchFamily="-84" charset="-128"/>
              </a:rPr>
              <a:t>How Fed Actions Affect Reserves in the Banking System </a:t>
            </a:r>
            <a:r>
              <a:rPr lang="en-US" altLang="en-US" sz="2400" dirty="0" err="1">
                <a:ea typeface="ヒラギノ角ゴ Pro W3" pitchFamily="-84" charset="-128"/>
              </a:rPr>
              <a:t>inc.</a:t>
            </a:r>
            <a:r>
              <a:rPr lang="en-US" altLang="en-US" sz="2400" dirty="0">
                <a:ea typeface="ヒラギノ角ゴ Pro W3" pitchFamily="-84" charset="-128"/>
              </a:rPr>
              <a:t> ‘Fed Funds’</a:t>
            </a:r>
          </a:p>
          <a:p>
            <a:r>
              <a:rPr lang="en-US" altLang="en-US" sz="2400" dirty="0">
                <a:ea typeface="ヒラギノ角ゴ Pro W3" pitchFamily="-84" charset="-128"/>
              </a:rPr>
              <a:t>The Market for Reserves and the Federal Funds Rate</a:t>
            </a:r>
          </a:p>
          <a:p>
            <a:r>
              <a:rPr lang="en-US" altLang="en-US" sz="2400" dirty="0">
                <a:ea typeface="ヒラギノ角ゴ Pro W3" pitchFamily="-84" charset="-128"/>
              </a:rPr>
              <a:t>Conventional Monetary Policy Tools (Open Market Operations, REPO, Discount  Lending)</a:t>
            </a:r>
          </a:p>
          <a:p>
            <a:r>
              <a:rPr lang="en-US" altLang="en-US" sz="2400" dirty="0">
                <a:ea typeface="ヒラギノ角ゴ Pro W3" pitchFamily="-84" charset="-128"/>
              </a:rPr>
              <a:t>Nonconventional Monetary Policy Tools</a:t>
            </a:r>
          </a:p>
          <a:p>
            <a:r>
              <a:rPr lang="en-US" sz="2400" dirty="0">
                <a:ea typeface="ヒラギノ角ゴ Pro W3" pitchFamily="-84" charset="-128"/>
              </a:rPr>
              <a:t>Fed’s Balance Sheet </a:t>
            </a:r>
            <a:endParaRPr lang="en-US" sz="2400" dirty="0"/>
          </a:p>
          <a:p>
            <a:pPr>
              <a:defRPr/>
            </a:pPr>
            <a:endParaRPr lang="en-US" sz="2400" dirty="0"/>
          </a:p>
        </p:txBody>
      </p:sp>
    </p:spTree>
    <p:extLst>
      <p:ext uri="{BB962C8B-B14F-4D97-AF65-F5344CB8AC3E}">
        <p14:creationId xmlns:p14="http://schemas.microsoft.com/office/powerpoint/2010/main" val="35167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36712"/>
            <a:ext cx="8229600" cy="1143000"/>
          </a:xfrm>
        </p:spPr>
        <p:txBody>
          <a:bodyPr>
            <a:noAutofit/>
          </a:bodyPr>
          <a:lstStyle/>
          <a:p>
            <a:r>
              <a:rPr lang="en-US" sz="2900" b="1" dirty="0">
                <a:solidFill>
                  <a:srgbClr val="C00000"/>
                </a:solidFill>
              </a:rPr>
              <a:t>8.</a:t>
            </a:r>
            <a:r>
              <a:rPr lang="en-US" sz="2800" b="1" dirty="0">
                <a:solidFill>
                  <a:srgbClr val="C00000"/>
                </a:solidFill>
              </a:rPr>
              <a:t> The Stock Market</a:t>
            </a:r>
            <a:br>
              <a:rPr lang="en-US" sz="2800" b="1" dirty="0"/>
            </a:br>
            <a:br>
              <a:rPr lang="en-US" sz="2800" dirty="0"/>
            </a:br>
            <a:r>
              <a:rPr lang="en-US" sz="2800" b="1" dirty="0">
                <a:solidFill>
                  <a:srgbClr val="C00000"/>
                </a:solidFill>
              </a:rPr>
              <a:t>   </a:t>
            </a:r>
            <a:br>
              <a:rPr lang="en-US" sz="2800" dirty="0">
                <a:solidFill>
                  <a:srgbClr val="666666"/>
                </a:solidFill>
              </a:rPr>
            </a:br>
            <a:r>
              <a:rPr lang="en-US" sz="2900" b="1" dirty="0">
                <a:solidFill>
                  <a:srgbClr val="C00000"/>
                </a:solidFill>
              </a:rPr>
              <a:t> </a:t>
            </a:r>
            <a:br>
              <a:rPr lang="en-US" sz="2900" b="1" dirty="0">
                <a:solidFill>
                  <a:srgbClr val="C00000"/>
                </a:solidFill>
              </a:rPr>
            </a:br>
            <a:r>
              <a:rPr lang="en-US" sz="2900" b="1" dirty="0">
                <a:solidFill>
                  <a:srgbClr val="C00000"/>
                </a:solidFill>
              </a:rPr>
              <a:t> </a:t>
            </a:r>
            <a:br>
              <a:rPr lang="en-US" sz="2900" b="1" dirty="0">
                <a:solidFill>
                  <a:srgbClr val="C00000"/>
                </a:solidFill>
              </a:rPr>
            </a:br>
            <a:endParaRPr lang="en-US" sz="2900" b="1" dirty="0">
              <a:solidFill>
                <a:srgbClr val="C00000"/>
              </a:solidFill>
            </a:endParaRPr>
          </a:p>
        </p:txBody>
      </p:sp>
      <p:sp>
        <p:nvSpPr>
          <p:cNvPr id="3" name="Content Placeholder 2"/>
          <p:cNvSpPr>
            <a:spLocks noGrp="1"/>
          </p:cNvSpPr>
          <p:nvPr>
            <p:ph idx="1"/>
          </p:nvPr>
        </p:nvSpPr>
        <p:spPr>
          <a:xfrm>
            <a:off x="323528" y="1412776"/>
            <a:ext cx="8229600" cy="4525963"/>
          </a:xfrm>
        </p:spPr>
        <p:txBody>
          <a:bodyPr>
            <a:normAutofit/>
          </a:bodyPr>
          <a:lstStyle/>
          <a:p>
            <a:pPr marL="256032" lvl="1" indent="-256032">
              <a:spcBef>
                <a:spcPts val="900"/>
              </a:spcBef>
              <a:buFont typeface="Arial" pitchFamily="34" charset="0"/>
              <a:buChar char="•"/>
            </a:pPr>
            <a:r>
              <a:rPr lang="en-US" altLang="en-US" dirty="0">
                <a:ea typeface="ヒラギノ角ゴ Pro W3"/>
                <a:cs typeface="ヒラギノ角ゴ Pro W3"/>
              </a:rPr>
              <a:t>Equities Long Term Performance </a:t>
            </a:r>
          </a:p>
          <a:p>
            <a:pPr marL="256032" lvl="1" indent="-256032">
              <a:spcBef>
                <a:spcPts val="900"/>
              </a:spcBef>
              <a:buFont typeface="Arial" pitchFamily="34" charset="0"/>
              <a:buChar char="•"/>
            </a:pPr>
            <a:r>
              <a:rPr lang="en-GB" altLang="en-US" dirty="0">
                <a:ea typeface="ヒラギノ角ゴ Pro W3"/>
                <a:cs typeface="ヒラギノ角ゴ Pro W3"/>
              </a:rPr>
              <a:t>Investing in Stocks: How Stocks are Sold</a:t>
            </a:r>
          </a:p>
          <a:p>
            <a:pPr marL="256032" lvl="1" indent="-256032">
              <a:spcBef>
                <a:spcPts val="900"/>
              </a:spcBef>
              <a:buFont typeface="Arial" pitchFamily="34" charset="0"/>
              <a:buChar char="•"/>
            </a:pPr>
            <a:r>
              <a:rPr lang="en-US" altLang="en-US" dirty="0">
                <a:ea typeface="ヒラギノ角ゴ Pro W3"/>
                <a:cs typeface="ヒラギノ角ゴ Pro W3"/>
              </a:rPr>
              <a:t>Computing the Price of Common Stock (PEs) /Gordon Growth Model </a:t>
            </a:r>
          </a:p>
          <a:p>
            <a:pPr marL="256032" lvl="1" indent="-256032">
              <a:spcBef>
                <a:spcPts val="900"/>
              </a:spcBef>
              <a:buFont typeface="Arial" pitchFamily="34" charset="0"/>
              <a:buChar char="•"/>
            </a:pPr>
            <a:r>
              <a:rPr lang="en-US" altLang="en-US" dirty="0">
                <a:ea typeface="ヒラギノ角ゴ Pro W3"/>
                <a:cs typeface="ヒラギノ角ゴ Pro W3"/>
              </a:rPr>
              <a:t>Stock Market Indexes</a:t>
            </a:r>
          </a:p>
          <a:p>
            <a:pPr marL="256032" lvl="1" indent="-256032">
              <a:spcBef>
                <a:spcPts val="900"/>
              </a:spcBef>
              <a:buFont typeface="Arial" pitchFamily="34" charset="0"/>
              <a:buChar char="•"/>
            </a:pPr>
            <a:r>
              <a:rPr lang="en-US" altLang="en-US" dirty="0">
                <a:ea typeface="ヒラギノ角ゴ Pro W3"/>
                <a:cs typeface="ヒラギノ角ゴ Pro W3"/>
              </a:rPr>
              <a:t>Mechanics of an IPO</a:t>
            </a:r>
          </a:p>
          <a:p>
            <a:pPr marL="256032" lvl="1" indent="-256032">
              <a:spcBef>
                <a:spcPts val="900"/>
              </a:spcBef>
              <a:buFont typeface="Arial" pitchFamily="34" charset="0"/>
              <a:buChar char="•"/>
            </a:pPr>
            <a:r>
              <a:rPr lang="en-GB" altLang="en-US" dirty="0">
                <a:ea typeface="ヒラギノ角ゴ Pro W3"/>
                <a:cs typeface="ヒラギノ角ゴ Pro W3"/>
              </a:rPr>
              <a:t>Equity IPO –Valuing Using </a:t>
            </a:r>
            <a:r>
              <a:rPr lang="en-GB" altLang="en-US" dirty="0" err="1">
                <a:ea typeface="ヒラギノ角ゴ Pro W3"/>
                <a:cs typeface="ヒラギノ角ゴ Pro W3"/>
              </a:rPr>
              <a:t>Comparables</a:t>
            </a:r>
            <a:endParaRPr lang="en-US" altLang="en-US" dirty="0">
              <a:ea typeface="ヒラギノ角ゴ Pro W3"/>
              <a:cs typeface="ヒラギノ角ゴ Pro W3"/>
            </a:endParaRPr>
          </a:p>
          <a:p>
            <a:pPr marL="256032" lvl="1" indent="-256032">
              <a:spcBef>
                <a:spcPts val="900"/>
              </a:spcBef>
              <a:buFont typeface="Arial" pitchFamily="34" charset="0"/>
              <a:buChar char="•"/>
            </a:pPr>
            <a:r>
              <a:rPr lang="en-US" altLang="en-US" dirty="0">
                <a:ea typeface="ヒラギノ角ゴ Pro W3"/>
                <a:cs typeface="ヒラギノ角ゴ Pro W3"/>
              </a:rPr>
              <a:t>IPO Underpricing &amp; ‘Money Left On The Table’</a:t>
            </a:r>
          </a:p>
          <a:p>
            <a:endParaRPr lang="en-US" altLang="en-US" sz="2400" dirty="0">
              <a:ea typeface="ヒラギノ角ゴ Pro W3" pitchFamily="-84" charset="-128"/>
            </a:endParaRPr>
          </a:p>
          <a:p>
            <a:pPr>
              <a:defRPr/>
            </a:pPr>
            <a:endParaRPr lang="en-US" sz="2400" dirty="0"/>
          </a:p>
        </p:txBody>
      </p:sp>
    </p:spTree>
    <p:extLst>
      <p:ext uri="{BB962C8B-B14F-4D97-AF65-F5344CB8AC3E}">
        <p14:creationId xmlns:p14="http://schemas.microsoft.com/office/powerpoint/2010/main" val="286986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36712"/>
            <a:ext cx="8229600" cy="1143000"/>
          </a:xfrm>
        </p:spPr>
        <p:txBody>
          <a:bodyPr>
            <a:noAutofit/>
          </a:bodyPr>
          <a:lstStyle/>
          <a:p>
            <a:r>
              <a:rPr lang="en-US" sz="2900" b="1" dirty="0">
                <a:solidFill>
                  <a:srgbClr val="C00000"/>
                </a:solidFill>
              </a:rPr>
              <a:t>9a.</a:t>
            </a:r>
            <a:r>
              <a:rPr lang="en-US" sz="2800" b="1" dirty="0">
                <a:solidFill>
                  <a:srgbClr val="C00000"/>
                </a:solidFill>
              </a:rPr>
              <a:t> Investment Management Trends &amp; Challenges</a:t>
            </a:r>
            <a:br>
              <a:rPr lang="en-US" sz="2800" b="1" dirty="0"/>
            </a:br>
            <a:br>
              <a:rPr lang="en-US" sz="2800" dirty="0"/>
            </a:br>
            <a:r>
              <a:rPr lang="en-US" sz="2800" b="1" dirty="0">
                <a:solidFill>
                  <a:srgbClr val="C00000"/>
                </a:solidFill>
              </a:rPr>
              <a:t>   </a:t>
            </a:r>
            <a:br>
              <a:rPr lang="en-US" sz="2800" dirty="0">
                <a:solidFill>
                  <a:srgbClr val="666666"/>
                </a:solidFill>
              </a:rPr>
            </a:br>
            <a:r>
              <a:rPr lang="en-US" sz="2900" b="1" dirty="0">
                <a:solidFill>
                  <a:srgbClr val="C00000"/>
                </a:solidFill>
              </a:rPr>
              <a:t> </a:t>
            </a:r>
            <a:br>
              <a:rPr lang="en-US" sz="2900" b="1" dirty="0">
                <a:solidFill>
                  <a:srgbClr val="C00000"/>
                </a:solidFill>
              </a:rPr>
            </a:br>
            <a:r>
              <a:rPr lang="en-US" sz="2900" b="1" dirty="0">
                <a:solidFill>
                  <a:srgbClr val="C00000"/>
                </a:solidFill>
              </a:rPr>
              <a:t> </a:t>
            </a:r>
            <a:br>
              <a:rPr lang="en-US" sz="2900" b="1" dirty="0">
                <a:solidFill>
                  <a:srgbClr val="C00000"/>
                </a:solidFill>
              </a:rPr>
            </a:br>
            <a:endParaRPr lang="en-US" sz="2900" b="1" dirty="0">
              <a:solidFill>
                <a:srgbClr val="C00000"/>
              </a:solidFill>
            </a:endParaRPr>
          </a:p>
        </p:txBody>
      </p:sp>
      <p:sp>
        <p:nvSpPr>
          <p:cNvPr id="3" name="Content Placeholder 2"/>
          <p:cNvSpPr>
            <a:spLocks noGrp="1"/>
          </p:cNvSpPr>
          <p:nvPr>
            <p:ph idx="1"/>
          </p:nvPr>
        </p:nvSpPr>
        <p:spPr>
          <a:xfrm>
            <a:off x="323528" y="1412776"/>
            <a:ext cx="8229600" cy="4525963"/>
          </a:xfrm>
        </p:spPr>
        <p:txBody>
          <a:bodyPr>
            <a:normAutofit/>
          </a:bodyPr>
          <a:lstStyle/>
          <a:p>
            <a:pPr marL="256032" lvl="1" indent="-256032">
              <a:lnSpc>
                <a:spcPct val="90000"/>
              </a:lnSpc>
              <a:spcBef>
                <a:spcPts val="900"/>
              </a:spcBef>
              <a:buFont typeface="Arial" pitchFamily="34" charset="0"/>
              <a:buChar char="•"/>
            </a:pPr>
            <a:r>
              <a:rPr lang="en-GB" sz="2600" dirty="0">
                <a:ea typeface="ヒラギノ角ゴ Pro W3"/>
                <a:cs typeface="ヒラギノ角ゴ Pro W3"/>
              </a:rPr>
              <a:t>Growth of Investment Management</a:t>
            </a:r>
          </a:p>
          <a:p>
            <a:pPr marL="256032" lvl="1" indent="-256032">
              <a:lnSpc>
                <a:spcPct val="90000"/>
              </a:lnSpc>
              <a:spcBef>
                <a:spcPts val="900"/>
              </a:spcBef>
              <a:buFont typeface="Arial" pitchFamily="34" charset="0"/>
              <a:buChar char="•"/>
            </a:pPr>
            <a:r>
              <a:rPr lang="en-GB" sz="2600" dirty="0">
                <a:ea typeface="ヒラギノ角ゴ Pro W3"/>
                <a:cs typeface="ヒラギノ角ゴ Pro W3"/>
              </a:rPr>
              <a:t>Active vs Passive Investment</a:t>
            </a:r>
          </a:p>
          <a:p>
            <a:pPr marL="256032" lvl="1" indent="-256032">
              <a:lnSpc>
                <a:spcPct val="90000"/>
              </a:lnSpc>
              <a:spcBef>
                <a:spcPts val="900"/>
              </a:spcBef>
              <a:buFont typeface="Arial" pitchFamily="34" charset="0"/>
              <a:buChar char="•"/>
            </a:pPr>
            <a:r>
              <a:rPr lang="en-GB" sz="2600" dirty="0">
                <a:ea typeface="ヒラギノ角ゴ Pro W3"/>
                <a:cs typeface="ヒラギノ角ゴ Pro W3"/>
              </a:rPr>
              <a:t>Exchange Traded Funds</a:t>
            </a:r>
          </a:p>
          <a:p>
            <a:pPr marL="256032" lvl="1" indent="-256032">
              <a:lnSpc>
                <a:spcPct val="90000"/>
              </a:lnSpc>
              <a:spcBef>
                <a:spcPts val="900"/>
              </a:spcBef>
              <a:buFont typeface="Arial" pitchFamily="34" charset="0"/>
              <a:buChar char="•"/>
            </a:pPr>
            <a:r>
              <a:rPr lang="en-GB" sz="2600" dirty="0">
                <a:ea typeface="ヒラギノ角ゴ Pro W3"/>
                <a:cs typeface="ヒラギノ角ゴ Pro W3"/>
              </a:rPr>
              <a:t>‘Closet’ Index Funds </a:t>
            </a:r>
          </a:p>
          <a:p>
            <a:pPr marL="256032" lvl="1" indent="-256032">
              <a:lnSpc>
                <a:spcPct val="90000"/>
              </a:lnSpc>
              <a:spcBef>
                <a:spcPts val="900"/>
              </a:spcBef>
              <a:buFont typeface="Arial" pitchFamily="34" charset="0"/>
              <a:buChar char="•"/>
            </a:pPr>
            <a:r>
              <a:rPr lang="en-GB" sz="2600" dirty="0">
                <a:ea typeface="ヒラギノ角ゴ Pro W3"/>
                <a:cs typeface="ヒラギノ角ゴ Pro W3"/>
              </a:rPr>
              <a:t>Fees </a:t>
            </a:r>
          </a:p>
          <a:p>
            <a:pPr marL="256032" lvl="1" indent="-256032">
              <a:lnSpc>
                <a:spcPct val="90000"/>
              </a:lnSpc>
              <a:spcBef>
                <a:spcPts val="900"/>
              </a:spcBef>
              <a:buFont typeface="Arial" pitchFamily="34" charset="0"/>
              <a:buChar char="•"/>
            </a:pPr>
            <a:r>
              <a:rPr lang="en-GB" sz="2600" dirty="0">
                <a:ea typeface="ヒラギノ角ゴ Pro W3"/>
                <a:cs typeface="ヒラギノ角ゴ Pro W3"/>
              </a:rPr>
              <a:t>Regulation </a:t>
            </a:r>
          </a:p>
          <a:p>
            <a:pPr marL="256032" lvl="1" indent="-256032">
              <a:lnSpc>
                <a:spcPct val="90000"/>
              </a:lnSpc>
              <a:spcBef>
                <a:spcPts val="900"/>
              </a:spcBef>
              <a:buFont typeface="Arial" pitchFamily="34" charset="0"/>
              <a:buChar char="•"/>
            </a:pPr>
            <a:r>
              <a:rPr lang="en-GB" sz="2600" dirty="0">
                <a:ea typeface="ヒラギノ角ゴ Pro W3"/>
                <a:cs typeface="ヒラギノ角ゴ Pro W3"/>
              </a:rPr>
              <a:t>FinTech – Robo Advisors &amp; Blockchain </a:t>
            </a:r>
          </a:p>
          <a:p>
            <a:endParaRPr lang="en-US" altLang="en-US" sz="2400" dirty="0">
              <a:ea typeface="ヒラギノ角ゴ Pro W3" pitchFamily="-84" charset="-128"/>
            </a:endParaRPr>
          </a:p>
          <a:p>
            <a:pPr>
              <a:defRPr/>
            </a:pPr>
            <a:endParaRPr lang="en-US" sz="2400" dirty="0"/>
          </a:p>
        </p:txBody>
      </p:sp>
    </p:spTree>
    <p:extLst>
      <p:ext uri="{BB962C8B-B14F-4D97-AF65-F5344CB8AC3E}">
        <p14:creationId xmlns:p14="http://schemas.microsoft.com/office/powerpoint/2010/main" val="380139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36712"/>
            <a:ext cx="8229600" cy="1143000"/>
          </a:xfrm>
        </p:spPr>
        <p:txBody>
          <a:bodyPr>
            <a:noAutofit/>
          </a:bodyPr>
          <a:lstStyle/>
          <a:p>
            <a:r>
              <a:rPr lang="en-US" sz="2900" b="1" dirty="0">
                <a:solidFill>
                  <a:srgbClr val="C00000"/>
                </a:solidFill>
              </a:rPr>
              <a:t>9b</a:t>
            </a:r>
            <a:r>
              <a:rPr lang="en-US" sz="2900" b="1">
                <a:solidFill>
                  <a:srgbClr val="C00000"/>
                </a:solidFill>
              </a:rPr>
              <a:t>. Commodities </a:t>
            </a:r>
            <a:r>
              <a:rPr lang="en-US" sz="2800" b="1">
                <a:solidFill>
                  <a:srgbClr val="C00000"/>
                </a:solidFill>
              </a:rPr>
              <a:t>  </a:t>
            </a:r>
            <a:br>
              <a:rPr lang="en-US" sz="2800" b="1" dirty="0">
                <a:solidFill>
                  <a:srgbClr val="C00000"/>
                </a:solidFill>
              </a:rPr>
            </a:br>
            <a:r>
              <a:rPr lang="en-US" sz="2900" b="1" dirty="0">
                <a:solidFill>
                  <a:srgbClr val="C00000"/>
                </a:solidFill>
              </a:rPr>
              <a:t> </a:t>
            </a:r>
            <a:br>
              <a:rPr lang="en-US" sz="2900" b="1" dirty="0">
                <a:solidFill>
                  <a:srgbClr val="C00000"/>
                </a:solidFill>
              </a:rPr>
            </a:br>
            <a:r>
              <a:rPr lang="en-US" sz="2900" b="1" dirty="0">
                <a:solidFill>
                  <a:srgbClr val="C00000"/>
                </a:solidFill>
              </a:rPr>
              <a:t> </a:t>
            </a:r>
            <a:br>
              <a:rPr lang="en-US" sz="2900" b="1" dirty="0">
                <a:solidFill>
                  <a:srgbClr val="C00000"/>
                </a:solidFill>
              </a:rPr>
            </a:br>
            <a:endParaRPr lang="en-US" sz="2900" b="1" dirty="0">
              <a:solidFill>
                <a:srgbClr val="C00000"/>
              </a:solidFill>
            </a:endParaRPr>
          </a:p>
        </p:txBody>
      </p:sp>
      <p:sp>
        <p:nvSpPr>
          <p:cNvPr id="3" name="Content Placeholder 2"/>
          <p:cNvSpPr>
            <a:spLocks noGrp="1"/>
          </p:cNvSpPr>
          <p:nvPr>
            <p:ph idx="1"/>
          </p:nvPr>
        </p:nvSpPr>
        <p:spPr>
          <a:xfrm>
            <a:off x="323528" y="1412776"/>
            <a:ext cx="8229600" cy="4525963"/>
          </a:xfrm>
        </p:spPr>
        <p:txBody>
          <a:bodyPr>
            <a:normAutofit lnSpcReduction="10000"/>
          </a:bodyPr>
          <a:lstStyle/>
          <a:p>
            <a:pPr marL="457200" lvl="1" indent="0">
              <a:buNone/>
            </a:pPr>
            <a:r>
              <a:rPr lang="en-US" altLang="en-US" dirty="0">
                <a:ea typeface="ヒラギノ角ゴ Pro W3" pitchFamily="-84" charset="-128"/>
              </a:rPr>
              <a:t>1. </a:t>
            </a:r>
            <a:r>
              <a:rPr lang="en-US" altLang="en-US" u="sng" dirty="0">
                <a:ea typeface="ヒラギノ角ゴ Pro W3" pitchFamily="-84" charset="-128"/>
              </a:rPr>
              <a:t>OIL</a:t>
            </a:r>
          </a:p>
          <a:p>
            <a:pPr lvl="1">
              <a:buFont typeface="Arial" pitchFamily="34" charset="0"/>
              <a:buChar char="•"/>
            </a:pPr>
            <a:r>
              <a:rPr lang="en-US" altLang="en-US" dirty="0">
                <a:ea typeface="ヒラギノ角ゴ Pro W3" pitchFamily="-84" charset="-128"/>
              </a:rPr>
              <a:t>OPEC and its role</a:t>
            </a:r>
          </a:p>
          <a:p>
            <a:pPr lvl="1">
              <a:buFont typeface="Arial" pitchFamily="34" charset="0"/>
              <a:buChar char="•"/>
            </a:pPr>
            <a:r>
              <a:rPr lang="en-US" altLang="en-US" dirty="0">
                <a:ea typeface="ヒラギノ角ゴ Pro W3" pitchFamily="-84" charset="-128"/>
              </a:rPr>
              <a:t>Fracking </a:t>
            </a:r>
          </a:p>
          <a:p>
            <a:pPr lvl="1">
              <a:buFont typeface="Arial" pitchFamily="34" charset="0"/>
              <a:buChar char="•"/>
            </a:pPr>
            <a:r>
              <a:rPr lang="en-US" altLang="en-US">
                <a:ea typeface="ヒラギノ角ゴ Pro W3" pitchFamily="-84" charset="-128"/>
              </a:rPr>
              <a:t>Covid-19</a:t>
            </a:r>
            <a:endParaRPr lang="en-US" altLang="en-US" dirty="0">
              <a:ea typeface="ヒラギノ角ゴ Pro W3" pitchFamily="-84" charset="-128"/>
            </a:endParaRPr>
          </a:p>
          <a:p>
            <a:pPr lvl="1"/>
            <a:endParaRPr lang="en-US" dirty="0">
              <a:ea typeface="ヒラギノ角ゴ Pro W3" pitchFamily="-84" charset="-128"/>
            </a:endParaRPr>
          </a:p>
          <a:p>
            <a:pPr marL="457200" lvl="1" indent="0">
              <a:buNone/>
            </a:pPr>
            <a:r>
              <a:rPr lang="en-US" dirty="0">
                <a:ea typeface="ヒラギノ角ゴ Pro W3" pitchFamily="-84" charset="-128"/>
              </a:rPr>
              <a:t>2. </a:t>
            </a:r>
            <a:r>
              <a:rPr lang="en-US" u="sng" dirty="0">
                <a:ea typeface="ヒラギノ角ゴ Pro W3" pitchFamily="-84" charset="-128"/>
              </a:rPr>
              <a:t>GOLD</a:t>
            </a:r>
          </a:p>
          <a:p>
            <a:pPr lvl="1">
              <a:buFont typeface="Arial" pitchFamily="34" charset="0"/>
              <a:buChar char="•"/>
            </a:pPr>
            <a:r>
              <a:rPr lang="en-US" dirty="0">
                <a:ea typeface="ヒラギノ角ゴ Pro W3" pitchFamily="-84" charset="-128"/>
              </a:rPr>
              <a:t>‘Safe Haven’ investment </a:t>
            </a:r>
          </a:p>
          <a:p>
            <a:pPr lvl="1">
              <a:buFont typeface="Arial" pitchFamily="34" charset="0"/>
              <a:buChar char="•"/>
            </a:pPr>
            <a:r>
              <a:rPr lang="en-US" dirty="0">
                <a:ea typeface="ヒラギノ角ゴ Pro W3" pitchFamily="-84" charset="-128"/>
              </a:rPr>
              <a:t>How Gold behaved in 2020 crisis</a:t>
            </a:r>
          </a:p>
          <a:p>
            <a:pPr lvl="1">
              <a:buFont typeface="Arial" pitchFamily="34" charset="0"/>
              <a:buChar char="•"/>
            </a:pPr>
            <a:r>
              <a:rPr lang="en-US" dirty="0">
                <a:ea typeface="ヒラギノ角ゴ Pro W3" pitchFamily="-84" charset="-128"/>
              </a:rPr>
              <a:t>Gold and $ - why an inverse price relationship</a:t>
            </a:r>
            <a:endParaRPr lang="en-US" dirty="0"/>
          </a:p>
          <a:p>
            <a:pPr marL="457200" lvl="1" indent="0">
              <a:buNone/>
            </a:pPr>
            <a:endParaRPr lang="en-US" dirty="0">
              <a:ea typeface="ヒラギノ角ゴ Pro W3" pitchFamily="-84" charset="-128"/>
            </a:endParaRPr>
          </a:p>
          <a:p>
            <a:pPr lvl="1"/>
            <a:endParaRPr lang="en-US" dirty="0"/>
          </a:p>
          <a:p>
            <a:endParaRPr lang="en-US" altLang="en-US" sz="2400" dirty="0">
              <a:ea typeface="ヒラギノ角ゴ Pro W3" pitchFamily="-84" charset="-128"/>
            </a:endParaRPr>
          </a:p>
          <a:p>
            <a:pPr>
              <a:defRPr/>
            </a:pPr>
            <a:endParaRPr lang="en-US" sz="2400" dirty="0"/>
          </a:p>
        </p:txBody>
      </p:sp>
    </p:spTree>
    <p:extLst>
      <p:ext uri="{BB962C8B-B14F-4D97-AF65-F5344CB8AC3E}">
        <p14:creationId xmlns:p14="http://schemas.microsoft.com/office/powerpoint/2010/main" val="374815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36712"/>
            <a:ext cx="8229600" cy="1143000"/>
          </a:xfrm>
        </p:spPr>
        <p:txBody>
          <a:bodyPr>
            <a:noAutofit/>
          </a:bodyPr>
          <a:lstStyle/>
          <a:p>
            <a:r>
              <a:rPr lang="en-US" sz="2900" b="1" dirty="0">
                <a:solidFill>
                  <a:srgbClr val="C00000"/>
                </a:solidFill>
              </a:rPr>
              <a:t>10. Financial Derivatives</a:t>
            </a:r>
            <a:br>
              <a:rPr lang="en-US" sz="2900" b="1" dirty="0">
                <a:solidFill>
                  <a:srgbClr val="C00000"/>
                </a:solidFill>
              </a:rPr>
            </a:br>
            <a:r>
              <a:rPr lang="en-US" sz="2900" b="1" dirty="0">
                <a:solidFill>
                  <a:srgbClr val="C00000"/>
                </a:solidFill>
              </a:rPr>
              <a:t> </a:t>
            </a:r>
            <a:br>
              <a:rPr lang="en-US" sz="2900" b="1" dirty="0">
                <a:solidFill>
                  <a:srgbClr val="C00000"/>
                </a:solidFill>
              </a:rPr>
            </a:br>
            <a:r>
              <a:rPr lang="en-US" sz="2900" b="1" dirty="0">
                <a:solidFill>
                  <a:srgbClr val="C00000"/>
                </a:solidFill>
              </a:rPr>
              <a:t> </a:t>
            </a:r>
            <a:br>
              <a:rPr lang="en-US" sz="2900" b="1" dirty="0">
                <a:solidFill>
                  <a:srgbClr val="C00000"/>
                </a:solidFill>
              </a:rPr>
            </a:br>
            <a:endParaRPr lang="en-US" sz="2900" b="1" dirty="0">
              <a:solidFill>
                <a:srgbClr val="C00000"/>
              </a:solidFill>
            </a:endParaRPr>
          </a:p>
        </p:txBody>
      </p:sp>
      <p:sp>
        <p:nvSpPr>
          <p:cNvPr id="3" name="Content Placeholder 2"/>
          <p:cNvSpPr>
            <a:spLocks noGrp="1"/>
          </p:cNvSpPr>
          <p:nvPr>
            <p:ph idx="1"/>
          </p:nvPr>
        </p:nvSpPr>
        <p:spPr>
          <a:xfrm>
            <a:off x="323528" y="1412776"/>
            <a:ext cx="8229600" cy="4525963"/>
          </a:xfrm>
        </p:spPr>
        <p:txBody>
          <a:bodyPr>
            <a:normAutofit/>
          </a:bodyPr>
          <a:lstStyle/>
          <a:p>
            <a:pPr lvl="1">
              <a:buFont typeface="Arial" pitchFamily="34" charset="0"/>
              <a:buChar char="•"/>
            </a:pPr>
            <a:r>
              <a:rPr lang="en-US" altLang="en-US" dirty="0">
                <a:ea typeface="ヒラギノ角ゴ Pro W3" pitchFamily="-84" charset="-128"/>
              </a:rPr>
              <a:t>Hedging (Long/Short  trading positions)</a:t>
            </a:r>
            <a:endParaRPr lang="en-US" dirty="0"/>
          </a:p>
          <a:p>
            <a:pPr lvl="1">
              <a:buFont typeface="Arial" pitchFamily="34" charset="0"/>
              <a:buChar char="•"/>
            </a:pPr>
            <a:r>
              <a:rPr lang="en-US" altLang="en-US" dirty="0">
                <a:ea typeface="ヒラギノ角ゴ Pro W3" pitchFamily="-84" charset="-128"/>
              </a:rPr>
              <a:t>Forward Markets (normally FX!)  </a:t>
            </a:r>
            <a:endParaRPr lang="en-US" dirty="0"/>
          </a:p>
          <a:p>
            <a:pPr lvl="1">
              <a:buFont typeface="Arial" pitchFamily="34" charset="0"/>
              <a:buChar char="•"/>
            </a:pPr>
            <a:r>
              <a:rPr lang="en-US" altLang="en-US" dirty="0">
                <a:ea typeface="ヒラギノ角ゴ Pro W3" pitchFamily="-84" charset="-128"/>
              </a:rPr>
              <a:t>Financial Futures Markets </a:t>
            </a:r>
          </a:p>
          <a:p>
            <a:pPr lvl="1">
              <a:buFont typeface="Arial" pitchFamily="34" charset="0"/>
              <a:buChar char="•"/>
            </a:pPr>
            <a:r>
              <a:rPr lang="en-US" dirty="0">
                <a:ea typeface="ヒラギノ角ゴ Pro W3" pitchFamily="-84" charset="-128"/>
              </a:rPr>
              <a:t>Marked-to-Market </a:t>
            </a:r>
          </a:p>
          <a:p>
            <a:pPr lvl="1">
              <a:buFont typeface="Arial" pitchFamily="34" charset="0"/>
              <a:buChar char="•"/>
            </a:pPr>
            <a:r>
              <a:rPr lang="en-US" dirty="0">
                <a:ea typeface="ヒラギノ角ゴ Pro W3" pitchFamily="-84" charset="-128"/>
              </a:rPr>
              <a:t>Interest Rate Swaps (Mechanics, Motivations)</a:t>
            </a:r>
          </a:p>
          <a:p>
            <a:pPr lvl="1">
              <a:buFont typeface="Arial" pitchFamily="34" charset="0"/>
              <a:buChar char="•"/>
            </a:pPr>
            <a:r>
              <a:rPr lang="en-US" dirty="0">
                <a:ea typeface="ヒラギノ角ゴ Pro W3" pitchFamily="-84" charset="-128"/>
              </a:rPr>
              <a:t>Credit Default Swaps (Protection Buyer/Seller, Recovery Rate) </a:t>
            </a:r>
          </a:p>
          <a:p>
            <a:pPr lvl="1"/>
            <a:endParaRPr lang="en-US" dirty="0">
              <a:ea typeface="ヒラギノ角ゴ Pro W3" pitchFamily="-84" charset="-128"/>
            </a:endParaRPr>
          </a:p>
          <a:p>
            <a:pPr lvl="1"/>
            <a:endParaRPr lang="en-US" dirty="0"/>
          </a:p>
          <a:p>
            <a:endParaRPr lang="en-US" altLang="en-US" sz="2400" dirty="0">
              <a:ea typeface="ヒラギノ角ゴ Pro W3" pitchFamily="-84" charset="-128"/>
            </a:endParaRPr>
          </a:p>
          <a:p>
            <a:pPr>
              <a:defRPr/>
            </a:pPr>
            <a:endParaRPr lang="en-US" sz="2400" dirty="0"/>
          </a:p>
        </p:txBody>
      </p:sp>
    </p:spTree>
    <p:extLst>
      <p:ext uri="{BB962C8B-B14F-4D97-AF65-F5344CB8AC3E}">
        <p14:creationId xmlns:p14="http://schemas.microsoft.com/office/powerpoint/2010/main" val="282804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844" y="0"/>
            <a:ext cx="8229600" cy="1097280"/>
          </a:xfrm>
        </p:spPr>
        <p:txBody>
          <a:bodyPr/>
          <a:lstStyle/>
          <a:p>
            <a:r>
              <a:rPr lang="en-US" altLang="en-US" dirty="0">
                <a:ea typeface="ヒラギノ角ゴ Pro W3" pitchFamily="-84" charset="-128"/>
              </a:rPr>
              <a:t>Key themes – Week 12 </a:t>
            </a:r>
            <a:endParaRPr lang="en-US" dirty="0"/>
          </a:p>
        </p:txBody>
      </p:sp>
      <p:sp>
        <p:nvSpPr>
          <p:cNvPr id="3" name="Content Placeholder 2"/>
          <p:cNvSpPr>
            <a:spLocks noGrp="1"/>
          </p:cNvSpPr>
          <p:nvPr>
            <p:ph idx="1"/>
          </p:nvPr>
        </p:nvSpPr>
        <p:spPr>
          <a:xfrm>
            <a:off x="228600" y="731837"/>
            <a:ext cx="9067800" cy="4525963"/>
          </a:xfrm>
        </p:spPr>
        <p:txBody>
          <a:bodyPr>
            <a:normAutofit/>
          </a:bodyPr>
          <a:lstStyle/>
          <a:p>
            <a:pPr marL="0" indent="0">
              <a:buNone/>
            </a:pPr>
            <a:endParaRPr lang="en-US" altLang="en-US" sz="2400" i="1" dirty="0">
              <a:ea typeface="ヒラギノ角ゴ Pro W3" pitchFamily="-84" charset="-128"/>
            </a:endParaRPr>
          </a:p>
          <a:p>
            <a:r>
              <a:rPr lang="en-US" sz="2400" dirty="0">
                <a:ea typeface="ヒラギノ角ゴ Pro W3" pitchFamily="-84" charset="-128"/>
              </a:rPr>
              <a:t>Interest rates / bond yields up / bond prices down</a:t>
            </a:r>
          </a:p>
          <a:p>
            <a:r>
              <a:rPr lang="en-US" sz="2400" dirty="0">
                <a:ea typeface="ヒラギノ角ゴ Pro W3" pitchFamily="-84" charset="-128"/>
              </a:rPr>
              <a:t>Why inflation &amp; higher interest rates bad for stock market (and bonds)</a:t>
            </a:r>
          </a:p>
          <a:p>
            <a:r>
              <a:rPr lang="en-US" sz="2400" dirty="0">
                <a:ea typeface="ヒラギノ角ゴ Pro W3" pitchFamily="-84" charset="-128"/>
              </a:rPr>
              <a:t>How the FED makes decision and communicates</a:t>
            </a:r>
          </a:p>
          <a:p>
            <a:r>
              <a:rPr lang="en-US" sz="2400" dirty="0">
                <a:ea typeface="ヒラギノ角ゴ Pro W3" pitchFamily="-84" charset="-128"/>
              </a:rPr>
              <a:t>Market language – Dovish &amp; Hawkish</a:t>
            </a:r>
          </a:p>
          <a:p>
            <a:r>
              <a:rPr lang="en-US" sz="2400" dirty="0">
                <a:ea typeface="ヒラギノ角ゴ Pro W3" pitchFamily="-84" charset="-128"/>
              </a:rPr>
              <a:t>Inflation up</a:t>
            </a:r>
          </a:p>
          <a:p>
            <a:r>
              <a:rPr lang="en-US" sz="2400" dirty="0">
                <a:ea typeface="ヒラギノ角ゴ Pro W3" pitchFamily="-84" charset="-128"/>
              </a:rPr>
              <a:t>NASDAQ fell more than S&amp;P 500</a:t>
            </a:r>
          </a:p>
          <a:p>
            <a:r>
              <a:rPr lang="en-US" altLang="en-US" sz="2400" dirty="0">
                <a:ea typeface="ヒラギノ角ゴ Pro W3" pitchFamily="-84" charset="-128"/>
              </a:rPr>
              <a:t>End 2023 Fed ‘pivoted’ </a:t>
            </a:r>
          </a:p>
          <a:p>
            <a:endParaRPr lang="en-US" altLang="en-US" sz="2400" dirty="0">
              <a:ea typeface="ヒラギノ角ゴ Pro W3" pitchFamily="-84" charset="-128"/>
            </a:endParaRPr>
          </a:p>
          <a:p>
            <a:endParaRPr lang="en-US" altLang="en-US" sz="2400" dirty="0">
              <a:ea typeface="ヒラギノ角ゴ Pro W3" pitchFamily="-84" charset="-128"/>
            </a:endParaRPr>
          </a:p>
          <a:p>
            <a:pPr marL="0" indent="0">
              <a:buNone/>
            </a:pPr>
            <a:endParaRPr lang="en-US" altLang="en-US" sz="2400" dirty="0">
              <a:ea typeface="ヒラギノ角ゴ Pro W3" pitchFamily="-84" charset="-128"/>
            </a:endParaRPr>
          </a:p>
        </p:txBody>
      </p:sp>
    </p:spTree>
    <p:extLst>
      <p:ext uri="{BB962C8B-B14F-4D97-AF65-F5344CB8AC3E}">
        <p14:creationId xmlns:p14="http://schemas.microsoft.com/office/powerpoint/2010/main" val="109801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contenido"/>
          <p:cNvSpPr txBox="1">
            <a:spLocks/>
          </p:cNvSpPr>
          <p:nvPr/>
        </p:nvSpPr>
        <p:spPr>
          <a:xfrm>
            <a:off x="287524" y="188640"/>
            <a:ext cx="8568952" cy="648072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u="sng"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u="sng" dirty="0"/>
          </a:p>
          <a:p>
            <a:pPr marL="342900" lvl="0" indent="-342900">
              <a:spcBef>
                <a:spcPct val="20000"/>
              </a:spcBef>
              <a:buFont typeface="Arial" pitchFamily="34" charset="0"/>
              <a:buChar char="•"/>
              <a:defRPr/>
            </a:pPr>
            <a:endParaRPr lang="en-US" sz="2400" u="sng" dirty="0"/>
          </a:p>
          <a:p>
            <a:pPr lvl="0" algn="ctr">
              <a:spcBef>
                <a:spcPct val="20000"/>
              </a:spcBef>
              <a:defRPr/>
            </a:pPr>
            <a:r>
              <a:rPr lang="en-US" sz="3600" b="1" dirty="0">
                <a:solidFill>
                  <a:srgbClr val="C00000"/>
                </a:solidFill>
              </a:rPr>
              <a:t>BEST OF LUCK!</a:t>
            </a:r>
          </a:p>
          <a:p>
            <a:pPr lvl="0" algn="ctr">
              <a:spcBef>
                <a:spcPct val="20000"/>
              </a:spcBef>
              <a:defRPr/>
            </a:pPr>
            <a:endParaRPr lang="en-US" sz="3600" b="1" dirty="0">
              <a:solidFill>
                <a:srgbClr val="C00000"/>
              </a:solidFill>
            </a:endParaRPr>
          </a:p>
          <a:p>
            <a:pPr lvl="0" algn="ctr">
              <a:spcBef>
                <a:spcPct val="20000"/>
              </a:spcBef>
              <a:defRPr/>
            </a:pPr>
            <a:r>
              <a:rPr lang="en-US" b="1" dirty="0"/>
              <a:t>*These slides will be put on Moodle</a:t>
            </a:r>
          </a:p>
          <a:p>
            <a:pPr lvl="0" algn="ctr">
              <a:spcBef>
                <a:spcPct val="20000"/>
              </a:spcBef>
              <a:defRPr/>
            </a:pPr>
            <a:endParaRPr lang="en-US" sz="3600" dirty="0"/>
          </a:p>
          <a:p>
            <a:pPr lvl="0" algn="ctr">
              <a:spcBef>
                <a:spcPct val="20000"/>
              </a:spcBef>
              <a:defRPr/>
            </a:pPr>
            <a:endParaRPr lang="en-US" sz="3600" dirty="0"/>
          </a:p>
        </p:txBody>
      </p:sp>
    </p:spTree>
    <p:extLst>
      <p:ext uri="{BB962C8B-B14F-4D97-AF65-F5344CB8AC3E}">
        <p14:creationId xmlns:p14="http://schemas.microsoft.com/office/powerpoint/2010/main" val="106268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1E83B-F998-D8AB-570E-A730E94F56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5BDABC-F649-1C4A-4121-E766A57CC481}"/>
              </a:ext>
            </a:extLst>
          </p:cNvPr>
          <p:cNvSpPr>
            <a:spLocks noGrp="1"/>
          </p:cNvSpPr>
          <p:nvPr>
            <p:ph type="title"/>
          </p:nvPr>
        </p:nvSpPr>
        <p:spPr>
          <a:xfrm>
            <a:off x="-1044624" y="386076"/>
            <a:ext cx="8229600" cy="1097280"/>
          </a:xfrm>
        </p:spPr>
        <p:txBody>
          <a:bodyPr/>
          <a:lstStyle/>
          <a:p>
            <a:r>
              <a:rPr lang="en-US" altLang="en-US" dirty="0">
                <a:ea typeface="ヒラギノ角ゴ Pro W3" pitchFamily="-84" charset="-128"/>
              </a:rPr>
              <a:t>Key themes – Week 14 </a:t>
            </a:r>
            <a:endParaRPr lang="en-US" dirty="0"/>
          </a:p>
        </p:txBody>
      </p:sp>
      <p:sp>
        <p:nvSpPr>
          <p:cNvPr id="3" name="Content Placeholder 2">
            <a:extLst>
              <a:ext uri="{FF2B5EF4-FFF2-40B4-BE49-F238E27FC236}">
                <a16:creationId xmlns:a16="http://schemas.microsoft.com/office/drawing/2014/main" id="{24F0DCAA-8CC3-FEF6-F942-239603735CF7}"/>
              </a:ext>
            </a:extLst>
          </p:cNvPr>
          <p:cNvSpPr>
            <a:spLocks noGrp="1"/>
          </p:cNvSpPr>
          <p:nvPr>
            <p:ph idx="1"/>
          </p:nvPr>
        </p:nvSpPr>
        <p:spPr>
          <a:xfrm>
            <a:off x="381000" y="1981200"/>
            <a:ext cx="8077200" cy="4525963"/>
          </a:xfrm>
        </p:spPr>
        <p:txBody>
          <a:bodyPr/>
          <a:lstStyle/>
          <a:p>
            <a:pPr marL="0" indent="0">
              <a:buNone/>
            </a:pPr>
            <a:endParaRPr lang="en-US" altLang="en-US" sz="2400" i="1" dirty="0">
              <a:ea typeface="ヒラギノ角ゴ Pro W3" pitchFamily="-84" charset="-128"/>
            </a:endParaRPr>
          </a:p>
          <a:p>
            <a:r>
              <a:rPr lang="en-US" sz="2400" dirty="0">
                <a:ea typeface="ヒラギノ角ゴ Pro W3" pitchFamily="-84" charset="-128"/>
              </a:rPr>
              <a:t>Non-Farm Payroll economic data release and affect on financial markets </a:t>
            </a:r>
          </a:p>
          <a:p>
            <a:r>
              <a:rPr lang="en-US" sz="2400" dirty="0">
                <a:ea typeface="ヒラギノ角ゴ Pro W3" pitchFamily="-84" charset="-128"/>
              </a:rPr>
              <a:t>Debt/GDP ratios - focus on Japan </a:t>
            </a:r>
          </a:p>
          <a:p>
            <a:r>
              <a:rPr lang="en-US" sz="2400" dirty="0">
                <a:ea typeface="ヒラギノ角ゴ Pro W3" pitchFamily="-84" charset="-128"/>
              </a:rPr>
              <a:t>GameStop +8000%</a:t>
            </a:r>
          </a:p>
          <a:p>
            <a:r>
              <a:rPr lang="en-US" sz="2400" dirty="0">
                <a:ea typeface="ヒラギノ角ゴ Pro W3" pitchFamily="-84" charset="-128"/>
              </a:rPr>
              <a:t>..including Payment For Order Flow</a:t>
            </a:r>
            <a:endParaRPr lang="en-US" altLang="en-US" sz="2400" dirty="0">
              <a:ea typeface="ヒラギノ角ゴ Pro W3" pitchFamily="-84" charset="-128"/>
            </a:endParaRPr>
          </a:p>
          <a:p>
            <a:endParaRPr lang="en-US" altLang="en-US" sz="2400" dirty="0">
              <a:ea typeface="ヒラギノ角ゴ Pro W3" pitchFamily="-84" charset="-128"/>
            </a:endParaRPr>
          </a:p>
          <a:p>
            <a:pPr marL="0" indent="0">
              <a:buNone/>
            </a:pPr>
            <a:endParaRPr lang="en-US" altLang="en-US" sz="2400" dirty="0">
              <a:ea typeface="ヒラギノ角ゴ Pro W3" pitchFamily="-84" charset="-128"/>
            </a:endParaRPr>
          </a:p>
        </p:txBody>
      </p:sp>
      <p:pic>
        <p:nvPicPr>
          <p:cNvPr id="6" name="Picture 2" descr="C:\Users\Lenovo\Desktop\OCD2017_M\MISC3\Paul\Images\Financial Times + calc.jpg">
            <a:extLst>
              <a:ext uri="{FF2B5EF4-FFF2-40B4-BE49-F238E27FC236}">
                <a16:creationId xmlns:a16="http://schemas.microsoft.com/office/drawing/2014/main" id="{1560E43D-DBCA-5E8D-FD4D-DCF4FF3BA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50837"/>
            <a:ext cx="2364058" cy="1564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5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1E83B-F998-D8AB-570E-A730E94F56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5BDABC-F649-1C4A-4121-E766A57CC481}"/>
              </a:ext>
            </a:extLst>
          </p:cNvPr>
          <p:cNvSpPr>
            <a:spLocks noGrp="1"/>
          </p:cNvSpPr>
          <p:nvPr>
            <p:ph type="title"/>
          </p:nvPr>
        </p:nvSpPr>
        <p:spPr>
          <a:xfrm>
            <a:off x="-1044624" y="386076"/>
            <a:ext cx="8229600" cy="1097280"/>
          </a:xfrm>
        </p:spPr>
        <p:txBody>
          <a:bodyPr/>
          <a:lstStyle/>
          <a:p>
            <a:r>
              <a:rPr lang="en-US" altLang="en-US" dirty="0">
                <a:ea typeface="ヒラギノ角ゴ Pro W3" pitchFamily="-84" charset="-128"/>
              </a:rPr>
              <a:t>Key themes – Week 16 </a:t>
            </a:r>
            <a:endParaRPr lang="en-US" dirty="0"/>
          </a:p>
        </p:txBody>
      </p:sp>
      <p:sp>
        <p:nvSpPr>
          <p:cNvPr id="3" name="Content Placeholder 2">
            <a:extLst>
              <a:ext uri="{FF2B5EF4-FFF2-40B4-BE49-F238E27FC236}">
                <a16:creationId xmlns:a16="http://schemas.microsoft.com/office/drawing/2014/main" id="{24F0DCAA-8CC3-FEF6-F942-239603735CF7}"/>
              </a:ext>
            </a:extLst>
          </p:cNvPr>
          <p:cNvSpPr>
            <a:spLocks noGrp="1"/>
          </p:cNvSpPr>
          <p:nvPr>
            <p:ph idx="1"/>
          </p:nvPr>
        </p:nvSpPr>
        <p:spPr>
          <a:xfrm>
            <a:off x="381000" y="1981200"/>
            <a:ext cx="8077200" cy="4525963"/>
          </a:xfrm>
        </p:spPr>
        <p:txBody>
          <a:bodyPr/>
          <a:lstStyle/>
          <a:p>
            <a:pPr marL="0" indent="0">
              <a:buNone/>
            </a:pPr>
            <a:endParaRPr lang="en-US" altLang="en-US" sz="2400" i="1" dirty="0">
              <a:ea typeface="ヒラギノ角ゴ Pro W3" pitchFamily="-84" charset="-128"/>
            </a:endParaRPr>
          </a:p>
          <a:p>
            <a:r>
              <a:rPr lang="en-US" sz="2400" dirty="0"/>
              <a:t>Classic portfolio theory was broken in 2022</a:t>
            </a:r>
          </a:p>
          <a:p>
            <a:endParaRPr lang="en-US" altLang="en-US" sz="2400" dirty="0">
              <a:ea typeface="ヒラギノ角ゴ Pro W3" pitchFamily="-84" charset="-128"/>
            </a:endParaRPr>
          </a:p>
          <a:p>
            <a:r>
              <a:rPr lang="en-US" sz="2400" dirty="0"/>
              <a:t>Fixed Income Corporate Bond Liquidity Problem</a:t>
            </a:r>
            <a:endParaRPr lang="en-US" altLang="en-US" sz="2400" dirty="0"/>
          </a:p>
          <a:p>
            <a:pPr marL="0" indent="0">
              <a:buNone/>
            </a:pPr>
            <a:endParaRPr lang="en-US" altLang="en-US" sz="2400" dirty="0">
              <a:ea typeface="ヒラギノ角ゴ Pro W3" pitchFamily="-84" charset="-128"/>
            </a:endParaRPr>
          </a:p>
        </p:txBody>
      </p:sp>
      <p:pic>
        <p:nvPicPr>
          <p:cNvPr id="6" name="Picture 2" descr="C:\Users\Lenovo\Desktop\OCD2017_M\MISC3\Paul\Images\Financial Times + calc.jpg">
            <a:extLst>
              <a:ext uri="{FF2B5EF4-FFF2-40B4-BE49-F238E27FC236}">
                <a16:creationId xmlns:a16="http://schemas.microsoft.com/office/drawing/2014/main" id="{1560E43D-DBCA-5E8D-FD4D-DCF4FF3BA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50837"/>
            <a:ext cx="2364058" cy="1564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97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E875D-FA11-FFBE-FA01-FB94C238AD12}"/>
            </a:ext>
          </a:extLst>
        </p:cNvPr>
        <p:cNvGrpSpPr/>
        <p:nvPr/>
      </p:nvGrpSpPr>
      <p:grpSpPr>
        <a:xfrm>
          <a:off x="0" y="0"/>
          <a:ext cx="0" cy="0"/>
          <a:chOff x="0" y="0"/>
          <a:chExt cx="0" cy="0"/>
        </a:xfrm>
      </p:grpSpPr>
      <p:sp>
        <p:nvSpPr>
          <p:cNvPr id="28674" name="Rectangle 2">
            <a:extLst>
              <a:ext uri="{FF2B5EF4-FFF2-40B4-BE49-F238E27FC236}">
                <a16:creationId xmlns:a16="http://schemas.microsoft.com/office/drawing/2014/main" id="{8B959DA9-39B4-08F6-0EF4-4953AEF8EA25}"/>
              </a:ext>
            </a:extLst>
          </p:cNvPr>
          <p:cNvSpPr>
            <a:spLocks noGrp="1" noChangeArrowheads="1"/>
          </p:cNvSpPr>
          <p:nvPr>
            <p:ph type="title"/>
          </p:nvPr>
        </p:nvSpPr>
        <p:spPr>
          <a:xfrm>
            <a:off x="228600" y="381000"/>
            <a:ext cx="8229600" cy="1097280"/>
          </a:xfrm>
        </p:spPr>
        <p:txBody>
          <a:bodyPr>
            <a:normAutofit fontScale="90000"/>
          </a:bodyPr>
          <a:lstStyle/>
          <a:p>
            <a:r>
              <a:rPr lang="en-GB" dirty="0"/>
              <a:t>Q Why is there a Corporate bond Liquidity Problem that didn’t exist before the 2008 financial crisis?</a:t>
            </a:r>
          </a:p>
        </p:txBody>
      </p:sp>
      <p:sp>
        <p:nvSpPr>
          <p:cNvPr id="28675" name="Rectangle 3">
            <a:extLst>
              <a:ext uri="{FF2B5EF4-FFF2-40B4-BE49-F238E27FC236}">
                <a16:creationId xmlns:a16="http://schemas.microsoft.com/office/drawing/2014/main" id="{EC80A319-BADE-A887-299C-3883F32D7AF0}"/>
              </a:ext>
            </a:extLst>
          </p:cNvPr>
          <p:cNvSpPr>
            <a:spLocks noGrp="1" noChangeArrowheads="1"/>
          </p:cNvSpPr>
          <p:nvPr>
            <p:ph type="body" idx="1"/>
          </p:nvPr>
        </p:nvSpPr>
        <p:spPr/>
        <p:txBody>
          <a:bodyPr>
            <a:normAutofit lnSpcReduction="10000"/>
          </a:bodyPr>
          <a:lstStyle/>
          <a:p>
            <a:pPr>
              <a:lnSpc>
                <a:spcPct val="90000"/>
              </a:lnSpc>
            </a:pPr>
            <a:r>
              <a:rPr lang="en-GB" dirty="0"/>
              <a:t>Corporate bonds &gt; More instruments than stocks/FX– e.g. Toyota</a:t>
            </a:r>
          </a:p>
          <a:p>
            <a:pPr>
              <a:lnSpc>
                <a:spcPct val="90000"/>
              </a:lnSpc>
            </a:pPr>
            <a:r>
              <a:rPr lang="en-GB" dirty="0"/>
              <a:t>Match buyers and Sellers? Banks need to hold on to Corp Inventory &gt; Requires Capital. </a:t>
            </a:r>
          </a:p>
          <a:p>
            <a:pPr>
              <a:lnSpc>
                <a:spcPct val="90000"/>
              </a:lnSpc>
            </a:pPr>
            <a:r>
              <a:rPr lang="en-GB" dirty="0"/>
              <a:t>Since 2008 banks have less capital &amp; Basle 3 Reg means capital requirement has gone up. </a:t>
            </a:r>
          </a:p>
          <a:p>
            <a:pPr>
              <a:lnSpc>
                <a:spcPct val="90000"/>
              </a:lnSpc>
            </a:pPr>
            <a:r>
              <a:rPr lang="en-GB" dirty="0"/>
              <a:t>Banks can’t hold endless amount Corp Bonds so limits trading bonds – Dealer 2 Client model is broken</a:t>
            </a:r>
          </a:p>
          <a:p>
            <a:pPr>
              <a:lnSpc>
                <a:spcPct val="90000"/>
              </a:lnSpc>
            </a:pPr>
            <a:r>
              <a:rPr lang="en-GB" dirty="0"/>
              <a:t>All-to-All the solution?</a:t>
            </a:r>
          </a:p>
          <a:p>
            <a:pPr>
              <a:lnSpc>
                <a:spcPct val="90000"/>
              </a:lnSpc>
            </a:pPr>
            <a:endParaRPr lang="en-GB" dirty="0"/>
          </a:p>
          <a:p>
            <a:pPr>
              <a:lnSpc>
                <a:spcPct val="90000"/>
              </a:lnSpc>
            </a:pPr>
            <a:endParaRPr lang="en-GB" dirty="0"/>
          </a:p>
          <a:p>
            <a:pPr>
              <a:lnSpc>
                <a:spcPct val="90000"/>
              </a:lnSpc>
            </a:pPr>
            <a:endParaRPr lang="en-GB" dirty="0"/>
          </a:p>
        </p:txBody>
      </p:sp>
    </p:spTree>
    <p:extLst>
      <p:ext uri="{BB962C8B-B14F-4D97-AF65-F5344CB8AC3E}">
        <p14:creationId xmlns:p14="http://schemas.microsoft.com/office/powerpoint/2010/main" val="11296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1E83B-F998-D8AB-570E-A730E94F56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5BDABC-F649-1C4A-4121-E766A57CC481}"/>
              </a:ext>
            </a:extLst>
          </p:cNvPr>
          <p:cNvSpPr>
            <a:spLocks noGrp="1"/>
          </p:cNvSpPr>
          <p:nvPr>
            <p:ph type="title"/>
          </p:nvPr>
        </p:nvSpPr>
        <p:spPr>
          <a:xfrm>
            <a:off x="-1044624" y="386076"/>
            <a:ext cx="8229600" cy="1097280"/>
          </a:xfrm>
        </p:spPr>
        <p:txBody>
          <a:bodyPr/>
          <a:lstStyle/>
          <a:p>
            <a:r>
              <a:rPr lang="en-US" altLang="en-US" dirty="0">
                <a:ea typeface="ヒラギノ角ゴ Pro W3" pitchFamily="-84" charset="-128"/>
              </a:rPr>
              <a:t>Key themes – Week 18 </a:t>
            </a:r>
            <a:endParaRPr lang="en-US" dirty="0"/>
          </a:p>
        </p:txBody>
      </p:sp>
      <p:sp>
        <p:nvSpPr>
          <p:cNvPr id="3" name="Content Placeholder 2">
            <a:extLst>
              <a:ext uri="{FF2B5EF4-FFF2-40B4-BE49-F238E27FC236}">
                <a16:creationId xmlns:a16="http://schemas.microsoft.com/office/drawing/2014/main" id="{24F0DCAA-8CC3-FEF6-F942-239603735CF7}"/>
              </a:ext>
            </a:extLst>
          </p:cNvPr>
          <p:cNvSpPr>
            <a:spLocks noGrp="1"/>
          </p:cNvSpPr>
          <p:nvPr>
            <p:ph idx="1"/>
          </p:nvPr>
        </p:nvSpPr>
        <p:spPr>
          <a:xfrm>
            <a:off x="381000" y="1981200"/>
            <a:ext cx="8077200" cy="4525963"/>
          </a:xfrm>
        </p:spPr>
        <p:txBody>
          <a:bodyPr/>
          <a:lstStyle/>
          <a:p>
            <a:pPr marL="0" indent="0">
              <a:buNone/>
            </a:pPr>
            <a:endParaRPr lang="en-US" altLang="en-US" sz="2400" i="1" dirty="0">
              <a:ea typeface="ヒラギノ角ゴ Pro W3" pitchFamily="-84" charset="-128"/>
            </a:endParaRPr>
          </a:p>
          <a:p>
            <a:r>
              <a:rPr lang="en-US" sz="2400" dirty="0"/>
              <a:t>Revision</a:t>
            </a:r>
          </a:p>
          <a:p>
            <a:endParaRPr lang="en-US" sz="2400" dirty="0"/>
          </a:p>
          <a:p>
            <a:r>
              <a:rPr lang="en-US" altLang="en-US" sz="2400" dirty="0">
                <a:ea typeface="ヒラギノ角ゴ Pro W3" charset="-128"/>
              </a:rPr>
              <a:t>What is the Yen Carry Trade? </a:t>
            </a:r>
            <a:r>
              <a:rPr lang="en-US" sz="2400" dirty="0"/>
              <a:t> </a:t>
            </a:r>
          </a:p>
          <a:p>
            <a:endParaRPr lang="en-US" altLang="en-US" sz="2400" dirty="0">
              <a:ea typeface="ヒラギノ角ゴ Pro W3" pitchFamily="-84" charset="-128"/>
            </a:endParaRPr>
          </a:p>
          <a:p>
            <a:pPr marL="0" indent="0">
              <a:buNone/>
            </a:pPr>
            <a:endParaRPr lang="en-US" altLang="en-US" sz="2400" dirty="0">
              <a:ea typeface="ヒラギノ角ゴ Pro W3" pitchFamily="-84" charset="-128"/>
            </a:endParaRPr>
          </a:p>
        </p:txBody>
      </p:sp>
      <p:pic>
        <p:nvPicPr>
          <p:cNvPr id="6" name="Picture 2" descr="C:\Users\Lenovo\Desktop\OCD2017_M\MISC3\Paul\Images\Financial Times + calc.jpg">
            <a:extLst>
              <a:ext uri="{FF2B5EF4-FFF2-40B4-BE49-F238E27FC236}">
                <a16:creationId xmlns:a16="http://schemas.microsoft.com/office/drawing/2014/main" id="{1560E43D-DBCA-5E8D-FD4D-DCF4FF3BA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50837"/>
            <a:ext cx="2364058" cy="1564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91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1E83B-F998-D8AB-570E-A730E94F56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5BDABC-F649-1C4A-4121-E766A57CC481}"/>
              </a:ext>
            </a:extLst>
          </p:cNvPr>
          <p:cNvSpPr>
            <a:spLocks noGrp="1"/>
          </p:cNvSpPr>
          <p:nvPr>
            <p:ph type="title"/>
          </p:nvPr>
        </p:nvSpPr>
        <p:spPr>
          <a:xfrm>
            <a:off x="-1044624" y="386076"/>
            <a:ext cx="8229600" cy="1097280"/>
          </a:xfrm>
        </p:spPr>
        <p:txBody>
          <a:bodyPr/>
          <a:lstStyle/>
          <a:p>
            <a:r>
              <a:rPr lang="en-US" altLang="en-US" dirty="0" err="1">
                <a:ea typeface="ヒラギノ角ゴ Pro W3" pitchFamily="-84" charset="-128"/>
              </a:rPr>
              <a:t>AcF</a:t>
            </a:r>
            <a:r>
              <a:rPr lang="en-US" altLang="en-US" dirty="0">
                <a:ea typeface="ヒラギノ角ゴ Pro W3" pitchFamily="-84" charset="-128"/>
              </a:rPr>
              <a:t> 304 Summer Examination  </a:t>
            </a:r>
            <a:endParaRPr lang="en-US" dirty="0"/>
          </a:p>
        </p:txBody>
      </p:sp>
      <p:sp>
        <p:nvSpPr>
          <p:cNvPr id="3" name="Content Placeholder 2">
            <a:extLst>
              <a:ext uri="{FF2B5EF4-FFF2-40B4-BE49-F238E27FC236}">
                <a16:creationId xmlns:a16="http://schemas.microsoft.com/office/drawing/2014/main" id="{24F0DCAA-8CC3-FEF6-F942-239603735CF7}"/>
              </a:ext>
            </a:extLst>
          </p:cNvPr>
          <p:cNvSpPr>
            <a:spLocks noGrp="1"/>
          </p:cNvSpPr>
          <p:nvPr>
            <p:ph idx="1"/>
          </p:nvPr>
        </p:nvSpPr>
        <p:spPr>
          <a:xfrm>
            <a:off x="381000" y="1981200"/>
            <a:ext cx="8077200" cy="4525963"/>
          </a:xfrm>
        </p:spPr>
        <p:txBody>
          <a:bodyPr/>
          <a:lstStyle/>
          <a:p>
            <a:pPr marL="0" indent="0">
              <a:buNone/>
            </a:pPr>
            <a:endParaRPr lang="en-US" altLang="en-US" sz="2400" i="1" dirty="0">
              <a:ea typeface="ヒラギノ角ゴ Pro W3" pitchFamily="-84" charset="-128"/>
            </a:endParaRPr>
          </a:p>
          <a:p>
            <a:r>
              <a:rPr lang="en-US" sz="2400" dirty="0"/>
              <a:t>Near Top of Module Moodle Page </a:t>
            </a:r>
          </a:p>
          <a:p>
            <a:endParaRPr lang="en-US" altLang="en-US" sz="2400" dirty="0">
              <a:ea typeface="ヒラギノ角ゴ Pro W3" pitchFamily="-84" charset="-128"/>
            </a:endParaRPr>
          </a:p>
          <a:p>
            <a:endParaRPr lang="en-US" altLang="en-US" sz="2400" dirty="0">
              <a:ea typeface="ヒラギノ角ゴ Pro W3" pitchFamily="-84" charset="-128"/>
            </a:endParaRPr>
          </a:p>
          <a:p>
            <a:pPr marL="0" indent="0">
              <a:buNone/>
            </a:pPr>
            <a:endParaRPr lang="en-US" altLang="en-US" sz="2400" dirty="0">
              <a:ea typeface="ヒラギノ角ゴ Pro W3" pitchFamily="-84" charset="-128"/>
            </a:endParaRPr>
          </a:p>
        </p:txBody>
      </p:sp>
      <p:pic>
        <p:nvPicPr>
          <p:cNvPr id="6" name="Picture 2" descr="C:\Users\Lenovo\Desktop\OCD2017_M\MISC3\Paul\Images\Financial Times + calc.jpg">
            <a:extLst>
              <a:ext uri="{FF2B5EF4-FFF2-40B4-BE49-F238E27FC236}">
                <a16:creationId xmlns:a16="http://schemas.microsoft.com/office/drawing/2014/main" id="{1560E43D-DBCA-5E8D-FD4D-DCF4FF3BA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50837"/>
            <a:ext cx="2364058" cy="15649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1298EB0-1D05-98B0-2BD3-723171AABA0F}"/>
              </a:ext>
            </a:extLst>
          </p:cNvPr>
          <p:cNvPicPr>
            <a:picLocks noChangeAspect="1"/>
          </p:cNvPicPr>
          <p:nvPr/>
        </p:nvPicPr>
        <p:blipFill>
          <a:blip r:embed="rId3"/>
          <a:stretch>
            <a:fillRect/>
          </a:stretch>
        </p:blipFill>
        <p:spPr>
          <a:xfrm>
            <a:off x="539552" y="3212976"/>
            <a:ext cx="9144000" cy="1624000"/>
          </a:xfrm>
          <a:prstGeom prst="rect">
            <a:avLst/>
          </a:prstGeom>
        </p:spPr>
      </p:pic>
    </p:spTree>
    <p:extLst>
      <p:ext uri="{BB962C8B-B14F-4D97-AF65-F5344CB8AC3E}">
        <p14:creationId xmlns:p14="http://schemas.microsoft.com/office/powerpoint/2010/main" val="315877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2465</Words>
  <Application>Microsoft Office PowerPoint</Application>
  <PresentationFormat>On-screen Show (4:3)</PresentationFormat>
  <Paragraphs>368</Paragraphs>
  <Slides>40</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Palatino Linotype</vt:lpstr>
      <vt:lpstr>Symbol</vt:lpstr>
      <vt:lpstr>Times New Roman</vt:lpstr>
      <vt:lpstr>Verdana</vt:lpstr>
      <vt:lpstr>ヒラギノ角ゴ Pro W3</vt:lpstr>
      <vt:lpstr>Tema de Office</vt:lpstr>
      <vt:lpstr>AcF 304 Financial Markets  </vt:lpstr>
      <vt:lpstr>REVISION SESSION OUTLINE</vt:lpstr>
      <vt:lpstr>PowerPoint Presentation</vt:lpstr>
      <vt:lpstr>Key themes – Week 12 </vt:lpstr>
      <vt:lpstr>Key themes – Week 14 </vt:lpstr>
      <vt:lpstr>Key themes – Week 16 </vt:lpstr>
      <vt:lpstr>Q Why is there a Corporate bond Liquidity Problem that didn’t exist before the 2008 financial crisis?</vt:lpstr>
      <vt:lpstr>Key themes – Week 18 </vt:lpstr>
      <vt:lpstr>AcF 304 Summer Examination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AcF 304 Summer Examination  </vt:lpstr>
      <vt:lpstr>AcF 304 Summer Examination  </vt:lpstr>
      <vt:lpstr>AcF 304 Summer Examination  </vt:lpstr>
      <vt:lpstr>REVISION SESSION OUTLINE</vt:lpstr>
      <vt:lpstr>OUTLINE</vt:lpstr>
      <vt:lpstr>1. Financial Markets and Financial System Overview </vt:lpstr>
      <vt:lpstr>2a. Term Structure of Interest Rates           </vt:lpstr>
      <vt:lpstr>2b. Bond Markets          </vt:lpstr>
      <vt:lpstr>3. The Foreign Exchange Market        </vt:lpstr>
      <vt:lpstr>4. Money Markets        </vt:lpstr>
      <vt:lpstr>5. Why Do Financial Crises Occur and Why Are They So Damaging to the Economy – Part 1 </vt:lpstr>
      <vt:lpstr>6. Why Do Financial Crises Occur and Why Are They So Damaging to the Economy – Part 2 </vt:lpstr>
      <vt:lpstr>7. Central Banks &amp; Conduct of Monetary Policy    </vt:lpstr>
      <vt:lpstr>8. The Stock Market          </vt:lpstr>
      <vt:lpstr>9a. Investment Management Trends &amp; Challenges          </vt:lpstr>
      <vt:lpstr>9b. Commodities        </vt:lpstr>
      <vt:lpstr>10. Financial Derivatives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Groba, Jonatan</dc:creator>
  <cp:lastModifiedBy>McCormick, Paul</cp:lastModifiedBy>
  <cp:revision>712</cp:revision>
  <cp:lastPrinted>2021-04-16T15:28:05Z</cp:lastPrinted>
  <dcterms:modified xsi:type="dcterms:W3CDTF">2024-05-07T12:14:43Z</dcterms:modified>
</cp:coreProperties>
</file>