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63" r:id="rId3"/>
    <p:sldId id="665" r:id="rId4"/>
    <p:sldId id="666" r:id="rId5"/>
    <p:sldId id="667" r:id="rId6"/>
    <p:sldId id="668" r:id="rId7"/>
    <p:sldId id="669" r:id="rId8"/>
    <p:sldId id="670" r:id="rId9"/>
    <p:sldId id="671" r:id="rId10"/>
    <p:sldId id="672" r:id="rId11"/>
    <p:sldId id="673" r:id="rId12"/>
    <p:sldId id="674" r:id="rId13"/>
    <p:sldId id="6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D8A4-1B5B-4FD4-B268-E0809AB33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C4542-BBF3-4422-9A58-4833BA5B6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DA5CB-050B-4140-8C32-F87C5E8E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1183-CFAB-4160-B2F4-DFF4B1263FE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E5936-5D1F-4696-A99E-D97326B88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124C4-299B-4B87-99DD-1C7CCB96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0EA3-215B-4E37-901F-BC2026459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78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391E-B282-41F8-928B-CAE8CF72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AA90D-0B33-49A2-ABE4-D77E3CDB5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168C8-5B15-4749-A6F0-61719E96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1183-CFAB-4160-B2F4-DFF4B1263FE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C48A2-B80A-4406-B6FB-73276C06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D8DDE-BE3D-4141-83C1-86E8E153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0EA3-215B-4E37-901F-BC2026459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18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32D02-30DD-4A3E-AE39-8F3E497F9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75E4B-C629-4D6C-BDEF-18429A6CC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F0974-1391-43A6-A555-9F1415B7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1183-CFAB-4160-B2F4-DFF4B1263FE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66983-2BA1-4D1B-97DF-58E56955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22A0D-43C7-4EA1-800F-0C7895A6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0EA3-215B-4E37-901F-BC2026459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255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41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4587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2333627"/>
            <a:ext cx="10972800" cy="44587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9600" y="3067054"/>
            <a:ext cx="10972800" cy="36194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09600" y="3581400"/>
            <a:ext cx="10972800" cy="30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4038600"/>
            <a:ext cx="10972800" cy="381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609600" y="4572000"/>
            <a:ext cx="10972800" cy="53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609600" y="5257800"/>
            <a:ext cx="10972800" cy="381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21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4931-900C-4319-8634-33F3129A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D2F5-C6B5-4997-81FF-FDE32265A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EB012-B80D-4E3C-B66D-313EC6B0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1183-CFAB-4160-B2F4-DFF4B1263FE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77DBD-95AB-4E3C-9752-DBEA59D18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135CF-EB53-4C0A-8A3F-4B27E345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0EA3-215B-4E37-901F-BC2026459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28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9AB3-5D4B-403D-BD24-56B77D6FE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FDC2C-EA01-43AF-87AF-96837CF4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009CF-3747-4CB0-89EA-CFA2D5B5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1183-CFAB-4160-B2F4-DFF4B1263FE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63005-7F4D-429F-B061-F428EAE2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D82B9-136E-46F5-B5EE-32239D3E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0EA3-215B-4E37-901F-BC2026459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91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1F78-3694-4C0B-B10F-B6C0C8C4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98351-A97E-461E-8F85-E8B964225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23716-DB56-4E08-8412-AA80B2A50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8523C-8241-4E97-A631-698822C2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1183-CFAB-4160-B2F4-DFF4B1263FE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DA472-EABA-420E-AF27-C1BEE486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3784C-52FA-4750-ADEB-0F530BD0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0EA3-215B-4E37-901F-BC2026459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52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A5D1-F292-4457-A22F-CECB036E1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7784C-9BB8-4411-B043-D7496433B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34581-FC33-4258-89E9-4F239C993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29D68-9039-474E-9E03-382A2E0F9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D5091-4345-42D5-B711-3F6CF61CD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B3CDD-F16D-49E6-A1B2-E4B9EE10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1183-CFAB-4160-B2F4-DFF4B1263FE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E9535-37B5-49A9-8CB9-EAB9E810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DADD8-AC91-4A30-8402-1D90A9CD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0EA3-215B-4E37-901F-BC2026459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74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F39F-C0F1-4126-BED2-2B4A2236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8295F-5FD6-4193-999B-C553A9ED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1183-CFAB-4160-B2F4-DFF4B1263FE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392D2-CF4F-4AFF-8AC9-4665538B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DAE07-E5FF-4DA7-9307-D3A6BA7C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0EA3-215B-4E37-901F-BC2026459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86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E3448-1F23-4319-BD7C-ACBFD882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1183-CFAB-4160-B2F4-DFF4B1263FE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CE0BE-15CE-42C7-91BB-383D8726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94DF3-4251-43F4-B1D1-FB06D7DB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0EA3-215B-4E37-901F-BC2026459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09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767C-F946-4059-98A5-9BDD9CFD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EACB-CD27-4FE2-AC98-4DBF3553C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E8FC3-5FD3-49D0-9600-62EDC96E0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8E9D2-91CA-41F6-BB1E-5C2E3C8B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1183-CFAB-4160-B2F4-DFF4B1263FE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E8D05-52D8-4747-A321-F0B02B52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E08F7-A172-4E34-942A-05E1C3FB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0EA3-215B-4E37-901F-BC2026459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3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FBE0-6AB0-43E0-9071-B7FEB921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9C2DB-DA96-42FA-AE15-B0D058D0F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86C28-5501-4024-9285-31BD1196E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3FE9B-0473-4FF1-9000-FB2303A0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1183-CFAB-4160-B2F4-DFF4B1263FE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025ED-4FC8-47AB-BAC7-C8FBBBD8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4CA45-5279-4863-8960-2B623B68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0EA3-215B-4E37-901F-BC2026459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53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61C28-F819-4951-ACF4-81C49342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E736E-C55F-4956-8564-29FFF956A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62586-1F51-47DE-AA81-8EBD949D4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1183-CFAB-4160-B2F4-DFF4B1263FE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F17F5-423F-4FBB-A3B5-DE6CE8D89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F39ED-B66D-4A90-924B-CCB7CDA84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A0EA3-215B-4E37-901F-BC2026459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66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1.jp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32AF-DD42-46E7-90EB-F6723401A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Refresher on rates and rounding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42144-899F-4540-A802-1C05243B9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57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Textbook Example 5.2 </a:t>
            </a:r>
            <a:r>
              <a:rPr lang="en-US" altLang="en-US" sz="2000" dirty="0"/>
              <a:t>(4 of 4)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Thus, paying $4000 per month for 48 months is equivalent to paying a present value of $173,867 today. This cost is $173,867 − $150,000 = $23,867 higher than the cost of purchasing the system, so it is better to pay $150,000 for the system rather than lease it. We can interpret this result as meaning that at a 5% APR with semiannual compounding, by promising to repay $4000 per month, your firm can borrow $173,867 today. With this loan it could purchase the phone system and have an additional $23,867 to use for other purposes.</a:t>
            </a:r>
          </a:p>
        </p:txBody>
      </p:sp>
    </p:spTree>
    <p:extLst>
      <p:ext uri="{BB962C8B-B14F-4D97-AF65-F5344CB8AC3E}">
        <p14:creationId xmlns:p14="http://schemas.microsoft.com/office/powerpoint/2010/main" val="355416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Alternative Example 5.2 </a:t>
            </a:r>
            <a:r>
              <a:rPr lang="en-US" altLang="en-US" sz="2000" dirty="0"/>
              <a:t>(1 of 3)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Problem</a:t>
            </a:r>
            <a:endParaRPr lang="en-US" altLang="en-US" dirty="0"/>
          </a:p>
          <a:p>
            <a:pPr lvl="1"/>
            <a:r>
              <a:rPr lang="en-US" altLang="en-US" dirty="0"/>
              <a:t>A firm is considering purchasing or leasing a luxury automobile for the CEO. The vehicle is expected to last three years. You can buy the car for $65,000 up front , or you can lease it for $1,800 per month for 36 months. The firm can borrow at an interest rate of 8% APR with quarterly compounding. Should you purchase the system outright or pay $1,800 per month?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6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Alternative Example 5.2 </a:t>
            </a:r>
            <a:r>
              <a:rPr lang="en-US" altLang="en-US" sz="2000" dirty="0"/>
              <a:t>(2 of 3)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273300"/>
          </a:xfrm>
        </p:spPr>
        <p:txBody>
          <a:bodyPr/>
          <a:lstStyle/>
          <a:p>
            <a:r>
              <a:rPr lang="en-US" altLang="en-US" b="1" dirty="0"/>
              <a:t>Solution</a:t>
            </a:r>
            <a:endParaRPr lang="en-US" altLang="en-US" dirty="0"/>
          </a:p>
          <a:p>
            <a:pPr lvl="1"/>
            <a:r>
              <a:rPr lang="en-US" altLang="en-US" dirty="0"/>
              <a:t>The first step is to compute the discount rate that corresponds to monthly compounding. To convert an 8% rate compounded quarterly to a monthly discount rate, compound the quarterly rate using Equations 5.3 and 5.1:</a:t>
            </a:r>
            <a:endParaRPr lang="en-US" dirty="0"/>
          </a:p>
        </p:txBody>
      </p:sp>
      <p:graphicFrame>
        <p:nvGraphicFramePr>
          <p:cNvPr id="52225" name="Object 2"/>
          <p:cNvGraphicFramePr>
            <a:graphicFrameLocks noChangeAspect="1"/>
          </p:cNvGraphicFramePr>
          <p:nvPr/>
        </p:nvGraphicFramePr>
        <p:xfrm>
          <a:off x="2026634" y="4038601"/>
          <a:ext cx="8138732" cy="822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4152600" imgH="419040" progId="Equation.DSMT4">
                  <p:embed/>
                </p:oleObj>
              </mc:Choice>
              <mc:Fallback>
                <p:oleObj name="Equation" r:id="rId3" imgW="4152600" imgH="419040" progId="Equation.DSMT4">
                  <p:embed/>
                  <p:pic>
                    <p:nvPicPr>
                      <p:cNvPr id="5222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634" y="4038601"/>
                        <a:ext cx="8138732" cy="8225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174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Alternative Example 5.2 </a:t>
            </a:r>
            <a:r>
              <a:rPr lang="en-US" altLang="en-US" sz="2000" dirty="0"/>
              <a:t>(3 of 3)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1600200"/>
          </a:xfrm>
        </p:spPr>
        <p:txBody>
          <a:bodyPr/>
          <a:lstStyle/>
          <a:p>
            <a:r>
              <a:rPr lang="en-US" altLang="en-US" b="1" dirty="0"/>
              <a:t>Solution</a:t>
            </a:r>
            <a:endParaRPr lang="en-US" altLang="en-US" dirty="0"/>
          </a:p>
          <a:p>
            <a:pPr lvl="1"/>
            <a:r>
              <a:rPr lang="en-US" altLang="en-US" sz="2400" dirty="0"/>
              <a:t>Given a monthly discount rate of 0.66227%, the present value of the 36 monthly payments can be computed:</a:t>
            </a:r>
            <a:endParaRPr lang="en-US" sz="2400" dirty="0"/>
          </a:p>
        </p:txBody>
      </p:sp>
      <p:graphicFrame>
        <p:nvGraphicFramePr>
          <p:cNvPr id="51201" name="Object 2"/>
          <p:cNvGraphicFramePr>
            <a:graphicFrameLocks noChangeAspect="1"/>
          </p:cNvGraphicFramePr>
          <p:nvPr/>
        </p:nvGraphicFramePr>
        <p:xfrm>
          <a:off x="2559067" y="3303930"/>
          <a:ext cx="7073866" cy="82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3682800" imgH="431640" progId="Equation.DSMT4">
                  <p:embed/>
                </p:oleObj>
              </mc:Choice>
              <mc:Fallback>
                <p:oleObj name="Equation" r:id="rId3" imgW="3682800" imgH="431640" progId="Equation.DSMT4">
                  <p:embed/>
                  <p:pic>
                    <p:nvPicPr>
                      <p:cNvPr id="5120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67" y="3303930"/>
                        <a:ext cx="7073866" cy="82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1981200" y="4269510"/>
            <a:ext cx="8229600" cy="1524000"/>
          </a:xfrm>
        </p:spPr>
        <p:txBody>
          <a:bodyPr/>
          <a:lstStyle/>
          <a:p>
            <a:pPr marL="740664" lvl="1" indent="-283464"/>
            <a:r>
              <a:rPr lang="en-US" altLang="en-US" sz="2400" dirty="0"/>
              <a:t>Paying $1,800 per month for 36 months is equivalent to paying $57,486 today. This is $65,000 − $57,486 = $7,514 lower than the cost of purchasing the system, so it is better to lease the vehicle rather than buy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777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52650" y="304801"/>
                <a:ext cx="7886700" cy="58721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Pay attention how you round numbers and handle decimals</a:t>
                </a:r>
              </a:p>
              <a:p>
                <a:pPr marL="0" indent="0">
                  <a:buNone/>
                </a:pPr>
                <a:r>
                  <a:rPr lang="en-GB" dirty="0"/>
                  <a:t> remember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=0.0066666667 </m:t>
                    </m:r>
                  </m:oMath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/>
                  <a:t>                       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≈0.0067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0.006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ea typeface="Cambria Math" panose="020405030504060302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≈0.007</m:t>
                    </m:r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GB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≠0.006</m:t>
                    </m:r>
                  </m:oMath>
                </a14:m>
                <a:endParaRPr lang="en-GB" dirty="0"/>
              </a:p>
              <a:p>
                <a:r>
                  <a:rPr lang="en-GB" dirty="0"/>
                  <a:t>Use at least two decimal places to work out solutions. Preferred to deal with 4 decimals for rates and 2 decimals for £. </a:t>
                </a:r>
              </a:p>
              <a:p>
                <a:r>
                  <a:rPr lang="en-GB" dirty="0"/>
                  <a:t>Remember that small decimal issues in an interest rate can mean a lot in terms of money. </a:t>
                </a:r>
              </a:p>
              <a:p>
                <a:r>
                  <a:rPr lang="en-GB" dirty="0"/>
                  <a:t>If you experience difficulties dealing with interest rates, APR, EAR and compounding interest in general, revise Chapter 5 of the book</a:t>
                </a:r>
              </a:p>
              <a:p>
                <a:r>
                  <a:rPr lang="en-GB" dirty="0"/>
                  <a:t>Following, I attach some optional slides corresponding to that chapter, take a look if you are confused about using an APR.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304801"/>
                <a:ext cx="7886700" cy="5872163"/>
              </a:xfrm>
              <a:blipFill>
                <a:blip r:embed="rId2"/>
                <a:stretch>
                  <a:fillRect l="-1159" t="-2596" r="-14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58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Annual Percentage Rates </a:t>
            </a:r>
            <a:r>
              <a:rPr lang="en-US" altLang="en-US" sz="2000" dirty="0"/>
              <a:t>(1 of 4)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/>
              <a:t>annual percentage rate (APR)</a:t>
            </a:r>
            <a:r>
              <a:rPr lang="en-US" altLang="en-US" dirty="0"/>
              <a:t>, indicates the amount of simple interest earned in one year.</a:t>
            </a:r>
          </a:p>
          <a:p>
            <a:pPr lvl="1"/>
            <a:r>
              <a:rPr lang="en-US" altLang="en-US" b="1" dirty="0"/>
              <a:t>Simple interest</a:t>
            </a:r>
            <a:r>
              <a:rPr lang="en-US" altLang="en-US" dirty="0"/>
              <a:t> is the amount of interest earned </a:t>
            </a:r>
            <a:r>
              <a:rPr lang="en-US" altLang="en-US" b="1" dirty="0"/>
              <a:t>without </a:t>
            </a:r>
            <a:r>
              <a:rPr lang="en-US" altLang="en-US" dirty="0"/>
              <a:t>the effect of compounding.</a:t>
            </a:r>
          </a:p>
          <a:p>
            <a:pPr lvl="1"/>
            <a:r>
              <a:rPr lang="en-US" altLang="en-US" dirty="0"/>
              <a:t>The APR is typically less than the effective annual rate (EAR).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75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Annual Percentage Rates </a:t>
            </a:r>
            <a:r>
              <a:rPr lang="en-US" altLang="en-US" sz="2000" dirty="0"/>
              <a:t>(2 of 4)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600200"/>
          </a:xfrm>
        </p:spPr>
        <p:txBody>
          <a:bodyPr/>
          <a:lstStyle/>
          <a:p>
            <a:r>
              <a:rPr lang="en-US" altLang="en-US" b="1" dirty="0"/>
              <a:t>The APR itself cannot be used as a discount rate.</a:t>
            </a:r>
          </a:p>
          <a:p>
            <a:pPr lvl="1"/>
            <a:r>
              <a:rPr lang="en-US" altLang="en-US" dirty="0"/>
              <a:t>The APR with </a:t>
            </a:r>
            <a:r>
              <a:rPr lang="en-US" altLang="en-US" i="1" dirty="0"/>
              <a:t>k</a:t>
            </a:r>
            <a:r>
              <a:rPr lang="en-US" altLang="en-US" dirty="0"/>
              <a:t> compounding periods is a way of quoting the actual interest earned each compounding period:</a:t>
            </a:r>
            <a:endParaRPr lang="en-US" dirty="0"/>
          </a:p>
        </p:txBody>
      </p:sp>
      <p:graphicFrame>
        <p:nvGraphicFramePr>
          <p:cNvPr id="27649" name="Object 4"/>
          <p:cNvGraphicFramePr>
            <a:graphicFrameLocks noChangeAspect="1"/>
          </p:cNvGraphicFramePr>
          <p:nvPr/>
        </p:nvGraphicFramePr>
        <p:xfrm>
          <a:off x="2771137" y="3358014"/>
          <a:ext cx="6649729" cy="1207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3416040" imgH="622080" progId="Equation.DSMT4">
                  <p:embed/>
                </p:oleObj>
              </mc:Choice>
              <mc:Fallback>
                <p:oleObj name="Equation" r:id="rId3" imgW="3416040" imgH="622080" progId="Equation.DSMT4">
                  <p:embed/>
                  <p:pic>
                    <p:nvPicPr>
                      <p:cNvPr id="2764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137" y="3358014"/>
                        <a:ext cx="6649729" cy="1207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094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Annual Percentage Rates </a:t>
            </a:r>
            <a:r>
              <a:rPr lang="en-US" altLang="en-US" sz="2000" dirty="0"/>
              <a:t>(3 of 4)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38099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Converting an APR to an EAR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571970" y="2206993"/>
          <a:ext cx="3048061" cy="891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514600" imgH="736560" progId="Equation.DSMT4">
                  <p:embed/>
                </p:oleObj>
              </mc:Choice>
              <mc:Fallback>
                <p:oleObj name="Equation" r:id="rId3" imgW="2514600" imgH="73656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70" y="2206993"/>
                        <a:ext cx="3048061" cy="891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1981200" y="3324678"/>
            <a:ext cx="8229600" cy="1552122"/>
          </a:xfrm>
        </p:spPr>
        <p:txBody>
          <a:bodyPr/>
          <a:lstStyle/>
          <a:p>
            <a:pPr marL="740664" lvl="1" indent="-283464"/>
            <a:r>
              <a:rPr lang="en-US" altLang="en-US" sz="2400" dirty="0"/>
              <a:t>The EAR increases with the frequency of compounding.</a:t>
            </a:r>
          </a:p>
          <a:p>
            <a:pPr lvl="2"/>
            <a:r>
              <a:rPr lang="en-US" altLang="en-US" sz="2400" b="1" dirty="0"/>
              <a:t>Continuous compounding</a:t>
            </a:r>
            <a:r>
              <a:rPr lang="en-US" altLang="en-US" sz="2400" dirty="0"/>
              <a:t> is compounding every instant.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987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Annual Percentage Rates </a:t>
            </a:r>
            <a:r>
              <a:rPr lang="en-US" altLang="en-US" sz="2000" dirty="0"/>
              <a:t>(4 of 4)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Table 5.1 </a:t>
            </a:r>
            <a:r>
              <a:rPr lang="en-US" altLang="en-US" dirty="0">
                <a:solidFill>
                  <a:srgbClr val="000000"/>
                </a:solidFill>
              </a:rPr>
              <a:t>Effective Annual Rates for a 6% APR with Different Compounding Periods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0" y="2482277"/>
          <a:ext cx="6096000" cy="276860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Compounding Interval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Effective</a:t>
                      </a:r>
                      <a:r>
                        <a:rPr lang="en-US" sz="1400" baseline="0" dirty="0"/>
                        <a:t> Annual Rate</a:t>
                      </a:r>
                      <a:endParaRPr lang="en-US" sz="1400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368">
                <a:tc>
                  <a:txBody>
                    <a:bodyPr/>
                    <a:lstStyle/>
                    <a:p>
                      <a:r>
                        <a:rPr lang="en-US" sz="1400" dirty="0"/>
                        <a:t>Annual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Ay R = 1 +, 0.06 divided by 1, to the first power minus 1 = 6 percent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368">
                <a:tc>
                  <a:txBody>
                    <a:bodyPr/>
                    <a:lstStyle/>
                    <a:p>
                      <a:r>
                        <a:rPr lang="en-US" sz="1400" dirty="0"/>
                        <a:t>Semiannual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Ay R = 1 +, 0.06 divided by 2, squared minus 1 = 6.09 percent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368">
                <a:tc>
                  <a:txBody>
                    <a:bodyPr/>
                    <a:lstStyle/>
                    <a:p>
                      <a:r>
                        <a:rPr lang="en-US" sz="1400" dirty="0"/>
                        <a:t>Monthly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Ay R = 1 +, 0.06 divided by 12, to the twelfth power minus 1 = 6.1678 percent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368">
                <a:tc>
                  <a:txBody>
                    <a:bodyPr/>
                    <a:lstStyle/>
                    <a:p>
                      <a:r>
                        <a:rPr lang="en-US" sz="1400" dirty="0"/>
                        <a:t>Daily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Ay R = 1 +, 0.06 divided by 365, to the power of 365 minus 1 = 6.1831 percent.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794550" y="2810162"/>
          <a:ext cx="1548149" cy="545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333440" imgH="469800" progId="Equation.DSMT4">
                  <p:embed/>
                </p:oleObj>
              </mc:Choice>
              <mc:Fallback>
                <p:oleObj name="Equation" r:id="rId3" imgW="1333440" imgH="4698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94550" y="2810162"/>
                        <a:ext cx="1548149" cy="545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661849" y="3436797"/>
          <a:ext cx="1813548" cy="545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562040" imgH="469800" progId="Equation.DSMT4">
                  <p:embed/>
                </p:oleObj>
              </mc:Choice>
              <mc:Fallback>
                <p:oleObj name="Equation" r:id="rId5" imgW="1562040" imgH="4698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61849" y="3436797"/>
                        <a:ext cx="1813548" cy="545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536521" y="4051014"/>
          <a:ext cx="2064204" cy="545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1777680" imgH="469800" progId="Equation.DSMT4">
                  <p:embed/>
                </p:oleObj>
              </mc:Choice>
              <mc:Fallback>
                <p:oleObj name="Equation" r:id="rId7" imgW="1777680" imgH="4698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36521" y="4051014"/>
                        <a:ext cx="2064204" cy="545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507035" y="4674467"/>
          <a:ext cx="2123179" cy="545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1828800" imgH="469800" progId="Equation.DSMT4">
                  <p:embed/>
                </p:oleObj>
              </mc:Choice>
              <mc:Fallback>
                <p:oleObj name="Equation" r:id="rId9" imgW="1828800" imgH="4698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07035" y="4674467"/>
                        <a:ext cx="2123179" cy="545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1981200" y="5364020"/>
            <a:ext cx="8229600" cy="838200"/>
          </a:xfrm>
        </p:spPr>
        <p:txBody>
          <a:bodyPr/>
          <a:lstStyle/>
          <a:p>
            <a:pPr marL="740664" lvl="1" indent="-283464"/>
            <a:r>
              <a:rPr lang="en-US" altLang="en-US" sz="2400" dirty="0"/>
              <a:t>A 6% APR with continuous compounding results in an EAR of approximately 6.1837%.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619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Textbook Example 5.2 </a:t>
            </a:r>
            <a:r>
              <a:rPr lang="en-US" altLang="en-US" sz="2000" dirty="0"/>
              <a:t>(1 of 4)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b="1" dirty="0"/>
              <a:t>Converting the APR to a Discount Rate</a:t>
            </a:r>
            <a:endParaRPr lang="en-IN" dirty="0"/>
          </a:p>
          <a:p>
            <a:pPr fontAlgn="t"/>
            <a:r>
              <a:rPr lang="en-US" b="1" dirty="0"/>
              <a:t>Problem</a:t>
            </a:r>
            <a:endParaRPr lang="en-IN" dirty="0"/>
          </a:p>
          <a:p>
            <a:pPr marL="745200" indent="-248400" fontAlgn="t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dirty="0"/>
              <a:t>Your firm is purchasing a new telephone system, which will last for four years. You can purchase the system for an upfront cost of $ 150,000, or you can lease the system from the manufacturer for $4000 paid at the end of each month. Your firm can borrow at an interest rate of 5% APR with semiannual compounding. Should you purchase the system outright or pay $4000 per month?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5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Textbook Example 5.2 </a:t>
            </a:r>
            <a:r>
              <a:rPr lang="en-US" altLang="en-US" sz="2000" dirty="0"/>
              <a:t>(2 of 4)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679757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/>
              <a:t>Solution</a:t>
            </a:r>
          </a:p>
          <a:p>
            <a:pPr>
              <a:spcBef>
                <a:spcPts val="600"/>
              </a:spcBef>
            </a:pPr>
            <a:r>
              <a:rPr lang="en-IN" sz="1800" dirty="0"/>
              <a:t>The cost of leasing the system is a 48-month annuity of $4000 per month:</a:t>
            </a:r>
          </a:p>
        </p:txBody>
      </p:sp>
      <p:pic>
        <p:nvPicPr>
          <p:cNvPr id="12" name="Picture 11" descr="A timeline is marked 0, 1, 2, and so on to 48, representing months. Below the line, 1 through 48 are each labeled, 4,000 dollars, representing payments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610" y="2383665"/>
            <a:ext cx="6004780" cy="8530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1981200" y="3329349"/>
            <a:ext cx="8194964" cy="110105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IN" sz="1800" dirty="0"/>
              <a:t> We can compute the present value of the lease cash flows using the annuity formula, but first we need to compute the discount rate that corresponds to a period length of one month. To do so, we convert the borrowing cost of 5% APR with semiannual compounding to a monthly discount rate. Using Eq. 5.2,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>
          <a:xfrm>
            <a:off x="2209800" y="4528457"/>
            <a:ext cx="5334000" cy="3069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dirty="0"/>
              <a:t>the APR corresponds to a six-month discount rate of 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7598425" y="4456983"/>
          <a:ext cx="1101632" cy="525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825480" imgH="393480" progId="Equation.DSMT4">
                  <p:embed/>
                </p:oleObj>
              </mc:Choice>
              <mc:Fallback>
                <p:oleObj name="Equation" r:id="rId4" imgW="825480" imgH="39348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98425" y="4456983"/>
                        <a:ext cx="1101632" cy="525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8737002" y="4535053"/>
            <a:ext cx="1439163" cy="3006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dirty="0"/>
              <a:t>To convert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2209800" y="5008949"/>
            <a:ext cx="7966364" cy="2857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dirty="0"/>
              <a:t>a six-month discount a one-month discount rate, we compound the six-month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7"/>
          </p:nvPr>
        </p:nvSpPr>
        <p:spPr>
          <a:xfrm>
            <a:off x="2209800" y="5351100"/>
            <a:ext cx="762000" cy="2672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800" dirty="0"/>
              <a:t>rate by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048000" y="5247052"/>
          <a:ext cx="195442" cy="504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152280" imgH="393480" progId="Equation.DSMT4">
                  <p:embed/>
                </p:oleObj>
              </mc:Choice>
              <mc:Fallback>
                <p:oleObj name="Equation" r:id="rId6" imgW="152280" imgH="39348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8000" y="5247052"/>
                        <a:ext cx="195442" cy="504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3352800" y="5347096"/>
            <a:ext cx="6823364" cy="304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dirty="0"/>
              <a:t>using Eq. 5.1: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408783" y="5777343"/>
          <a:ext cx="3568398" cy="52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8" imgW="2349360" imgH="342720" progId="Equation.DSMT4">
                  <p:embed/>
                </p:oleObj>
              </mc:Choice>
              <mc:Fallback>
                <p:oleObj name="Equation" r:id="rId8" imgW="2349360" imgH="34272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08783" y="5777343"/>
                        <a:ext cx="3568398" cy="520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893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Textbook Example 5.2 </a:t>
            </a:r>
            <a:r>
              <a:rPr lang="en-US" altLang="en-US" sz="2000" dirty="0"/>
              <a:t>(3 of 4)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33228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/>
              <a:t>(Alternatively, we could first use Eq. 5.3 to convert the APR to an EAR: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241551" y="1968500"/>
          <a:ext cx="37766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438280" imgH="393480" progId="Equation.DSMT4">
                  <p:embed/>
                </p:oleObj>
              </mc:Choice>
              <mc:Fallback>
                <p:oleObj name="Equation" r:id="rId3" imgW="2438280" imgH="39348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1551" y="1968500"/>
                        <a:ext cx="3776663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6096000" y="2050651"/>
            <a:ext cx="4114800" cy="3086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dirty="0"/>
              <a:t>Then we can convert the EAR to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2231848" y="2604854"/>
            <a:ext cx="4549952" cy="3619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a monthly rate using Eq. 5.1: (1.050625)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6851225" y="2476557"/>
          <a:ext cx="343758" cy="59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228600" imgH="393480" progId="Equation.DSMT4">
                  <p:embed/>
                </p:oleObj>
              </mc:Choice>
              <mc:Fallback>
                <p:oleObj name="Equation" r:id="rId5" imgW="228600" imgH="39348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1225" y="2476557"/>
                        <a:ext cx="343758" cy="592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7282880" y="2604854"/>
            <a:ext cx="2927920" cy="3619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– 1 = 0.4124% per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231848" y="3103760"/>
            <a:ext cx="8283752" cy="648841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month.) Given this discount rate, we can use the annuity formula (Eq. 4.9) to compute the present value of the 48 monthly payments: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445207" y="3809000"/>
          <a:ext cx="5552235" cy="662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3619440" imgH="431640" progId="Equation.DSMT4">
                  <p:embed/>
                </p:oleObj>
              </mc:Choice>
              <mc:Fallback>
                <p:oleObj name="Equation" r:id="rId7" imgW="3619440" imgH="43164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45207" y="3809000"/>
                        <a:ext cx="5552235" cy="662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1981200" y="4544292"/>
            <a:ext cx="8229600" cy="381000"/>
          </a:xfrm>
        </p:spPr>
        <p:txBody>
          <a:bodyPr/>
          <a:lstStyle/>
          <a:p>
            <a:r>
              <a:rPr lang="en-IN" sz="2000" dirty="0"/>
              <a:t>We can also use the annuity spreadsheet: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981202" y="4953000"/>
          <a:ext cx="8229599" cy="914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07506">
                  <a:extLst>
                    <a:ext uri="{9D8B030D-6E8A-4147-A177-3AD203B41FA5}">
                      <a16:colId xmlns:a16="http://schemas.microsoft.com/office/drawing/2014/main" val="346441756"/>
                    </a:ext>
                  </a:extLst>
                </a:gridCol>
                <a:gridCol w="692209">
                  <a:extLst>
                    <a:ext uri="{9D8B030D-6E8A-4147-A177-3AD203B41FA5}">
                      <a16:colId xmlns:a16="http://schemas.microsoft.com/office/drawing/2014/main" val="2020511808"/>
                    </a:ext>
                  </a:extLst>
                </a:gridCol>
                <a:gridCol w="922946">
                  <a:extLst>
                    <a:ext uri="{9D8B030D-6E8A-4147-A177-3AD203B41FA5}">
                      <a16:colId xmlns:a16="http://schemas.microsoft.com/office/drawing/2014/main" val="4148806993"/>
                    </a:ext>
                  </a:extLst>
                </a:gridCol>
                <a:gridCol w="999858">
                  <a:extLst>
                    <a:ext uri="{9D8B030D-6E8A-4147-A177-3AD203B41FA5}">
                      <a16:colId xmlns:a16="http://schemas.microsoft.com/office/drawing/2014/main" val="3357009738"/>
                    </a:ext>
                  </a:extLst>
                </a:gridCol>
                <a:gridCol w="922946">
                  <a:extLst>
                    <a:ext uri="{9D8B030D-6E8A-4147-A177-3AD203B41FA5}">
                      <a16:colId xmlns:a16="http://schemas.microsoft.com/office/drawing/2014/main" val="1691947682"/>
                    </a:ext>
                  </a:extLst>
                </a:gridCol>
                <a:gridCol w="769121">
                  <a:extLst>
                    <a:ext uri="{9D8B030D-6E8A-4147-A177-3AD203B41FA5}">
                      <a16:colId xmlns:a16="http://schemas.microsoft.com/office/drawing/2014/main" val="2154965829"/>
                    </a:ext>
                  </a:extLst>
                </a:gridCol>
                <a:gridCol w="2615013">
                  <a:extLst>
                    <a:ext uri="{9D8B030D-6E8A-4147-A177-3AD203B41FA5}">
                      <a16:colId xmlns:a16="http://schemas.microsoft.com/office/drawing/2014/main" val="1248034676"/>
                    </a:ext>
                  </a:extLst>
                </a:gridCol>
              </a:tblGrid>
              <a:tr h="14135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blank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NPER</a:t>
                      </a:r>
                      <a:endParaRPr lang="en-IN" sz="1400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  <a:endParaRPr lang="en-IN" sz="1400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</a:t>
                      </a:r>
                      <a:endParaRPr lang="en-IN" sz="1400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PMT</a:t>
                      </a:r>
                      <a:endParaRPr lang="en-IN" sz="1400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FV</a:t>
                      </a:r>
                      <a:endParaRPr lang="en-IN" sz="1400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Excel Formula</a:t>
                      </a:r>
                      <a:endParaRPr lang="en-IN" sz="1400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214989"/>
                  </a:ext>
                </a:extLst>
              </a:tr>
              <a:tr h="141350">
                <a:tc>
                  <a:txBody>
                    <a:bodyPr/>
                    <a:lstStyle/>
                    <a:p>
                      <a:r>
                        <a:rPr lang="en-IN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Given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0.4124%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blank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− 4,000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blank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57709"/>
                  </a:ext>
                </a:extLst>
              </a:tr>
              <a:tr h="141350">
                <a:tc>
                  <a:txBody>
                    <a:bodyPr/>
                    <a:lstStyle/>
                    <a:p>
                      <a:r>
                        <a:rPr lang="en-IN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Solve for PV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blank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blank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173,867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blank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blank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PV(0.004124,48,4000,0)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338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08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1026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Equation</vt:lpstr>
      <vt:lpstr>Refresher on rates and rounding</vt:lpstr>
      <vt:lpstr>PowerPoint Presentation</vt:lpstr>
      <vt:lpstr>Annual Percentage Rates (1 of 4)</vt:lpstr>
      <vt:lpstr>Annual Percentage Rates (2 of 4)</vt:lpstr>
      <vt:lpstr>Annual Percentage Rates (3 of 4)</vt:lpstr>
      <vt:lpstr>Annual Percentage Rates (4 of 4)</vt:lpstr>
      <vt:lpstr>Textbook Example 5.2 (1 of 4)</vt:lpstr>
      <vt:lpstr>Textbook Example 5.2 (2 of 4)</vt:lpstr>
      <vt:lpstr>Textbook Example 5.2 (3 of 4)</vt:lpstr>
      <vt:lpstr>Textbook Example 5.2 (4 of 4)</vt:lpstr>
      <vt:lpstr>Alternative Example 5.2 (1 of 3)</vt:lpstr>
      <vt:lpstr>Alternative Example 5.2 (2 of 3)</vt:lpstr>
      <vt:lpstr>Alternative Example 5.2 (3 of 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Refresher on rates and rounding</dc:title>
  <dc:creator>Boyallian, Patricia</dc:creator>
  <cp:lastModifiedBy>Boyallian, Patricia</cp:lastModifiedBy>
  <cp:revision>1</cp:revision>
  <dcterms:created xsi:type="dcterms:W3CDTF">2021-02-25T09:29:36Z</dcterms:created>
  <dcterms:modified xsi:type="dcterms:W3CDTF">2021-02-25T09:31:16Z</dcterms:modified>
</cp:coreProperties>
</file>