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8" r:id="rId4"/>
  </p:sldMasterIdLst>
  <p:notesMasterIdLst>
    <p:notesMasterId r:id="rId20"/>
  </p:notesMasterIdLst>
  <p:handoutMasterIdLst>
    <p:handoutMasterId r:id="rId21"/>
  </p:handoutMasterIdLst>
  <p:sldIdLst>
    <p:sldId id="583" r:id="rId5"/>
    <p:sldId id="609" r:id="rId6"/>
    <p:sldId id="610" r:id="rId7"/>
    <p:sldId id="611" r:id="rId8"/>
    <p:sldId id="621" r:id="rId9"/>
    <p:sldId id="658" r:id="rId10"/>
    <p:sldId id="659" r:id="rId11"/>
    <p:sldId id="613" r:id="rId12"/>
    <p:sldId id="614" r:id="rId13"/>
    <p:sldId id="615" r:id="rId14"/>
    <p:sldId id="617" r:id="rId15"/>
    <p:sldId id="618" r:id="rId16"/>
    <p:sldId id="619" r:id="rId17"/>
    <p:sldId id="620" r:id="rId18"/>
    <p:sldId id="660" r:id="rId19"/>
  </p:sldIdLst>
  <p:sldSz cx="9144000" cy="6858000" type="screen4x3"/>
  <p:notesSz cx="7104063" cy="10234613"/>
  <p:embeddedFontLs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000"/>
    <a:srgbClr val="007FA3"/>
    <a:srgbClr val="FDB940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49505-8C06-494F-951B-9D4567242244}" v="207" dt="2024-01-11T15:53:43.097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27" autoAdjust="0"/>
  </p:normalViewPr>
  <p:slideViewPr>
    <p:cSldViewPr>
      <p:cViewPr varScale="1">
        <p:scale>
          <a:sx n="93" d="100"/>
          <a:sy n="93" d="100"/>
        </p:scale>
        <p:origin x="134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516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256" y="-102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54DEB3-C95D-4236-B1D8-52F7F462016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FCAF7F0-BE4D-49B5-AFAC-CF74A4F41DD8}">
      <dgm:prSet phldrT="[Texto]" custT="1"/>
      <dgm:spPr/>
      <dgm:t>
        <a:bodyPr/>
        <a:lstStyle/>
        <a:p>
          <a:r>
            <a:rPr lang="en-GB" sz="1600" dirty="0"/>
            <a:t>Lecture</a:t>
          </a:r>
          <a:endParaRPr lang="en-GB" sz="1100" dirty="0"/>
        </a:p>
      </dgm:t>
    </dgm:pt>
    <dgm:pt modelId="{707430AC-EBC0-4AE1-BDA4-1CAD5E6C7520}" type="parTrans" cxnId="{8988F1F1-A687-4CBB-ABBD-030A2E4CAE7F}">
      <dgm:prSet/>
      <dgm:spPr/>
      <dgm:t>
        <a:bodyPr/>
        <a:lstStyle/>
        <a:p>
          <a:endParaRPr lang="en-GB"/>
        </a:p>
      </dgm:t>
    </dgm:pt>
    <dgm:pt modelId="{F65A145F-8289-43CA-8952-1574C811E9C6}" type="sibTrans" cxnId="{8988F1F1-A687-4CBB-ABBD-030A2E4CAE7F}">
      <dgm:prSet/>
      <dgm:spPr/>
      <dgm:t>
        <a:bodyPr/>
        <a:lstStyle/>
        <a:p>
          <a:endParaRPr lang="en-GB"/>
        </a:p>
      </dgm:t>
    </dgm:pt>
    <dgm:pt modelId="{840B89AC-24FB-43B2-9F82-4F36EF3D3CB0}">
      <dgm:prSet phldrT="[Texto]" custT="1"/>
      <dgm:spPr/>
      <dgm:t>
        <a:bodyPr/>
        <a:lstStyle/>
        <a:p>
          <a:r>
            <a:rPr lang="en-GB" sz="1400" dirty="0"/>
            <a:t>Workshop</a:t>
          </a:r>
          <a:endParaRPr lang="en-GB" sz="1100" dirty="0"/>
        </a:p>
      </dgm:t>
    </dgm:pt>
    <dgm:pt modelId="{4BEDA65B-56E9-4ADB-98BA-B78DA72240BC}" type="parTrans" cxnId="{B6CEA887-1ACA-4FFB-8AB2-D34B20A0F69F}">
      <dgm:prSet/>
      <dgm:spPr/>
      <dgm:t>
        <a:bodyPr/>
        <a:lstStyle/>
        <a:p>
          <a:endParaRPr lang="en-GB"/>
        </a:p>
      </dgm:t>
    </dgm:pt>
    <dgm:pt modelId="{A67C2A96-8E89-4456-BE58-4B302B1CCA84}" type="sibTrans" cxnId="{B6CEA887-1ACA-4FFB-8AB2-D34B20A0F69F}">
      <dgm:prSet/>
      <dgm:spPr/>
      <dgm:t>
        <a:bodyPr/>
        <a:lstStyle/>
        <a:p>
          <a:endParaRPr lang="en-GB"/>
        </a:p>
      </dgm:t>
    </dgm:pt>
    <dgm:pt modelId="{540BA52F-2891-4F2D-BE56-805A420D1B9E}">
      <dgm:prSet phldrT="[Texto]"/>
      <dgm:spPr/>
      <dgm:t>
        <a:bodyPr/>
        <a:lstStyle/>
        <a:p>
          <a:r>
            <a:rPr lang="en-GB" dirty="0"/>
            <a:t>Weekly list of exercises and questions to work at home.</a:t>
          </a:r>
        </a:p>
      </dgm:t>
    </dgm:pt>
    <dgm:pt modelId="{80B7F949-F127-4946-A3CA-DC55C58458AA}" type="parTrans" cxnId="{ADEB7257-8EF2-4C89-B7E5-D137DE0888C3}">
      <dgm:prSet/>
      <dgm:spPr/>
      <dgm:t>
        <a:bodyPr/>
        <a:lstStyle/>
        <a:p>
          <a:endParaRPr lang="en-GB"/>
        </a:p>
      </dgm:t>
    </dgm:pt>
    <dgm:pt modelId="{84D26B44-FF7C-4204-B3D3-43EC87049F10}" type="sibTrans" cxnId="{ADEB7257-8EF2-4C89-B7E5-D137DE0888C3}">
      <dgm:prSet/>
      <dgm:spPr/>
      <dgm:t>
        <a:bodyPr/>
        <a:lstStyle/>
        <a:p>
          <a:endParaRPr lang="en-GB"/>
        </a:p>
      </dgm:t>
    </dgm:pt>
    <dgm:pt modelId="{3735FBF6-50E9-44C1-A5F2-474075744F62}">
      <dgm:prSet phldrT="[Texto]"/>
      <dgm:spPr/>
      <dgm:t>
        <a:bodyPr/>
        <a:lstStyle/>
        <a:p>
          <a:r>
            <a:rPr lang="en-GB" dirty="0"/>
            <a:t>In-person workshop with selected solutions.</a:t>
          </a:r>
        </a:p>
      </dgm:t>
    </dgm:pt>
    <dgm:pt modelId="{9F44FF25-CE54-428B-AC35-3B9B1BB43CE5}" type="parTrans" cxnId="{5E76D8DB-8BCA-4FCB-AA59-74B015836755}">
      <dgm:prSet/>
      <dgm:spPr/>
      <dgm:t>
        <a:bodyPr/>
        <a:lstStyle/>
        <a:p>
          <a:endParaRPr lang="en-GB"/>
        </a:p>
      </dgm:t>
    </dgm:pt>
    <dgm:pt modelId="{0F38B909-7DB8-4A5B-82A1-AD04488DDB54}" type="sibTrans" cxnId="{5E76D8DB-8BCA-4FCB-AA59-74B015836755}">
      <dgm:prSet/>
      <dgm:spPr/>
      <dgm:t>
        <a:bodyPr/>
        <a:lstStyle/>
        <a:p>
          <a:endParaRPr lang="en-GB"/>
        </a:p>
      </dgm:t>
    </dgm:pt>
    <dgm:pt modelId="{3401C38D-24AA-463D-870D-883223BEB2F2}">
      <dgm:prSet phldrT="[Texto]" custT="1"/>
      <dgm:spPr/>
      <dgm:t>
        <a:bodyPr/>
        <a:lstStyle/>
        <a:p>
          <a:r>
            <a:rPr lang="en-GB" sz="1400" dirty="0"/>
            <a:t>Drop-in session</a:t>
          </a:r>
        </a:p>
      </dgm:t>
    </dgm:pt>
    <dgm:pt modelId="{B2C1F23E-73E1-4C24-9819-0DABE5145F0F}" type="parTrans" cxnId="{495C2C86-86EE-4190-A87D-6161EF551EDC}">
      <dgm:prSet/>
      <dgm:spPr/>
      <dgm:t>
        <a:bodyPr/>
        <a:lstStyle/>
        <a:p>
          <a:endParaRPr lang="en-GB"/>
        </a:p>
      </dgm:t>
    </dgm:pt>
    <dgm:pt modelId="{D3FEC96D-BFFB-4B2B-88DE-135D9B532201}" type="sibTrans" cxnId="{495C2C86-86EE-4190-A87D-6161EF551EDC}">
      <dgm:prSet/>
      <dgm:spPr/>
      <dgm:t>
        <a:bodyPr/>
        <a:lstStyle/>
        <a:p>
          <a:endParaRPr lang="en-GB"/>
        </a:p>
      </dgm:t>
    </dgm:pt>
    <dgm:pt modelId="{BB38A11A-4DCE-4E3C-A93C-016286FD340A}">
      <dgm:prSet phldrT="[Texto]"/>
      <dgm:spPr/>
      <dgm:t>
        <a:bodyPr/>
        <a:lstStyle/>
        <a:p>
          <a:r>
            <a:rPr lang="en-GB" dirty="0"/>
            <a:t>Weeks 14 , 16, 18 and 19</a:t>
          </a:r>
        </a:p>
      </dgm:t>
    </dgm:pt>
    <dgm:pt modelId="{003B5388-641E-424C-A61E-DDA05BD50370}" type="parTrans" cxnId="{A8AC6047-9444-4CA0-9BC2-23407FE61FF3}">
      <dgm:prSet/>
      <dgm:spPr/>
      <dgm:t>
        <a:bodyPr/>
        <a:lstStyle/>
        <a:p>
          <a:endParaRPr lang="en-GB"/>
        </a:p>
      </dgm:t>
    </dgm:pt>
    <dgm:pt modelId="{E88943D4-C269-4159-873C-C5016018AF60}" type="sibTrans" cxnId="{A8AC6047-9444-4CA0-9BC2-23407FE61FF3}">
      <dgm:prSet/>
      <dgm:spPr/>
      <dgm:t>
        <a:bodyPr/>
        <a:lstStyle/>
        <a:p>
          <a:endParaRPr lang="en-GB"/>
        </a:p>
      </dgm:t>
    </dgm:pt>
    <dgm:pt modelId="{B6F8819C-47F8-435A-8968-7EC1657DF1FC}">
      <dgm:prSet phldrT="[Texto]"/>
      <dgm:spPr/>
      <dgm:t>
        <a:bodyPr/>
        <a:lstStyle/>
        <a:p>
          <a:r>
            <a:rPr lang="en-GB" dirty="0"/>
            <a:t>In person. </a:t>
          </a:r>
        </a:p>
      </dgm:t>
    </dgm:pt>
    <dgm:pt modelId="{FA8776A4-5822-40BE-BD21-87E33EFB2EF0}" type="parTrans" cxnId="{479C1BD8-004F-410D-B715-AB6021A57C30}">
      <dgm:prSet/>
      <dgm:spPr/>
      <dgm:t>
        <a:bodyPr/>
        <a:lstStyle/>
        <a:p>
          <a:endParaRPr lang="en-GB"/>
        </a:p>
      </dgm:t>
    </dgm:pt>
    <dgm:pt modelId="{DADD3C40-FBE4-4D41-A6CB-90B08DB291C9}" type="sibTrans" cxnId="{479C1BD8-004F-410D-B715-AB6021A57C30}">
      <dgm:prSet/>
      <dgm:spPr/>
      <dgm:t>
        <a:bodyPr/>
        <a:lstStyle/>
        <a:p>
          <a:endParaRPr lang="en-GB"/>
        </a:p>
      </dgm:t>
    </dgm:pt>
    <dgm:pt modelId="{3EECE9DD-BCA3-48AA-92BF-6F0C23683B72}">
      <dgm:prSet phldrT="[Texto]"/>
      <dgm:spPr/>
      <dgm:t>
        <a:bodyPr/>
        <a:lstStyle/>
        <a:p>
          <a:r>
            <a:rPr lang="en-GB" dirty="0"/>
            <a:t>Workshop slides with all the answers to all the questions in the exercise sheet.</a:t>
          </a:r>
        </a:p>
      </dgm:t>
    </dgm:pt>
    <dgm:pt modelId="{F318A22F-5829-49D1-A461-A01A4991A75A}" type="parTrans" cxnId="{430FF584-F614-4C58-9C80-5A2FE6CD3EA7}">
      <dgm:prSet/>
      <dgm:spPr/>
      <dgm:t>
        <a:bodyPr/>
        <a:lstStyle/>
        <a:p>
          <a:endParaRPr lang="en-GB"/>
        </a:p>
      </dgm:t>
    </dgm:pt>
    <dgm:pt modelId="{A7E47D10-8335-4C7E-9C00-2EF137A1343B}" type="sibTrans" cxnId="{430FF584-F614-4C58-9C80-5A2FE6CD3EA7}">
      <dgm:prSet/>
      <dgm:spPr/>
      <dgm:t>
        <a:bodyPr/>
        <a:lstStyle/>
        <a:p>
          <a:endParaRPr lang="en-GB"/>
        </a:p>
      </dgm:t>
    </dgm:pt>
    <dgm:pt modelId="{E429B63B-267F-49E2-81D1-08D7C29F5DEE}">
      <dgm:prSet phldrT="[Texto]"/>
      <dgm:spPr/>
      <dgm:t>
        <a:bodyPr/>
        <a:lstStyle/>
        <a:p>
          <a:r>
            <a:rPr lang="en-GB" dirty="0"/>
            <a:t>Session made of student’s questions related to previous weeks.</a:t>
          </a:r>
        </a:p>
      </dgm:t>
    </dgm:pt>
    <dgm:pt modelId="{EC7EDE7F-394A-4BD7-AAC7-1CE214F3014C}" type="parTrans" cxnId="{BEE69B06-014E-44E2-878F-8C3B6F9DE997}">
      <dgm:prSet/>
      <dgm:spPr/>
      <dgm:t>
        <a:bodyPr/>
        <a:lstStyle/>
        <a:p>
          <a:endParaRPr lang="en-GB"/>
        </a:p>
      </dgm:t>
    </dgm:pt>
    <dgm:pt modelId="{AE150206-D70E-407F-828C-037BED99302E}" type="sibTrans" cxnId="{BEE69B06-014E-44E2-878F-8C3B6F9DE997}">
      <dgm:prSet/>
      <dgm:spPr/>
      <dgm:t>
        <a:bodyPr/>
        <a:lstStyle/>
        <a:p>
          <a:endParaRPr lang="en-GB"/>
        </a:p>
      </dgm:t>
    </dgm:pt>
    <dgm:pt modelId="{CAB62AF0-7771-4A02-8345-0A5DDF836774}">
      <dgm:prSet phldrT="[Texto]" custT="1"/>
      <dgm:spPr/>
      <dgm:t>
        <a:bodyPr/>
        <a:lstStyle/>
        <a:p>
          <a:endParaRPr lang="en-GB" sz="1400" dirty="0"/>
        </a:p>
        <a:p>
          <a:r>
            <a:rPr lang="en-GB" sz="1400" dirty="0"/>
            <a:t>Office </a:t>
          </a:r>
        </a:p>
        <a:p>
          <a:r>
            <a:rPr lang="en-GB" sz="1400" dirty="0"/>
            <a:t>Hours</a:t>
          </a:r>
        </a:p>
      </dgm:t>
    </dgm:pt>
    <dgm:pt modelId="{E33269E1-DAB3-40FF-9EB7-01F92AF1424E}" type="parTrans" cxnId="{B29892A3-766C-4BC5-959F-FE292ED50511}">
      <dgm:prSet/>
      <dgm:spPr/>
      <dgm:t>
        <a:bodyPr/>
        <a:lstStyle/>
        <a:p>
          <a:endParaRPr lang="en-GB"/>
        </a:p>
      </dgm:t>
    </dgm:pt>
    <dgm:pt modelId="{AD993D2E-FE54-4209-BE63-4B4A40989176}" type="sibTrans" cxnId="{B29892A3-766C-4BC5-959F-FE292ED50511}">
      <dgm:prSet/>
      <dgm:spPr/>
      <dgm:t>
        <a:bodyPr/>
        <a:lstStyle/>
        <a:p>
          <a:endParaRPr lang="en-GB"/>
        </a:p>
      </dgm:t>
    </dgm:pt>
    <dgm:pt modelId="{16141507-AD1E-42BC-BC8D-75BA76526B74}">
      <dgm:prSet phldrT="[Texto]"/>
      <dgm:spPr/>
      <dgm:t>
        <a:bodyPr/>
        <a:lstStyle/>
        <a:p>
          <a:r>
            <a:rPr lang="en-GB" dirty="0"/>
            <a:t>Check regular hours scheduled on Moodle and Course Syllabus.</a:t>
          </a:r>
        </a:p>
      </dgm:t>
    </dgm:pt>
    <dgm:pt modelId="{3FF08C9F-8612-43E4-9281-F524592EB0C9}" type="parTrans" cxnId="{2727972A-3E13-4492-8BD2-FDF85305A2BB}">
      <dgm:prSet/>
      <dgm:spPr/>
      <dgm:t>
        <a:bodyPr/>
        <a:lstStyle/>
        <a:p>
          <a:endParaRPr lang="en-GB"/>
        </a:p>
      </dgm:t>
    </dgm:pt>
    <dgm:pt modelId="{03143C5F-59B7-4ECB-9222-4D02DD7B0673}" type="sibTrans" cxnId="{2727972A-3E13-4492-8BD2-FDF85305A2BB}">
      <dgm:prSet/>
      <dgm:spPr/>
      <dgm:t>
        <a:bodyPr/>
        <a:lstStyle/>
        <a:p>
          <a:endParaRPr lang="en-GB"/>
        </a:p>
      </dgm:t>
    </dgm:pt>
    <dgm:pt modelId="{6AFC30D4-5CF1-47B1-9BDD-769CC134D859}">
      <dgm:prSet phldrT="[Texto]"/>
      <dgm:spPr/>
      <dgm:t>
        <a:bodyPr/>
        <a:lstStyle/>
        <a:p>
          <a:endParaRPr lang="en-GB" dirty="0"/>
        </a:p>
      </dgm:t>
    </dgm:pt>
    <dgm:pt modelId="{2778D6A9-944B-4E04-AE69-4F9580F4BDAD}" type="parTrans" cxnId="{F4DDD9CE-B405-4273-8E53-FF0BF937C9B7}">
      <dgm:prSet/>
      <dgm:spPr/>
      <dgm:t>
        <a:bodyPr/>
        <a:lstStyle/>
        <a:p>
          <a:endParaRPr lang="en-GB"/>
        </a:p>
      </dgm:t>
    </dgm:pt>
    <dgm:pt modelId="{9322ACE5-F7F5-4A9C-B1E4-FCAABF3C4CCA}" type="sibTrans" cxnId="{F4DDD9CE-B405-4273-8E53-FF0BF937C9B7}">
      <dgm:prSet/>
      <dgm:spPr/>
      <dgm:t>
        <a:bodyPr/>
        <a:lstStyle/>
        <a:p>
          <a:endParaRPr lang="en-GB"/>
        </a:p>
      </dgm:t>
    </dgm:pt>
    <dgm:pt modelId="{107DDE54-D178-4FA3-8399-0AEB030E1351}">
      <dgm:prSet phldrT="[Texto]"/>
      <dgm:spPr/>
      <dgm:t>
        <a:bodyPr/>
        <a:lstStyle/>
        <a:p>
          <a:r>
            <a:rPr lang="en-GB" dirty="0"/>
            <a:t>Contact by email or Teams.</a:t>
          </a:r>
        </a:p>
      </dgm:t>
    </dgm:pt>
    <dgm:pt modelId="{6C21ED03-4D59-458B-8D96-2171705F03B4}" type="parTrans" cxnId="{73C23B7C-3495-42DF-BFA6-2F36326C116B}">
      <dgm:prSet/>
      <dgm:spPr/>
      <dgm:t>
        <a:bodyPr/>
        <a:lstStyle/>
        <a:p>
          <a:endParaRPr lang="en-GB"/>
        </a:p>
      </dgm:t>
    </dgm:pt>
    <dgm:pt modelId="{843DB943-C5DE-4E51-A3B2-E692752250DB}" type="sibTrans" cxnId="{73C23B7C-3495-42DF-BFA6-2F36326C116B}">
      <dgm:prSet/>
      <dgm:spPr/>
      <dgm:t>
        <a:bodyPr/>
        <a:lstStyle/>
        <a:p>
          <a:endParaRPr lang="en-GB"/>
        </a:p>
      </dgm:t>
    </dgm:pt>
    <dgm:pt modelId="{14F761DA-E276-4E28-A3FB-A1B99A83185F}">
      <dgm:prSet phldrT="[Texto]" custT="1"/>
      <dgm:spPr/>
      <dgm:t>
        <a:bodyPr/>
        <a:lstStyle/>
        <a:p>
          <a:r>
            <a:rPr lang="en-GB" sz="1400" dirty="0"/>
            <a:t>Pre-recorded lecture videos</a:t>
          </a:r>
        </a:p>
      </dgm:t>
    </dgm:pt>
    <dgm:pt modelId="{708911A8-A26F-435D-9D1F-8069F91B52F7}" type="sibTrans" cxnId="{DFB3FA86-CFA9-41B1-9A22-78CCB4396FE4}">
      <dgm:prSet/>
      <dgm:spPr/>
      <dgm:t>
        <a:bodyPr/>
        <a:lstStyle/>
        <a:p>
          <a:endParaRPr lang="en-GB"/>
        </a:p>
      </dgm:t>
    </dgm:pt>
    <dgm:pt modelId="{7BF9CCDB-A32B-4DE6-8192-7B29B0200EBE}" type="parTrans" cxnId="{DFB3FA86-CFA9-41B1-9A22-78CCB4396FE4}">
      <dgm:prSet/>
      <dgm:spPr/>
      <dgm:t>
        <a:bodyPr/>
        <a:lstStyle/>
        <a:p>
          <a:endParaRPr lang="en-GB"/>
        </a:p>
      </dgm:t>
    </dgm:pt>
    <dgm:pt modelId="{6BE6A62A-4A5D-4DAA-8044-2E76BA03EA85}">
      <dgm:prSet phldrT="[Texto]" custT="1"/>
      <dgm:spPr/>
      <dgm:t>
        <a:bodyPr/>
        <a:lstStyle/>
        <a:p>
          <a:r>
            <a:rPr lang="en-GB" sz="1400" dirty="0"/>
            <a:t>Lecture slides</a:t>
          </a:r>
        </a:p>
      </dgm:t>
    </dgm:pt>
    <dgm:pt modelId="{066B04FC-BC14-4201-9556-D897205D50E9}" type="sibTrans" cxnId="{4241C1CF-7C12-4373-A8B0-03B4AF369FB0}">
      <dgm:prSet/>
      <dgm:spPr/>
      <dgm:t>
        <a:bodyPr/>
        <a:lstStyle/>
        <a:p>
          <a:endParaRPr lang="en-GB"/>
        </a:p>
      </dgm:t>
    </dgm:pt>
    <dgm:pt modelId="{744CD4E5-F6C2-4DA3-AE13-A7F9AE38E18F}" type="parTrans" cxnId="{4241C1CF-7C12-4373-A8B0-03B4AF369FB0}">
      <dgm:prSet/>
      <dgm:spPr/>
      <dgm:t>
        <a:bodyPr/>
        <a:lstStyle/>
        <a:p>
          <a:endParaRPr lang="en-GB"/>
        </a:p>
      </dgm:t>
    </dgm:pt>
    <dgm:pt modelId="{24B10CF8-6DA3-49E7-83AE-D4B34A6F76F5}">
      <dgm:prSet phldrT="[Texto]" custT="1"/>
      <dgm:spPr/>
      <dgm:t>
        <a:bodyPr/>
        <a:lstStyle/>
        <a:p>
          <a:r>
            <a:rPr lang="en-GB" sz="1400" dirty="0"/>
            <a:t>Reading list: book chapter, articles, etc.</a:t>
          </a:r>
        </a:p>
      </dgm:t>
    </dgm:pt>
    <dgm:pt modelId="{0765D2CC-EE96-46D9-83DD-790B2806AE39}" type="sibTrans" cxnId="{91C93077-A002-4B1C-897D-734D55B1C9E1}">
      <dgm:prSet/>
      <dgm:spPr/>
      <dgm:t>
        <a:bodyPr/>
        <a:lstStyle/>
        <a:p>
          <a:endParaRPr lang="en-GB"/>
        </a:p>
      </dgm:t>
    </dgm:pt>
    <dgm:pt modelId="{230C947F-E6CC-46B9-9A97-0B6C6F01FA8D}" type="parTrans" cxnId="{91C93077-A002-4B1C-897D-734D55B1C9E1}">
      <dgm:prSet/>
      <dgm:spPr/>
      <dgm:t>
        <a:bodyPr/>
        <a:lstStyle/>
        <a:p>
          <a:endParaRPr lang="en-GB"/>
        </a:p>
      </dgm:t>
    </dgm:pt>
    <dgm:pt modelId="{21271FD7-CC5C-4B2A-ADC1-1D6690A79E48}" type="pres">
      <dgm:prSet presAssocID="{DC54DEB3-C95D-4236-B1D8-52F7F462016F}" presName="linearFlow" presStyleCnt="0">
        <dgm:presLayoutVars>
          <dgm:dir/>
          <dgm:animLvl val="lvl"/>
          <dgm:resizeHandles val="exact"/>
        </dgm:presLayoutVars>
      </dgm:prSet>
      <dgm:spPr/>
    </dgm:pt>
    <dgm:pt modelId="{1CBBEF89-C97D-471D-ACF3-218A874E52B1}" type="pres">
      <dgm:prSet presAssocID="{4FCAF7F0-BE4D-49B5-AFAC-CF74A4F41DD8}" presName="composite" presStyleCnt="0"/>
      <dgm:spPr/>
    </dgm:pt>
    <dgm:pt modelId="{8AAA5A17-E8C6-4A2B-9410-DB151FCEB2D0}" type="pres">
      <dgm:prSet presAssocID="{4FCAF7F0-BE4D-49B5-AFAC-CF74A4F41DD8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B14829D2-93A0-47C8-B289-F75D91DA60C6}" type="pres">
      <dgm:prSet presAssocID="{4FCAF7F0-BE4D-49B5-AFAC-CF74A4F41DD8}" presName="descendantText" presStyleLbl="alignAcc1" presStyleIdx="0" presStyleCnt="4" custLinFactNeighborX="-252" custLinFactNeighborY="10976">
        <dgm:presLayoutVars>
          <dgm:bulletEnabled val="1"/>
        </dgm:presLayoutVars>
      </dgm:prSet>
      <dgm:spPr/>
    </dgm:pt>
    <dgm:pt modelId="{5C01E532-EAC1-4E98-BD1A-833E30E09A99}" type="pres">
      <dgm:prSet presAssocID="{F65A145F-8289-43CA-8952-1574C811E9C6}" presName="sp" presStyleCnt="0"/>
      <dgm:spPr/>
    </dgm:pt>
    <dgm:pt modelId="{8F037289-AD56-4039-84FE-A2DFD56D2437}" type="pres">
      <dgm:prSet presAssocID="{840B89AC-24FB-43B2-9F82-4F36EF3D3CB0}" presName="composite" presStyleCnt="0"/>
      <dgm:spPr/>
    </dgm:pt>
    <dgm:pt modelId="{F2FDF13A-EF94-4290-8A94-3F72743DAC21}" type="pres">
      <dgm:prSet presAssocID="{840B89AC-24FB-43B2-9F82-4F36EF3D3CB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4DF782D-A7DD-4F01-8443-09873F3927BB}" type="pres">
      <dgm:prSet presAssocID="{840B89AC-24FB-43B2-9F82-4F36EF3D3CB0}" presName="descendantText" presStyleLbl="alignAcc1" presStyleIdx="1" presStyleCnt="4">
        <dgm:presLayoutVars>
          <dgm:bulletEnabled val="1"/>
        </dgm:presLayoutVars>
      </dgm:prSet>
      <dgm:spPr/>
    </dgm:pt>
    <dgm:pt modelId="{054AC1E2-3526-454B-BBC1-49DAA33DBFAF}" type="pres">
      <dgm:prSet presAssocID="{A67C2A96-8E89-4456-BE58-4B302B1CCA84}" presName="sp" presStyleCnt="0"/>
      <dgm:spPr/>
    </dgm:pt>
    <dgm:pt modelId="{A0782F6A-EAF2-4814-A678-7D549CEA35A3}" type="pres">
      <dgm:prSet presAssocID="{3401C38D-24AA-463D-870D-883223BEB2F2}" presName="composite" presStyleCnt="0"/>
      <dgm:spPr/>
    </dgm:pt>
    <dgm:pt modelId="{021D6D44-D77C-442F-BA2F-1D15591F002B}" type="pres">
      <dgm:prSet presAssocID="{3401C38D-24AA-463D-870D-883223BEB2F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93ABEAB-517E-4228-B31E-9084530433D0}" type="pres">
      <dgm:prSet presAssocID="{3401C38D-24AA-463D-870D-883223BEB2F2}" presName="descendantText" presStyleLbl="alignAcc1" presStyleIdx="2" presStyleCnt="4">
        <dgm:presLayoutVars>
          <dgm:bulletEnabled val="1"/>
        </dgm:presLayoutVars>
      </dgm:prSet>
      <dgm:spPr/>
    </dgm:pt>
    <dgm:pt modelId="{63E91210-D7EA-4A41-8E70-5B39D4A847BB}" type="pres">
      <dgm:prSet presAssocID="{D3FEC96D-BFFB-4B2B-88DE-135D9B532201}" presName="sp" presStyleCnt="0"/>
      <dgm:spPr/>
    </dgm:pt>
    <dgm:pt modelId="{7AAF82F0-C59D-4C19-AEEB-2F4F71EB7711}" type="pres">
      <dgm:prSet presAssocID="{CAB62AF0-7771-4A02-8345-0A5DDF836774}" presName="composite" presStyleCnt="0"/>
      <dgm:spPr/>
    </dgm:pt>
    <dgm:pt modelId="{16762EF0-EAA3-480C-8EC1-184B5BFE5F12}" type="pres">
      <dgm:prSet presAssocID="{CAB62AF0-7771-4A02-8345-0A5DDF836774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A0E786A4-9B6F-407D-9C3D-807F52C37DDD}" type="pres">
      <dgm:prSet presAssocID="{CAB62AF0-7771-4A02-8345-0A5DDF836774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D912105-340C-43BE-8189-A394F92D1FB9}" type="presOf" srcId="{E429B63B-267F-49E2-81D1-08D7C29F5DEE}" destId="{C93ABEAB-517E-4228-B31E-9084530433D0}" srcOrd="0" destOrd="2" presId="urn:microsoft.com/office/officeart/2005/8/layout/chevron2"/>
    <dgm:cxn modelId="{BEE69B06-014E-44E2-878F-8C3B6F9DE997}" srcId="{3401C38D-24AA-463D-870D-883223BEB2F2}" destId="{E429B63B-267F-49E2-81D1-08D7C29F5DEE}" srcOrd="2" destOrd="0" parTransId="{EC7EDE7F-394A-4BD7-AAC7-1CE214F3014C}" sibTransId="{AE150206-D70E-407F-828C-037BED99302E}"/>
    <dgm:cxn modelId="{98F29F0D-01B0-4713-9850-5462B79AB449}" type="presOf" srcId="{B6F8819C-47F8-435A-8968-7EC1657DF1FC}" destId="{C93ABEAB-517E-4228-B31E-9084530433D0}" srcOrd="0" destOrd="1" presId="urn:microsoft.com/office/officeart/2005/8/layout/chevron2"/>
    <dgm:cxn modelId="{7D22671E-EB22-4843-A7B9-CD8058E52AE3}" type="presOf" srcId="{6AFC30D4-5CF1-47B1-9BDD-769CC134D859}" destId="{A0E786A4-9B6F-407D-9C3D-807F52C37DDD}" srcOrd="0" destOrd="2" presId="urn:microsoft.com/office/officeart/2005/8/layout/chevron2"/>
    <dgm:cxn modelId="{DFC96324-FB8D-45B3-8181-350B439DB020}" type="presOf" srcId="{16141507-AD1E-42BC-BC8D-75BA76526B74}" destId="{A0E786A4-9B6F-407D-9C3D-807F52C37DDD}" srcOrd="0" destOrd="0" presId="urn:microsoft.com/office/officeart/2005/8/layout/chevron2"/>
    <dgm:cxn modelId="{43B5EB27-DE1E-4899-9A3F-F6B175ED8890}" type="presOf" srcId="{CAB62AF0-7771-4A02-8345-0A5DDF836774}" destId="{16762EF0-EAA3-480C-8EC1-184B5BFE5F12}" srcOrd="0" destOrd="0" presId="urn:microsoft.com/office/officeart/2005/8/layout/chevron2"/>
    <dgm:cxn modelId="{67088528-1401-48CE-B009-176D6BA52A6B}" type="presOf" srcId="{3735FBF6-50E9-44C1-A5F2-474075744F62}" destId="{04DF782D-A7DD-4F01-8443-09873F3927BB}" srcOrd="0" destOrd="1" presId="urn:microsoft.com/office/officeart/2005/8/layout/chevron2"/>
    <dgm:cxn modelId="{2727972A-3E13-4492-8BD2-FDF85305A2BB}" srcId="{CAB62AF0-7771-4A02-8345-0A5DDF836774}" destId="{16141507-AD1E-42BC-BC8D-75BA76526B74}" srcOrd="0" destOrd="0" parTransId="{3FF08C9F-8612-43E4-9281-F524592EB0C9}" sibTransId="{03143C5F-59B7-4ECB-9222-4D02DD7B0673}"/>
    <dgm:cxn modelId="{296B8631-B05C-4686-8E2A-9CD09305F310}" type="presOf" srcId="{840B89AC-24FB-43B2-9F82-4F36EF3D3CB0}" destId="{F2FDF13A-EF94-4290-8A94-3F72743DAC21}" srcOrd="0" destOrd="0" presId="urn:microsoft.com/office/officeart/2005/8/layout/chevron2"/>
    <dgm:cxn modelId="{2128AD34-CE62-4390-86E3-DCA6FFCF7A6F}" type="presOf" srcId="{3EECE9DD-BCA3-48AA-92BF-6F0C23683B72}" destId="{04DF782D-A7DD-4F01-8443-09873F3927BB}" srcOrd="0" destOrd="2" presId="urn:microsoft.com/office/officeart/2005/8/layout/chevron2"/>
    <dgm:cxn modelId="{CCA65736-CC5C-46CC-9661-3856910F23B9}" type="presOf" srcId="{24B10CF8-6DA3-49E7-83AE-D4B34A6F76F5}" destId="{B14829D2-93A0-47C8-B289-F75D91DA60C6}" srcOrd="0" destOrd="2" presId="urn:microsoft.com/office/officeart/2005/8/layout/chevron2"/>
    <dgm:cxn modelId="{3274A55E-F41A-46E5-A718-A713C274FCE1}" type="presOf" srcId="{540BA52F-2891-4F2D-BE56-805A420D1B9E}" destId="{04DF782D-A7DD-4F01-8443-09873F3927BB}" srcOrd="0" destOrd="0" presId="urn:microsoft.com/office/officeart/2005/8/layout/chevron2"/>
    <dgm:cxn modelId="{A2B3A761-76B5-49F4-A30B-B2A80B5FA4B5}" type="presOf" srcId="{6BE6A62A-4A5D-4DAA-8044-2E76BA03EA85}" destId="{B14829D2-93A0-47C8-B289-F75D91DA60C6}" srcOrd="0" destOrd="1" presId="urn:microsoft.com/office/officeart/2005/8/layout/chevron2"/>
    <dgm:cxn modelId="{C8B8EF64-FBF3-4057-B674-F6599ACA585C}" type="presOf" srcId="{107DDE54-D178-4FA3-8399-0AEB030E1351}" destId="{A0E786A4-9B6F-407D-9C3D-807F52C37DDD}" srcOrd="0" destOrd="1" presId="urn:microsoft.com/office/officeart/2005/8/layout/chevron2"/>
    <dgm:cxn modelId="{CD867545-963B-4971-81C4-498F8925C908}" type="presOf" srcId="{14F761DA-E276-4E28-A3FB-A1B99A83185F}" destId="{B14829D2-93A0-47C8-B289-F75D91DA60C6}" srcOrd="0" destOrd="0" presId="urn:microsoft.com/office/officeart/2005/8/layout/chevron2"/>
    <dgm:cxn modelId="{A8AC6047-9444-4CA0-9BC2-23407FE61FF3}" srcId="{3401C38D-24AA-463D-870D-883223BEB2F2}" destId="{BB38A11A-4DCE-4E3C-A93C-016286FD340A}" srcOrd="0" destOrd="0" parTransId="{003B5388-641E-424C-A61E-DDA05BD50370}" sibTransId="{E88943D4-C269-4159-873C-C5016018AF60}"/>
    <dgm:cxn modelId="{44B95654-ABBE-41FD-A56F-3941A991C746}" type="presOf" srcId="{3401C38D-24AA-463D-870D-883223BEB2F2}" destId="{021D6D44-D77C-442F-BA2F-1D15591F002B}" srcOrd="0" destOrd="0" presId="urn:microsoft.com/office/officeart/2005/8/layout/chevron2"/>
    <dgm:cxn modelId="{91C93077-A002-4B1C-897D-734D55B1C9E1}" srcId="{4FCAF7F0-BE4D-49B5-AFAC-CF74A4F41DD8}" destId="{24B10CF8-6DA3-49E7-83AE-D4B34A6F76F5}" srcOrd="2" destOrd="0" parTransId="{230C947F-E6CC-46B9-9A97-0B6C6F01FA8D}" sibTransId="{0765D2CC-EE96-46D9-83DD-790B2806AE39}"/>
    <dgm:cxn modelId="{ADEB7257-8EF2-4C89-B7E5-D137DE0888C3}" srcId="{840B89AC-24FB-43B2-9F82-4F36EF3D3CB0}" destId="{540BA52F-2891-4F2D-BE56-805A420D1B9E}" srcOrd="0" destOrd="0" parTransId="{80B7F949-F127-4946-A3CA-DC55C58458AA}" sibTransId="{84D26B44-FF7C-4204-B3D3-43EC87049F10}"/>
    <dgm:cxn modelId="{73C23B7C-3495-42DF-BFA6-2F36326C116B}" srcId="{CAB62AF0-7771-4A02-8345-0A5DDF836774}" destId="{107DDE54-D178-4FA3-8399-0AEB030E1351}" srcOrd="1" destOrd="0" parTransId="{6C21ED03-4D59-458B-8D96-2171705F03B4}" sibTransId="{843DB943-C5DE-4E51-A3B2-E692752250DB}"/>
    <dgm:cxn modelId="{F0EADF80-E0E1-4C37-8A60-6CF68379F746}" type="presOf" srcId="{DC54DEB3-C95D-4236-B1D8-52F7F462016F}" destId="{21271FD7-CC5C-4B2A-ADC1-1D6690A79E48}" srcOrd="0" destOrd="0" presId="urn:microsoft.com/office/officeart/2005/8/layout/chevron2"/>
    <dgm:cxn modelId="{430FF584-F614-4C58-9C80-5A2FE6CD3EA7}" srcId="{840B89AC-24FB-43B2-9F82-4F36EF3D3CB0}" destId="{3EECE9DD-BCA3-48AA-92BF-6F0C23683B72}" srcOrd="2" destOrd="0" parTransId="{F318A22F-5829-49D1-A461-A01A4991A75A}" sibTransId="{A7E47D10-8335-4C7E-9C00-2EF137A1343B}"/>
    <dgm:cxn modelId="{495C2C86-86EE-4190-A87D-6161EF551EDC}" srcId="{DC54DEB3-C95D-4236-B1D8-52F7F462016F}" destId="{3401C38D-24AA-463D-870D-883223BEB2F2}" srcOrd="2" destOrd="0" parTransId="{B2C1F23E-73E1-4C24-9819-0DABE5145F0F}" sibTransId="{D3FEC96D-BFFB-4B2B-88DE-135D9B532201}"/>
    <dgm:cxn modelId="{DFB3FA86-CFA9-41B1-9A22-78CCB4396FE4}" srcId="{4FCAF7F0-BE4D-49B5-AFAC-CF74A4F41DD8}" destId="{14F761DA-E276-4E28-A3FB-A1B99A83185F}" srcOrd="0" destOrd="0" parTransId="{7BF9CCDB-A32B-4DE6-8192-7B29B0200EBE}" sibTransId="{708911A8-A26F-435D-9D1F-8069F91B52F7}"/>
    <dgm:cxn modelId="{B6CEA887-1ACA-4FFB-8AB2-D34B20A0F69F}" srcId="{DC54DEB3-C95D-4236-B1D8-52F7F462016F}" destId="{840B89AC-24FB-43B2-9F82-4F36EF3D3CB0}" srcOrd="1" destOrd="0" parTransId="{4BEDA65B-56E9-4ADB-98BA-B78DA72240BC}" sibTransId="{A67C2A96-8E89-4456-BE58-4B302B1CCA84}"/>
    <dgm:cxn modelId="{74676188-E4D4-4A45-AB77-CBD580005CC8}" type="presOf" srcId="{4FCAF7F0-BE4D-49B5-AFAC-CF74A4F41DD8}" destId="{8AAA5A17-E8C6-4A2B-9410-DB151FCEB2D0}" srcOrd="0" destOrd="0" presId="urn:microsoft.com/office/officeart/2005/8/layout/chevron2"/>
    <dgm:cxn modelId="{B29892A3-766C-4BC5-959F-FE292ED50511}" srcId="{DC54DEB3-C95D-4236-B1D8-52F7F462016F}" destId="{CAB62AF0-7771-4A02-8345-0A5DDF836774}" srcOrd="3" destOrd="0" parTransId="{E33269E1-DAB3-40FF-9EB7-01F92AF1424E}" sibTransId="{AD993D2E-FE54-4209-BE63-4B4A40989176}"/>
    <dgm:cxn modelId="{359393BD-E5CC-4130-8B79-FFAB2C150D5D}" type="presOf" srcId="{BB38A11A-4DCE-4E3C-A93C-016286FD340A}" destId="{C93ABEAB-517E-4228-B31E-9084530433D0}" srcOrd="0" destOrd="0" presId="urn:microsoft.com/office/officeart/2005/8/layout/chevron2"/>
    <dgm:cxn modelId="{F4DDD9CE-B405-4273-8E53-FF0BF937C9B7}" srcId="{CAB62AF0-7771-4A02-8345-0A5DDF836774}" destId="{6AFC30D4-5CF1-47B1-9BDD-769CC134D859}" srcOrd="2" destOrd="0" parTransId="{2778D6A9-944B-4E04-AE69-4F9580F4BDAD}" sibTransId="{9322ACE5-F7F5-4A9C-B1E4-FCAABF3C4CCA}"/>
    <dgm:cxn modelId="{4241C1CF-7C12-4373-A8B0-03B4AF369FB0}" srcId="{4FCAF7F0-BE4D-49B5-AFAC-CF74A4F41DD8}" destId="{6BE6A62A-4A5D-4DAA-8044-2E76BA03EA85}" srcOrd="1" destOrd="0" parTransId="{744CD4E5-F6C2-4DA3-AE13-A7F9AE38E18F}" sibTransId="{066B04FC-BC14-4201-9556-D897205D50E9}"/>
    <dgm:cxn modelId="{479C1BD8-004F-410D-B715-AB6021A57C30}" srcId="{3401C38D-24AA-463D-870D-883223BEB2F2}" destId="{B6F8819C-47F8-435A-8968-7EC1657DF1FC}" srcOrd="1" destOrd="0" parTransId="{FA8776A4-5822-40BE-BD21-87E33EFB2EF0}" sibTransId="{DADD3C40-FBE4-4D41-A6CB-90B08DB291C9}"/>
    <dgm:cxn modelId="{5E76D8DB-8BCA-4FCB-AA59-74B015836755}" srcId="{840B89AC-24FB-43B2-9F82-4F36EF3D3CB0}" destId="{3735FBF6-50E9-44C1-A5F2-474075744F62}" srcOrd="1" destOrd="0" parTransId="{9F44FF25-CE54-428B-AC35-3B9B1BB43CE5}" sibTransId="{0F38B909-7DB8-4A5B-82A1-AD04488DDB54}"/>
    <dgm:cxn modelId="{8988F1F1-A687-4CBB-ABBD-030A2E4CAE7F}" srcId="{DC54DEB3-C95D-4236-B1D8-52F7F462016F}" destId="{4FCAF7F0-BE4D-49B5-AFAC-CF74A4F41DD8}" srcOrd="0" destOrd="0" parTransId="{707430AC-EBC0-4AE1-BDA4-1CAD5E6C7520}" sibTransId="{F65A145F-8289-43CA-8952-1574C811E9C6}"/>
    <dgm:cxn modelId="{77124699-295B-4479-A0B6-AF6F9363C7A2}" type="presParOf" srcId="{21271FD7-CC5C-4B2A-ADC1-1D6690A79E48}" destId="{1CBBEF89-C97D-471D-ACF3-218A874E52B1}" srcOrd="0" destOrd="0" presId="urn:microsoft.com/office/officeart/2005/8/layout/chevron2"/>
    <dgm:cxn modelId="{AB26A3C3-2E28-41DB-B553-0113C1062920}" type="presParOf" srcId="{1CBBEF89-C97D-471D-ACF3-218A874E52B1}" destId="{8AAA5A17-E8C6-4A2B-9410-DB151FCEB2D0}" srcOrd="0" destOrd="0" presId="urn:microsoft.com/office/officeart/2005/8/layout/chevron2"/>
    <dgm:cxn modelId="{43CADFC7-AA23-421B-BD24-30BA3F5086E3}" type="presParOf" srcId="{1CBBEF89-C97D-471D-ACF3-218A874E52B1}" destId="{B14829D2-93A0-47C8-B289-F75D91DA60C6}" srcOrd="1" destOrd="0" presId="urn:microsoft.com/office/officeart/2005/8/layout/chevron2"/>
    <dgm:cxn modelId="{202A0B43-D8F7-4A0A-838B-251F8EF57823}" type="presParOf" srcId="{21271FD7-CC5C-4B2A-ADC1-1D6690A79E48}" destId="{5C01E532-EAC1-4E98-BD1A-833E30E09A99}" srcOrd="1" destOrd="0" presId="urn:microsoft.com/office/officeart/2005/8/layout/chevron2"/>
    <dgm:cxn modelId="{DB4B0546-198A-4FAA-BF72-518090100691}" type="presParOf" srcId="{21271FD7-CC5C-4B2A-ADC1-1D6690A79E48}" destId="{8F037289-AD56-4039-84FE-A2DFD56D2437}" srcOrd="2" destOrd="0" presId="urn:microsoft.com/office/officeart/2005/8/layout/chevron2"/>
    <dgm:cxn modelId="{955DCBD5-141C-4149-A60F-C7B3779A4B30}" type="presParOf" srcId="{8F037289-AD56-4039-84FE-A2DFD56D2437}" destId="{F2FDF13A-EF94-4290-8A94-3F72743DAC21}" srcOrd="0" destOrd="0" presId="urn:microsoft.com/office/officeart/2005/8/layout/chevron2"/>
    <dgm:cxn modelId="{4F1A18C3-BA8F-4460-882A-78F3CFF5403E}" type="presParOf" srcId="{8F037289-AD56-4039-84FE-A2DFD56D2437}" destId="{04DF782D-A7DD-4F01-8443-09873F3927BB}" srcOrd="1" destOrd="0" presId="urn:microsoft.com/office/officeart/2005/8/layout/chevron2"/>
    <dgm:cxn modelId="{A25B412E-9614-40BD-9278-05975CC4B488}" type="presParOf" srcId="{21271FD7-CC5C-4B2A-ADC1-1D6690A79E48}" destId="{054AC1E2-3526-454B-BBC1-49DAA33DBFAF}" srcOrd="3" destOrd="0" presId="urn:microsoft.com/office/officeart/2005/8/layout/chevron2"/>
    <dgm:cxn modelId="{1166F695-D6CB-477B-A16B-BBFA6F1DBFB4}" type="presParOf" srcId="{21271FD7-CC5C-4B2A-ADC1-1D6690A79E48}" destId="{A0782F6A-EAF2-4814-A678-7D549CEA35A3}" srcOrd="4" destOrd="0" presId="urn:microsoft.com/office/officeart/2005/8/layout/chevron2"/>
    <dgm:cxn modelId="{92CCD3CD-A712-422E-95B8-44EA004E3DCA}" type="presParOf" srcId="{A0782F6A-EAF2-4814-A678-7D549CEA35A3}" destId="{021D6D44-D77C-442F-BA2F-1D15591F002B}" srcOrd="0" destOrd="0" presId="urn:microsoft.com/office/officeart/2005/8/layout/chevron2"/>
    <dgm:cxn modelId="{A354F219-0BE5-4C8E-A5F3-99B6B0170F71}" type="presParOf" srcId="{A0782F6A-EAF2-4814-A678-7D549CEA35A3}" destId="{C93ABEAB-517E-4228-B31E-9084530433D0}" srcOrd="1" destOrd="0" presId="urn:microsoft.com/office/officeart/2005/8/layout/chevron2"/>
    <dgm:cxn modelId="{AC390198-DACF-4214-ACCB-264A17A21646}" type="presParOf" srcId="{21271FD7-CC5C-4B2A-ADC1-1D6690A79E48}" destId="{63E91210-D7EA-4A41-8E70-5B39D4A847BB}" srcOrd="5" destOrd="0" presId="urn:microsoft.com/office/officeart/2005/8/layout/chevron2"/>
    <dgm:cxn modelId="{86F3D4FF-98C7-4F97-9C71-7B63A7285432}" type="presParOf" srcId="{21271FD7-CC5C-4B2A-ADC1-1D6690A79E48}" destId="{7AAF82F0-C59D-4C19-AEEB-2F4F71EB7711}" srcOrd="6" destOrd="0" presId="urn:microsoft.com/office/officeart/2005/8/layout/chevron2"/>
    <dgm:cxn modelId="{7872D9D5-4380-4275-8D86-2EB50195185C}" type="presParOf" srcId="{7AAF82F0-C59D-4C19-AEEB-2F4F71EB7711}" destId="{16762EF0-EAA3-480C-8EC1-184B5BFE5F12}" srcOrd="0" destOrd="0" presId="urn:microsoft.com/office/officeart/2005/8/layout/chevron2"/>
    <dgm:cxn modelId="{3E45BDFC-2A65-4A6B-859B-2E2333C075AA}" type="presParOf" srcId="{7AAF82F0-C59D-4C19-AEEB-2F4F71EB7711}" destId="{A0E786A4-9B6F-407D-9C3D-807F52C37D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A5A17-E8C6-4A2B-9410-DB151FCEB2D0}">
      <dsp:nvSpPr>
        <dsp:cNvPr id="0" name=""/>
        <dsp:cNvSpPr/>
      </dsp:nvSpPr>
      <dsp:spPr>
        <a:xfrm rot="5400000">
          <a:off x="-179572" y="182011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Lecture</a:t>
          </a:r>
          <a:endParaRPr lang="en-GB" sz="1100" kern="1200" dirty="0"/>
        </a:p>
      </dsp:txBody>
      <dsp:txXfrm rot="-5400000">
        <a:off x="1" y="421441"/>
        <a:ext cx="838003" cy="359144"/>
      </dsp:txXfrm>
    </dsp:sp>
    <dsp:sp modelId="{B14829D2-93A0-47C8-B289-F75D91DA60C6}">
      <dsp:nvSpPr>
        <dsp:cNvPr id="0" name=""/>
        <dsp:cNvSpPr/>
      </dsp:nvSpPr>
      <dsp:spPr>
        <a:xfrm rot="5400000">
          <a:off x="3813361" y="-2904551"/>
          <a:ext cx="778145" cy="67629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Pre-recorded lecture videos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Lecture slides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Reading list: book chapter, articles, etc.</a:t>
          </a:r>
        </a:p>
      </dsp:txBody>
      <dsp:txXfrm rot="-5400000">
        <a:off x="820961" y="125835"/>
        <a:ext cx="6724960" cy="702173"/>
      </dsp:txXfrm>
    </dsp:sp>
    <dsp:sp modelId="{F2FDF13A-EF94-4290-8A94-3F72743DAC21}">
      <dsp:nvSpPr>
        <dsp:cNvPr id="0" name=""/>
        <dsp:cNvSpPr/>
      </dsp:nvSpPr>
      <dsp:spPr>
        <a:xfrm rot="5400000">
          <a:off x="-179572" y="123178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Workshop</a:t>
          </a:r>
          <a:endParaRPr lang="en-GB" sz="1100" kern="1200" dirty="0"/>
        </a:p>
      </dsp:txBody>
      <dsp:txXfrm rot="-5400000">
        <a:off x="1" y="1471212"/>
        <a:ext cx="838003" cy="359144"/>
      </dsp:txXfrm>
    </dsp:sp>
    <dsp:sp modelId="{04DF782D-A7DD-4F01-8443-09873F3927BB}">
      <dsp:nvSpPr>
        <dsp:cNvPr id="0" name=""/>
        <dsp:cNvSpPr/>
      </dsp:nvSpPr>
      <dsp:spPr>
        <a:xfrm rot="5400000">
          <a:off x="3830403" y="-1940190"/>
          <a:ext cx="778145" cy="67629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Weekly list of exercises and questions to work at home.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In-person workshop with selected solutions.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Workshop slides with all the answers to all the questions in the exercise sheet.</a:t>
          </a:r>
        </a:p>
      </dsp:txBody>
      <dsp:txXfrm rot="-5400000">
        <a:off x="838003" y="1090196"/>
        <a:ext cx="6724960" cy="702173"/>
      </dsp:txXfrm>
    </dsp:sp>
    <dsp:sp modelId="{021D6D44-D77C-442F-BA2F-1D15591F002B}">
      <dsp:nvSpPr>
        <dsp:cNvPr id="0" name=""/>
        <dsp:cNvSpPr/>
      </dsp:nvSpPr>
      <dsp:spPr>
        <a:xfrm rot="5400000">
          <a:off x="-179572" y="228155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Drop-in session</a:t>
          </a:r>
        </a:p>
      </dsp:txBody>
      <dsp:txXfrm rot="-5400000">
        <a:off x="1" y="2520982"/>
        <a:ext cx="838003" cy="359144"/>
      </dsp:txXfrm>
    </dsp:sp>
    <dsp:sp modelId="{C93ABEAB-517E-4228-B31E-9084530433D0}">
      <dsp:nvSpPr>
        <dsp:cNvPr id="0" name=""/>
        <dsp:cNvSpPr/>
      </dsp:nvSpPr>
      <dsp:spPr>
        <a:xfrm rot="5400000">
          <a:off x="3830199" y="-890215"/>
          <a:ext cx="778555" cy="67629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Weeks 14 , 16, 18 and 19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In person.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Session made of student’s questions related to previous weeks.</a:t>
          </a:r>
        </a:p>
      </dsp:txBody>
      <dsp:txXfrm rot="-5400000">
        <a:off x="838004" y="2139986"/>
        <a:ext cx="6724940" cy="702543"/>
      </dsp:txXfrm>
    </dsp:sp>
    <dsp:sp modelId="{16762EF0-EAA3-480C-8EC1-184B5BFE5F12}">
      <dsp:nvSpPr>
        <dsp:cNvPr id="0" name=""/>
        <dsp:cNvSpPr/>
      </dsp:nvSpPr>
      <dsp:spPr>
        <a:xfrm rot="5400000">
          <a:off x="-179572" y="333132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Office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Hours</a:t>
          </a:r>
        </a:p>
      </dsp:txBody>
      <dsp:txXfrm rot="-5400000">
        <a:off x="1" y="3570752"/>
        <a:ext cx="838003" cy="359144"/>
      </dsp:txXfrm>
    </dsp:sp>
    <dsp:sp modelId="{A0E786A4-9B6F-407D-9C3D-807F52C37DDD}">
      <dsp:nvSpPr>
        <dsp:cNvPr id="0" name=""/>
        <dsp:cNvSpPr/>
      </dsp:nvSpPr>
      <dsp:spPr>
        <a:xfrm rot="5400000">
          <a:off x="3830403" y="159350"/>
          <a:ext cx="778145" cy="67629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Check regular hours scheduled on Moodle and Course Syllabus.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Contact by email or Teams.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/>
        </a:p>
      </dsp:txBody>
      <dsp:txXfrm rot="-5400000">
        <a:off x="838003" y="3189736"/>
        <a:ext cx="6724960" cy="702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D8D874E-E9D5-433B-A149-BDF6BFDD40A8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A051F04-9E25-42C3-8BC5-EC2E8469D95E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2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2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43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pic>
        <p:nvPicPr>
          <p:cNvPr id="15" name="Picture 14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00" y="6434394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6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434394"/>
            <a:ext cx="918000" cy="2799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743200" y="6400800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2017, 2014, 2011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5799" y="6438054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2017, 2014, 2011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78A57DEB-E4BB-4AB9-9745-E4B5DB051E48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1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1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4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2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1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7"/>
          <p:cNvSpPr txBox="1"/>
          <p:nvPr userDrawn="1"/>
        </p:nvSpPr>
        <p:spPr>
          <a:xfrm>
            <a:off x="2743200" y="6400800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2017, 2014, 2011 Pearson Education, Inc. All Rights Reserved.</a:t>
            </a:r>
          </a:p>
        </p:txBody>
      </p:sp>
      <p:pic>
        <p:nvPicPr>
          <p:cNvPr id="8" name="Picture 8" descr="Pearson Logo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34394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7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657" r:id="rId12"/>
    <p:sldLayoutId id="2147483661" r:id="rId13"/>
    <p:sldLayoutId id="2147483656" r:id="rId14"/>
    <p:sldLayoutId id="2147483658" r:id="rId15"/>
    <p:sldLayoutId id="2147483654" r:id="rId16"/>
    <p:sldLayoutId id="2147483655" r:id="rId17"/>
    <p:sldLayoutId id="214748375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odules.lancaster.ac.uk/course/view.php?id=281#section-8" TargetMode="External"/><Relationship Id="rId2" Type="http://schemas.openxmlformats.org/officeDocument/2006/relationships/hyperlink" Target="https://portal.lancaster.ac.uk/ask/study/developing-academic-skills/preparing-exams/" TargetMode="Externa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.ghaly@lancaster.ac.u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hyperlink" Target="mailto:p.boyallian@lancaster.ac.uk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38200" y="1981200"/>
            <a:ext cx="77724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>
                <a:solidFill>
                  <a:srgbClr val="A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ACF 302 – Corporate Finance</a:t>
            </a:r>
            <a:br>
              <a:rPr lang="en-US" b="1" dirty="0">
                <a:solidFill>
                  <a:srgbClr val="AC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A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Introductory session</a:t>
            </a:r>
            <a:br>
              <a:rPr lang="en-US" b="1" dirty="0">
                <a:solidFill>
                  <a:srgbClr val="AC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solidFill>
                  <a:srgbClr val="AC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300" b="1" dirty="0">
                <a:solidFill>
                  <a:srgbClr val="A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L11</a:t>
            </a:r>
            <a:endParaRPr lang="en-US" b="1" dirty="0">
              <a:solidFill>
                <a:srgbClr val="A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165576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5769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41525-B5D5-CB07-EFB2-6BA3A90F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Part III: module delivery – Drop in sessions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19F4A9-2764-D6F0-6CE2-5158A9431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Drop-in sessions will be held and organized around requests submitted by students. </a:t>
            </a:r>
          </a:p>
          <a:p>
            <a:r>
              <a:rPr lang="en-GB" dirty="0"/>
              <a:t>Requests can be anything: </a:t>
            </a:r>
          </a:p>
          <a:p>
            <a:pPr lvl="1"/>
            <a:r>
              <a:rPr lang="en-GB" dirty="0"/>
              <a:t>lecture examples, </a:t>
            </a:r>
          </a:p>
          <a:p>
            <a:pPr lvl="1"/>
            <a:r>
              <a:rPr lang="en-GB" dirty="0"/>
              <a:t>workshops exercises, </a:t>
            </a:r>
          </a:p>
          <a:p>
            <a:pPr lvl="1"/>
            <a:r>
              <a:rPr lang="en-GB" dirty="0"/>
              <a:t>clarifying questions, </a:t>
            </a:r>
          </a:p>
          <a:p>
            <a:pPr lvl="1"/>
            <a:r>
              <a:rPr lang="en-GB" dirty="0"/>
              <a:t>whatever you need!</a:t>
            </a:r>
          </a:p>
          <a:p>
            <a:r>
              <a:rPr lang="en-GB" dirty="0"/>
              <a:t>Requests to be submitted by email, Teams, Moodle or anonymously in a link provided through Moodle. </a:t>
            </a:r>
          </a:p>
          <a:p>
            <a:r>
              <a:rPr lang="en-GB" dirty="0"/>
              <a:t>Requests will be accepted until noon the day before the Drop-in session. </a:t>
            </a:r>
          </a:p>
        </p:txBody>
      </p:sp>
    </p:spTree>
    <p:extLst>
      <p:ext uri="{BB962C8B-B14F-4D97-AF65-F5344CB8AC3E}">
        <p14:creationId xmlns:p14="http://schemas.microsoft.com/office/powerpoint/2010/main" val="213027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3B39B-E66F-AF21-77B0-86423D54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Part IV: Assessment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4D01A4-7511-E7E0-E3DE-289C41CD1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Term test (25%)</a:t>
            </a:r>
          </a:p>
          <a:p>
            <a:r>
              <a:rPr lang="en-GB" dirty="0"/>
              <a:t>Final exam (75%)</a:t>
            </a:r>
          </a:p>
          <a:p>
            <a:endParaRPr lang="en-GB" dirty="0"/>
          </a:p>
          <a:p>
            <a:r>
              <a:rPr lang="en-GB" dirty="0"/>
              <a:t>Term test should allow you to demonstrate that you:</a:t>
            </a:r>
          </a:p>
          <a:p>
            <a:pPr lvl="1"/>
            <a:r>
              <a:rPr lang="en-GB" dirty="0"/>
              <a:t>have been keeping up with the material during term. </a:t>
            </a:r>
          </a:p>
          <a:p>
            <a:pPr lvl="1"/>
            <a:r>
              <a:rPr lang="en-GB" dirty="0"/>
              <a:t>Are familiar with the basic concepts.</a:t>
            </a:r>
          </a:p>
          <a:p>
            <a:r>
              <a:rPr lang="en-GB" dirty="0"/>
              <a:t>Final exam is an instance where you should demonstrate that you:</a:t>
            </a:r>
          </a:p>
          <a:p>
            <a:pPr lvl="1"/>
            <a:r>
              <a:rPr lang="en-GB" dirty="0"/>
              <a:t>have a more deeper understanding of topics covered. </a:t>
            </a:r>
          </a:p>
          <a:p>
            <a:pPr lvl="1"/>
            <a:r>
              <a:rPr lang="en-GB" dirty="0"/>
              <a:t>can relate, connect and summarize concepts.</a:t>
            </a:r>
          </a:p>
          <a:p>
            <a:pPr lvl="1"/>
            <a:r>
              <a:rPr lang="en-GB" dirty="0"/>
              <a:t>Can use what you’ve learnt to make decisions.</a:t>
            </a:r>
          </a:p>
        </p:txBody>
      </p:sp>
    </p:spTree>
    <p:extLst>
      <p:ext uri="{BB962C8B-B14F-4D97-AF65-F5344CB8AC3E}">
        <p14:creationId xmlns:p14="http://schemas.microsoft.com/office/powerpoint/2010/main" val="111510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3B39B-E66F-AF21-77B0-86423D54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Part IV: Assessment – Term test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4D01A4-7511-E7E0-E3DE-289C41CD1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/>
          </a:bodyPr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It will cover:</a:t>
            </a:r>
          </a:p>
          <a:p>
            <a:pPr marL="571500" lvl="1" indent="-342900" fontAlgn="ctr">
              <a:spcBef>
                <a:spcPts val="0"/>
              </a:spcBef>
            </a:pPr>
            <a:r>
              <a:rPr lang="en-US" sz="1900" dirty="0"/>
              <a:t>Capital Budgeting and Valuation with Leverage 	</a:t>
            </a:r>
            <a:endParaRPr lang="es-ES" sz="1900" dirty="0"/>
          </a:p>
          <a:p>
            <a:pPr marL="571500" lvl="1" indent="-342900" fontAlgn="ctr">
              <a:spcBef>
                <a:spcPts val="0"/>
              </a:spcBef>
            </a:pPr>
            <a:r>
              <a:rPr lang="en-US" sz="1900" dirty="0"/>
              <a:t>Real Options 	</a:t>
            </a:r>
            <a:endParaRPr lang="es-ES" sz="1900" dirty="0"/>
          </a:p>
          <a:p>
            <a:pPr marL="571500" lvl="1" indent="-342900" fontAlgn="ctr">
              <a:spcBef>
                <a:spcPts val="0"/>
              </a:spcBef>
            </a:pPr>
            <a:r>
              <a:rPr lang="en-US" sz="1900" dirty="0"/>
              <a:t>Equity Financing	</a:t>
            </a:r>
            <a:endParaRPr lang="es-ES" sz="1900" dirty="0"/>
          </a:p>
          <a:p>
            <a:pPr marL="571500" lvl="1" indent="-342900" fontAlgn="ctr">
              <a:spcBef>
                <a:spcPts val="0"/>
              </a:spcBef>
            </a:pPr>
            <a:r>
              <a:rPr lang="en-US" sz="1900" dirty="0"/>
              <a:t>Debt Financing	</a:t>
            </a:r>
            <a:endParaRPr lang="es-ES" sz="1900" dirty="0"/>
          </a:p>
          <a:p>
            <a:pPr marL="571500" lvl="1" indent="-342900" fontAlgn="ctr">
              <a:spcBef>
                <a:spcPts val="0"/>
              </a:spcBef>
            </a:pPr>
            <a:r>
              <a:rPr lang="en-US" sz="1900" dirty="0"/>
              <a:t>Leasing 	</a:t>
            </a:r>
            <a:endParaRPr lang="es-ES" sz="1900" dirty="0"/>
          </a:p>
          <a:p>
            <a:pPr marL="571500" lvl="1" indent="-342900" fontAlgn="ctr">
              <a:spcBef>
                <a:spcPts val="0"/>
              </a:spcBef>
            </a:pPr>
            <a:r>
              <a:rPr lang="en-US" sz="1900" dirty="0"/>
              <a:t>Short-term Financing</a:t>
            </a:r>
            <a:r>
              <a:rPr lang="en-US" sz="1200" b="1" i="0" u="none" strike="noStrike" kern="1200" baseline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	</a:t>
            </a:r>
            <a:endParaRPr lang="es-ES" sz="1200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en-GB" sz="2200" dirty="0"/>
              <a:t>25% of final mark</a:t>
            </a:r>
          </a:p>
          <a:p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In person. Closed Book. </a:t>
            </a:r>
            <a:r>
              <a:rPr lang="en-GB" sz="2200" dirty="0"/>
              <a:t>Week 20 – Great Hall (check exact time and date on your time table).</a:t>
            </a:r>
          </a:p>
          <a:p>
            <a:r>
              <a:rPr lang="en-GB" sz="2200" dirty="0"/>
              <a:t>1 hour test plus reading time.</a:t>
            </a:r>
          </a:p>
          <a:p>
            <a:r>
              <a:rPr lang="en-GB" sz="2200" dirty="0"/>
              <a:t>Total 50 marks:</a:t>
            </a:r>
          </a:p>
          <a:p>
            <a:pPr lvl="1"/>
            <a:r>
              <a:rPr lang="en-GB" sz="1900" dirty="0"/>
              <a:t>Section A: 10 multiple choice questions (2 marks each), 20 marks total)</a:t>
            </a:r>
          </a:p>
          <a:p>
            <a:pPr lvl="1"/>
            <a:r>
              <a:rPr lang="en-GB" sz="1900" dirty="0"/>
              <a:t>Section B: 2 questions (15 marks each, 30 marks total)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63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3B39B-E66F-AF21-77B0-86423D54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Part IV: Assessment – Final exam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4D01A4-7511-E7E0-E3DE-289C41CD1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It will cover EVERYHTING:</a:t>
            </a:r>
          </a:p>
          <a:p>
            <a:pPr marL="457200" lvl="1" fontAlgn="ctr">
              <a:spcBef>
                <a:spcPts val="0"/>
              </a:spcBef>
            </a:pPr>
            <a:r>
              <a:rPr lang="en-US" sz="1400" dirty="0"/>
              <a:t>Capital Budgeting and Valuation with Leverage 	</a:t>
            </a:r>
            <a:endParaRPr lang="es-ES" sz="1400" dirty="0"/>
          </a:p>
          <a:p>
            <a:pPr marL="457200" lvl="1" fontAlgn="ctr">
              <a:spcBef>
                <a:spcPts val="0"/>
              </a:spcBef>
            </a:pPr>
            <a:r>
              <a:rPr lang="en-US" sz="1400" dirty="0"/>
              <a:t>Real Options 	</a:t>
            </a:r>
            <a:endParaRPr lang="es-ES" sz="1400" dirty="0"/>
          </a:p>
          <a:p>
            <a:pPr marL="457200" lvl="1" fontAlgn="ctr">
              <a:spcBef>
                <a:spcPts val="0"/>
              </a:spcBef>
            </a:pPr>
            <a:r>
              <a:rPr lang="en-US" sz="1400" dirty="0"/>
              <a:t>Equity Financing	</a:t>
            </a:r>
            <a:endParaRPr lang="es-ES" sz="1400" dirty="0"/>
          </a:p>
          <a:p>
            <a:pPr marL="457200" lvl="1" fontAlgn="ctr">
              <a:spcBef>
                <a:spcPts val="0"/>
              </a:spcBef>
            </a:pPr>
            <a:r>
              <a:rPr lang="en-US" sz="1400" dirty="0"/>
              <a:t>Debt Financing	</a:t>
            </a:r>
            <a:endParaRPr lang="es-ES" sz="1400" dirty="0"/>
          </a:p>
          <a:p>
            <a:pPr marL="457200" lvl="1" fontAlgn="ctr">
              <a:spcBef>
                <a:spcPts val="0"/>
              </a:spcBef>
            </a:pPr>
            <a:r>
              <a:rPr lang="en-US" sz="1400" dirty="0"/>
              <a:t>Leasing 	</a:t>
            </a:r>
            <a:endParaRPr lang="es-ES" sz="1400" dirty="0"/>
          </a:p>
          <a:p>
            <a:pPr marL="457200" lvl="1" fontAlgn="ctr">
              <a:spcBef>
                <a:spcPts val="0"/>
              </a:spcBef>
            </a:pPr>
            <a:r>
              <a:rPr lang="en-US" sz="1400" dirty="0"/>
              <a:t>Short-term Financing	</a:t>
            </a:r>
            <a:endParaRPr lang="es-ES" sz="1400" dirty="0"/>
          </a:p>
          <a:p>
            <a:pPr marL="457200" lvl="1" fontAlgn="ctr">
              <a:spcBef>
                <a:spcPts val="0"/>
              </a:spcBef>
            </a:pPr>
            <a:r>
              <a:rPr lang="en-US" sz="1400" dirty="0">
                <a:highlight>
                  <a:srgbClr val="FFFF00"/>
                </a:highlight>
              </a:rPr>
              <a:t>Mergers and Acquisitions.</a:t>
            </a:r>
          </a:p>
          <a:p>
            <a:pPr marL="457200" lvl="1" fontAlgn="ctr">
              <a:spcBef>
                <a:spcPts val="0"/>
              </a:spcBef>
            </a:pPr>
            <a:r>
              <a:rPr lang="en-GB" sz="1400" dirty="0">
                <a:highlight>
                  <a:srgbClr val="FFFF00"/>
                </a:highlight>
              </a:rPr>
              <a:t>Corporate Governance</a:t>
            </a:r>
            <a:endParaRPr lang="es-ES" sz="1400" dirty="0">
              <a:highlight>
                <a:srgbClr val="FFFF00"/>
              </a:highlight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r>
              <a:rPr lang="en-GB" sz="1600" dirty="0"/>
              <a:t>75% of final mark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In person. Closed Book. </a:t>
            </a:r>
            <a:r>
              <a:rPr lang="en-GB" sz="1600" dirty="0"/>
              <a:t>May/June – Great Hall (check exact time and date on your time table).</a:t>
            </a:r>
          </a:p>
          <a:p>
            <a:r>
              <a:rPr lang="en-GB" sz="1600" dirty="0"/>
              <a:t>Much longer that term test: think of approx. 2 hour test.</a:t>
            </a:r>
          </a:p>
          <a:p>
            <a:r>
              <a:rPr lang="en-GB" sz="1600" dirty="0"/>
              <a:t>Total 100 marks:</a:t>
            </a:r>
            <a:endParaRPr lang="en-GB" sz="1500" dirty="0"/>
          </a:p>
          <a:p>
            <a:pPr lvl="1"/>
            <a:r>
              <a:rPr lang="en-GB" sz="1500" dirty="0"/>
              <a:t>Answer ALL questions from Section A: 10 MCQs (Total 30 marks)</a:t>
            </a:r>
          </a:p>
          <a:p>
            <a:pPr lvl="1"/>
            <a:r>
              <a:rPr lang="en-GB" sz="1500" dirty="0"/>
              <a:t>Answer ALL questions from Section B: 4 questions (total 35 marks)</a:t>
            </a:r>
          </a:p>
          <a:p>
            <a:pPr lvl="1"/>
            <a:r>
              <a:rPr lang="en-GB" sz="1500" dirty="0"/>
              <a:t>Answer ONE question from Section C: Answer EITHER Question 15 OR Question 16 (Total 35 marks)</a:t>
            </a:r>
            <a:endParaRPr lang="es-ES" sz="1500" dirty="0"/>
          </a:p>
        </p:txBody>
      </p:sp>
      <p:sp>
        <p:nvSpPr>
          <p:cNvPr id="4" name="Bocadillo nube: nube 3">
            <a:extLst>
              <a:ext uri="{FF2B5EF4-FFF2-40B4-BE49-F238E27FC236}">
                <a16:creationId xmlns:a16="http://schemas.microsoft.com/office/drawing/2014/main" id="{25A57A8A-094D-CCAC-BA06-BA9717F71C09}"/>
              </a:ext>
            </a:extLst>
          </p:cNvPr>
          <p:cNvSpPr/>
          <p:nvPr/>
        </p:nvSpPr>
        <p:spPr>
          <a:xfrm>
            <a:off x="3429000" y="2133600"/>
            <a:ext cx="3429000" cy="685800"/>
          </a:xfrm>
          <a:prstGeom prst="cloudCallout">
            <a:avLst>
              <a:gd name="adj1" fmla="val -62377"/>
              <a:gd name="adj2" fmla="val 63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SUPER important in the Final!!</a:t>
            </a:r>
          </a:p>
        </p:txBody>
      </p:sp>
    </p:spTree>
    <p:extLst>
      <p:ext uri="{BB962C8B-B14F-4D97-AF65-F5344CB8AC3E}">
        <p14:creationId xmlns:p14="http://schemas.microsoft.com/office/powerpoint/2010/main" val="293605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72541-F15D-A21E-C6C4-5931B440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Part IV: Assessment – In-person examination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CD404-D849-698F-6A44-E1B612602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just"/>
            <a:r>
              <a:rPr lang="en-US" sz="6400" dirty="0" err="1"/>
              <a:t>AcF</a:t>
            </a:r>
            <a:r>
              <a:rPr lang="en-US" sz="6400" dirty="0"/>
              <a:t> module undergraduate exams in summer will be held in person. </a:t>
            </a:r>
          </a:p>
          <a:p>
            <a:pPr algn="just"/>
            <a:r>
              <a:rPr lang="en-US" sz="6400" dirty="0"/>
              <a:t>To provide reassurance and ensure you are fully prepared for these examinations, revision sessions will be provided for your </a:t>
            </a:r>
            <a:r>
              <a:rPr lang="en-US" sz="6400" dirty="0" err="1"/>
              <a:t>AcF</a:t>
            </a:r>
            <a:r>
              <a:rPr lang="en-US" sz="6400" dirty="0"/>
              <a:t> undergraduate modules in summer term (see </a:t>
            </a:r>
            <a:r>
              <a:rPr lang="en-US" sz="6400" dirty="0" err="1"/>
              <a:t>i</a:t>
            </a:r>
            <a:r>
              <a:rPr lang="en-US" sz="6400" dirty="0"/>
              <a:t>-Lancaster and Moodle for details of timetabled sessions for individual modules). </a:t>
            </a:r>
          </a:p>
          <a:p>
            <a:pPr algn="just"/>
            <a:r>
              <a:rPr lang="en-US" sz="6400" dirty="0"/>
              <a:t>You may find the </a:t>
            </a:r>
            <a:r>
              <a:rPr lang="en-US" sz="6400" dirty="0">
                <a:hlinkClick r:id="rId2"/>
              </a:rPr>
              <a:t>information on preparing for in person exams </a:t>
            </a:r>
            <a:r>
              <a:rPr lang="en-US" sz="6400" dirty="0"/>
              <a:t>from the University website useful to review and there is also </a:t>
            </a:r>
            <a:r>
              <a:rPr lang="en-US" sz="6400" dirty="0">
                <a:hlinkClick r:id="rId3"/>
              </a:rPr>
              <a:t>a section of LUMS learning development </a:t>
            </a:r>
            <a:r>
              <a:rPr lang="en-US" sz="6400" dirty="0"/>
              <a:t>Moodle site specifically on Exams. </a:t>
            </a:r>
          </a:p>
          <a:p>
            <a:pPr algn="just"/>
            <a:r>
              <a:rPr lang="en-US" sz="6400" dirty="0"/>
              <a:t>Past </a:t>
            </a:r>
            <a:r>
              <a:rPr lang="en-US" sz="6400" dirty="0" err="1"/>
              <a:t>AcF</a:t>
            </a:r>
            <a:r>
              <a:rPr lang="en-US" sz="6400" dirty="0"/>
              <a:t> module examination papers for summer examinations in are available from Moodle (see UG </a:t>
            </a:r>
            <a:r>
              <a:rPr lang="en-US" sz="6400" dirty="0" err="1"/>
              <a:t>AccFin</a:t>
            </a:r>
            <a:r>
              <a:rPr lang="en-US" sz="6400" dirty="0"/>
              <a:t> Departmental Notices).</a:t>
            </a:r>
          </a:p>
          <a:p>
            <a:pPr algn="just"/>
            <a:r>
              <a:rPr lang="en-US" sz="6400" dirty="0"/>
              <a:t>Please note that we do </a:t>
            </a:r>
            <a:r>
              <a:rPr lang="en-US" sz="6400" b="1" dirty="0"/>
              <a:t>not</a:t>
            </a:r>
            <a:r>
              <a:rPr lang="en-US" sz="6400" dirty="0"/>
              <a:t> provide </a:t>
            </a:r>
            <a:r>
              <a:rPr lang="en-US" sz="6400" dirty="0" err="1"/>
              <a:t>resit</a:t>
            </a:r>
            <a:r>
              <a:rPr lang="en-US" sz="6400" dirty="0"/>
              <a:t> examination papers or solutions to prior year examinations or term test. </a:t>
            </a:r>
            <a:endParaRPr lang="en-GB" sz="6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417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27970-89A6-3C51-2CC1-7540E61F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3A423F-6E2B-0F4B-2623-474A1CB9D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09" y="1828800"/>
            <a:ext cx="7886700" cy="435133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3934956-80F5-ED25-575D-32F3CF7FB5D1}"/>
              </a:ext>
            </a:extLst>
          </p:cNvPr>
          <p:cNvSpPr/>
          <p:nvPr/>
        </p:nvSpPr>
        <p:spPr>
          <a:xfrm>
            <a:off x="228600" y="1981200"/>
            <a:ext cx="8443209" cy="33909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2800" b="1" dirty="0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 hope you </a:t>
            </a:r>
            <a:r>
              <a:rPr lang="en-US" sz="2800" b="1" dirty="0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find the module interesting and engaging</a:t>
            </a:r>
            <a:r>
              <a:rPr lang="en-GB" sz="2800" b="1" dirty="0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2800" b="1" dirty="0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and wish you all the best for the term ahead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2800" b="1" dirty="0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Looking forward to meeting you!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6600" b="1" dirty="0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  <a:endParaRPr lang="en-GB" sz="2800" b="1" dirty="0">
              <a:ln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88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90600"/>
            <a:ext cx="7886700" cy="5186363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Part I: Introductions</a:t>
            </a:r>
          </a:p>
          <a:p>
            <a:r>
              <a:rPr lang="en-GB" dirty="0"/>
              <a:t>Part II: Overview of the Module</a:t>
            </a:r>
          </a:p>
          <a:p>
            <a:r>
              <a:rPr lang="en-GB" dirty="0"/>
              <a:t>Part III: Form of delivery</a:t>
            </a:r>
          </a:p>
          <a:p>
            <a:r>
              <a:rPr lang="en-GB" dirty="0"/>
              <a:t>Part IV: Assessment: Setting expectations about final exam and term test.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97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EFDEF6-20A2-80C5-C3E7-989A66F46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191" t="25462" r="4586" b="21795"/>
          <a:stretch/>
        </p:blipFill>
        <p:spPr>
          <a:xfrm>
            <a:off x="722313" y="914400"/>
            <a:ext cx="2207236" cy="2797175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C3D97E8-3881-3DA9-BD63-93D0B7B9A33D}"/>
              </a:ext>
            </a:extLst>
          </p:cNvPr>
          <p:cNvSpPr txBox="1"/>
          <p:nvPr/>
        </p:nvSpPr>
        <p:spPr>
          <a:xfrm>
            <a:off x="3809999" y="1439863"/>
            <a:ext cx="3854453" cy="168433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300" dirty="0" err="1">
                <a:solidFill>
                  <a:srgbClr val="FFFFFF"/>
                </a:solidFill>
              </a:rPr>
              <a:t>Dr.</a:t>
            </a:r>
            <a:r>
              <a:rPr lang="en-GB" sz="1300" dirty="0">
                <a:solidFill>
                  <a:srgbClr val="FFFFFF"/>
                </a:solidFill>
              </a:rPr>
              <a:t> Mohamed Ghaly</a:t>
            </a:r>
          </a:p>
          <a:p>
            <a:pPr algn="ctr">
              <a:spcAft>
                <a:spcPts val="600"/>
              </a:spcAft>
            </a:pPr>
            <a:r>
              <a:rPr lang="en-GB" sz="1300" dirty="0">
                <a:solidFill>
                  <a:srgbClr val="FFFFFF"/>
                </a:solidFill>
              </a:rPr>
              <a:t>Office C014, C floor, Charles Carter</a:t>
            </a:r>
          </a:p>
          <a:p>
            <a:pPr algn="ctr">
              <a:spcAft>
                <a:spcPts val="600"/>
              </a:spcAft>
            </a:pPr>
            <a:r>
              <a:rPr lang="en-GB" sz="1300" dirty="0">
                <a:solidFill>
                  <a:srgbClr val="FFFFFF"/>
                </a:solidFill>
                <a:hlinkClick r:id="rId3"/>
              </a:rPr>
              <a:t>m.ghaly@lancaster.ac.uk</a:t>
            </a:r>
            <a:endParaRPr lang="en-GB" sz="1300" dirty="0">
              <a:solidFill>
                <a:srgbClr val="FFFFFF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Office hours: Tuesday and Friday 14:00 -15:00. Please send me an email beforehand to book a slot.</a:t>
            </a:r>
            <a:endParaRPr lang="en-GB" sz="1300" dirty="0">
              <a:solidFill>
                <a:srgbClr val="FFFFFF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E6C6F84-F8A2-9666-872C-F422B37BC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334" t="32745" r="3333" b="15490"/>
          <a:stretch/>
        </p:blipFill>
        <p:spPr>
          <a:xfrm>
            <a:off x="681039" y="3673475"/>
            <a:ext cx="2384425" cy="281725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629B3E1-3CE5-E7CD-57A1-0C45AF7E8850}"/>
              </a:ext>
            </a:extLst>
          </p:cNvPr>
          <p:cNvSpPr txBox="1"/>
          <p:nvPr/>
        </p:nvSpPr>
        <p:spPr>
          <a:xfrm>
            <a:off x="3746503" y="4107377"/>
            <a:ext cx="3917950" cy="19494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300" dirty="0" err="1">
                <a:solidFill>
                  <a:srgbClr val="FFFFFF"/>
                </a:solidFill>
              </a:rPr>
              <a:t>Dr.</a:t>
            </a:r>
            <a:r>
              <a:rPr lang="en-GB" sz="1300" dirty="0">
                <a:solidFill>
                  <a:srgbClr val="FFFFFF"/>
                </a:solidFill>
              </a:rPr>
              <a:t> Patricia Boyallian</a:t>
            </a:r>
          </a:p>
          <a:p>
            <a:pPr algn="ctr">
              <a:spcAft>
                <a:spcPts val="600"/>
              </a:spcAft>
            </a:pPr>
            <a:r>
              <a:rPr lang="en-GB" sz="1300" dirty="0">
                <a:solidFill>
                  <a:srgbClr val="FFFFFF"/>
                </a:solidFill>
              </a:rPr>
              <a:t>Office C42, C floor, Charles Carter</a:t>
            </a:r>
          </a:p>
          <a:p>
            <a:pPr algn="ctr">
              <a:spcAft>
                <a:spcPts val="600"/>
              </a:spcAft>
            </a:pPr>
            <a:r>
              <a:rPr lang="en-GB" sz="1300" dirty="0">
                <a:solidFill>
                  <a:srgbClr val="FFFFFF"/>
                </a:solidFill>
                <a:hlinkClick r:id="rId5"/>
              </a:rPr>
              <a:t>p.boyallian@lancaster.ac.uk</a:t>
            </a:r>
            <a:endParaRPr lang="en-GB" sz="1300" dirty="0">
              <a:solidFill>
                <a:srgbClr val="FFFFFF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Office hours: Wednesday 14:00 </a:t>
            </a:r>
            <a:r>
              <a:rPr lang="en-US" sz="1300">
                <a:solidFill>
                  <a:srgbClr val="FFFFFF"/>
                </a:solidFill>
              </a:rPr>
              <a:t>– 15:00. Please </a:t>
            </a:r>
            <a:r>
              <a:rPr lang="en-US" sz="1300" dirty="0">
                <a:solidFill>
                  <a:srgbClr val="FFFFFF"/>
                </a:solidFill>
              </a:rPr>
              <a:t>send me an email beforehand to book a slot.</a:t>
            </a:r>
            <a:endParaRPr lang="en-GB" sz="1300" dirty="0">
              <a:solidFill>
                <a:srgbClr val="FFFFFF"/>
              </a:solidFill>
            </a:endParaRPr>
          </a:p>
          <a:p>
            <a:pPr algn="ctr">
              <a:spcAft>
                <a:spcPts val="600"/>
              </a:spcAft>
            </a:pPr>
            <a:endParaRPr lang="en-GB" sz="1300" dirty="0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D2E53B-5DFF-2CEF-EF79-4F6DE7AC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2705"/>
            <a:ext cx="78867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500" b="1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Module directors</a:t>
            </a:r>
          </a:p>
        </p:txBody>
      </p:sp>
    </p:spTree>
    <p:extLst>
      <p:ext uri="{BB962C8B-B14F-4D97-AF65-F5344CB8AC3E}">
        <p14:creationId xmlns:p14="http://schemas.microsoft.com/office/powerpoint/2010/main" val="346155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41525-B5D5-CB07-EFB2-6BA3A90F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Part II: Overview of the module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19F4A9-2764-D6F0-6CE2-5158A9431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close to an Advanced Corporate Finance / Financial Management module.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module builds on and extends the concepts covered in the introductory financial management modules (AcF100 and AcF214) and introduces advanced topics in corporate finance.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module equips students with the knowledge to apply the techniques that have been developed in corporate finance to real world situations. 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We want students to be able to use what they learn in the decision making process (working in M&amp;A division at IB, CFO, Financial Advisory, etc).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82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41525-B5D5-CB07-EFB2-6BA3A90F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Part II: Overview of the module – Main Textbook</a:t>
            </a:r>
            <a:br>
              <a:rPr lang="es-ES" sz="1800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19F4A9-2764-D6F0-6CE2-5158A9431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D5A9239-CF8F-EED9-F571-6C47BCF6D005}"/>
              </a:ext>
            </a:extLst>
          </p:cNvPr>
          <p:cNvSpPr/>
          <p:nvPr/>
        </p:nvSpPr>
        <p:spPr>
          <a:xfrm>
            <a:off x="628650" y="1700214"/>
            <a:ext cx="3633995" cy="403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64" lvl="1" indent="-257175">
              <a:spcBef>
                <a:spcPts val="450"/>
              </a:spcBef>
              <a:buClr>
                <a:srgbClr val="007FA3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prstClr val="black"/>
                </a:solidFill>
              </a:rPr>
              <a:t>Berk, J. &amp; P. </a:t>
            </a:r>
            <a:r>
              <a:rPr lang="en-US" sz="1500" dirty="0" err="1">
                <a:solidFill>
                  <a:prstClr val="black"/>
                </a:solidFill>
              </a:rPr>
              <a:t>DeMarzo</a:t>
            </a:r>
            <a:r>
              <a:rPr lang="en-US" sz="1500" dirty="0">
                <a:solidFill>
                  <a:prstClr val="black"/>
                </a:solidFill>
              </a:rPr>
              <a:t> (2016) Corporate Finance, 4th Edition (Global ed.), Pearson Education (Ch</a:t>
            </a:r>
            <a:r>
              <a:rPr lang="en-US" sz="1500" dirty="0"/>
              <a:t>18, 22, 23, 24, 25, 26, 27, 28, and 29).</a:t>
            </a:r>
            <a:endParaRPr lang="en-US" sz="1500" dirty="0">
              <a:solidFill>
                <a:prstClr val="black"/>
              </a:solidFill>
            </a:endParaRPr>
          </a:p>
          <a:p>
            <a:pPr marL="365189" lvl="1">
              <a:spcBef>
                <a:spcPts val="450"/>
              </a:spcBef>
              <a:buClr>
                <a:srgbClr val="007FA3"/>
              </a:buClr>
            </a:pPr>
            <a:r>
              <a:rPr lang="en-US" sz="375" dirty="0">
                <a:solidFill>
                  <a:prstClr val="black"/>
                </a:solidFill>
              </a:rPr>
              <a:t> </a:t>
            </a:r>
          </a:p>
          <a:p>
            <a:pPr marL="622364" lvl="1" indent="-257175">
              <a:spcBef>
                <a:spcPts val="450"/>
              </a:spcBef>
              <a:buClr>
                <a:srgbClr val="007FA3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prstClr val="black"/>
                </a:solidFill>
              </a:rPr>
              <a:t>The course requires good knowledge of some of the material you covered in AcF214.</a:t>
            </a:r>
          </a:p>
          <a:p>
            <a:pPr marL="365189" lvl="1">
              <a:spcBef>
                <a:spcPts val="450"/>
              </a:spcBef>
              <a:buClr>
                <a:srgbClr val="007FA3"/>
              </a:buClr>
            </a:pPr>
            <a:endParaRPr lang="en-US" sz="375" dirty="0">
              <a:solidFill>
                <a:prstClr val="black"/>
              </a:solidFill>
            </a:endParaRPr>
          </a:p>
          <a:p>
            <a:pPr marL="622364" lvl="1" indent="-257175">
              <a:spcBef>
                <a:spcPts val="450"/>
              </a:spcBef>
              <a:buClr>
                <a:srgbClr val="007FA3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Background Reading </a:t>
            </a:r>
            <a:r>
              <a:rPr lang="en-US" sz="1350" dirty="0"/>
              <a:t>(from prerequisite courses)</a:t>
            </a:r>
            <a:r>
              <a:rPr lang="en-US" sz="1575" dirty="0"/>
              <a:t>:</a:t>
            </a:r>
            <a:r>
              <a:rPr lang="en-US" sz="1575" dirty="0">
                <a:solidFill>
                  <a:prstClr val="black"/>
                </a:solidFill>
              </a:rPr>
              <a:t> </a:t>
            </a:r>
            <a:r>
              <a:rPr lang="en-US" sz="1350" dirty="0"/>
              <a:t>Berk and </a:t>
            </a:r>
            <a:r>
              <a:rPr lang="en-US" sz="1350" dirty="0" err="1"/>
              <a:t>DeMarzo</a:t>
            </a:r>
            <a:r>
              <a:rPr lang="en-US" sz="1350" dirty="0"/>
              <a:t> - Chapters 3 (section 3.3); 4 (section 4.9); 5 (section 5.5); 7 (sections 7.1, 7.5); 8 (sections 8.1, 8.2, 8.3); 12 (sections 12.5, 12.6); 14 (sections 14.1, 14.3); 15 (sections 15.1, 15.2, 15.4); 16 (section 16.9).</a:t>
            </a:r>
            <a:endParaRPr lang="en-US" sz="1575" dirty="0">
              <a:solidFill>
                <a:prstClr val="black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E089EE-3186-211E-51A8-B2EAB75480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133600"/>
            <a:ext cx="2712750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0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41525-B5D5-CB07-EFB2-6BA3A90F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Part II: Overview of the module – Alternative Textbook</a:t>
            </a:r>
            <a:br>
              <a:rPr lang="es-ES" sz="1800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19F4A9-2764-D6F0-6CE2-5158A9431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Damodaran:</a:t>
            </a:r>
            <a:r>
              <a:rPr lang="en-US" dirty="0"/>
              <a:t> Applied Corporate Finance. 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Hillier et al.:</a:t>
            </a:r>
            <a:r>
              <a:rPr lang="en-US" dirty="0"/>
              <a:t> Corporate Finance. 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Brealey &amp; Myers:</a:t>
            </a:r>
            <a:r>
              <a:rPr lang="en-US" dirty="0"/>
              <a:t> Principles of Corporate Finance.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Welch (free):</a:t>
            </a:r>
            <a:r>
              <a:rPr lang="en-US" dirty="0"/>
              <a:t> Corporate Finance.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Brigham &amp; </a:t>
            </a:r>
            <a:r>
              <a:rPr lang="en-US" dirty="0" err="1">
                <a:solidFill>
                  <a:srgbClr val="0070C0"/>
                </a:solidFill>
              </a:rPr>
              <a:t>Daves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/>
              <a:t>Intermediate Financial Management.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Copeland &amp; Weston: </a:t>
            </a:r>
            <a:r>
              <a:rPr lang="en-US" dirty="0"/>
              <a:t>Financial Theory and Corporate Policy.</a:t>
            </a:r>
          </a:p>
          <a:p>
            <a:pPr lvl="1" algn="just">
              <a:lnSpc>
                <a:spcPct val="150000"/>
              </a:lnSpc>
            </a:pPr>
            <a:r>
              <a:rPr lang="en-US" dirty="0" err="1">
                <a:solidFill>
                  <a:srgbClr val="0070C0"/>
                </a:solidFill>
              </a:rPr>
              <a:t>Grinblatt</a:t>
            </a:r>
            <a:r>
              <a:rPr lang="en-US" dirty="0">
                <a:solidFill>
                  <a:srgbClr val="0070C0"/>
                </a:solidFill>
              </a:rPr>
              <a:t> &amp; Titman: </a:t>
            </a:r>
            <a:r>
              <a:rPr lang="en-US" dirty="0"/>
              <a:t>Financial Markets and Corporate Strategy. 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</a:rPr>
              <a:t>Asquith &amp; Weiss: </a:t>
            </a:r>
            <a:r>
              <a:rPr lang="en-US" dirty="0"/>
              <a:t>Lessons in Corporate Finance: A Case Studies Approach to Financial Tools, Financial Policies, and Valuation.</a:t>
            </a:r>
          </a:p>
          <a:p>
            <a:pPr marL="365189" lvl="1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3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3ABE1-9229-BCB5-FE34-2473126B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Part II: Overview of the module – Topics covered</a:t>
            </a:r>
            <a:br>
              <a:rPr lang="es-ES" sz="1800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E74756D-B863-822B-03B7-67DBBDFCB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450337"/>
              </p:ext>
            </p:extLst>
          </p:nvPr>
        </p:nvGraphicFramePr>
        <p:xfrm>
          <a:off x="628650" y="1295400"/>
          <a:ext cx="7772400" cy="446506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84910">
                  <a:extLst>
                    <a:ext uri="{9D8B030D-6E8A-4147-A177-3AD203B41FA5}">
                      <a16:colId xmlns:a16="http://schemas.microsoft.com/office/drawing/2014/main" val="275425502"/>
                    </a:ext>
                  </a:extLst>
                </a:gridCol>
                <a:gridCol w="6187490">
                  <a:extLst>
                    <a:ext uri="{9D8B030D-6E8A-4147-A177-3AD203B41FA5}">
                      <a16:colId xmlns:a16="http://schemas.microsoft.com/office/drawing/2014/main" val="2646332098"/>
                    </a:ext>
                  </a:extLst>
                </a:gridCol>
              </a:tblGrid>
              <a:tr h="464635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3200" kern="12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670" marR="266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GB" sz="2000" i="0" dirty="0">
                          <a:effectLst/>
                        </a:rPr>
                        <a:t>Topics</a:t>
                      </a:r>
                      <a:endParaRPr lang="en-GB" sz="1100" i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670" marR="26670" marT="9525" marB="0" anchor="ctr"/>
                </a:tc>
                <a:extLst>
                  <a:ext uri="{0D108BD9-81ED-4DB2-BD59-A6C34878D82A}">
                    <a16:rowId xmlns:a16="http://schemas.microsoft.com/office/drawing/2014/main" val="1818568769"/>
                  </a:ext>
                </a:extLst>
              </a:tr>
              <a:tr h="542025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Weeks 11 &amp; 12</a:t>
                      </a:r>
                    </a:p>
                  </a:txBody>
                  <a:tcPr marL="26670" marR="26670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Capital Budgeting and Valuation with Leverage 	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670" marR="26670" marT="9525" marB="0" anchor="ctr"/>
                </a:tc>
                <a:extLst>
                  <a:ext uri="{0D108BD9-81ED-4DB2-BD59-A6C34878D82A}">
                    <a16:rowId xmlns:a16="http://schemas.microsoft.com/office/drawing/2014/main" val="3064077692"/>
                  </a:ext>
                </a:extLst>
              </a:tr>
              <a:tr h="46572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en-US" sz="1600" kern="1200" dirty="0">
                        <a:effectLst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Week 13</a:t>
                      </a:r>
                      <a:endParaRPr lang="en-GB" sz="1100" dirty="0">
                        <a:effectLst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670" marR="26670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Real Options 	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670" marR="26670" marT="9525" marB="0" anchor="ctr"/>
                </a:tc>
                <a:extLst>
                  <a:ext uri="{0D108BD9-81ED-4DB2-BD59-A6C34878D82A}">
                    <a16:rowId xmlns:a16="http://schemas.microsoft.com/office/drawing/2014/main" val="3342350087"/>
                  </a:ext>
                </a:extLst>
              </a:tr>
              <a:tr h="45017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Week 14 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670" marR="26670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Equity Financing	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670" marR="26670" marT="9525" marB="0" anchor="ctr"/>
                </a:tc>
                <a:extLst>
                  <a:ext uri="{0D108BD9-81ED-4DB2-BD59-A6C34878D82A}">
                    <a16:rowId xmlns:a16="http://schemas.microsoft.com/office/drawing/2014/main" val="2248318684"/>
                  </a:ext>
                </a:extLst>
              </a:tr>
              <a:tr h="481844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Week 15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670" marR="26670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Debt Financing	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670" marR="26670" marT="9525" marB="0" anchor="ctr"/>
                </a:tc>
                <a:extLst>
                  <a:ext uri="{0D108BD9-81ED-4DB2-BD59-A6C34878D82A}">
                    <a16:rowId xmlns:a16="http://schemas.microsoft.com/office/drawing/2014/main" val="288525044"/>
                  </a:ext>
                </a:extLst>
              </a:tr>
              <a:tr h="46572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en-US" sz="1600" kern="1200" dirty="0">
                        <a:effectLst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Week 16</a:t>
                      </a:r>
                      <a:endParaRPr lang="en-GB" sz="1100" dirty="0">
                        <a:effectLst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670" marR="26670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Leasing 	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670" marR="26670" marT="9525" marB="0" anchor="ctr"/>
                </a:tc>
                <a:extLst>
                  <a:ext uri="{0D108BD9-81ED-4DB2-BD59-A6C34878D82A}">
                    <a16:rowId xmlns:a16="http://schemas.microsoft.com/office/drawing/2014/main" val="3060376986"/>
                  </a:ext>
                </a:extLst>
              </a:tr>
              <a:tr h="46572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en-US" sz="1600" kern="1200" dirty="0">
                        <a:effectLst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Week 17</a:t>
                      </a:r>
                      <a:endParaRPr lang="en-GB" sz="1100" dirty="0">
                        <a:effectLst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670" marR="26670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Short-term Financing	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670" marR="26670" marT="9525" marB="0" anchor="ctr"/>
                </a:tc>
                <a:extLst>
                  <a:ext uri="{0D108BD9-81ED-4DB2-BD59-A6C34878D82A}">
                    <a16:rowId xmlns:a16="http://schemas.microsoft.com/office/drawing/2014/main" val="2529210398"/>
                  </a:ext>
                </a:extLst>
              </a:tr>
              <a:tr h="493107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Weeks 18 &amp; 19</a:t>
                      </a:r>
                      <a:r>
                        <a:rPr lang="en-US" sz="1600" kern="1200" dirty="0">
                          <a:effectLst/>
                        </a:rPr>
                        <a:t> 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670" marR="26670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Mergers and Acquisitions	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670" marR="26670" marT="9525" marB="0" anchor="ctr"/>
                </a:tc>
                <a:extLst>
                  <a:ext uri="{0D108BD9-81ED-4DB2-BD59-A6C34878D82A}">
                    <a16:rowId xmlns:a16="http://schemas.microsoft.com/office/drawing/2014/main" val="1321705633"/>
                  </a:ext>
                </a:extLst>
              </a:tr>
              <a:tr h="481844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Week 20</a:t>
                      </a:r>
                      <a:endParaRPr lang="en-GB" sz="16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670" marR="26670" marT="9525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u="none" strike="noStrike" kern="1200" baseline="0" dirty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strike="noStrike" kern="1200" baseline="0" dirty="0"/>
                        <a:t>Corporate Governance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670" marR="26670" marT="9525" marB="0" anchor="ctr"/>
                </a:tc>
                <a:extLst>
                  <a:ext uri="{0D108BD9-81ED-4DB2-BD59-A6C34878D82A}">
                    <a16:rowId xmlns:a16="http://schemas.microsoft.com/office/drawing/2014/main" val="3945652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10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41525-B5D5-CB07-EFB2-6BA3A90F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Part III: module delivery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19F4A9-2764-D6F0-6CE2-5158A9431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2A6D5DA7-C75D-12E7-7C56-6A9BC38E3F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819489"/>
              </p:ext>
            </p:extLst>
          </p:nvPr>
        </p:nvGraphicFramePr>
        <p:xfrm>
          <a:off x="628650" y="1825625"/>
          <a:ext cx="76009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64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41525-B5D5-CB07-EFB2-6BA3A90F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Part III: module delivery – Blended teaching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19F4A9-2764-D6F0-6CE2-5158A9431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Blended environment that consists of pre-recorded lecture videos and in-person workshops + drop-ins.</a:t>
            </a:r>
          </a:p>
          <a:p>
            <a:r>
              <a:rPr lang="en-GB" dirty="0"/>
              <a:t>Put the student in the driving seat.</a:t>
            </a:r>
          </a:p>
          <a:p>
            <a:r>
              <a:rPr lang="en-GB" dirty="0"/>
              <a:t>Gives last year students the best of both worlds: </a:t>
            </a:r>
          </a:p>
          <a:p>
            <a:pPr lvl="1"/>
            <a:r>
              <a:rPr lang="en-GB" dirty="0"/>
              <a:t>Flexibility for independent study and work at your own pace.</a:t>
            </a:r>
          </a:p>
          <a:p>
            <a:pPr lvl="1"/>
            <a:r>
              <a:rPr lang="en-GB" dirty="0"/>
              <a:t>In-person contact with lecturer and colleagues for questions and interaction.</a:t>
            </a:r>
          </a:p>
          <a:p>
            <a:pPr lvl="1"/>
            <a:r>
              <a:rPr lang="en-GB" dirty="0"/>
              <a:t>Drop-in sessions tailored to students needs.</a:t>
            </a:r>
          </a:p>
        </p:txBody>
      </p:sp>
    </p:spTree>
    <p:extLst>
      <p:ext uri="{BB962C8B-B14F-4D97-AF65-F5344CB8AC3E}">
        <p14:creationId xmlns:p14="http://schemas.microsoft.com/office/powerpoint/2010/main" val="417484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154D3032AC0A41AAADC06867B1CF71" ma:contentTypeVersion="16" ma:contentTypeDescription="Create a new document." ma:contentTypeScope="" ma:versionID="ec63d86f9b790859c738828d945d83c4">
  <xsd:schema xmlns:xsd="http://www.w3.org/2001/XMLSchema" xmlns:xs="http://www.w3.org/2001/XMLSchema" xmlns:p="http://schemas.microsoft.com/office/2006/metadata/properties" xmlns:ns3="c2c5a5ef-612f-4f03-9617-5e02b70a3f25" xmlns:ns4="3b8d6571-e89d-4e17-a433-6d6ed448c57b" targetNamespace="http://schemas.microsoft.com/office/2006/metadata/properties" ma:root="true" ma:fieldsID="b6f700fb7413c512b496fa35d270f558" ns3:_="" ns4:_="">
    <xsd:import namespace="c2c5a5ef-612f-4f03-9617-5e02b70a3f25"/>
    <xsd:import namespace="3b8d6571-e89d-4e17-a433-6d6ed448c5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c5a5ef-612f-4f03-9617-5e02b70a3f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d6571-e89d-4e17-a433-6d6ed448c57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2c5a5ef-612f-4f03-9617-5e02b70a3f25" xsi:nil="true"/>
  </documentManagement>
</p:properties>
</file>

<file path=customXml/itemProps1.xml><?xml version="1.0" encoding="utf-8"?>
<ds:datastoreItem xmlns:ds="http://schemas.openxmlformats.org/officeDocument/2006/customXml" ds:itemID="{08045707-5DEB-4E17-864E-3EE3977C5B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66795E-5EC0-4EFD-968B-F065B0289C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c5a5ef-612f-4f03-9617-5e02b70a3f25"/>
    <ds:schemaRef ds:uri="3b8d6571-e89d-4e17-a433-6d6ed448c5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90F213-2499-4AC8-ACBA-D8CBEE8A3F8D}">
  <ds:schemaRefs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3b8d6571-e89d-4e17-a433-6d6ed448c57b"/>
    <ds:schemaRef ds:uri="http://schemas.openxmlformats.org/package/2006/metadata/core-properties"/>
    <ds:schemaRef ds:uri="c2c5a5ef-612f-4f03-9617-5e02b70a3f25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6745</TotalTime>
  <Words>1241</Words>
  <Application>Microsoft Office PowerPoint</Application>
  <PresentationFormat>On-screen Show (4:3)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Verdana</vt:lpstr>
      <vt:lpstr>Arial</vt:lpstr>
      <vt:lpstr>Calibri Light</vt:lpstr>
      <vt:lpstr>Wingdings</vt:lpstr>
      <vt:lpstr>Office Theme</vt:lpstr>
      <vt:lpstr>ACF 302 – Corporate Finance  Introductory session  Week L11</vt:lpstr>
      <vt:lpstr>Outline</vt:lpstr>
      <vt:lpstr>Module directors</vt:lpstr>
      <vt:lpstr>Part II: Overview of the module</vt:lpstr>
      <vt:lpstr>Part II: Overview of the module – Main Textbook </vt:lpstr>
      <vt:lpstr>Part II: Overview of the module – Alternative Textbook </vt:lpstr>
      <vt:lpstr>Part II: Overview of the module – Topics covered </vt:lpstr>
      <vt:lpstr>Part III: module delivery</vt:lpstr>
      <vt:lpstr>Part III: module delivery – Blended teaching</vt:lpstr>
      <vt:lpstr>Part III: module delivery – Drop in sessions</vt:lpstr>
      <vt:lpstr>Part IV: Assessment</vt:lpstr>
      <vt:lpstr>Part IV: Assessment – Term test</vt:lpstr>
      <vt:lpstr>Part IV: Assessment – Final exam</vt:lpstr>
      <vt:lpstr>Part IV: Assessment – In-person examination</vt:lpstr>
      <vt:lpstr>PowerPoint Presentation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Finance, Fourth Edition</dc:title>
  <dc:subject>Business</dc:subject>
  <dc:creator>Berk/DeMarzo</dc:creator>
  <cp:keywords>Corporate Finance</cp:keywords>
  <cp:lastModifiedBy>Boyallian, Patricia</cp:lastModifiedBy>
  <cp:revision>1114</cp:revision>
  <dcterms:created xsi:type="dcterms:W3CDTF">2014-07-14T20:04:21Z</dcterms:created>
  <dcterms:modified xsi:type="dcterms:W3CDTF">2024-01-12T10:39:43Z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0x01010064154D3032AC0A41AAADC06867B1CF71</vt:lpwstr>
  </property>
</Properties>
</file>