
<file path=[Content_Types].xml><?xml version="1.0" encoding="utf-8"?>
<Types xmlns="http://schemas.openxmlformats.org/package/2006/content-types">
  <Default Extension="386" ContentType="image/jpeg"/>
  <Default Extension="387" ContentType="image/jpeg"/>
  <Default Extension="388" ContentType="image/jpeg"/>
  <Default Extension="391" ContentType="image/jpeg"/>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8" r:id="rId1"/>
  </p:sldMasterIdLst>
  <p:notesMasterIdLst>
    <p:notesMasterId r:id="rId138"/>
  </p:notesMasterIdLst>
  <p:handoutMasterIdLst>
    <p:handoutMasterId r:id="rId139"/>
  </p:handoutMasterIdLst>
  <p:sldIdLst>
    <p:sldId id="595" r:id="rId2"/>
    <p:sldId id="757" r:id="rId3"/>
    <p:sldId id="748" r:id="rId4"/>
    <p:sldId id="749" r:id="rId5"/>
    <p:sldId id="750" r:id="rId6"/>
    <p:sldId id="597" r:id="rId7"/>
    <p:sldId id="598" r:id="rId8"/>
    <p:sldId id="599" r:id="rId9"/>
    <p:sldId id="600" r:id="rId10"/>
    <p:sldId id="752" r:id="rId11"/>
    <p:sldId id="754" r:id="rId12"/>
    <p:sldId id="604" r:id="rId13"/>
    <p:sldId id="601" r:id="rId14"/>
    <p:sldId id="602" r:id="rId15"/>
    <p:sldId id="603" r:id="rId16"/>
    <p:sldId id="605" r:id="rId17"/>
    <p:sldId id="606" r:id="rId18"/>
    <p:sldId id="607" r:id="rId19"/>
    <p:sldId id="608" r:id="rId20"/>
    <p:sldId id="609" r:id="rId21"/>
    <p:sldId id="610" r:id="rId22"/>
    <p:sldId id="614" r:id="rId23"/>
    <p:sldId id="615" r:id="rId24"/>
    <p:sldId id="616" r:id="rId25"/>
    <p:sldId id="617" r:id="rId26"/>
    <p:sldId id="758" r:id="rId27"/>
    <p:sldId id="618" r:id="rId28"/>
    <p:sldId id="619" r:id="rId29"/>
    <p:sldId id="620" r:id="rId30"/>
    <p:sldId id="621" r:id="rId31"/>
    <p:sldId id="624" r:id="rId32"/>
    <p:sldId id="625" r:id="rId33"/>
    <p:sldId id="626" r:id="rId34"/>
    <p:sldId id="627" r:id="rId35"/>
    <p:sldId id="628" r:id="rId36"/>
    <p:sldId id="629" r:id="rId37"/>
    <p:sldId id="633" r:id="rId38"/>
    <p:sldId id="634" r:id="rId39"/>
    <p:sldId id="635" r:id="rId40"/>
    <p:sldId id="636" r:id="rId41"/>
    <p:sldId id="644" r:id="rId42"/>
    <p:sldId id="645" r:id="rId43"/>
    <p:sldId id="646" r:id="rId44"/>
    <p:sldId id="647" r:id="rId45"/>
    <p:sldId id="648" r:id="rId46"/>
    <p:sldId id="649" r:id="rId47"/>
    <p:sldId id="650" r:id="rId48"/>
    <p:sldId id="651" r:id="rId49"/>
    <p:sldId id="654" r:id="rId50"/>
    <p:sldId id="655" r:id="rId51"/>
    <p:sldId id="656" r:id="rId52"/>
    <p:sldId id="657" r:id="rId53"/>
    <p:sldId id="658" r:id="rId54"/>
    <p:sldId id="659" r:id="rId55"/>
    <p:sldId id="660" r:id="rId56"/>
    <p:sldId id="661" r:id="rId57"/>
    <p:sldId id="759" r:id="rId58"/>
    <p:sldId id="753" r:id="rId59"/>
    <p:sldId id="663" r:id="rId60"/>
    <p:sldId id="664" r:id="rId61"/>
    <p:sldId id="665" r:id="rId62"/>
    <p:sldId id="666" r:id="rId63"/>
    <p:sldId id="667" r:id="rId64"/>
    <p:sldId id="668" r:id="rId65"/>
    <p:sldId id="669" r:id="rId66"/>
    <p:sldId id="670" r:id="rId67"/>
    <p:sldId id="671" r:id="rId68"/>
    <p:sldId id="672" r:id="rId69"/>
    <p:sldId id="673" r:id="rId70"/>
    <p:sldId id="674" r:id="rId71"/>
    <p:sldId id="675" r:id="rId72"/>
    <p:sldId id="676" r:id="rId73"/>
    <p:sldId id="677" r:id="rId74"/>
    <p:sldId id="678" r:id="rId75"/>
    <p:sldId id="679" r:id="rId76"/>
    <p:sldId id="680" r:id="rId77"/>
    <p:sldId id="682" r:id="rId78"/>
    <p:sldId id="683" r:id="rId79"/>
    <p:sldId id="684" r:id="rId80"/>
    <p:sldId id="685" r:id="rId81"/>
    <p:sldId id="686" r:id="rId82"/>
    <p:sldId id="687" r:id="rId83"/>
    <p:sldId id="688" r:id="rId84"/>
    <p:sldId id="689" r:id="rId85"/>
    <p:sldId id="690" r:id="rId86"/>
    <p:sldId id="691" r:id="rId87"/>
    <p:sldId id="692" r:id="rId88"/>
    <p:sldId id="693" r:id="rId89"/>
    <p:sldId id="694" r:id="rId90"/>
    <p:sldId id="695" r:id="rId91"/>
    <p:sldId id="696" r:id="rId92"/>
    <p:sldId id="760" r:id="rId93"/>
    <p:sldId id="761" r:id="rId94"/>
    <p:sldId id="755" r:id="rId95"/>
    <p:sldId id="697" r:id="rId96"/>
    <p:sldId id="698" r:id="rId97"/>
    <p:sldId id="699" r:id="rId98"/>
    <p:sldId id="700" r:id="rId99"/>
    <p:sldId id="701" r:id="rId100"/>
    <p:sldId id="703" r:id="rId101"/>
    <p:sldId id="704" r:id="rId102"/>
    <p:sldId id="705" r:id="rId103"/>
    <p:sldId id="706" r:id="rId104"/>
    <p:sldId id="707" r:id="rId105"/>
    <p:sldId id="708" r:id="rId106"/>
    <p:sldId id="709" r:id="rId107"/>
    <p:sldId id="710" r:id="rId108"/>
    <p:sldId id="711" r:id="rId109"/>
    <p:sldId id="712" r:id="rId110"/>
    <p:sldId id="713" r:id="rId111"/>
    <p:sldId id="714" r:id="rId112"/>
    <p:sldId id="715" r:id="rId113"/>
    <p:sldId id="716" r:id="rId114"/>
    <p:sldId id="717" r:id="rId115"/>
    <p:sldId id="718" r:id="rId116"/>
    <p:sldId id="719" r:id="rId117"/>
    <p:sldId id="724" r:id="rId118"/>
    <p:sldId id="725" r:id="rId119"/>
    <p:sldId id="726" r:id="rId120"/>
    <p:sldId id="727" r:id="rId121"/>
    <p:sldId id="730" r:id="rId122"/>
    <p:sldId id="732" r:id="rId123"/>
    <p:sldId id="733" r:id="rId124"/>
    <p:sldId id="756" r:id="rId125"/>
    <p:sldId id="734" r:id="rId126"/>
    <p:sldId id="735" r:id="rId127"/>
    <p:sldId id="736" r:id="rId128"/>
    <p:sldId id="737" r:id="rId129"/>
    <p:sldId id="738" r:id="rId130"/>
    <p:sldId id="739" r:id="rId131"/>
    <p:sldId id="740" r:id="rId132"/>
    <p:sldId id="741" r:id="rId133"/>
    <p:sldId id="742" r:id="rId134"/>
    <p:sldId id="743" r:id="rId135"/>
    <p:sldId id="744" r:id="rId136"/>
    <p:sldId id="747" r:id="rId137"/>
  </p:sldIdLst>
  <p:sldSz cx="9144000" cy="6858000" type="screen4x3"/>
  <p:notesSz cx="7104063" cy="10234613"/>
  <p:embeddedFontLst>
    <p:embeddedFont>
      <p:font typeface="Calibri" panose="020F0502020204030204" pitchFamily="34" charset="0"/>
      <p:regular r:id="rId140"/>
      <p:bold r:id="rId141"/>
      <p:italic r:id="rId142"/>
      <p:boldItalic r:id="rId143"/>
    </p:embeddedFont>
    <p:embeddedFont>
      <p:font typeface="Calibri Light" panose="020F0302020204030204" pitchFamily="34" charset="0"/>
      <p:regular r:id="rId144"/>
      <p:italic r:id="rId145"/>
    </p:embeddedFont>
    <p:embeddedFont>
      <p:font typeface="Verdana" panose="020B0604030504040204" pitchFamily="34" charset="0"/>
      <p:regular r:id="rId146"/>
      <p:bold r:id="rId147"/>
      <p:italic r:id="rId148"/>
      <p:boldItalic r:id="rId1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93" autoAdjust="0"/>
    <p:restoredTop sz="86443" autoAdjust="0"/>
  </p:normalViewPr>
  <p:slideViewPr>
    <p:cSldViewPr>
      <p:cViewPr varScale="1">
        <p:scale>
          <a:sx n="98" d="100"/>
          <a:sy n="98" d="100"/>
        </p:scale>
        <p:origin x="696" y="96"/>
      </p:cViewPr>
      <p:guideLst>
        <p:guide orient="horz" pos="2160"/>
        <p:guide pos="2880"/>
      </p:guideLst>
    </p:cSldViewPr>
  </p:slideViewPr>
  <p:outlineViewPr>
    <p:cViewPr>
      <p:scale>
        <a:sx n="33" d="100"/>
        <a:sy n="33" d="100"/>
      </p:scale>
      <p:origin x="0" y="-57516"/>
    </p:cViewPr>
  </p:outlineViewPr>
  <p:notesTextViewPr>
    <p:cViewPr>
      <p:scale>
        <a:sx n="150" d="100"/>
        <a:sy n="150" d="100"/>
      </p:scale>
      <p:origin x="0" y="0"/>
    </p:cViewPr>
  </p:notesTextViewPr>
  <p:notesViewPr>
    <p:cSldViewPr>
      <p:cViewPr varScale="1">
        <p:scale>
          <a:sx n="55" d="100"/>
          <a:sy n="55" d="100"/>
        </p:scale>
        <p:origin x="-2256" y="-102"/>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10.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1.fntdata"/><Relationship Id="rId14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2.fntdata"/><Relationship Id="rId14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4.fntdata"/><Relationship Id="rId148"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5.fntdata"/><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8D8D874E-E9D5-433B-A149-BDF6BFDD40A8}" type="datetimeFigureOut">
              <a:rPr lang="en-US" smtClean="0"/>
              <a:pPr/>
              <a:t>2/21/2021</a:t>
            </a:fld>
            <a:endParaRPr lang="en-US" dirty="0"/>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EA051F04-9E25-42C3-8BC5-EC2E8469D95E}" type="datetimeFigureOut">
              <a:rPr lang="en-US" smtClean="0"/>
              <a:pPr/>
              <a:t>2/19/2021</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Work at home the alternative example!</a:t>
            </a:r>
          </a:p>
        </p:txBody>
      </p:sp>
      <p:sp>
        <p:nvSpPr>
          <p:cNvPr id="4" name="Marcador de número de diapositiva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34886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59</a:t>
            </a:fld>
            <a:endParaRPr lang="en-US" dirty="0"/>
          </a:p>
        </p:txBody>
      </p:sp>
    </p:spTree>
    <p:extLst>
      <p:ext uri="{BB962C8B-B14F-4D97-AF65-F5344CB8AC3E}">
        <p14:creationId xmlns:p14="http://schemas.microsoft.com/office/powerpoint/2010/main" val="321343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2A28C6D-A166-4FA7-98AD-081CCC3C7974}" type="datetime1">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5252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2C65E0-EC05-4B7F-8A6F-F2E4118C2CA1}" type="datetime1">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91882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975410-2947-4A44-99A2-052A5FE9B288}" type="datetime1">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607543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D227B462-2398-40E5-A271-95DE7E10547B}" type="datetime1">
              <a:rPr lang="en-US" smtClean="0"/>
              <a:t>2/19/2021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64569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78A57DEB-E4BB-4AB9-9745-E4B5DB051E48}" type="datetime1">
              <a:rPr lang="en-US" smtClean="0"/>
              <a:t>2/19/2021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2381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D3939FC-F7BE-4ADF-A881-4BE401EEF9FB}" type="datetime1">
              <a:rPr lang="en-US" smtClean="0"/>
              <a:t>2/19/2021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03133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381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1EB34B73-1A81-42ED-A764-F01A447D51E9}" type="datetime1">
              <a:rPr lang="en-US" smtClean="0"/>
              <a:t>2/19/2021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200951"/>
            <a:ext cx="8229600" cy="381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2726776"/>
            <a:ext cx="8229600" cy="381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322913"/>
            <a:ext cx="8229600" cy="381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3886201"/>
            <a:ext cx="8229600" cy="381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4465912"/>
            <a:ext cx="8229600" cy="381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5029201"/>
            <a:ext cx="8229600" cy="381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941770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3E748E71-9115-451E-B637-2621D719698C}" type="datetime1">
              <a:rPr lang="en-US" smtClean="0"/>
              <a:t>2/19/2021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5638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C0ABBDE-9BF5-4CAB-937C-5212657ABB46}" type="datetime1">
              <a:rPr lang="en-US" smtClean="0"/>
              <a:t>2/19/2021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03AE5886-9EA8-4912-BE99-B85E1EF7C08B}" type="datetime1">
              <a:rPr lang="en-US" smtClean="0"/>
              <a:t>2/19/2021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3F158-081F-466C-B309-4C074205BA89}" type="datetime1">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3004143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8E9FA168-646E-4800-BC50-8B7DC1476639}" type="datetime1">
              <a:rPr lang="en-US" smtClean="0"/>
              <a:t>2/19/2021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8A798A23-332E-4DC1-B3D0-C97E22FA935B}" type="datetime1">
              <a:rPr lang="en-US" smtClean="0"/>
              <a:t>2/19/2021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DCB22D59-79EB-4087-A92A-025189D41815}" type="datetime1">
              <a:rPr lang="en-US" smtClean="0"/>
              <a:t>2/19/2021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354899"/>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057400"/>
            <a:ext cx="8229600" cy="3048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3DB8AA38-7112-46ED-804A-AC50D05F4DA8}" type="datetime1">
              <a:rPr lang="en-US" smtClean="0"/>
              <a:t>2/19/2021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200" y="2438400"/>
            <a:ext cx="8229600" cy="2286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2743200"/>
            <a:ext cx="8229600" cy="2286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3124200"/>
            <a:ext cx="8229600" cy="2286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381000" y="3581400"/>
            <a:ext cx="8229600" cy="2286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381000" y="3962400"/>
            <a:ext cx="8229600" cy="2286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381000" y="4343400"/>
            <a:ext cx="8229600" cy="2286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381000" y="4724400"/>
            <a:ext cx="8229600" cy="2286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381000" y="5257800"/>
            <a:ext cx="8229600" cy="2286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381000" y="5715000"/>
            <a:ext cx="8229600" cy="2286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26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BA6E053-F06F-4374-BE3E-5571C6F6FBCF}" type="datetime1">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0431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BB250C1-3AD2-4FCD-9734-CEA4B14A6845}" type="datetime1">
              <a:rPr lang="en-US" smtClean="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60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6F7C39-7889-4AA2-893A-88DA41BF299E}" type="datetime1">
              <a:rPr lang="en-US" smtClean="0"/>
              <a:t>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454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FB08142-7E11-4206-BF2A-F5665A50C6B0}" type="datetime1">
              <a:rPr lang="en-US" smtClean="0"/>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67290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9343F-6F7A-4193-91C5-FB8E70CE18F7}" type="datetime1">
              <a:rPr lang="en-US" smtClean="0"/>
              <a:t>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8925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011E631-9E92-4994-9000-83ED8DE7ACB1}" type="datetime1">
              <a:rPr lang="en-US" smtClean="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5882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75F60B8-BEAF-41F2-B694-E958896EA814}" type="datetime1">
              <a:rPr lang="en-US" smtClean="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1411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10507-DD84-42B6-9037-0A034C824C66}" type="datetime1">
              <a:rPr lang="en-US" smtClean="0"/>
              <a:t>2/19/2021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B2350-5261-4F5C-9DF5-EF0D264FC8D2}" type="slidenum">
              <a:rPr lang="en-US" smtClean="0"/>
              <a:pPr/>
              <a:t>‹#›</a:t>
            </a:fld>
            <a:endParaRPr lang="en-US" dirty="0"/>
          </a:p>
        </p:txBody>
      </p:sp>
      <p:sp>
        <p:nvSpPr>
          <p:cNvPr id="7" name="TextBox 7"/>
          <p:cNvSpPr txBox="1"/>
          <p:nvPr userDrawn="1"/>
        </p:nvSpPr>
        <p:spPr>
          <a:xfrm>
            <a:off x="2743200" y="6400800"/>
            <a:ext cx="6096000" cy="276999"/>
          </a:xfrm>
          <a:prstGeom prst="rect">
            <a:avLst/>
          </a:prstGeom>
          <a:noFill/>
        </p:spPr>
        <p:txBody>
          <a:bodyPr wrap="square" rtlCol="0">
            <a:spAutoFit/>
          </a:bodyPr>
          <a:lstStyle/>
          <a:p>
            <a:pP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pic>
        <p:nvPicPr>
          <p:cNvPr id="8" name="Picture 8" descr="Pearson Logo"/>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13096711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657" r:id="rId17"/>
    <p:sldLayoutId id="2147483661" r:id="rId18"/>
    <p:sldLayoutId id="2147483656" r:id="rId19"/>
    <p:sldLayoutId id="2147483658" r:id="rId20"/>
    <p:sldLayoutId id="2147483654" r:id="rId21"/>
    <p:sldLayoutId id="2147483655" r:id="rId22"/>
    <p:sldLayoutId id="2147483760"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5.xml"/><Relationship Id="rId1" Type="http://schemas.openxmlformats.org/officeDocument/2006/relationships/vmlDrawing" Target="../drawings/vmlDrawing14.vml"/><Relationship Id="rId4" Type="http://schemas.openxmlformats.org/officeDocument/2006/relationships/image" Target="../media/image30.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4.xml"/><Relationship Id="rId1" Type="http://schemas.openxmlformats.org/officeDocument/2006/relationships/vmlDrawing" Target="../drawings/vmlDrawing15.vml"/><Relationship Id="rId5" Type="http://schemas.openxmlformats.org/officeDocument/2006/relationships/image" Target="../media/image32.png"/><Relationship Id="rId4" Type="http://schemas.openxmlformats.org/officeDocument/2006/relationships/image" Target="../media/image31.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34.wmf"/><Relationship Id="rId5" Type="http://schemas.openxmlformats.org/officeDocument/2006/relationships/oleObject" Target="../embeddings/oleObject24.bin"/><Relationship Id="rId4" Type="http://schemas.openxmlformats.org/officeDocument/2006/relationships/image" Target="../media/image3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4.xml"/><Relationship Id="rId1" Type="http://schemas.openxmlformats.org/officeDocument/2006/relationships/vmlDrawing" Target="../drawings/vmlDrawing17.vml"/><Relationship Id="rId4" Type="http://schemas.openxmlformats.org/officeDocument/2006/relationships/image" Target="../media/image35.wmf"/></Relationships>
</file>

<file path=ppt/slides/_rels/slide11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7.wmf"/><Relationship Id="rId2" Type="http://schemas.openxmlformats.org/officeDocument/2006/relationships/slideLayout" Target="../slideLayouts/slideLayout15.xml"/><Relationship Id="rId1" Type="http://schemas.openxmlformats.org/officeDocument/2006/relationships/vmlDrawing" Target="../drawings/vmlDrawing18.vml"/><Relationship Id="rId6" Type="http://schemas.openxmlformats.org/officeDocument/2006/relationships/oleObject" Target="../embeddings/oleObject27.bin"/><Relationship Id="rId5" Type="http://schemas.openxmlformats.org/officeDocument/2006/relationships/image" Target="../media/image36.wmf"/><Relationship Id="rId4" Type="http://schemas.openxmlformats.org/officeDocument/2006/relationships/oleObject" Target="../embeddings/oleObject26.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5.xml"/><Relationship Id="rId1" Type="http://schemas.openxmlformats.org/officeDocument/2006/relationships/vmlDrawing" Target="../drawings/vmlDrawing19.vml"/><Relationship Id="rId5" Type="http://schemas.openxmlformats.org/officeDocument/2006/relationships/image" Target="../media/image40.386"/><Relationship Id="rId4" Type="http://schemas.openxmlformats.org/officeDocument/2006/relationships/image" Target="../media/image39.w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42.wmf"/><Relationship Id="rId5" Type="http://schemas.openxmlformats.org/officeDocument/2006/relationships/oleObject" Target="../embeddings/oleObject30.bin"/><Relationship Id="rId4" Type="http://schemas.openxmlformats.org/officeDocument/2006/relationships/image" Target="../media/image41.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3" Type="http://schemas.openxmlformats.org/officeDocument/2006/relationships/image" Target="../media/image45.387"/><Relationship Id="rId7" Type="http://schemas.openxmlformats.org/officeDocument/2006/relationships/image" Target="../media/image44.wmf"/><Relationship Id="rId2" Type="http://schemas.openxmlformats.org/officeDocument/2006/relationships/slideLayout" Target="../slideLayouts/slideLayout15.xml"/><Relationship Id="rId1" Type="http://schemas.openxmlformats.org/officeDocument/2006/relationships/vmlDrawing" Target="../drawings/vmlDrawing21.vml"/><Relationship Id="rId6" Type="http://schemas.openxmlformats.org/officeDocument/2006/relationships/oleObject" Target="../embeddings/oleObject32.bin"/><Relationship Id="rId5" Type="http://schemas.openxmlformats.org/officeDocument/2006/relationships/image" Target="../media/image43.wmf"/><Relationship Id="rId4" Type="http://schemas.openxmlformats.org/officeDocument/2006/relationships/oleObject" Target="../embeddings/oleObject31.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5.xml"/><Relationship Id="rId1" Type="http://schemas.openxmlformats.org/officeDocument/2006/relationships/vmlDrawing" Target="../drawings/vmlDrawing22.vml"/><Relationship Id="rId5" Type="http://schemas.openxmlformats.org/officeDocument/2006/relationships/image" Target="../media/image48.388"/><Relationship Id="rId4" Type="http://schemas.openxmlformats.org/officeDocument/2006/relationships/image" Target="../media/image47.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50.wmf"/><Relationship Id="rId5" Type="http://schemas.openxmlformats.org/officeDocument/2006/relationships/oleObject" Target="../embeddings/oleObject35.bin"/><Relationship Id="rId4" Type="http://schemas.openxmlformats.org/officeDocument/2006/relationships/image" Target="../media/image49.w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www.capitaiq.com/KXeKZ/"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391"/><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wmf"/><Relationship Id="rId2" Type="http://schemas.openxmlformats.org/officeDocument/2006/relationships/slideLayout" Target="../slideLayouts/slideLayout2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3.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6.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6.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6.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6.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3.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6.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4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3.xml"/><Relationship Id="rId1" Type="http://schemas.openxmlformats.org/officeDocument/2006/relationships/vmlDrawing" Target="../drawings/vmlDrawing13.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5800" y="685800"/>
            <a:ext cx="7772400" cy="2387600"/>
          </a:xfrm>
        </p:spPr>
        <p:txBody>
          <a:bodyPr>
            <a:noAutofit/>
          </a:bodyPr>
          <a:lstStyle/>
          <a:p>
            <a:pPr algn="r"/>
            <a:r>
              <a:rPr lang="en-US" sz="4000" b="1" dirty="0">
                <a:solidFill>
                  <a:srgbClr val="AC0000"/>
                </a:solidFill>
                <a:latin typeface="Arial" panose="020B0604020202020204" pitchFamily="34" charset="0"/>
                <a:cs typeface="Arial" panose="020B0604020202020204" pitchFamily="34" charset="0"/>
              </a:rPr>
              <a:t>ACF 302: Week 7 (&amp;8?)</a:t>
            </a:r>
            <a:br>
              <a:rPr lang="en-US" sz="4000" b="1" dirty="0">
                <a:solidFill>
                  <a:srgbClr val="AC0000"/>
                </a:solidFill>
                <a:latin typeface="Arial" panose="020B0604020202020204" pitchFamily="34" charset="0"/>
                <a:cs typeface="Arial" panose="020B0604020202020204" pitchFamily="34" charset="0"/>
              </a:rPr>
            </a:br>
            <a:br>
              <a:rPr lang="en-US" sz="4000" b="1" dirty="0">
                <a:solidFill>
                  <a:srgbClr val="AC0000"/>
                </a:solidFill>
                <a:latin typeface="Arial" panose="020B0604020202020204" pitchFamily="34" charset="0"/>
                <a:cs typeface="Arial" panose="020B0604020202020204" pitchFamily="34" charset="0"/>
              </a:rPr>
            </a:br>
            <a:r>
              <a:rPr lang="en-US" sz="4000" b="1" dirty="0">
                <a:solidFill>
                  <a:srgbClr val="AC0000"/>
                </a:solidFill>
                <a:latin typeface="Arial" panose="020B0604020202020204" pitchFamily="34" charset="0"/>
                <a:cs typeface="Arial" panose="020B0604020202020204" pitchFamily="34" charset="0"/>
              </a:rPr>
              <a:t>Working capital management and Short Term Financing </a:t>
            </a:r>
          </a:p>
        </p:txBody>
      </p:sp>
      <p:sp>
        <p:nvSpPr>
          <p:cNvPr id="5" name="Subtítulo 4"/>
          <p:cNvSpPr>
            <a:spLocks noGrp="1"/>
          </p:cNvSpPr>
          <p:nvPr>
            <p:ph type="subTitle" idx="1"/>
          </p:nvPr>
        </p:nvSpPr>
        <p:spPr>
          <a:xfrm>
            <a:off x="1143000" y="3429000"/>
            <a:ext cx="6858000" cy="1655762"/>
          </a:xfrm>
        </p:spPr>
        <p:txBody>
          <a:bodyPr>
            <a:noAutofit/>
          </a:bodyPr>
          <a:lstStyle/>
          <a:p>
            <a:r>
              <a:rPr lang="en-US" b="1" dirty="0" err="1">
                <a:solidFill>
                  <a:schemeClr val="bg1">
                    <a:lumMod val="50000"/>
                  </a:schemeClr>
                </a:solidFill>
              </a:rPr>
              <a:t>Berk</a:t>
            </a:r>
            <a:r>
              <a:rPr lang="en-US" b="1" dirty="0">
                <a:solidFill>
                  <a:schemeClr val="bg1">
                    <a:lumMod val="50000"/>
                  </a:schemeClr>
                </a:solidFill>
              </a:rPr>
              <a:t> and </a:t>
            </a:r>
            <a:r>
              <a:rPr lang="en-US" b="1" dirty="0" err="1">
                <a:solidFill>
                  <a:schemeClr val="bg1">
                    <a:lumMod val="50000"/>
                  </a:schemeClr>
                </a:solidFill>
              </a:rPr>
              <a:t>DeMarzo</a:t>
            </a:r>
            <a:r>
              <a:rPr lang="en-US" b="1" dirty="0">
                <a:solidFill>
                  <a:schemeClr val="bg1">
                    <a:lumMod val="50000"/>
                  </a:schemeClr>
                </a:solidFill>
              </a:rPr>
              <a:t> Chapters 26 and 27</a:t>
            </a:r>
          </a:p>
          <a:p>
            <a:endParaRPr lang="en-US" b="1" dirty="0">
              <a:solidFill>
                <a:schemeClr val="bg1">
                  <a:lumMod val="50000"/>
                </a:schemeClr>
              </a:solidFill>
            </a:endParaRPr>
          </a:p>
          <a:p>
            <a:r>
              <a:rPr lang="en-US" b="1" dirty="0">
                <a:solidFill>
                  <a:schemeClr val="bg1">
                    <a:lumMod val="50000"/>
                  </a:schemeClr>
                </a:solidFill>
              </a:rPr>
              <a:t> </a:t>
            </a:r>
          </a:p>
        </p:txBody>
      </p:sp>
      <p:sp>
        <p:nvSpPr>
          <p:cNvPr id="2" name="Slide Number Placeholder 1"/>
          <p:cNvSpPr>
            <a:spLocks noGrp="1"/>
          </p:cNvSpPr>
          <p:nvPr>
            <p:ph type="sldNum" sz="quarter" idx="12"/>
          </p:nvPr>
        </p:nvSpPr>
        <p:spPr/>
        <p:txBody>
          <a:bodyPr/>
          <a:lstStyle/>
          <a:p>
            <a:fld id="{200B2350-5261-4F5C-9DF5-EF0D264FC8D2}" type="slidenum">
              <a:rPr lang="en-US" smtClean="0"/>
              <a:pPr/>
              <a:t>1</a:t>
            </a:fld>
            <a:endParaRPr lang="en-US" dirty="0"/>
          </a:p>
        </p:txBody>
      </p:sp>
    </p:spTree>
    <p:extLst>
      <p:ext uri="{BB962C8B-B14F-4D97-AF65-F5344CB8AC3E}">
        <p14:creationId xmlns:p14="http://schemas.microsoft.com/office/powerpoint/2010/main" val="962851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26.1 Overview of Working Capital</a:t>
            </a:r>
            <a:endParaRPr lang="en-GB" dirty="0"/>
          </a:p>
        </p:txBody>
      </p:sp>
      <p:sp>
        <p:nvSpPr>
          <p:cNvPr id="3" name="Content Placeholder 2"/>
          <p:cNvSpPr>
            <a:spLocks noGrp="1"/>
          </p:cNvSpPr>
          <p:nvPr>
            <p:ph idx="1"/>
          </p:nvPr>
        </p:nvSpPr>
        <p:spPr/>
        <p:txBody>
          <a:bodyPr/>
          <a:lstStyle/>
          <a:p>
            <a:r>
              <a:rPr lang="en-GB" dirty="0"/>
              <a:t>An increase in Net Working Capital represents an investment that reduces the cash available to the firm.</a:t>
            </a:r>
          </a:p>
          <a:p>
            <a:endParaRPr lang="en-GB" dirty="0"/>
          </a:p>
          <a:p>
            <a:r>
              <a:rPr lang="en-GB" dirty="0"/>
              <a:t>Working capital alters the cash flows </a:t>
            </a:r>
            <a:r>
              <a:rPr lang="en-GB" dirty="0">
                <a:sym typeface="Wingdings" panose="05000000000000000000" pitchFamily="2" charset="2"/>
              </a:rPr>
              <a:t> </a:t>
            </a:r>
            <a:r>
              <a:rPr lang="en-GB" dirty="0">
                <a:solidFill>
                  <a:srgbClr val="7030A0"/>
                </a:solidFill>
                <a:sym typeface="Wingdings" panose="05000000000000000000" pitchFamily="2" charset="2"/>
              </a:rPr>
              <a:t>Affects firm value.</a:t>
            </a:r>
            <a:endParaRPr lang="en-GB" dirty="0">
              <a:solidFill>
                <a:srgbClr val="7030A0"/>
              </a:solidFill>
            </a:endParaRPr>
          </a:p>
        </p:txBody>
      </p:sp>
      <p:sp>
        <p:nvSpPr>
          <p:cNvPr id="4" name="Slide Number Placeholder 3"/>
          <p:cNvSpPr>
            <a:spLocks noGrp="1"/>
          </p:cNvSpPr>
          <p:nvPr>
            <p:ph type="sldNum" sz="quarter" idx="12"/>
          </p:nvPr>
        </p:nvSpPr>
        <p:spPr/>
        <p:txBody>
          <a:bodyPr/>
          <a:lstStyle/>
          <a:p>
            <a:fld id="{200B2350-5261-4F5C-9DF5-EF0D264FC8D2}" type="slidenum">
              <a:rPr lang="en-US" smtClean="0"/>
              <a:pPr/>
              <a:t>10</a:t>
            </a:fld>
            <a:endParaRPr lang="en-US" dirty="0"/>
          </a:p>
        </p:txBody>
      </p:sp>
    </p:spTree>
    <p:extLst>
      <p:ext uri="{BB962C8B-B14F-4D97-AF65-F5344CB8AC3E}">
        <p14:creationId xmlns:p14="http://schemas.microsoft.com/office/powerpoint/2010/main" val="13690349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Line of Credit </a:t>
            </a:r>
            <a:r>
              <a:rPr lang="en-US" altLang="en-US" sz="2000" b="0" dirty="0">
                <a:solidFill>
                  <a:srgbClr val="C00000"/>
                </a:solidFill>
              </a:rPr>
              <a:t>(4 of 4)</a:t>
            </a:r>
            <a:endParaRPr lang="en-US" b="0" dirty="0">
              <a:solidFill>
                <a:srgbClr val="C00000"/>
              </a:solidFill>
            </a:endParaRPr>
          </a:p>
        </p:txBody>
      </p:sp>
      <p:sp>
        <p:nvSpPr>
          <p:cNvPr id="3" name="Content Placeholder 2"/>
          <p:cNvSpPr>
            <a:spLocks noGrp="1"/>
          </p:cNvSpPr>
          <p:nvPr>
            <p:ph idx="1"/>
          </p:nvPr>
        </p:nvSpPr>
        <p:spPr>
          <a:xfrm>
            <a:off x="457200" y="1600200"/>
            <a:ext cx="8229600" cy="4571999"/>
          </a:xfrm>
        </p:spPr>
        <p:txBody>
          <a:bodyPr/>
          <a:lstStyle/>
          <a:p>
            <a:r>
              <a:rPr lang="en-US" altLang="en-US" sz="2200" dirty="0"/>
              <a:t>Committed Line of Credit</a:t>
            </a:r>
          </a:p>
          <a:p>
            <a:pPr lvl="1">
              <a:lnSpc>
                <a:spcPct val="90000"/>
              </a:lnSpc>
              <a:spcBef>
                <a:spcPct val="60000"/>
              </a:spcBef>
            </a:pPr>
            <a:r>
              <a:rPr lang="en-US" altLang="en-US" dirty="0"/>
              <a:t>A committed line of credit may have</a:t>
            </a:r>
          </a:p>
          <a:p>
            <a:pPr lvl="2"/>
            <a:r>
              <a:rPr lang="en-US" altLang="en-US" sz="2200" dirty="0"/>
              <a:t>A compensating balance requirement and/or restrictions regarding the level of the firm’s working capital</a:t>
            </a:r>
          </a:p>
          <a:p>
            <a:pPr lvl="2"/>
            <a:r>
              <a:rPr lang="en-US" altLang="en-US" sz="2200" dirty="0"/>
              <a:t>A commitment fee of 0.25% to 0.50% of the unused portion of the line of credit in addition to interest on the amount that the firm borrowed</a:t>
            </a:r>
          </a:p>
          <a:p>
            <a:pPr lvl="2"/>
            <a:r>
              <a:rPr lang="en-US" altLang="en-US" sz="2200" dirty="0"/>
              <a:t>A stipulation that at some point in time the outstanding balance must be zero</a:t>
            </a:r>
          </a:p>
          <a:p>
            <a:pPr lvl="3"/>
            <a:r>
              <a:rPr lang="en-US" altLang="en-US" sz="2200" dirty="0"/>
              <a:t>This policy ensures that the firm does not use the short-term financing to finance its long-term obligations.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100</a:t>
            </a:fld>
            <a:endParaRPr lang="en-US" dirty="0"/>
          </a:p>
        </p:txBody>
      </p:sp>
    </p:spTree>
    <p:extLst>
      <p:ext uri="{BB962C8B-B14F-4D97-AF65-F5344CB8AC3E}">
        <p14:creationId xmlns:p14="http://schemas.microsoft.com/office/powerpoint/2010/main" val="17200491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Line of Credit </a:t>
            </a:r>
            <a:r>
              <a:rPr lang="en-US" altLang="en-US" sz="2000" b="0" dirty="0">
                <a:solidFill>
                  <a:srgbClr val="C00000"/>
                </a:solidFill>
              </a:rPr>
              <a:t>(5 of 4)</a:t>
            </a:r>
            <a:endParaRPr lang="en-US" b="0" dirty="0">
              <a:solidFill>
                <a:srgbClr val="C00000"/>
              </a:solidFill>
            </a:endParaRPr>
          </a:p>
        </p:txBody>
      </p:sp>
      <p:sp>
        <p:nvSpPr>
          <p:cNvPr id="3" name="Content Placeholder 2"/>
          <p:cNvSpPr>
            <a:spLocks noGrp="1"/>
          </p:cNvSpPr>
          <p:nvPr>
            <p:ph idx="1"/>
          </p:nvPr>
        </p:nvSpPr>
        <p:spPr>
          <a:xfrm>
            <a:off x="457200" y="1600200"/>
            <a:ext cx="8229600" cy="3124199"/>
          </a:xfrm>
        </p:spPr>
        <p:txBody>
          <a:bodyPr/>
          <a:lstStyle/>
          <a:p>
            <a:r>
              <a:rPr lang="en-US" altLang="en-US" dirty="0"/>
              <a:t>Revolving Line of Credit</a:t>
            </a:r>
          </a:p>
          <a:p>
            <a:pPr lvl="1"/>
            <a:r>
              <a:rPr lang="en-US" altLang="en-US" sz="2400" dirty="0"/>
              <a:t>A credit commitment for a specific time period, </a:t>
            </a:r>
            <a:br>
              <a:rPr lang="en-US" altLang="en-US" sz="2400" dirty="0"/>
            </a:br>
            <a:r>
              <a:rPr lang="en-US" altLang="en-US" sz="2400" dirty="0"/>
              <a:t>typically two to three years, which a company can use as needed</a:t>
            </a:r>
          </a:p>
          <a:p>
            <a:r>
              <a:rPr lang="en-US" altLang="en-US" dirty="0"/>
              <a:t>Evergreen Credit</a:t>
            </a:r>
          </a:p>
          <a:p>
            <a:pPr lvl="1"/>
            <a:r>
              <a:rPr lang="en-US" altLang="en-US" sz="2400" dirty="0"/>
              <a:t>A revolving line of credit with no fixed maturity</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101</a:t>
            </a:fld>
            <a:endParaRPr lang="en-US" dirty="0"/>
          </a:p>
        </p:txBody>
      </p:sp>
    </p:spTree>
    <p:extLst>
      <p:ext uri="{BB962C8B-B14F-4D97-AF65-F5344CB8AC3E}">
        <p14:creationId xmlns:p14="http://schemas.microsoft.com/office/powerpoint/2010/main" val="6878114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Bridge Loan</a:t>
            </a:r>
            <a:endParaRPr lang="en-US" dirty="0">
              <a:solidFill>
                <a:srgbClr val="C00000"/>
              </a:solidFill>
            </a:endParaRPr>
          </a:p>
        </p:txBody>
      </p:sp>
      <p:sp>
        <p:nvSpPr>
          <p:cNvPr id="3" name="Content Placeholder 2"/>
          <p:cNvSpPr>
            <a:spLocks noGrp="1"/>
          </p:cNvSpPr>
          <p:nvPr>
            <p:ph idx="1"/>
          </p:nvPr>
        </p:nvSpPr>
        <p:spPr>
          <a:xfrm>
            <a:off x="457200" y="1600200"/>
            <a:ext cx="8229600" cy="3809999"/>
          </a:xfrm>
        </p:spPr>
        <p:txBody>
          <a:bodyPr/>
          <a:lstStyle/>
          <a:p>
            <a:r>
              <a:rPr lang="en-US" altLang="en-US" dirty="0"/>
              <a:t>Bridge Loan</a:t>
            </a:r>
          </a:p>
          <a:p>
            <a:pPr lvl="1"/>
            <a:r>
              <a:rPr lang="en-US" altLang="en-US" sz="2400" dirty="0"/>
              <a:t>A type of short-term bank loan that is often used to “bridge the gap” until a firm can arrange for long-term financing</a:t>
            </a:r>
          </a:p>
          <a:p>
            <a:pPr>
              <a:spcBef>
                <a:spcPts val="600"/>
              </a:spcBef>
            </a:pPr>
            <a:r>
              <a:rPr lang="en-US" altLang="en-US" dirty="0"/>
              <a:t>Discount Loan</a:t>
            </a:r>
          </a:p>
          <a:p>
            <a:pPr lvl="1"/>
            <a:r>
              <a:rPr lang="en-US" altLang="en-US" sz="2400" dirty="0"/>
              <a:t>A type of bridge loan in which the borrower is required to pay the interest at the beginning of the period</a:t>
            </a:r>
          </a:p>
          <a:p>
            <a:pPr lvl="2"/>
            <a:r>
              <a:rPr lang="en-US" altLang="en-US" sz="2400" dirty="0"/>
              <a:t>The lender deducts the interest from the loan proceeds when the loan is made.</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102</a:t>
            </a:fld>
            <a:endParaRPr lang="en-US" dirty="0"/>
          </a:p>
        </p:txBody>
      </p:sp>
    </p:spTree>
    <p:extLst>
      <p:ext uri="{BB962C8B-B14F-4D97-AF65-F5344CB8AC3E}">
        <p14:creationId xmlns:p14="http://schemas.microsoft.com/office/powerpoint/2010/main" val="10198041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C00000"/>
                </a:solidFill>
              </a:rPr>
              <a:t>Common Loan Stipulations and Fees </a:t>
            </a:r>
            <a:r>
              <a:rPr lang="en-US" altLang="en-US" sz="2400" b="0" dirty="0">
                <a:solidFill>
                  <a:srgbClr val="C00000"/>
                </a:solidFill>
              </a:rPr>
              <a:t>(1 of 3)</a:t>
            </a:r>
            <a:endParaRPr lang="en-US" sz="4800" b="0" dirty="0">
              <a:solidFill>
                <a:srgbClr val="C00000"/>
              </a:solidFill>
            </a:endParaRPr>
          </a:p>
        </p:txBody>
      </p:sp>
      <p:sp>
        <p:nvSpPr>
          <p:cNvPr id="3" name="Content Placeholder 2"/>
          <p:cNvSpPr>
            <a:spLocks noGrp="1"/>
          </p:cNvSpPr>
          <p:nvPr>
            <p:ph idx="1"/>
          </p:nvPr>
        </p:nvSpPr>
        <p:spPr>
          <a:xfrm>
            <a:off x="457200" y="1600200"/>
            <a:ext cx="8229600" cy="2590799"/>
          </a:xfrm>
        </p:spPr>
        <p:txBody>
          <a:bodyPr/>
          <a:lstStyle/>
          <a:p>
            <a:r>
              <a:rPr lang="en-US" altLang="en-US" dirty="0"/>
              <a:t>Commitment Fees</a:t>
            </a:r>
          </a:p>
          <a:p>
            <a:pPr lvl="1"/>
            <a:r>
              <a:rPr lang="en-US" altLang="en-US" sz="2400" dirty="0"/>
              <a:t>The commitment fee associated with a committed line of credit, which increases the effective cost of the loan to the firm</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103</a:t>
            </a:fld>
            <a:endParaRPr lang="en-US" dirty="0"/>
          </a:p>
        </p:txBody>
      </p:sp>
    </p:spTree>
    <p:extLst>
      <p:ext uri="{BB962C8B-B14F-4D97-AF65-F5344CB8AC3E}">
        <p14:creationId xmlns:p14="http://schemas.microsoft.com/office/powerpoint/2010/main" val="4254422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C00000"/>
                </a:solidFill>
              </a:rPr>
              <a:t>Common Loan Stipulations and Fees </a:t>
            </a:r>
            <a:r>
              <a:rPr lang="en-US" altLang="en-US" sz="2400" b="0" dirty="0">
                <a:solidFill>
                  <a:srgbClr val="C00000"/>
                </a:solidFill>
              </a:rPr>
              <a:t>(2 of 3)</a:t>
            </a:r>
            <a:endParaRPr lang="en-US" sz="4800" b="0" dirty="0">
              <a:solidFill>
                <a:srgbClr val="C00000"/>
              </a:solidFill>
            </a:endParaRPr>
          </a:p>
        </p:txBody>
      </p:sp>
      <p:sp>
        <p:nvSpPr>
          <p:cNvPr id="3" name="Content Placeholder 2"/>
          <p:cNvSpPr>
            <a:spLocks noGrp="1"/>
          </p:cNvSpPr>
          <p:nvPr>
            <p:ph idx="1"/>
          </p:nvPr>
        </p:nvSpPr>
        <p:spPr>
          <a:xfrm>
            <a:off x="457200" y="1600200"/>
            <a:ext cx="8229600" cy="3124199"/>
          </a:xfrm>
        </p:spPr>
        <p:txBody>
          <a:bodyPr/>
          <a:lstStyle/>
          <a:p>
            <a:r>
              <a:rPr lang="en-US" altLang="en-US" dirty="0"/>
              <a:t>Commitment Fees</a:t>
            </a:r>
          </a:p>
          <a:p>
            <a:pPr lvl="1"/>
            <a:r>
              <a:rPr lang="en-US" altLang="en-US" sz="2400" dirty="0"/>
              <a:t>Assume that a firm has negotiated a committed line of credit with a stated maximum of $1 million and an interest rate of 10% (EAR) with a bank. </a:t>
            </a:r>
          </a:p>
          <a:p>
            <a:pPr lvl="1"/>
            <a:r>
              <a:rPr lang="en-US" altLang="en-US" sz="2400" dirty="0"/>
              <a:t>The commitment fee is 0.5% (EAR).</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104</a:t>
            </a:fld>
            <a:endParaRPr lang="en-US" dirty="0"/>
          </a:p>
        </p:txBody>
      </p:sp>
    </p:spTree>
    <p:extLst>
      <p:ext uri="{BB962C8B-B14F-4D97-AF65-F5344CB8AC3E}">
        <p14:creationId xmlns:p14="http://schemas.microsoft.com/office/powerpoint/2010/main" val="33395075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C00000"/>
                </a:solidFill>
              </a:rPr>
              <a:t>Common Loan Stipulations and Fees </a:t>
            </a:r>
            <a:r>
              <a:rPr lang="en-US" altLang="en-US" sz="2400" b="0" dirty="0">
                <a:solidFill>
                  <a:srgbClr val="C00000"/>
                </a:solidFill>
              </a:rPr>
              <a:t>(3 of 3)</a:t>
            </a:r>
            <a:endParaRPr lang="en-US" sz="4800" b="0" dirty="0">
              <a:solidFill>
                <a:srgbClr val="C00000"/>
              </a:solidFill>
            </a:endParaRPr>
          </a:p>
        </p:txBody>
      </p:sp>
      <p:sp>
        <p:nvSpPr>
          <p:cNvPr id="3" name="Content Placeholder 2"/>
          <p:cNvSpPr>
            <a:spLocks noGrp="1"/>
          </p:cNvSpPr>
          <p:nvPr>
            <p:ph idx="1"/>
          </p:nvPr>
        </p:nvSpPr>
        <p:spPr>
          <a:xfrm>
            <a:off x="457200" y="1600200"/>
            <a:ext cx="8229600" cy="2514600"/>
          </a:xfrm>
        </p:spPr>
        <p:txBody>
          <a:bodyPr/>
          <a:lstStyle/>
          <a:p>
            <a:r>
              <a:rPr lang="en-US" altLang="en-US" dirty="0"/>
              <a:t>Commitment Fees</a:t>
            </a:r>
          </a:p>
          <a:p>
            <a:pPr lvl="1"/>
            <a:r>
              <a:rPr lang="en-US" altLang="en-US" sz="2400" dirty="0"/>
              <a:t>At the beginning of the year, the firm borrows $800,000. </a:t>
            </a:r>
          </a:p>
          <a:p>
            <a:pPr lvl="1"/>
            <a:r>
              <a:rPr lang="en-US" altLang="en-US" sz="2400" dirty="0"/>
              <a:t>It then repays this loan at the end of the year, leaving $200,000 unused for the rest of the year. The total cost of the loan is</a:t>
            </a:r>
          </a:p>
        </p:txBody>
      </p:sp>
      <p:graphicFrame>
        <p:nvGraphicFramePr>
          <p:cNvPr id="4" name="Object 3"/>
          <p:cNvGraphicFramePr>
            <a:graphicFrameLocks noChangeAspect="1"/>
          </p:cNvGraphicFramePr>
          <p:nvPr/>
        </p:nvGraphicFramePr>
        <p:xfrm>
          <a:off x="685800" y="4267200"/>
          <a:ext cx="8251032" cy="998855"/>
        </p:xfrm>
        <a:graphic>
          <a:graphicData uri="http://schemas.openxmlformats.org/presentationml/2006/ole">
            <mc:AlternateContent xmlns:mc="http://schemas.openxmlformats.org/markup-compatibility/2006">
              <mc:Choice xmlns:v="urn:schemas-microsoft-com:vml" Requires="v">
                <p:oleObj spid="_x0000_s151576" name="Equation" r:id="rId3" imgW="7238880" imgH="876240" progId="Equation.DSMT4">
                  <p:embed/>
                </p:oleObj>
              </mc:Choice>
              <mc:Fallback>
                <p:oleObj name="Equation" r:id="rId3" imgW="7238880" imgH="876240" progId="Equation.DSMT4">
                  <p:embed/>
                  <p:pic>
                    <p:nvPicPr>
                      <p:cNvPr id="4" name="Object 3"/>
                      <p:cNvPicPr>
                        <a:picLocks noChangeAspect="1" noChangeArrowheads="1"/>
                      </p:cNvPicPr>
                      <p:nvPr/>
                    </p:nvPicPr>
                    <p:blipFill>
                      <a:blip r:embed="rId4"/>
                      <a:srcRect/>
                      <a:stretch>
                        <a:fillRect/>
                      </a:stretch>
                    </p:blipFill>
                    <p:spPr bwMode="auto">
                      <a:xfrm>
                        <a:off x="685800" y="4267200"/>
                        <a:ext cx="8251032" cy="998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200B2350-5261-4F5C-9DF5-EF0D264FC8D2}" type="slidenum">
              <a:rPr lang="en-US" smtClean="0"/>
              <a:pPr/>
              <a:t>105</a:t>
            </a:fld>
            <a:endParaRPr lang="en-US" dirty="0"/>
          </a:p>
        </p:txBody>
      </p:sp>
    </p:spTree>
    <p:extLst>
      <p:ext uri="{BB962C8B-B14F-4D97-AF65-F5344CB8AC3E}">
        <p14:creationId xmlns:p14="http://schemas.microsoft.com/office/powerpoint/2010/main" val="26941696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Loan Origination Fee </a:t>
            </a:r>
            <a:r>
              <a:rPr lang="en-US" altLang="en-US" sz="1800" b="0" dirty="0">
                <a:solidFill>
                  <a:srgbClr val="C00000"/>
                </a:solidFill>
              </a:rPr>
              <a:t>(1 of 4)</a:t>
            </a:r>
            <a:endParaRPr lang="en-US" sz="4000" b="0" dirty="0">
              <a:solidFill>
                <a:srgbClr val="C00000"/>
              </a:solidFill>
            </a:endParaRPr>
          </a:p>
        </p:txBody>
      </p:sp>
      <p:sp>
        <p:nvSpPr>
          <p:cNvPr id="3" name="Content Placeholder 2"/>
          <p:cNvSpPr>
            <a:spLocks noGrp="1"/>
          </p:cNvSpPr>
          <p:nvPr>
            <p:ph idx="1"/>
          </p:nvPr>
        </p:nvSpPr>
        <p:spPr>
          <a:xfrm>
            <a:off x="457200" y="1600200"/>
            <a:ext cx="8229600" cy="2743199"/>
          </a:xfrm>
        </p:spPr>
        <p:txBody>
          <a:bodyPr/>
          <a:lstStyle/>
          <a:p>
            <a:r>
              <a:rPr lang="en-US" altLang="en-US" dirty="0"/>
              <a:t>Loan Origination Fee</a:t>
            </a:r>
          </a:p>
          <a:p>
            <a:pPr lvl="1"/>
            <a:r>
              <a:rPr lang="en-US" altLang="en-US" sz="2400" dirty="0"/>
              <a:t>A bank charge that a borrower must pay to initiate a loan</a:t>
            </a:r>
          </a:p>
          <a:p>
            <a:pPr lvl="2"/>
            <a:r>
              <a:rPr lang="en-US" altLang="en-US" sz="2400" dirty="0"/>
              <a:t>A loan origination fee reduces the amount of usable proceeds that the firm receives and increases the effective cost of the loan.</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106</a:t>
            </a:fld>
            <a:endParaRPr lang="en-US" dirty="0"/>
          </a:p>
        </p:txBody>
      </p:sp>
    </p:spTree>
    <p:extLst>
      <p:ext uri="{BB962C8B-B14F-4D97-AF65-F5344CB8AC3E}">
        <p14:creationId xmlns:p14="http://schemas.microsoft.com/office/powerpoint/2010/main" val="6937061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Loan Origination Fee </a:t>
            </a:r>
            <a:r>
              <a:rPr lang="en-US" altLang="en-US" sz="1800" b="0" dirty="0">
                <a:solidFill>
                  <a:srgbClr val="C00000"/>
                </a:solidFill>
              </a:rPr>
              <a:t>(2 of 4)</a:t>
            </a:r>
            <a:endParaRPr lang="en-US" sz="4000" b="0" dirty="0">
              <a:solidFill>
                <a:srgbClr val="C00000"/>
              </a:solidFill>
            </a:endParaRPr>
          </a:p>
        </p:txBody>
      </p:sp>
      <p:sp>
        <p:nvSpPr>
          <p:cNvPr id="3" name="Content Placeholder 2"/>
          <p:cNvSpPr>
            <a:spLocks noGrp="1"/>
          </p:cNvSpPr>
          <p:nvPr>
            <p:ph idx="1"/>
          </p:nvPr>
        </p:nvSpPr>
        <p:spPr>
          <a:xfrm>
            <a:off x="457200" y="1600200"/>
            <a:ext cx="8229600" cy="4114799"/>
          </a:xfrm>
        </p:spPr>
        <p:txBody>
          <a:bodyPr/>
          <a:lstStyle/>
          <a:p>
            <a:r>
              <a:rPr lang="en-US" altLang="en-US" dirty="0"/>
              <a:t>Loan Origination Fee</a:t>
            </a:r>
          </a:p>
          <a:p>
            <a:pPr lvl="1"/>
            <a:r>
              <a:rPr lang="en-US" altLang="en-US" sz="2400" dirty="0"/>
              <a:t>Assume that Timmons is offered a $500,000 loan for three months at an APR of 12%. </a:t>
            </a:r>
          </a:p>
          <a:p>
            <a:pPr lvl="1"/>
            <a:r>
              <a:rPr lang="en-US" altLang="en-US" sz="2400" dirty="0"/>
              <a:t>This loan has a loan origination fee of 1%.</a:t>
            </a:r>
          </a:p>
          <a:p>
            <a:pPr lvl="2"/>
            <a:r>
              <a:rPr lang="en-US" altLang="en-US" sz="2400" dirty="0"/>
              <a:t>The loan origination fee is charged on the principal of the loan, so in this case the fee amounts to $5000, and the actual amount borrowed is $495,000. </a:t>
            </a:r>
          </a:p>
          <a:p>
            <a:pPr lvl="3"/>
            <a:r>
              <a:rPr lang="en-US" altLang="en-US" sz="2400" dirty="0"/>
              <a:t>0.01 </a:t>
            </a:r>
            <a:r>
              <a:rPr lang="en-US" sz="2400" dirty="0">
                <a:cs typeface="Arial" panose="020B0604020202020204" pitchFamily="34" charset="0"/>
              </a:rPr>
              <a:t>×</a:t>
            </a:r>
            <a:r>
              <a:rPr lang="en-US" sz="2400" dirty="0"/>
              <a:t> </a:t>
            </a:r>
            <a:r>
              <a:rPr lang="en-US" altLang="en-US" sz="2400" dirty="0"/>
              <a:t>$500,000 = $5000 </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107</a:t>
            </a:fld>
            <a:endParaRPr lang="en-US" dirty="0"/>
          </a:p>
        </p:txBody>
      </p:sp>
    </p:spTree>
    <p:extLst>
      <p:ext uri="{BB962C8B-B14F-4D97-AF65-F5344CB8AC3E}">
        <p14:creationId xmlns:p14="http://schemas.microsoft.com/office/powerpoint/2010/main" val="2356025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Loan Origination Fee </a:t>
            </a:r>
            <a:r>
              <a:rPr lang="en-US" altLang="en-US" sz="1800" b="0" dirty="0">
                <a:solidFill>
                  <a:srgbClr val="C00000"/>
                </a:solidFill>
              </a:rPr>
              <a:t>(3 of 4)</a:t>
            </a:r>
            <a:endParaRPr lang="en-US" sz="4000" b="0" dirty="0">
              <a:solidFill>
                <a:srgbClr val="C00000"/>
              </a:solidFill>
            </a:endParaRPr>
          </a:p>
        </p:txBody>
      </p:sp>
      <p:sp>
        <p:nvSpPr>
          <p:cNvPr id="3" name="Content Placeholder 2"/>
          <p:cNvSpPr>
            <a:spLocks noGrp="1"/>
          </p:cNvSpPr>
          <p:nvPr>
            <p:ph idx="1"/>
          </p:nvPr>
        </p:nvSpPr>
        <p:spPr>
          <a:xfrm>
            <a:off x="457200" y="1600201"/>
            <a:ext cx="8229600" cy="762000"/>
          </a:xfrm>
        </p:spPr>
        <p:txBody>
          <a:bodyPr/>
          <a:lstStyle/>
          <a:p>
            <a:r>
              <a:rPr lang="en-US" altLang="en-US" sz="2000" dirty="0"/>
              <a:t>Loan Origination Fee</a:t>
            </a:r>
          </a:p>
          <a:p>
            <a:pPr lvl="1"/>
            <a:r>
              <a:rPr lang="en-US" altLang="en-US" sz="2000" dirty="0"/>
              <a:t>The interest payment for three months is $15,000.</a:t>
            </a:r>
            <a:r>
              <a:rPr lang="en-US" altLang="en-US" dirty="0"/>
              <a:t> </a:t>
            </a:r>
          </a:p>
        </p:txBody>
      </p:sp>
      <p:graphicFrame>
        <p:nvGraphicFramePr>
          <p:cNvPr id="6" name="Object 5"/>
          <p:cNvGraphicFramePr>
            <a:graphicFrameLocks noChangeAspect="1"/>
          </p:cNvGraphicFramePr>
          <p:nvPr/>
        </p:nvGraphicFramePr>
        <p:xfrm>
          <a:off x="1562904" y="2550506"/>
          <a:ext cx="3618696" cy="776231"/>
        </p:xfrm>
        <a:graphic>
          <a:graphicData uri="http://schemas.openxmlformats.org/presentationml/2006/ole">
            <mc:AlternateContent xmlns:mc="http://schemas.openxmlformats.org/markup-compatibility/2006">
              <mc:Choice xmlns:v="urn:schemas-microsoft-com:vml" Requires="v">
                <p:oleObj spid="_x0000_s152600" name="Equation" r:id="rId3" imgW="2070000" imgH="444240" progId="Equation.DSMT4">
                  <p:embed/>
                </p:oleObj>
              </mc:Choice>
              <mc:Fallback>
                <p:oleObj name="Equation" r:id="rId3" imgW="2070000" imgH="444240" progId="Equation.DSMT4">
                  <p:embed/>
                  <p:pic>
                    <p:nvPicPr>
                      <p:cNvPr id="6" name="Object 5"/>
                      <p:cNvPicPr>
                        <a:picLocks noChangeAspect="1" noChangeArrowheads="1"/>
                      </p:cNvPicPr>
                      <p:nvPr/>
                    </p:nvPicPr>
                    <p:blipFill>
                      <a:blip r:embed="rId4"/>
                      <a:srcRect/>
                      <a:stretch>
                        <a:fillRect/>
                      </a:stretch>
                    </p:blipFill>
                    <p:spPr bwMode="auto">
                      <a:xfrm>
                        <a:off x="1562904" y="2550506"/>
                        <a:ext cx="3618696" cy="776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3607884"/>
            <a:ext cx="8229600" cy="381000"/>
          </a:xfrm>
        </p:spPr>
        <p:txBody>
          <a:bodyPr/>
          <a:lstStyle/>
          <a:p>
            <a:pPr marL="741600" lvl="1" indent="-284400">
              <a:buFont typeface="Arial" panose="020B0604020202020204" pitchFamily="34" charset="0"/>
              <a:buChar char="−"/>
            </a:pPr>
            <a:r>
              <a:rPr lang="en-US" altLang="en-US" sz="2000" dirty="0"/>
              <a:t>The time line would look like this:</a:t>
            </a:r>
          </a:p>
        </p:txBody>
      </p:sp>
      <p:pic>
        <p:nvPicPr>
          <p:cNvPr id="5" name="Picture 5" descr="A timeline is marked from 0 through 3. 0 is labeled, 495,000 dollars, and 3 is labeled, negative 515,000 dollars."/>
          <p:cNvPicPr>
            <a:picLocks noChangeAspect="1" noChangeArrowheads="1"/>
          </p:cNvPicPr>
          <p:nvPr/>
        </p:nvPicPr>
        <p:blipFill>
          <a:blip r:embed="rId5" cstate="print"/>
          <a:srcRect/>
          <a:stretch>
            <a:fillRect/>
          </a:stretch>
        </p:blipFill>
        <p:spPr bwMode="auto">
          <a:xfrm>
            <a:off x="914400" y="4300634"/>
            <a:ext cx="7513637" cy="96043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200B2350-5261-4F5C-9DF5-EF0D264FC8D2}" type="slidenum">
              <a:rPr lang="en-US" smtClean="0"/>
              <a:pPr/>
              <a:t>108</a:t>
            </a:fld>
            <a:endParaRPr lang="en-US" dirty="0"/>
          </a:p>
        </p:txBody>
      </p:sp>
    </p:spTree>
    <p:extLst>
      <p:ext uri="{BB962C8B-B14F-4D97-AF65-F5344CB8AC3E}">
        <p14:creationId xmlns:p14="http://schemas.microsoft.com/office/powerpoint/2010/main" val="25265344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Loan Origination Fee </a:t>
            </a:r>
            <a:r>
              <a:rPr lang="en-US" altLang="en-US" sz="1800" b="0" dirty="0">
                <a:solidFill>
                  <a:srgbClr val="C00000"/>
                </a:solidFill>
              </a:rPr>
              <a:t>(4 of 4)</a:t>
            </a:r>
            <a:endParaRPr lang="en-US" sz="4000" b="0" dirty="0">
              <a:solidFill>
                <a:srgbClr val="C00000"/>
              </a:solidFill>
            </a:endParaRPr>
          </a:p>
        </p:txBody>
      </p:sp>
      <p:sp>
        <p:nvSpPr>
          <p:cNvPr id="3" name="Content Placeholder 2"/>
          <p:cNvSpPr>
            <a:spLocks noGrp="1"/>
          </p:cNvSpPr>
          <p:nvPr>
            <p:ph idx="1"/>
          </p:nvPr>
        </p:nvSpPr>
        <p:spPr>
          <a:xfrm>
            <a:off x="457200" y="1600201"/>
            <a:ext cx="8229600" cy="914400"/>
          </a:xfrm>
        </p:spPr>
        <p:txBody>
          <a:bodyPr/>
          <a:lstStyle/>
          <a:p>
            <a:r>
              <a:rPr lang="en-US" altLang="en-US" dirty="0"/>
              <a:t>Loan Origination Fee</a:t>
            </a:r>
          </a:p>
          <a:p>
            <a:pPr lvl="1"/>
            <a:r>
              <a:rPr lang="en-US" altLang="en-US" dirty="0"/>
              <a:t>The actual three-month interest paid is 4.04%. </a:t>
            </a:r>
          </a:p>
        </p:txBody>
      </p:sp>
      <p:graphicFrame>
        <p:nvGraphicFramePr>
          <p:cNvPr id="4" name="Object 3"/>
          <p:cNvGraphicFramePr>
            <a:graphicFrameLocks noChangeAspect="1"/>
          </p:cNvGraphicFramePr>
          <p:nvPr/>
        </p:nvGraphicFramePr>
        <p:xfrm>
          <a:off x="2008851" y="2523779"/>
          <a:ext cx="2972060" cy="811217"/>
        </p:xfrm>
        <a:graphic>
          <a:graphicData uri="http://schemas.openxmlformats.org/presentationml/2006/ole">
            <mc:AlternateContent xmlns:mc="http://schemas.openxmlformats.org/markup-compatibility/2006">
              <mc:Choice xmlns:v="urn:schemas-microsoft-com:vml" Requires="v">
                <p:oleObj spid="_x0000_s153646" name="Equation" r:id="rId3" imgW="1536480" imgH="419040" progId="Equation.DSMT4">
                  <p:embed/>
                </p:oleObj>
              </mc:Choice>
              <mc:Fallback>
                <p:oleObj name="Equation" r:id="rId3" imgW="1536480" imgH="419040" progId="Equation.DSMT4">
                  <p:embed/>
                  <p:pic>
                    <p:nvPicPr>
                      <p:cNvPr id="4" name="Object 3"/>
                      <p:cNvPicPr>
                        <a:picLocks noChangeAspect="1" noChangeArrowheads="1"/>
                      </p:cNvPicPr>
                      <p:nvPr/>
                    </p:nvPicPr>
                    <p:blipFill>
                      <a:blip r:embed="rId4"/>
                      <a:srcRect/>
                      <a:stretch>
                        <a:fillRect/>
                      </a:stretch>
                    </p:blipFill>
                    <p:spPr bwMode="auto">
                      <a:xfrm>
                        <a:off x="2008851" y="2523779"/>
                        <a:ext cx="2972060" cy="811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3"/>
          </p:nvPr>
        </p:nvSpPr>
        <p:spPr>
          <a:xfrm>
            <a:off x="457200" y="3581400"/>
            <a:ext cx="8229600" cy="457200"/>
          </a:xfrm>
        </p:spPr>
        <p:txBody>
          <a:bodyPr/>
          <a:lstStyle/>
          <a:p>
            <a:pPr marL="741600" lvl="1" indent="-284400">
              <a:buFont typeface="Arial" panose="020B0604020202020204" pitchFamily="34" charset="0"/>
              <a:buChar char="−"/>
            </a:pPr>
            <a:r>
              <a:rPr lang="en-US" altLang="en-US" dirty="0">
                <a:cs typeface="Arial" pitchFamily="34" charset="0"/>
              </a:rPr>
              <a:t>The effective annual rate is 17.17%.</a:t>
            </a:r>
          </a:p>
        </p:txBody>
      </p:sp>
      <p:graphicFrame>
        <p:nvGraphicFramePr>
          <p:cNvPr id="6" name="Object 5"/>
          <p:cNvGraphicFramePr>
            <a:graphicFrameLocks noChangeAspect="1"/>
          </p:cNvGraphicFramePr>
          <p:nvPr/>
        </p:nvGraphicFramePr>
        <p:xfrm>
          <a:off x="1868987" y="4167429"/>
          <a:ext cx="3251787" cy="468731"/>
        </p:xfrm>
        <a:graphic>
          <a:graphicData uri="http://schemas.openxmlformats.org/presentationml/2006/ole">
            <mc:AlternateContent xmlns:mc="http://schemas.openxmlformats.org/markup-compatibility/2006">
              <mc:Choice xmlns:v="urn:schemas-microsoft-com:vml" Requires="v">
                <p:oleObj spid="_x0000_s153647" name="Equation" r:id="rId5" imgW="1409400" imgH="203040" progId="Equation.DSMT4">
                  <p:embed/>
                </p:oleObj>
              </mc:Choice>
              <mc:Fallback>
                <p:oleObj name="Equation" r:id="rId5" imgW="1409400" imgH="203040" progId="Equation.DSMT4">
                  <p:embed/>
                  <p:pic>
                    <p:nvPicPr>
                      <p:cNvPr id="6" name="Object 5"/>
                      <p:cNvPicPr/>
                      <p:nvPr/>
                    </p:nvPicPr>
                    <p:blipFill>
                      <a:blip r:embed="rId6"/>
                      <a:stretch>
                        <a:fillRect/>
                      </a:stretch>
                    </p:blipFill>
                    <p:spPr>
                      <a:xfrm>
                        <a:off x="1868987" y="4167429"/>
                        <a:ext cx="3251787" cy="468731"/>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p>
            <a:fld id="{200B2350-5261-4F5C-9DF5-EF0D264FC8D2}" type="slidenum">
              <a:rPr lang="en-US" smtClean="0"/>
              <a:pPr/>
              <a:t>109</a:t>
            </a:fld>
            <a:endParaRPr lang="en-US" dirty="0"/>
          </a:p>
        </p:txBody>
      </p:sp>
    </p:spTree>
    <p:extLst>
      <p:ext uri="{BB962C8B-B14F-4D97-AF65-F5344CB8AC3E}">
        <p14:creationId xmlns:p14="http://schemas.microsoft.com/office/powerpoint/2010/main" val="346654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Let’s make a quick revision of the Cash Cycle</a:t>
            </a:r>
          </a:p>
        </p:txBody>
      </p:sp>
      <p:sp>
        <p:nvSpPr>
          <p:cNvPr id="3" name="Marcador de contenido 2"/>
          <p:cNvSpPr>
            <a:spLocks noGrp="1"/>
          </p:cNvSpPr>
          <p:nvPr>
            <p:ph idx="1"/>
          </p:nvPr>
        </p:nvSpPr>
        <p:spPr/>
        <p:txBody>
          <a:bodyPr/>
          <a:lstStyle/>
          <a:p>
            <a:r>
              <a:rPr lang="en-US" dirty="0"/>
              <a:t>Cash conversion cycle</a:t>
            </a:r>
          </a:p>
          <a:p>
            <a:r>
              <a:rPr lang="en-US" dirty="0"/>
              <a:t>Operating Cycle</a:t>
            </a:r>
          </a:p>
          <a:p>
            <a:endParaRPr lang="en-US" dirty="0"/>
          </a:p>
        </p:txBody>
      </p:sp>
      <p:sp>
        <p:nvSpPr>
          <p:cNvPr id="4" name="Marcador de número de diapositiva 3"/>
          <p:cNvSpPr>
            <a:spLocks noGrp="1"/>
          </p:cNvSpPr>
          <p:nvPr>
            <p:ph type="sldNum" sz="quarter" idx="12"/>
          </p:nvPr>
        </p:nvSpPr>
        <p:spPr/>
        <p:txBody>
          <a:bodyPr/>
          <a:lstStyle/>
          <a:p>
            <a:fld id="{200B2350-5261-4F5C-9DF5-EF0D264FC8D2}" type="slidenum">
              <a:rPr lang="en-US" smtClean="0"/>
              <a:pPr/>
              <a:t>11</a:t>
            </a:fld>
            <a:endParaRPr lang="en-US" dirty="0"/>
          </a:p>
        </p:txBody>
      </p:sp>
    </p:spTree>
    <p:extLst>
      <p:ext uri="{BB962C8B-B14F-4D97-AF65-F5344CB8AC3E}">
        <p14:creationId xmlns:p14="http://schemas.microsoft.com/office/powerpoint/2010/main" val="3116526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6"/>
            <a:ext cx="8058150" cy="1325563"/>
          </a:xfrm>
        </p:spPr>
        <p:txBody>
          <a:bodyPr>
            <a:normAutofit/>
          </a:bodyPr>
          <a:lstStyle/>
          <a:p>
            <a:r>
              <a:rPr lang="en-US" altLang="en-US" sz="3600" dirty="0">
                <a:solidFill>
                  <a:srgbClr val="C00000"/>
                </a:solidFill>
              </a:rPr>
              <a:t>Compensating Balance Requirements </a:t>
            </a:r>
            <a:r>
              <a:rPr lang="en-US" altLang="en-US" sz="2400" b="0" dirty="0">
                <a:solidFill>
                  <a:srgbClr val="C00000"/>
                </a:solidFill>
              </a:rPr>
              <a:t>(1 of 4)</a:t>
            </a:r>
            <a:endParaRPr lang="en-US" sz="4800" b="0" dirty="0">
              <a:solidFill>
                <a:srgbClr val="C00000"/>
              </a:solidFill>
            </a:endParaRPr>
          </a:p>
        </p:txBody>
      </p:sp>
      <p:sp>
        <p:nvSpPr>
          <p:cNvPr id="3" name="Content Placeholder 2"/>
          <p:cNvSpPr>
            <a:spLocks noGrp="1"/>
          </p:cNvSpPr>
          <p:nvPr>
            <p:ph idx="1"/>
          </p:nvPr>
        </p:nvSpPr>
        <p:spPr>
          <a:xfrm>
            <a:off x="457200" y="1600200"/>
            <a:ext cx="8229600" cy="2971799"/>
          </a:xfrm>
        </p:spPr>
        <p:txBody>
          <a:bodyPr/>
          <a:lstStyle/>
          <a:p>
            <a:r>
              <a:rPr lang="en-US" altLang="en-US" dirty="0"/>
              <a:t>Assume now, rather than charging a loan origination fee, Timmons’ bank requires that the firm keep an amount equal to 10% of the loan principal in a non-interest-bearing account with the bank as long as the loan remains outstanding.</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110</a:t>
            </a:fld>
            <a:endParaRPr lang="en-US" dirty="0"/>
          </a:p>
        </p:txBody>
      </p:sp>
    </p:spTree>
    <p:extLst>
      <p:ext uri="{BB962C8B-B14F-4D97-AF65-F5344CB8AC3E}">
        <p14:creationId xmlns:p14="http://schemas.microsoft.com/office/powerpoint/2010/main" val="14348264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solidFill>
                  <a:srgbClr val="C00000"/>
                </a:solidFill>
              </a:rPr>
              <a:t>Compensating Balance Requirements </a:t>
            </a:r>
            <a:r>
              <a:rPr lang="en-US" altLang="en-US" sz="2000" b="0" dirty="0">
                <a:solidFill>
                  <a:srgbClr val="C00000"/>
                </a:solidFill>
              </a:rPr>
              <a:t>(2 of 4)</a:t>
            </a:r>
            <a:endParaRPr lang="en-US" b="0" dirty="0">
              <a:solidFill>
                <a:srgbClr val="C00000"/>
              </a:solidFill>
            </a:endParaRPr>
          </a:p>
        </p:txBody>
      </p:sp>
      <p:sp>
        <p:nvSpPr>
          <p:cNvPr id="3" name="Content Placeholder 2"/>
          <p:cNvSpPr>
            <a:spLocks noGrp="1"/>
          </p:cNvSpPr>
          <p:nvPr>
            <p:ph idx="1"/>
          </p:nvPr>
        </p:nvSpPr>
        <p:spPr>
          <a:xfrm>
            <a:off x="457200" y="1600200"/>
            <a:ext cx="8229600" cy="3276599"/>
          </a:xfrm>
        </p:spPr>
        <p:txBody>
          <a:bodyPr/>
          <a:lstStyle/>
          <a:p>
            <a:pPr>
              <a:defRPr/>
            </a:pPr>
            <a:r>
              <a:rPr lang="en-US" altLang="en-US" dirty="0"/>
              <a:t>Given a $500,000 loan, Timmons must hold $50,000 in an account at the bank.</a:t>
            </a:r>
          </a:p>
          <a:p>
            <a:pPr marL="740664" lvl="1" indent="-283464">
              <a:buNone/>
              <a:defRPr/>
            </a:pPr>
            <a:r>
              <a:rPr lang="en-US" altLang="en-US" sz="2400" dirty="0"/>
              <a:t>0.10 </a:t>
            </a:r>
            <a:r>
              <a:rPr lang="en-US" sz="2400" dirty="0">
                <a:cs typeface="Arial" panose="020B0604020202020204" pitchFamily="34" charset="0"/>
              </a:rPr>
              <a:t>× </a:t>
            </a:r>
            <a:r>
              <a:rPr lang="en-US" altLang="en-US" sz="2400" dirty="0"/>
              <a:t>500,000 = $50,000 </a:t>
            </a:r>
          </a:p>
          <a:p>
            <a:pPr lvl="1">
              <a:defRPr/>
            </a:pPr>
            <a:r>
              <a:rPr lang="en-US" altLang="en-US" sz="2400" dirty="0"/>
              <a:t>Thus the firm has only $450,000 of the loan proceeds actually available for use, although it must pay interest on the full loan amount. </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111</a:t>
            </a:fld>
            <a:endParaRPr lang="en-US" dirty="0"/>
          </a:p>
        </p:txBody>
      </p:sp>
    </p:spTree>
    <p:extLst>
      <p:ext uri="{BB962C8B-B14F-4D97-AF65-F5344CB8AC3E}">
        <p14:creationId xmlns:p14="http://schemas.microsoft.com/office/powerpoint/2010/main" val="18576419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solidFill>
                  <a:srgbClr val="C00000"/>
                </a:solidFill>
              </a:rPr>
              <a:t>Compensating Balance Requirements </a:t>
            </a:r>
            <a:r>
              <a:rPr lang="en-US" altLang="en-US" sz="2000" b="0" dirty="0">
                <a:solidFill>
                  <a:srgbClr val="C00000"/>
                </a:solidFill>
              </a:rPr>
              <a:t>(3 of 4)</a:t>
            </a:r>
            <a:endParaRPr lang="en-US" sz="3200" b="0" dirty="0">
              <a:solidFill>
                <a:srgbClr val="C00000"/>
              </a:solidFill>
            </a:endParaRPr>
          </a:p>
        </p:txBody>
      </p:sp>
      <p:sp>
        <p:nvSpPr>
          <p:cNvPr id="3" name="Content Placeholder 2"/>
          <p:cNvSpPr>
            <a:spLocks noGrp="1"/>
          </p:cNvSpPr>
          <p:nvPr>
            <p:ph idx="1"/>
          </p:nvPr>
        </p:nvSpPr>
        <p:spPr>
          <a:xfrm>
            <a:off x="457200" y="1600200"/>
            <a:ext cx="8229600" cy="482389"/>
          </a:xfrm>
        </p:spPr>
        <p:txBody>
          <a:bodyPr/>
          <a:lstStyle/>
          <a:p>
            <a:r>
              <a:rPr lang="en-US" altLang="en-US" dirty="0"/>
              <a:t>At the end of the loan period, the firm owes $515,000.</a:t>
            </a:r>
          </a:p>
        </p:txBody>
      </p:sp>
      <p:graphicFrame>
        <p:nvGraphicFramePr>
          <p:cNvPr id="4" name="Object 3"/>
          <p:cNvGraphicFramePr>
            <a:graphicFrameLocks noChangeAspect="1"/>
          </p:cNvGraphicFramePr>
          <p:nvPr/>
        </p:nvGraphicFramePr>
        <p:xfrm>
          <a:off x="1595536" y="2280072"/>
          <a:ext cx="4475286" cy="850056"/>
        </p:xfrm>
        <a:graphic>
          <a:graphicData uri="http://schemas.openxmlformats.org/presentationml/2006/ole">
            <mc:AlternateContent xmlns:mc="http://schemas.openxmlformats.org/markup-compatibility/2006">
              <mc:Choice xmlns:v="urn:schemas-microsoft-com:vml" Requires="v">
                <p:oleObj spid="_x0000_s154648" name="Equation" r:id="rId3" imgW="2273040" imgH="431640" progId="Equation.DSMT4">
                  <p:embed/>
                </p:oleObj>
              </mc:Choice>
              <mc:Fallback>
                <p:oleObj name="Equation" r:id="rId3" imgW="2273040" imgH="43164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536" y="2280072"/>
                        <a:ext cx="4475286" cy="850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3"/>
          </p:nvPr>
        </p:nvSpPr>
        <p:spPr>
          <a:xfrm>
            <a:off x="457200" y="3327611"/>
            <a:ext cx="8229600" cy="1447799"/>
          </a:xfrm>
        </p:spPr>
        <p:txBody>
          <a:bodyPr/>
          <a:lstStyle/>
          <a:p>
            <a:r>
              <a:rPr lang="en-US" altLang="en-US" dirty="0"/>
              <a:t>And so must pay $465,000 after using its compensating balance.</a:t>
            </a:r>
          </a:p>
          <a:p>
            <a:pPr marL="0" lvl="1" indent="0">
              <a:spcBef>
                <a:spcPts val="1500"/>
              </a:spcBef>
              <a:buNone/>
            </a:pPr>
            <a:r>
              <a:rPr lang="en-IN" sz="2400" dirty="0"/>
              <a:t>                           </a:t>
            </a:r>
            <a:r>
              <a:rPr lang="en-US" altLang="en-US" sz="2400" dirty="0"/>
              <a:t>$515,000 − $50,000 = $465,000</a:t>
            </a:r>
          </a:p>
        </p:txBody>
      </p:sp>
      <p:sp>
        <p:nvSpPr>
          <p:cNvPr id="6" name="Slide Number Placeholder 5"/>
          <p:cNvSpPr>
            <a:spLocks noGrp="1"/>
          </p:cNvSpPr>
          <p:nvPr>
            <p:ph type="sldNum" sz="quarter" idx="12"/>
          </p:nvPr>
        </p:nvSpPr>
        <p:spPr/>
        <p:txBody>
          <a:bodyPr/>
          <a:lstStyle/>
          <a:p>
            <a:fld id="{200B2350-5261-4F5C-9DF5-EF0D264FC8D2}" type="slidenum">
              <a:rPr lang="en-US" smtClean="0"/>
              <a:pPr/>
              <a:t>112</a:t>
            </a:fld>
            <a:endParaRPr lang="en-US" dirty="0"/>
          </a:p>
        </p:txBody>
      </p:sp>
    </p:spTree>
    <p:extLst>
      <p:ext uri="{BB962C8B-B14F-4D97-AF65-F5344CB8AC3E}">
        <p14:creationId xmlns:p14="http://schemas.microsoft.com/office/powerpoint/2010/main" val="12822646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solidFill>
                  <a:srgbClr val="C00000"/>
                </a:solidFill>
              </a:rPr>
              <a:t>Compensating Balance Requirements </a:t>
            </a:r>
            <a:r>
              <a:rPr lang="en-US" altLang="en-US" sz="2000" b="0" dirty="0">
                <a:solidFill>
                  <a:srgbClr val="C00000"/>
                </a:solidFill>
              </a:rPr>
              <a:t>(4 of 4)</a:t>
            </a:r>
            <a:endParaRPr lang="en-US" b="0"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US" altLang="en-US" dirty="0"/>
              <a:t>The timeline would look like this:</a:t>
            </a:r>
          </a:p>
        </p:txBody>
      </p:sp>
      <p:pic>
        <p:nvPicPr>
          <p:cNvPr id="4" name="Picture 5" descr="A timeline is marked from 0 through 3. 0 is labeled, 450,000 dollars, and 3 is labeled, negative 465,000 dollars."/>
          <p:cNvPicPr>
            <a:picLocks noChangeAspect="1" noChangeArrowheads="1"/>
          </p:cNvPicPr>
          <p:nvPr/>
        </p:nvPicPr>
        <p:blipFill>
          <a:blip r:embed="rId3" cstate="print"/>
          <a:srcRect/>
          <a:stretch>
            <a:fillRect/>
          </a:stretch>
        </p:blipFill>
        <p:spPr bwMode="auto">
          <a:xfrm>
            <a:off x="457200" y="2268538"/>
            <a:ext cx="8121650" cy="1038225"/>
          </a:xfrm>
          <a:prstGeom prst="rect">
            <a:avLst/>
          </a:prstGeom>
          <a:noFill/>
          <a:ln w="9525">
            <a:noFill/>
            <a:miter lim="800000"/>
            <a:headEnd/>
            <a:tailEnd/>
          </a:ln>
        </p:spPr>
      </p:pic>
      <p:sp>
        <p:nvSpPr>
          <p:cNvPr id="5" name="Content Placeholder 4"/>
          <p:cNvSpPr>
            <a:spLocks noGrp="1"/>
          </p:cNvSpPr>
          <p:nvPr>
            <p:ph idx="13"/>
          </p:nvPr>
        </p:nvSpPr>
        <p:spPr>
          <a:xfrm>
            <a:off x="482837" y="3689849"/>
            <a:ext cx="8229600" cy="414866"/>
          </a:xfrm>
        </p:spPr>
        <p:txBody>
          <a:bodyPr>
            <a:normAutofit fontScale="92500" lnSpcReduction="20000"/>
          </a:bodyPr>
          <a:lstStyle/>
          <a:p>
            <a:pPr>
              <a:lnSpc>
                <a:spcPct val="90000"/>
              </a:lnSpc>
            </a:pPr>
            <a:r>
              <a:rPr lang="en-US" altLang="en-US" dirty="0"/>
              <a:t>The actual three-month interest paid is 3.33%.</a:t>
            </a:r>
          </a:p>
        </p:txBody>
      </p:sp>
      <p:graphicFrame>
        <p:nvGraphicFramePr>
          <p:cNvPr id="6" name="Object 5"/>
          <p:cNvGraphicFramePr>
            <a:graphicFrameLocks noChangeAspect="1"/>
          </p:cNvGraphicFramePr>
          <p:nvPr/>
        </p:nvGraphicFramePr>
        <p:xfrm>
          <a:off x="1810884" y="4150768"/>
          <a:ext cx="3218316" cy="878432"/>
        </p:xfrm>
        <a:graphic>
          <a:graphicData uri="http://schemas.openxmlformats.org/presentationml/2006/ole">
            <mc:AlternateContent xmlns:mc="http://schemas.openxmlformats.org/markup-compatibility/2006">
              <mc:Choice xmlns:v="urn:schemas-microsoft-com:vml" Requires="v">
                <p:oleObj spid="_x0000_s155694" name="Equation" r:id="rId4" imgW="1536480" imgH="419040" progId="Equation.DSMT4">
                  <p:embed/>
                </p:oleObj>
              </mc:Choice>
              <mc:Fallback>
                <p:oleObj name="Equation" r:id="rId4" imgW="1536480" imgH="419040" progId="Equation.DSMT4">
                  <p:embed/>
                  <p:pic>
                    <p:nvPicPr>
                      <p:cNvPr id="6" name="Object 5"/>
                      <p:cNvPicPr>
                        <a:picLocks noChangeAspect="1" noChangeArrowheads="1"/>
                      </p:cNvPicPr>
                      <p:nvPr/>
                    </p:nvPicPr>
                    <p:blipFill>
                      <a:blip r:embed="rId5"/>
                      <a:srcRect/>
                      <a:stretch>
                        <a:fillRect/>
                      </a:stretch>
                    </p:blipFill>
                    <p:spPr bwMode="auto">
                      <a:xfrm>
                        <a:off x="1810884" y="4150768"/>
                        <a:ext cx="3218316" cy="878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p:cNvSpPr>
            <a:spLocks noGrp="1"/>
          </p:cNvSpPr>
          <p:nvPr>
            <p:ph idx="18"/>
          </p:nvPr>
        </p:nvSpPr>
        <p:spPr>
          <a:xfrm>
            <a:off x="453639" y="5122598"/>
            <a:ext cx="8229600" cy="414866"/>
          </a:xfrm>
        </p:spPr>
        <p:txBody>
          <a:bodyPr>
            <a:normAutofit fontScale="92500" lnSpcReduction="20000"/>
          </a:bodyPr>
          <a:lstStyle/>
          <a:p>
            <a:r>
              <a:rPr lang="en-US" altLang="en-US" dirty="0"/>
              <a:t>The effective annual rate is 14.01%.</a:t>
            </a:r>
          </a:p>
        </p:txBody>
      </p:sp>
      <p:graphicFrame>
        <p:nvGraphicFramePr>
          <p:cNvPr id="15" name="Object 14"/>
          <p:cNvGraphicFramePr>
            <a:graphicFrameLocks noChangeAspect="1"/>
          </p:cNvGraphicFramePr>
          <p:nvPr/>
        </p:nvGraphicFramePr>
        <p:xfrm>
          <a:off x="2041188" y="5698685"/>
          <a:ext cx="2990868" cy="439031"/>
        </p:xfrm>
        <a:graphic>
          <a:graphicData uri="http://schemas.openxmlformats.org/presentationml/2006/ole">
            <mc:AlternateContent xmlns:mc="http://schemas.openxmlformats.org/markup-compatibility/2006">
              <mc:Choice xmlns:v="urn:schemas-microsoft-com:vml" Requires="v">
                <p:oleObj spid="_x0000_s155695" name="Equation" r:id="rId6" imgW="1384200" imgH="203040" progId="Equation.DSMT4">
                  <p:embed/>
                </p:oleObj>
              </mc:Choice>
              <mc:Fallback>
                <p:oleObj name="Equation" r:id="rId6" imgW="1384200" imgH="203040" progId="Equation.DSMT4">
                  <p:embed/>
                  <p:pic>
                    <p:nvPicPr>
                      <p:cNvPr id="15" name="Object 14"/>
                      <p:cNvPicPr/>
                      <p:nvPr/>
                    </p:nvPicPr>
                    <p:blipFill>
                      <a:blip r:embed="rId7"/>
                      <a:stretch>
                        <a:fillRect/>
                      </a:stretch>
                    </p:blipFill>
                    <p:spPr>
                      <a:xfrm>
                        <a:off x="2041188" y="5698685"/>
                        <a:ext cx="2990868" cy="439031"/>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p>
            <a:fld id="{200B2350-5261-4F5C-9DF5-EF0D264FC8D2}" type="slidenum">
              <a:rPr lang="en-US" smtClean="0"/>
              <a:pPr/>
              <a:t>113</a:t>
            </a:fld>
            <a:endParaRPr lang="en-US" dirty="0"/>
          </a:p>
        </p:txBody>
      </p:sp>
    </p:spTree>
    <p:extLst>
      <p:ext uri="{BB962C8B-B14F-4D97-AF65-F5344CB8AC3E}">
        <p14:creationId xmlns:p14="http://schemas.microsoft.com/office/powerpoint/2010/main" val="395210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27.1 </a:t>
            </a:r>
            <a:r>
              <a:rPr lang="en-US" altLang="en-US" sz="2000" b="0" dirty="0">
                <a:solidFill>
                  <a:srgbClr val="C00000"/>
                </a:solidFill>
              </a:rPr>
              <a:t>(1 of 3)</a:t>
            </a:r>
            <a:endParaRPr lang="en-US" b="0" dirty="0">
              <a:solidFill>
                <a:srgbClr val="C00000"/>
              </a:solidFill>
            </a:endParaRPr>
          </a:p>
        </p:txBody>
      </p:sp>
      <p:sp>
        <p:nvSpPr>
          <p:cNvPr id="4" name="Content Placeholder 3"/>
          <p:cNvSpPr>
            <a:spLocks noGrp="1"/>
          </p:cNvSpPr>
          <p:nvPr>
            <p:ph idx="1"/>
          </p:nvPr>
        </p:nvSpPr>
        <p:spPr>
          <a:xfrm>
            <a:off x="457200" y="1600200"/>
            <a:ext cx="8229600" cy="3886200"/>
          </a:xfrm>
        </p:spPr>
        <p:txBody>
          <a:bodyPr/>
          <a:lstStyle/>
          <a:p>
            <a:pPr marL="0" indent="0">
              <a:buNone/>
            </a:pPr>
            <a:r>
              <a:rPr lang="en-US" b="1" dirty="0"/>
              <a:t>Compensating Balance Requirements and the Effective Annual Rate</a:t>
            </a:r>
          </a:p>
          <a:p>
            <a:r>
              <a:rPr lang="en-US" b="1" dirty="0"/>
              <a:t>Problem</a:t>
            </a:r>
          </a:p>
          <a:p>
            <a:pPr marL="741600" indent="-284400">
              <a:spcBef>
                <a:spcPts val="600"/>
              </a:spcBef>
              <a:buFont typeface="Arial" panose="020B0604020202020204" pitchFamily="34" charset="0"/>
              <a:buChar char="−"/>
            </a:pPr>
            <a:r>
              <a:rPr lang="en-US" dirty="0"/>
              <a:t>Assume that Timmons Towel and Diaper Service’s bank pays 1% (APR with quarterly compounding) on its compensating balance accounts. What is the EAR of Timmons’ three- month loan?</a:t>
            </a:r>
          </a:p>
        </p:txBody>
      </p:sp>
      <p:sp>
        <p:nvSpPr>
          <p:cNvPr id="3" name="Slide Number Placeholder 2"/>
          <p:cNvSpPr>
            <a:spLocks noGrp="1"/>
          </p:cNvSpPr>
          <p:nvPr>
            <p:ph type="sldNum" sz="quarter" idx="12"/>
          </p:nvPr>
        </p:nvSpPr>
        <p:spPr/>
        <p:txBody>
          <a:bodyPr/>
          <a:lstStyle/>
          <a:p>
            <a:fld id="{200B2350-5261-4F5C-9DF5-EF0D264FC8D2}" type="slidenum">
              <a:rPr lang="en-US" smtClean="0"/>
              <a:pPr/>
              <a:t>114</a:t>
            </a:fld>
            <a:endParaRPr lang="en-US" dirty="0"/>
          </a:p>
        </p:txBody>
      </p:sp>
    </p:spTree>
    <p:extLst>
      <p:ext uri="{BB962C8B-B14F-4D97-AF65-F5344CB8AC3E}">
        <p14:creationId xmlns:p14="http://schemas.microsoft.com/office/powerpoint/2010/main" val="12103868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27.1 </a:t>
            </a:r>
            <a:r>
              <a:rPr lang="en-US" altLang="en-US" sz="2000" b="0" dirty="0">
                <a:solidFill>
                  <a:srgbClr val="C00000"/>
                </a:solidFill>
              </a:rPr>
              <a:t>(2 of 3)</a:t>
            </a:r>
            <a:endParaRPr lang="en-IN" dirty="0">
              <a:solidFill>
                <a:srgbClr val="C00000"/>
              </a:solidFill>
            </a:endParaRPr>
          </a:p>
        </p:txBody>
      </p:sp>
      <p:sp>
        <p:nvSpPr>
          <p:cNvPr id="3" name="Content Placeholder 2"/>
          <p:cNvSpPr>
            <a:spLocks noGrp="1"/>
          </p:cNvSpPr>
          <p:nvPr>
            <p:ph idx="1"/>
          </p:nvPr>
        </p:nvSpPr>
        <p:spPr>
          <a:xfrm>
            <a:off x="457200" y="1600200"/>
            <a:ext cx="8229600" cy="837539"/>
          </a:xfrm>
        </p:spPr>
        <p:txBody>
          <a:bodyPr/>
          <a:lstStyle/>
          <a:p>
            <a:pPr marL="0" indent="0">
              <a:buNone/>
            </a:pPr>
            <a:r>
              <a:rPr lang="en-IN" sz="2000" b="1" dirty="0"/>
              <a:t>Solution</a:t>
            </a:r>
          </a:p>
          <a:p>
            <a:r>
              <a:rPr lang="en-IN" sz="2000" dirty="0"/>
              <a:t>The balance held in the compensating balance account will grow to</a:t>
            </a:r>
          </a:p>
        </p:txBody>
      </p:sp>
      <p:graphicFrame>
        <p:nvGraphicFramePr>
          <p:cNvPr id="10" name="Object 9"/>
          <p:cNvGraphicFramePr>
            <a:graphicFrameLocks noChangeAspect="1"/>
          </p:cNvGraphicFramePr>
          <p:nvPr/>
        </p:nvGraphicFramePr>
        <p:xfrm>
          <a:off x="685800" y="2483768"/>
          <a:ext cx="3194140" cy="716632"/>
        </p:xfrm>
        <a:graphic>
          <a:graphicData uri="http://schemas.openxmlformats.org/presentationml/2006/ole">
            <mc:AlternateContent xmlns:mc="http://schemas.openxmlformats.org/markup-compatibility/2006">
              <mc:Choice xmlns:v="urn:schemas-microsoft-com:vml" Requires="v">
                <p:oleObj spid="_x0000_s156696" name="Equation" r:id="rId3" imgW="1981080" imgH="444240" progId="Equation.DSMT4">
                  <p:embed/>
                </p:oleObj>
              </mc:Choice>
              <mc:Fallback>
                <p:oleObj name="Equation" r:id="rId3" imgW="1981080" imgH="444240" progId="Equation.DSMT4">
                  <p:embed/>
                  <p:pic>
                    <p:nvPicPr>
                      <p:cNvPr id="10" name="Object 9"/>
                      <p:cNvPicPr/>
                      <p:nvPr/>
                    </p:nvPicPr>
                    <p:blipFill>
                      <a:blip r:embed="rId4"/>
                      <a:stretch>
                        <a:fillRect/>
                      </a:stretch>
                    </p:blipFill>
                    <p:spPr>
                      <a:xfrm>
                        <a:off x="685800" y="2483768"/>
                        <a:ext cx="3194140" cy="716632"/>
                      </a:xfrm>
                      <a:prstGeom prst="rect">
                        <a:avLst/>
                      </a:prstGeom>
                    </p:spPr>
                  </p:pic>
                </p:oleObj>
              </mc:Fallback>
            </mc:AlternateContent>
          </a:graphicData>
        </a:graphic>
      </p:graphicFrame>
      <p:sp>
        <p:nvSpPr>
          <p:cNvPr id="4" name="Content Placeholder 3"/>
          <p:cNvSpPr>
            <a:spLocks noGrp="1"/>
          </p:cNvSpPr>
          <p:nvPr>
            <p:ph idx="13"/>
          </p:nvPr>
        </p:nvSpPr>
        <p:spPr>
          <a:xfrm>
            <a:off x="3969027" y="2687085"/>
            <a:ext cx="4048855" cy="382223"/>
          </a:xfrm>
        </p:spPr>
        <p:txBody>
          <a:bodyPr/>
          <a:lstStyle/>
          <a:p>
            <a:pPr marL="0" indent="0">
              <a:buNone/>
            </a:pPr>
            <a:r>
              <a:rPr lang="en-IN" sz="2000" dirty="0"/>
              <a:t>Thus, the final loan payment will be</a:t>
            </a:r>
          </a:p>
        </p:txBody>
      </p:sp>
      <p:sp>
        <p:nvSpPr>
          <p:cNvPr id="5" name="Content Placeholder 4"/>
          <p:cNvSpPr>
            <a:spLocks noGrp="1"/>
          </p:cNvSpPr>
          <p:nvPr>
            <p:ph idx="14"/>
          </p:nvPr>
        </p:nvSpPr>
        <p:spPr>
          <a:xfrm>
            <a:off x="685800" y="3318654"/>
            <a:ext cx="7846464" cy="1030183"/>
          </a:xfrm>
        </p:spPr>
        <p:txBody>
          <a:bodyPr/>
          <a:lstStyle/>
          <a:p>
            <a:pPr marL="0" indent="0">
              <a:buNone/>
            </a:pPr>
            <a:r>
              <a:rPr lang="en-IN" sz="2000" dirty="0"/>
              <a:t>500,000 + 15,000− 50,125 = $464,875. Notice that the interest on the compensating balance accounts offsets some of the interest that Timmons pays on the loan. Putting the new cash flows on a timeline:</a:t>
            </a:r>
          </a:p>
        </p:txBody>
      </p:sp>
      <p:pic>
        <p:nvPicPr>
          <p:cNvPr id="11" name="Picture 10" descr=". A timeline is marked from 0 through 3. 0 is labeled, 450,000 dollars, and 3 is labeled, negative 464,875 dollar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100" y="4737100"/>
            <a:ext cx="7035800" cy="901700"/>
          </a:xfrm>
          <a:prstGeom prst="rect">
            <a:avLst/>
          </a:prstGeom>
        </p:spPr>
      </p:pic>
      <p:sp>
        <p:nvSpPr>
          <p:cNvPr id="6" name="Slide Number Placeholder 5"/>
          <p:cNvSpPr>
            <a:spLocks noGrp="1"/>
          </p:cNvSpPr>
          <p:nvPr>
            <p:ph type="sldNum" sz="quarter" idx="12"/>
          </p:nvPr>
        </p:nvSpPr>
        <p:spPr/>
        <p:txBody>
          <a:bodyPr/>
          <a:lstStyle/>
          <a:p>
            <a:fld id="{200B2350-5261-4F5C-9DF5-EF0D264FC8D2}" type="slidenum">
              <a:rPr lang="en-US" smtClean="0"/>
              <a:pPr/>
              <a:t>115</a:t>
            </a:fld>
            <a:endParaRPr lang="en-US" dirty="0"/>
          </a:p>
        </p:txBody>
      </p:sp>
    </p:spTree>
    <p:extLst>
      <p:ext uri="{BB962C8B-B14F-4D97-AF65-F5344CB8AC3E}">
        <p14:creationId xmlns:p14="http://schemas.microsoft.com/office/powerpoint/2010/main" val="24045148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27.1 </a:t>
            </a:r>
            <a:r>
              <a:rPr lang="en-US" altLang="en-US" sz="2000" b="0" dirty="0">
                <a:solidFill>
                  <a:srgbClr val="C00000"/>
                </a:solidFill>
              </a:rPr>
              <a:t>(3 of 3)</a:t>
            </a:r>
            <a:endParaRPr lang="en-IN" dirty="0">
              <a:solidFill>
                <a:srgbClr val="C00000"/>
              </a:solidFill>
            </a:endParaRPr>
          </a:p>
        </p:txBody>
      </p:sp>
      <p:sp>
        <p:nvSpPr>
          <p:cNvPr id="3" name="Content Placeholder 2"/>
          <p:cNvSpPr>
            <a:spLocks noGrp="1"/>
          </p:cNvSpPr>
          <p:nvPr>
            <p:ph idx="1"/>
          </p:nvPr>
        </p:nvSpPr>
        <p:spPr>
          <a:xfrm>
            <a:off x="457200" y="1600201"/>
            <a:ext cx="8229600" cy="435190"/>
          </a:xfrm>
        </p:spPr>
        <p:txBody>
          <a:bodyPr/>
          <a:lstStyle/>
          <a:p>
            <a:pPr marL="0" indent="0">
              <a:buNone/>
            </a:pPr>
            <a:r>
              <a:rPr lang="en-IN" dirty="0"/>
              <a:t>The actual three-month interest rate paid is</a:t>
            </a:r>
          </a:p>
        </p:txBody>
      </p:sp>
      <p:graphicFrame>
        <p:nvGraphicFramePr>
          <p:cNvPr id="5" name="Object 4"/>
          <p:cNvGraphicFramePr>
            <a:graphicFrameLocks noChangeAspect="1"/>
          </p:cNvGraphicFramePr>
          <p:nvPr/>
        </p:nvGraphicFramePr>
        <p:xfrm>
          <a:off x="1905000" y="2176503"/>
          <a:ext cx="3216435" cy="947697"/>
        </p:xfrm>
        <a:graphic>
          <a:graphicData uri="http://schemas.openxmlformats.org/presentationml/2006/ole">
            <mc:AlternateContent xmlns:mc="http://schemas.openxmlformats.org/markup-compatibility/2006">
              <mc:Choice xmlns:v="urn:schemas-microsoft-com:vml" Requires="v">
                <p:oleObj spid="_x0000_s157742" name="Equation" r:id="rId3" imgW="1422360" imgH="419040" progId="Equation.DSMT4">
                  <p:embed/>
                </p:oleObj>
              </mc:Choice>
              <mc:Fallback>
                <p:oleObj name="Equation" r:id="rId3" imgW="1422360" imgH="419040" progId="Equation.DSMT4">
                  <p:embed/>
                  <p:pic>
                    <p:nvPicPr>
                      <p:cNvPr id="5" name="Object 4"/>
                      <p:cNvPicPr/>
                      <p:nvPr/>
                    </p:nvPicPr>
                    <p:blipFill>
                      <a:blip r:embed="rId4"/>
                      <a:stretch>
                        <a:fillRect/>
                      </a:stretch>
                    </p:blipFill>
                    <p:spPr>
                      <a:xfrm>
                        <a:off x="1905000" y="2176503"/>
                        <a:ext cx="3216435" cy="947697"/>
                      </a:xfrm>
                      <a:prstGeom prst="rect">
                        <a:avLst/>
                      </a:prstGeom>
                    </p:spPr>
                  </p:pic>
                </p:oleObj>
              </mc:Fallback>
            </mc:AlternateContent>
          </a:graphicData>
        </a:graphic>
      </p:graphicFrame>
      <p:sp>
        <p:nvSpPr>
          <p:cNvPr id="4" name="Content Placeholder 3"/>
          <p:cNvSpPr>
            <a:spLocks noGrp="1"/>
          </p:cNvSpPr>
          <p:nvPr>
            <p:ph idx="13"/>
          </p:nvPr>
        </p:nvSpPr>
        <p:spPr>
          <a:xfrm>
            <a:off x="457200" y="3484307"/>
            <a:ext cx="8229600" cy="466351"/>
          </a:xfrm>
        </p:spPr>
        <p:txBody>
          <a:bodyPr/>
          <a:lstStyle/>
          <a:p>
            <a:pPr marL="0" indent="0">
              <a:buNone/>
            </a:pPr>
            <a:r>
              <a:rPr lang="en-IN" dirty="0"/>
              <a:t>Expressing this as an EAR gives</a:t>
            </a:r>
          </a:p>
        </p:txBody>
      </p:sp>
      <p:graphicFrame>
        <p:nvGraphicFramePr>
          <p:cNvPr id="6" name="Object 5"/>
          <p:cNvGraphicFramePr>
            <a:graphicFrameLocks noChangeAspect="1"/>
          </p:cNvGraphicFramePr>
          <p:nvPr/>
        </p:nvGraphicFramePr>
        <p:xfrm>
          <a:off x="1600200" y="4267200"/>
          <a:ext cx="3302588" cy="459495"/>
        </p:xfrm>
        <a:graphic>
          <a:graphicData uri="http://schemas.openxmlformats.org/presentationml/2006/ole">
            <mc:AlternateContent xmlns:mc="http://schemas.openxmlformats.org/markup-compatibility/2006">
              <mc:Choice xmlns:v="urn:schemas-microsoft-com:vml" Requires="v">
                <p:oleObj spid="_x0000_s157743" name="Equation" r:id="rId5" imgW="1460160" imgH="203040" progId="Equation.DSMT4">
                  <p:embed/>
                </p:oleObj>
              </mc:Choice>
              <mc:Fallback>
                <p:oleObj name="Equation" r:id="rId5" imgW="1460160" imgH="203040" progId="Equation.DSMT4">
                  <p:embed/>
                  <p:pic>
                    <p:nvPicPr>
                      <p:cNvPr id="6" name="Object 5"/>
                      <p:cNvPicPr/>
                      <p:nvPr/>
                    </p:nvPicPr>
                    <p:blipFill>
                      <a:blip r:embed="rId6"/>
                      <a:stretch>
                        <a:fillRect/>
                      </a:stretch>
                    </p:blipFill>
                    <p:spPr>
                      <a:xfrm>
                        <a:off x="1600200" y="4267200"/>
                        <a:ext cx="3302588" cy="459495"/>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p>
            <a:fld id="{200B2350-5261-4F5C-9DF5-EF0D264FC8D2}" type="slidenum">
              <a:rPr lang="en-US" smtClean="0"/>
              <a:pPr/>
              <a:t>116</a:t>
            </a:fld>
            <a:endParaRPr lang="en-US" dirty="0"/>
          </a:p>
        </p:txBody>
      </p:sp>
    </p:spTree>
    <p:extLst>
      <p:ext uri="{BB962C8B-B14F-4D97-AF65-F5344CB8AC3E}">
        <p14:creationId xmlns:p14="http://schemas.microsoft.com/office/powerpoint/2010/main" val="3824319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27.4 Short-Term Financing with Commercial Paper </a:t>
            </a:r>
            <a:r>
              <a:rPr lang="en-US" altLang="en-US" sz="2000" b="0" dirty="0">
                <a:solidFill>
                  <a:srgbClr val="C00000"/>
                </a:solidFill>
              </a:rPr>
              <a:t>(1 of 2)</a:t>
            </a:r>
            <a:endParaRPr lang="en-US" b="0" dirty="0">
              <a:solidFill>
                <a:srgbClr val="C00000"/>
              </a:solidFill>
            </a:endParaRPr>
          </a:p>
        </p:txBody>
      </p:sp>
      <p:sp>
        <p:nvSpPr>
          <p:cNvPr id="3" name="Content Placeholder 2"/>
          <p:cNvSpPr>
            <a:spLocks noGrp="1"/>
          </p:cNvSpPr>
          <p:nvPr>
            <p:ph idx="1"/>
          </p:nvPr>
        </p:nvSpPr>
        <p:spPr>
          <a:xfrm>
            <a:off x="457200" y="1600200"/>
            <a:ext cx="8229600" cy="4267199"/>
          </a:xfrm>
        </p:spPr>
        <p:txBody>
          <a:bodyPr/>
          <a:lstStyle/>
          <a:p>
            <a:r>
              <a:rPr lang="en-US" altLang="en-US" dirty="0"/>
              <a:t>Commercial Paper</a:t>
            </a:r>
          </a:p>
          <a:p>
            <a:pPr lvl="1"/>
            <a:r>
              <a:rPr lang="en-US" altLang="en-US" sz="2400" dirty="0"/>
              <a:t>Short-term, unsecured debt issued by large corporations that is usually a cheaper source of funds than a short-term bank loan</a:t>
            </a:r>
          </a:p>
          <a:p>
            <a:pPr lvl="2"/>
            <a:r>
              <a:rPr lang="en-US" altLang="en-US" sz="2400" dirty="0"/>
              <a:t>Most commercial paper has a face value of at </a:t>
            </a:r>
            <a:br>
              <a:rPr lang="en-US" altLang="en-US" sz="2400" dirty="0"/>
            </a:br>
            <a:r>
              <a:rPr lang="en-US" altLang="en-US" sz="2400" dirty="0"/>
              <a:t>least $100,000.</a:t>
            </a:r>
          </a:p>
          <a:p>
            <a:pPr lvl="2"/>
            <a:r>
              <a:rPr lang="en-US" altLang="en-US" sz="2400" dirty="0"/>
              <a:t>Average maturity is 30 days, and the maximum maturity is 270 days.</a:t>
            </a:r>
          </a:p>
          <a:p>
            <a:pPr lvl="2"/>
            <a:r>
              <a:rPr lang="en-US" altLang="en-US" sz="2400" dirty="0"/>
              <a:t>Commercial paper is rated by credit rating agencies.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117</a:t>
            </a:fld>
            <a:endParaRPr lang="en-US" dirty="0"/>
          </a:p>
        </p:txBody>
      </p:sp>
    </p:spTree>
    <p:extLst>
      <p:ext uri="{BB962C8B-B14F-4D97-AF65-F5344CB8AC3E}">
        <p14:creationId xmlns:p14="http://schemas.microsoft.com/office/powerpoint/2010/main" val="35497774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27.4 Short-Term Financing with Commercial Paper </a:t>
            </a:r>
            <a:r>
              <a:rPr lang="en-US" altLang="en-US" sz="2000" b="0" dirty="0">
                <a:solidFill>
                  <a:srgbClr val="C00000"/>
                </a:solidFill>
              </a:rPr>
              <a:t>(2 of 2)</a:t>
            </a:r>
            <a:endParaRPr lang="en-US" b="0" dirty="0">
              <a:solidFill>
                <a:srgbClr val="C00000"/>
              </a:solidFill>
            </a:endParaRPr>
          </a:p>
        </p:txBody>
      </p:sp>
      <p:sp>
        <p:nvSpPr>
          <p:cNvPr id="3" name="Content Placeholder 2"/>
          <p:cNvSpPr>
            <a:spLocks noGrp="1"/>
          </p:cNvSpPr>
          <p:nvPr>
            <p:ph idx="1"/>
          </p:nvPr>
        </p:nvSpPr>
        <p:spPr>
          <a:xfrm>
            <a:off x="457200" y="1600200"/>
            <a:ext cx="8229600" cy="3962399"/>
          </a:xfrm>
        </p:spPr>
        <p:txBody>
          <a:bodyPr/>
          <a:lstStyle/>
          <a:p>
            <a:r>
              <a:rPr lang="en-US" altLang="en-US" dirty="0"/>
              <a:t>Direct Paper</a:t>
            </a:r>
          </a:p>
          <a:p>
            <a:pPr lvl="1"/>
            <a:r>
              <a:rPr lang="en-US" altLang="en-US" sz="2400" dirty="0"/>
              <a:t>Commercial paper that a firm sells directly to investors</a:t>
            </a:r>
          </a:p>
          <a:p>
            <a:pPr>
              <a:spcBef>
                <a:spcPts val="600"/>
              </a:spcBef>
            </a:pPr>
            <a:r>
              <a:rPr lang="en-US" altLang="en-US" dirty="0"/>
              <a:t>Dealer Paper</a:t>
            </a:r>
          </a:p>
          <a:p>
            <a:pPr lvl="1"/>
            <a:r>
              <a:rPr lang="en-US" altLang="en-US" sz="2400" dirty="0"/>
              <a:t>Commercial paper that dealers sell to investors in exchange for a spread (or fee) for their services</a:t>
            </a:r>
          </a:p>
          <a:p>
            <a:pPr lvl="2"/>
            <a:r>
              <a:rPr lang="en-US" altLang="en-US" sz="2400" dirty="0"/>
              <a:t>The spread decreases the proceeds that the issuing firm receives, thus increasing the effective cost of the paper.</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118</a:t>
            </a:fld>
            <a:endParaRPr lang="en-US" dirty="0"/>
          </a:p>
        </p:txBody>
      </p:sp>
    </p:spTree>
    <p:extLst>
      <p:ext uri="{BB962C8B-B14F-4D97-AF65-F5344CB8AC3E}">
        <p14:creationId xmlns:p14="http://schemas.microsoft.com/office/powerpoint/2010/main" val="20290763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27.2 </a:t>
            </a:r>
            <a:r>
              <a:rPr lang="en-US" altLang="en-US" sz="2000" b="0" dirty="0">
                <a:solidFill>
                  <a:srgbClr val="C00000"/>
                </a:solidFill>
              </a:rPr>
              <a:t>(1 of 2)</a:t>
            </a:r>
            <a:endParaRPr lang="en-US" b="0" dirty="0">
              <a:solidFill>
                <a:srgbClr val="C00000"/>
              </a:solidFill>
            </a:endParaRPr>
          </a:p>
        </p:txBody>
      </p:sp>
      <p:sp>
        <p:nvSpPr>
          <p:cNvPr id="4" name="Content Placeholder 3"/>
          <p:cNvSpPr>
            <a:spLocks noGrp="1"/>
          </p:cNvSpPr>
          <p:nvPr>
            <p:ph idx="1"/>
          </p:nvPr>
        </p:nvSpPr>
        <p:spPr>
          <a:xfrm>
            <a:off x="457200" y="1600200"/>
            <a:ext cx="8229600" cy="3886199"/>
          </a:xfrm>
        </p:spPr>
        <p:txBody>
          <a:bodyPr/>
          <a:lstStyle/>
          <a:p>
            <a:pPr marL="0" indent="0">
              <a:buNone/>
            </a:pPr>
            <a:r>
              <a:rPr lang="en-US" b="1" dirty="0"/>
              <a:t>The Effective Annual Rate of Commercial Paper</a:t>
            </a:r>
          </a:p>
          <a:p>
            <a:r>
              <a:rPr lang="en-US" b="1" dirty="0"/>
              <a:t>Problem</a:t>
            </a:r>
          </a:p>
          <a:p>
            <a:pPr marL="741600" indent="-284400">
              <a:spcBef>
                <a:spcPts val="600"/>
              </a:spcBef>
              <a:buFont typeface="Arial" panose="020B0604020202020204" pitchFamily="34" charset="0"/>
              <a:buChar char="−"/>
            </a:pPr>
            <a:r>
              <a:rPr lang="en-US" dirty="0"/>
              <a:t>A firm issues three-month commercial paper with a $100,000 face value and receives $98,000. What effective annual rate is the firm paying for its funds?</a:t>
            </a:r>
          </a:p>
        </p:txBody>
      </p:sp>
      <p:sp>
        <p:nvSpPr>
          <p:cNvPr id="3" name="Slide Number Placeholder 2"/>
          <p:cNvSpPr>
            <a:spLocks noGrp="1"/>
          </p:cNvSpPr>
          <p:nvPr>
            <p:ph type="sldNum" sz="quarter" idx="12"/>
          </p:nvPr>
        </p:nvSpPr>
        <p:spPr/>
        <p:txBody>
          <a:bodyPr/>
          <a:lstStyle/>
          <a:p>
            <a:fld id="{200B2350-5261-4F5C-9DF5-EF0D264FC8D2}" type="slidenum">
              <a:rPr lang="en-US" smtClean="0"/>
              <a:pPr/>
              <a:t>119</a:t>
            </a:fld>
            <a:endParaRPr lang="en-US" dirty="0"/>
          </a:p>
        </p:txBody>
      </p:sp>
    </p:spTree>
    <p:extLst>
      <p:ext uri="{BB962C8B-B14F-4D97-AF65-F5344CB8AC3E}">
        <p14:creationId xmlns:p14="http://schemas.microsoft.com/office/powerpoint/2010/main" val="245058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Figure 26.1 The Cash and Operating Cycle for a Firm</a:t>
            </a:r>
            <a:endParaRPr lang="en-US" dirty="0">
              <a:solidFill>
                <a:srgbClr val="C00000"/>
              </a:solidFill>
            </a:endParaRPr>
          </a:p>
        </p:txBody>
      </p:sp>
      <p:pic>
        <p:nvPicPr>
          <p:cNvPr id="3074" name="Picture 2" descr="A timeline is marked with four increments labeled, firm buys inventory, firm pays for inventory, firm sells product, and firm receives payment, respectively. A two-way arrow between firm buys inventory and firm sells product is labeled, inventory. A two-way arrow between firm sells product and firm receives payment is labeled, accounts receivable. The two arrows represent the operating cycle. A two-way arrow between firm buys inventory and firm pays for inventory is labeled, accounts payable. An arrow pointing down from firm pays for inventory is labeled, cash out. An arrow pointing up to firm receives payment is labeled, cash in. The two cash arrows represent the cash cycle."/>
          <p:cNvPicPr>
            <a:picLocks noGrp="1" noChangeAspect="1" noChangeArrowheads="1"/>
          </p:cNvPicPr>
          <p:nvPr>
            <p:ph idx="1"/>
          </p:nvPr>
        </p:nvPicPr>
        <p:blipFill>
          <a:blip r:embed="rId2" cstate="print"/>
          <a:stretch>
            <a:fillRect/>
          </a:stretch>
        </p:blipFill>
        <p:spPr bwMode="auto">
          <a:xfrm>
            <a:off x="457200" y="2126026"/>
            <a:ext cx="8229600" cy="347431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00B2350-5261-4F5C-9DF5-EF0D264FC8D2}" type="slidenum">
              <a:rPr lang="en-US" smtClean="0"/>
              <a:pPr/>
              <a:t>12</a:t>
            </a:fld>
            <a:endParaRPr lang="en-US" dirty="0"/>
          </a:p>
        </p:txBody>
      </p:sp>
    </p:spTree>
    <p:extLst>
      <p:ext uri="{BB962C8B-B14F-4D97-AF65-F5344CB8AC3E}">
        <p14:creationId xmlns:p14="http://schemas.microsoft.com/office/powerpoint/2010/main" val="38767150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27.2 </a:t>
            </a:r>
            <a:r>
              <a:rPr lang="en-US" altLang="en-US" sz="2000" b="0" dirty="0">
                <a:solidFill>
                  <a:srgbClr val="C00000"/>
                </a:solidFill>
              </a:rPr>
              <a:t>(2 of 2)</a:t>
            </a:r>
            <a:endParaRPr lang="en-IN" dirty="0">
              <a:solidFill>
                <a:srgbClr val="C00000"/>
              </a:solidFill>
            </a:endParaRPr>
          </a:p>
        </p:txBody>
      </p:sp>
      <p:sp>
        <p:nvSpPr>
          <p:cNvPr id="3" name="Content Placeholder 2"/>
          <p:cNvSpPr>
            <a:spLocks noGrp="1"/>
          </p:cNvSpPr>
          <p:nvPr>
            <p:ph idx="1"/>
          </p:nvPr>
        </p:nvSpPr>
        <p:spPr>
          <a:xfrm>
            <a:off x="457200" y="1600201"/>
            <a:ext cx="8229600" cy="907524"/>
          </a:xfrm>
        </p:spPr>
        <p:txBody>
          <a:bodyPr/>
          <a:lstStyle/>
          <a:p>
            <a:pPr marL="0" indent="0">
              <a:buNone/>
            </a:pPr>
            <a:r>
              <a:rPr lang="en-IN" sz="2200" b="1" dirty="0"/>
              <a:t>Solution</a:t>
            </a:r>
          </a:p>
          <a:p>
            <a:r>
              <a:rPr lang="en-IN" sz="2200" dirty="0"/>
              <a:t>Let’s put the firm’s cash flows on a timeline:</a:t>
            </a:r>
          </a:p>
        </p:txBody>
      </p:sp>
      <p:pic>
        <p:nvPicPr>
          <p:cNvPr id="10" name="Picture 9" descr="A timeline is marked from 0 through 1. 0 is labeled, 98,000 dollars, and 1 is labeled, negative 100,000 doll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112" y="2795274"/>
            <a:ext cx="3173212" cy="977257"/>
          </a:xfrm>
          <a:prstGeom prst="rect">
            <a:avLst/>
          </a:prstGeom>
        </p:spPr>
      </p:pic>
      <p:sp>
        <p:nvSpPr>
          <p:cNvPr id="5" name="Content Placeholder 4"/>
          <p:cNvSpPr>
            <a:spLocks noGrp="1"/>
          </p:cNvSpPr>
          <p:nvPr>
            <p:ph idx="14"/>
          </p:nvPr>
        </p:nvSpPr>
        <p:spPr>
          <a:xfrm>
            <a:off x="432275" y="4004734"/>
            <a:ext cx="8229600" cy="414866"/>
          </a:xfrm>
        </p:spPr>
        <p:txBody>
          <a:bodyPr/>
          <a:lstStyle/>
          <a:p>
            <a:pPr marL="0" indent="0">
              <a:buNone/>
            </a:pPr>
            <a:r>
              <a:rPr lang="en-IN" sz="2200" dirty="0"/>
              <a:t>The actual three-month interest rate paid is</a:t>
            </a:r>
          </a:p>
        </p:txBody>
      </p:sp>
      <p:graphicFrame>
        <p:nvGraphicFramePr>
          <p:cNvPr id="11" name="Object 10"/>
          <p:cNvGraphicFramePr>
            <a:graphicFrameLocks noChangeAspect="1"/>
          </p:cNvGraphicFramePr>
          <p:nvPr/>
        </p:nvGraphicFramePr>
        <p:xfrm>
          <a:off x="2488112" y="4547650"/>
          <a:ext cx="2388688" cy="710150"/>
        </p:xfrm>
        <a:graphic>
          <a:graphicData uri="http://schemas.openxmlformats.org/presentationml/2006/ole">
            <mc:AlternateContent xmlns:mc="http://schemas.openxmlformats.org/markup-compatibility/2006">
              <mc:Choice xmlns:v="urn:schemas-microsoft-com:vml" Requires="v">
                <p:oleObj spid="_x0000_s161838" name="Equation" r:id="rId4" imgW="1409400" imgH="419040" progId="Equation.DSMT4">
                  <p:embed/>
                </p:oleObj>
              </mc:Choice>
              <mc:Fallback>
                <p:oleObj name="Equation" r:id="rId4" imgW="1409400" imgH="419040" progId="Equation.DSMT4">
                  <p:embed/>
                  <p:pic>
                    <p:nvPicPr>
                      <p:cNvPr id="11" name="Object 10"/>
                      <p:cNvPicPr/>
                      <p:nvPr/>
                    </p:nvPicPr>
                    <p:blipFill>
                      <a:blip r:embed="rId5"/>
                      <a:stretch>
                        <a:fillRect/>
                      </a:stretch>
                    </p:blipFill>
                    <p:spPr>
                      <a:xfrm>
                        <a:off x="2488112" y="4547650"/>
                        <a:ext cx="2388688" cy="710150"/>
                      </a:xfrm>
                      <a:prstGeom prst="rect">
                        <a:avLst/>
                      </a:prstGeom>
                    </p:spPr>
                  </p:pic>
                </p:oleObj>
              </mc:Fallback>
            </mc:AlternateContent>
          </a:graphicData>
        </a:graphic>
      </p:graphicFrame>
      <p:sp>
        <p:nvSpPr>
          <p:cNvPr id="6" name="Content Placeholder 5"/>
          <p:cNvSpPr>
            <a:spLocks noGrp="1"/>
          </p:cNvSpPr>
          <p:nvPr>
            <p:ph idx="15"/>
          </p:nvPr>
        </p:nvSpPr>
        <p:spPr>
          <a:xfrm>
            <a:off x="432275" y="5528734"/>
            <a:ext cx="4152464" cy="414866"/>
          </a:xfrm>
        </p:spPr>
        <p:txBody>
          <a:bodyPr/>
          <a:lstStyle/>
          <a:p>
            <a:pPr marL="0" indent="0">
              <a:buNone/>
            </a:pPr>
            <a:r>
              <a:rPr lang="en-IN" sz="2200" dirty="0"/>
              <a:t>Expressing this as an EAR gives</a:t>
            </a:r>
          </a:p>
        </p:txBody>
      </p:sp>
      <p:graphicFrame>
        <p:nvGraphicFramePr>
          <p:cNvPr id="12" name="Object 11"/>
          <p:cNvGraphicFramePr>
            <a:graphicFrameLocks noChangeAspect="1"/>
          </p:cNvGraphicFramePr>
          <p:nvPr/>
        </p:nvGraphicFramePr>
        <p:xfrm>
          <a:off x="4584739" y="5519872"/>
          <a:ext cx="2586607" cy="372849"/>
        </p:xfrm>
        <a:graphic>
          <a:graphicData uri="http://schemas.openxmlformats.org/presentationml/2006/ole">
            <mc:AlternateContent xmlns:mc="http://schemas.openxmlformats.org/markup-compatibility/2006">
              <mc:Choice xmlns:v="urn:schemas-microsoft-com:vml" Requires="v">
                <p:oleObj spid="_x0000_s161839" name="Equation" r:id="rId6" imgW="1409400" imgH="203040" progId="Equation.DSMT4">
                  <p:embed/>
                </p:oleObj>
              </mc:Choice>
              <mc:Fallback>
                <p:oleObj name="Equation" r:id="rId6" imgW="1409400" imgH="203040" progId="Equation.DSMT4">
                  <p:embed/>
                  <p:pic>
                    <p:nvPicPr>
                      <p:cNvPr id="12" name="Object 11"/>
                      <p:cNvPicPr/>
                      <p:nvPr/>
                    </p:nvPicPr>
                    <p:blipFill>
                      <a:blip r:embed="rId7"/>
                      <a:stretch>
                        <a:fillRect/>
                      </a:stretch>
                    </p:blipFill>
                    <p:spPr>
                      <a:xfrm>
                        <a:off x="4584739" y="5519872"/>
                        <a:ext cx="2586607" cy="372849"/>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200B2350-5261-4F5C-9DF5-EF0D264FC8D2}" type="slidenum">
              <a:rPr lang="en-US" smtClean="0"/>
              <a:pPr/>
              <a:t>120</a:t>
            </a:fld>
            <a:endParaRPr lang="en-US" dirty="0"/>
          </a:p>
        </p:txBody>
      </p:sp>
    </p:spTree>
    <p:extLst>
      <p:ext uri="{BB962C8B-B14F-4D97-AF65-F5344CB8AC3E}">
        <p14:creationId xmlns:p14="http://schemas.microsoft.com/office/powerpoint/2010/main" val="27430488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27.5 Short-Term Financing with Secured Financing </a:t>
            </a:r>
            <a:endParaRPr lang="en-US" b="0" dirty="0">
              <a:solidFill>
                <a:srgbClr val="C00000"/>
              </a:solidFill>
            </a:endParaRPr>
          </a:p>
        </p:txBody>
      </p:sp>
      <p:sp>
        <p:nvSpPr>
          <p:cNvPr id="3" name="Content Placeholder 2"/>
          <p:cNvSpPr>
            <a:spLocks noGrp="1"/>
          </p:cNvSpPr>
          <p:nvPr>
            <p:ph idx="1"/>
          </p:nvPr>
        </p:nvSpPr>
        <p:spPr>
          <a:xfrm>
            <a:off x="381000" y="1787135"/>
            <a:ext cx="8229600" cy="4343399"/>
          </a:xfrm>
        </p:spPr>
        <p:txBody>
          <a:bodyPr/>
          <a:lstStyle/>
          <a:p>
            <a:r>
              <a:rPr lang="en-US" altLang="en-US" dirty="0"/>
              <a:t>Secured Loans</a:t>
            </a:r>
          </a:p>
          <a:p>
            <a:pPr lvl="1"/>
            <a:r>
              <a:rPr lang="en-US" altLang="en-US" sz="2400" dirty="0"/>
              <a:t>A type of corporate loan in which specific assets are pledged as a firm’s collateral</a:t>
            </a:r>
          </a:p>
          <a:p>
            <a:r>
              <a:rPr lang="en-US" altLang="en-US" dirty="0"/>
              <a:t>Factors</a:t>
            </a:r>
          </a:p>
          <a:p>
            <a:pPr lvl="1"/>
            <a:r>
              <a:rPr lang="en-US" altLang="en-US" sz="2400" dirty="0"/>
              <a:t>Firms that purchase the receivables of other companies and are the most common sources for secured short-term loans</a:t>
            </a:r>
          </a:p>
          <a:p>
            <a:r>
              <a:rPr lang="en-US" altLang="en-US" dirty="0"/>
              <a:t>Commercial banks, finance companies, and factors are the most common sources for secured short-term loans.</a:t>
            </a:r>
          </a:p>
          <a:p>
            <a:pPr lvl="1"/>
            <a:endParaRPr lang="en-US" altLang="en-US" sz="2400" dirty="0"/>
          </a:p>
        </p:txBody>
      </p:sp>
      <p:sp>
        <p:nvSpPr>
          <p:cNvPr id="4" name="Slide Number Placeholder 3"/>
          <p:cNvSpPr>
            <a:spLocks noGrp="1"/>
          </p:cNvSpPr>
          <p:nvPr>
            <p:ph type="sldNum" sz="quarter" idx="12"/>
          </p:nvPr>
        </p:nvSpPr>
        <p:spPr/>
        <p:txBody>
          <a:bodyPr/>
          <a:lstStyle/>
          <a:p>
            <a:fld id="{200B2350-5261-4F5C-9DF5-EF0D264FC8D2}" type="slidenum">
              <a:rPr lang="en-US" smtClean="0"/>
              <a:pPr/>
              <a:t>121</a:t>
            </a:fld>
            <a:endParaRPr lang="en-US" dirty="0"/>
          </a:p>
        </p:txBody>
      </p:sp>
    </p:spTree>
    <p:extLst>
      <p:ext uri="{BB962C8B-B14F-4D97-AF65-F5344CB8AC3E}">
        <p14:creationId xmlns:p14="http://schemas.microsoft.com/office/powerpoint/2010/main" val="5378701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5372"/>
            <a:ext cx="8686800" cy="1097280"/>
          </a:xfrm>
        </p:spPr>
        <p:txBody>
          <a:bodyPr/>
          <a:lstStyle/>
          <a:p>
            <a:r>
              <a:rPr lang="en-US" altLang="en-US" dirty="0">
                <a:solidFill>
                  <a:srgbClr val="C00000"/>
                </a:solidFill>
              </a:rPr>
              <a:t>Accounts Receivable as Collateral </a:t>
            </a:r>
            <a:r>
              <a:rPr lang="en-US" altLang="en-US" sz="2000" b="0" dirty="0">
                <a:solidFill>
                  <a:srgbClr val="C00000"/>
                </a:solidFill>
              </a:rPr>
              <a:t>(1 of 5)</a:t>
            </a:r>
            <a:endParaRPr lang="en-US" b="0" dirty="0">
              <a:solidFill>
                <a:srgbClr val="C00000"/>
              </a:solidFill>
            </a:endParaRPr>
          </a:p>
        </p:txBody>
      </p:sp>
      <p:sp>
        <p:nvSpPr>
          <p:cNvPr id="3" name="Content Placeholder 2"/>
          <p:cNvSpPr>
            <a:spLocks noGrp="1"/>
          </p:cNvSpPr>
          <p:nvPr>
            <p:ph idx="1"/>
          </p:nvPr>
        </p:nvSpPr>
        <p:spPr>
          <a:xfrm>
            <a:off x="457200" y="1600200"/>
            <a:ext cx="8229600" cy="4495799"/>
          </a:xfrm>
        </p:spPr>
        <p:txBody>
          <a:bodyPr/>
          <a:lstStyle/>
          <a:p>
            <a:r>
              <a:rPr lang="en-US" altLang="en-US" dirty="0"/>
              <a:t>Pledging of Accounts Receivable</a:t>
            </a:r>
          </a:p>
          <a:p>
            <a:pPr lvl="1"/>
            <a:r>
              <a:rPr lang="en-US" altLang="en-US" sz="2400" dirty="0"/>
              <a:t>An agreement in which a lender accepts accounts receivable as collateral for a loan</a:t>
            </a:r>
          </a:p>
          <a:p>
            <a:pPr lvl="2"/>
            <a:r>
              <a:rPr lang="en-US" altLang="en-US" sz="2400" dirty="0"/>
              <a:t>The lender typically lends a percentage of the value of the accepted invoices.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122</a:t>
            </a:fld>
            <a:endParaRPr lang="en-US" dirty="0"/>
          </a:p>
        </p:txBody>
      </p:sp>
    </p:spTree>
    <p:extLst>
      <p:ext uri="{BB962C8B-B14F-4D97-AF65-F5344CB8AC3E}">
        <p14:creationId xmlns:p14="http://schemas.microsoft.com/office/powerpoint/2010/main" val="41955783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5372"/>
            <a:ext cx="8686800" cy="1097280"/>
          </a:xfrm>
        </p:spPr>
        <p:txBody>
          <a:bodyPr/>
          <a:lstStyle/>
          <a:p>
            <a:r>
              <a:rPr lang="en-US" altLang="en-US" dirty="0">
                <a:solidFill>
                  <a:srgbClr val="C00000"/>
                </a:solidFill>
              </a:rPr>
              <a:t>Accounts Receivable as Collateral </a:t>
            </a:r>
            <a:r>
              <a:rPr lang="en-US" altLang="en-US" sz="2000" b="0" dirty="0">
                <a:solidFill>
                  <a:srgbClr val="C00000"/>
                </a:solidFill>
              </a:rPr>
              <a:t>(2 of 5)</a:t>
            </a:r>
            <a:endParaRPr lang="en-US" b="0" dirty="0">
              <a:solidFill>
                <a:srgbClr val="C00000"/>
              </a:solidFill>
            </a:endParaRPr>
          </a:p>
        </p:txBody>
      </p:sp>
      <p:sp>
        <p:nvSpPr>
          <p:cNvPr id="3" name="Content Placeholder 2"/>
          <p:cNvSpPr>
            <a:spLocks noGrp="1"/>
          </p:cNvSpPr>
          <p:nvPr>
            <p:ph idx="1"/>
          </p:nvPr>
        </p:nvSpPr>
        <p:spPr>
          <a:xfrm>
            <a:off x="457200" y="1600200"/>
            <a:ext cx="8229600" cy="4419599"/>
          </a:xfrm>
        </p:spPr>
        <p:txBody>
          <a:bodyPr/>
          <a:lstStyle/>
          <a:p>
            <a:r>
              <a:rPr lang="en-US" altLang="en-US" dirty="0"/>
              <a:t>Factoring of Accounts Receivable</a:t>
            </a:r>
          </a:p>
          <a:p>
            <a:pPr lvl="1"/>
            <a:r>
              <a:rPr lang="en-US" altLang="en-US" sz="2400" dirty="0"/>
              <a:t>An arrangement in which a firm sells receivables to the lender (the factor) and the lender agrees to pay the firm the amount due from its customers at the end of the firm’s payment period.</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123</a:t>
            </a:fld>
            <a:endParaRPr lang="en-US" dirty="0"/>
          </a:p>
        </p:txBody>
      </p:sp>
    </p:spTree>
    <p:extLst>
      <p:ext uri="{BB962C8B-B14F-4D97-AF65-F5344CB8AC3E}">
        <p14:creationId xmlns:p14="http://schemas.microsoft.com/office/powerpoint/2010/main" val="24977461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Factoring Accounts Receivable</a:t>
            </a:r>
            <a:endParaRPr lang="en-GB" dirty="0"/>
          </a:p>
        </p:txBody>
      </p:sp>
      <p:sp>
        <p:nvSpPr>
          <p:cNvPr id="4" name="Slide Number Placeholder 3"/>
          <p:cNvSpPr>
            <a:spLocks noGrp="1"/>
          </p:cNvSpPr>
          <p:nvPr>
            <p:ph type="sldNum" sz="quarter" idx="12"/>
          </p:nvPr>
        </p:nvSpPr>
        <p:spPr/>
        <p:txBody>
          <a:bodyPr/>
          <a:lstStyle/>
          <a:p>
            <a:fld id="{200B2350-5261-4F5C-9DF5-EF0D264FC8D2}" type="slidenum">
              <a:rPr lang="en-US" smtClean="0"/>
              <a:pPr/>
              <a:t>124</a:t>
            </a:fld>
            <a:endParaRPr lang="en-US" dirty="0"/>
          </a:p>
        </p:txBody>
      </p:sp>
      <p:pic>
        <p:nvPicPr>
          <p:cNvPr id="179202" name="Picture 2" descr="Image result for factoring fin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226" y="1857376"/>
            <a:ext cx="6323974" cy="385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257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normAutofit/>
          </a:bodyPr>
          <a:lstStyle/>
          <a:p>
            <a:r>
              <a:rPr lang="en-US" altLang="en-US" sz="4000" dirty="0">
                <a:solidFill>
                  <a:srgbClr val="C00000"/>
                </a:solidFill>
              </a:rPr>
              <a:t>Accounts Receivable as Collateral </a:t>
            </a:r>
            <a:r>
              <a:rPr lang="en-US" altLang="en-US" sz="1800" b="0" dirty="0">
                <a:solidFill>
                  <a:srgbClr val="C00000"/>
                </a:solidFill>
              </a:rPr>
              <a:t>(3 of 5)</a:t>
            </a:r>
            <a:endParaRPr lang="en-US" sz="4000" b="0" dirty="0">
              <a:solidFill>
                <a:srgbClr val="C00000"/>
              </a:solidFill>
            </a:endParaRPr>
          </a:p>
        </p:txBody>
      </p:sp>
      <p:sp>
        <p:nvSpPr>
          <p:cNvPr id="3" name="Content Placeholder 2"/>
          <p:cNvSpPr>
            <a:spLocks noGrp="1"/>
          </p:cNvSpPr>
          <p:nvPr>
            <p:ph idx="1"/>
          </p:nvPr>
        </p:nvSpPr>
        <p:spPr>
          <a:xfrm>
            <a:off x="457200" y="1600200"/>
            <a:ext cx="8229600" cy="4648199"/>
          </a:xfrm>
        </p:spPr>
        <p:txBody>
          <a:bodyPr/>
          <a:lstStyle/>
          <a:p>
            <a:r>
              <a:rPr lang="en-US" altLang="en-US" sz="2200" dirty="0"/>
              <a:t>Factoring of Accounts Receivable</a:t>
            </a:r>
          </a:p>
          <a:p>
            <a:pPr lvl="1"/>
            <a:r>
              <a:rPr lang="en-US" altLang="en-US" dirty="0"/>
              <a:t>For example, if a firm sells its goods on net 30 terms, then the factor will pay the firm the face value of its receivables, less a factor’s fee, at the end of 30 days. </a:t>
            </a:r>
          </a:p>
          <a:p>
            <a:pPr lvl="2"/>
            <a:r>
              <a:rPr lang="en-US" altLang="en-US" sz="2200" dirty="0"/>
              <a:t>The firm may be able to borrow as much as 80% of the </a:t>
            </a:r>
            <a:br>
              <a:rPr lang="en-US" altLang="en-US" sz="2200" dirty="0"/>
            </a:br>
            <a:r>
              <a:rPr lang="en-US" altLang="en-US" sz="2200" dirty="0"/>
              <a:t>face value of its receivables, thereby receiving its funds </a:t>
            </a:r>
            <a:br>
              <a:rPr lang="en-US" altLang="en-US" sz="2200" dirty="0"/>
            </a:br>
            <a:r>
              <a:rPr lang="en-US" altLang="en-US" sz="2200" dirty="0"/>
              <a:t>in advance. </a:t>
            </a:r>
          </a:p>
          <a:p>
            <a:pPr lvl="3"/>
            <a:r>
              <a:rPr lang="en-US" altLang="en-US" sz="2200" dirty="0"/>
              <a:t>In such a case, the lender will charge interest on the loan in addition to the factor’s fee. </a:t>
            </a:r>
          </a:p>
          <a:p>
            <a:pPr lvl="3"/>
            <a:r>
              <a:rPr lang="en-US" altLang="en-US" sz="2200" dirty="0"/>
              <a:t>The lender charges the factor’s fee, which may range from 0.75% to 1.50% of the face value of the accounts receivable, whether or not the firm borrows any of the available funds.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125</a:t>
            </a:fld>
            <a:endParaRPr lang="en-US" dirty="0"/>
          </a:p>
        </p:txBody>
      </p:sp>
    </p:spTree>
    <p:extLst>
      <p:ext uri="{BB962C8B-B14F-4D97-AF65-F5344CB8AC3E}">
        <p14:creationId xmlns:p14="http://schemas.microsoft.com/office/powerpoint/2010/main" val="250773248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5372"/>
            <a:ext cx="8534400" cy="1097280"/>
          </a:xfrm>
        </p:spPr>
        <p:txBody>
          <a:bodyPr/>
          <a:lstStyle/>
          <a:p>
            <a:r>
              <a:rPr lang="en-US" altLang="en-US" dirty="0">
                <a:solidFill>
                  <a:srgbClr val="C00000"/>
                </a:solidFill>
              </a:rPr>
              <a:t>Accounts Receivable as Collateral </a:t>
            </a:r>
            <a:r>
              <a:rPr lang="en-US" altLang="en-US" sz="2000" b="0" dirty="0">
                <a:solidFill>
                  <a:srgbClr val="C00000"/>
                </a:solidFill>
              </a:rPr>
              <a:t>(4 of 5)</a:t>
            </a:r>
            <a:endParaRPr lang="en-US" b="0" dirty="0">
              <a:solidFill>
                <a:srgbClr val="C00000"/>
              </a:solidFill>
            </a:endParaRPr>
          </a:p>
        </p:txBody>
      </p:sp>
      <p:sp>
        <p:nvSpPr>
          <p:cNvPr id="3" name="Content Placeholder 2"/>
          <p:cNvSpPr>
            <a:spLocks noGrp="1"/>
          </p:cNvSpPr>
          <p:nvPr>
            <p:ph idx="1"/>
          </p:nvPr>
        </p:nvSpPr>
        <p:spPr>
          <a:xfrm>
            <a:off x="457200" y="1600200"/>
            <a:ext cx="8229600" cy="4343399"/>
          </a:xfrm>
        </p:spPr>
        <p:txBody>
          <a:bodyPr/>
          <a:lstStyle/>
          <a:p>
            <a:r>
              <a:rPr lang="en-US" altLang="en-US" dirty="0"/>
              <a:t>Factoring of Accounts Receivable</a:t>
            </a:r>
          </a:p>
          <a:p>
            <a:pPr lvl="1"/>
            <a:r>
              <a:rPr lang="en-US" altLang="en-US" sz="2400" dirty="0"/>
              <a:t>With Recourse</a:t>
            </a:r>
          </a:p>
          <a:p>
            <a:pPr lvl="2"/>
            <a:r>
              <a:rPr lang="en-US" altLang="en-US" sz="2400" dirty="0"/>
              <a:t>A loan in which the lender can claim all the borrower’s assets in the event of a default, not just explicitly </a:t>
            </a:r>
            <a:br>
              <a:rPr lang="en-US" altLang="en-US" sz="2400" dirty="0"/>
            </a:br>
            <a:r>
              <a:rPr lang="en-US" altLang="en-US" sz="2400" dirty="0"/>
              <a:t>pledged collateral</a:t>
            </a:r>
          </a:p>
          <a:p>
            <a:pPr marL="740664" lvl="3" indent="-283464"/>
            <a:r>
              <a:rPr lang="en-US" altLang="en-US" sz="2400" dirty="0"/>
              <a:t>In other words, the lender can seek payment from the borrower should the borrower’s customers default on their bills.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126</a:t>
            </a:fld>
            <a:endParaRPr lang="en-US" dirty="0"/>
          </a:p>
        </p:txBody>
      </p:sp>
    </p:spTree>
    <p:extLst>
      <p:ext uri="{BB962C8B-B14F-4D97-AF65-F5344CB8AC3E}">
        <p14:creationId xmlns:p14="http://schemas.microsoft.com/office/powerpoint/2010/main" val="327929869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altLang="en-US" dirty="0">
                <a:solidFill>
                  <a:srgbClr val="C00000"/>
                </a:solidFill>
              </a:rPr>
              <a:t>Accounts Receivable as Collateral </a:t>
            </a:r>
            <a:r>
              <a:rPr lang="en-US" altLang="en-US" sz="2000" b="0" dirty="0">
                <a:solidFill>
                  <a:srgbClr val="C00000"/>
                </a:solidFill>
              </a:rPr>
              <a:t>(5 of 5)</a:t>
            </a:r>
            <a:endParaRPr lang="en-US" b="0" dirty="0">
              <a:solidFill>
                <a:srgbClr val="C00000"/>
              </a:solidFill>
            </a:endParaRPr>
          </a:p>
        </p:txBody>
      </p:sp>
      <p:sp>
        <p:nvSpPr>
          <p:cNvPr id="3" name="Content Placeholder 2"/>
          <p:cNvSpPr>
            <a:spLocks noGrp="1"/>
          </p:cNvSpPr>
          <p:nvPr>
            <p:ph idx="1"/>
          </p:nvPr>
        </p:nvSpPr>
        <p:spPr>
          <a:xfrm>
            <a:off x="457200" y="1600200"/>
            <a:ext cx="8229600" cy="4267199"/>
          </a:xfrm>
        </p:spPr>
        <p:txBody>
          <a:bodyPr/>
          <a:lstStyle/>
          <a:p>
            <a:r>
              <a:rPr lang="en-US" altLang="en-US" dirty="0"/>
              <a:t>Factoring of Accounts Receivable</a:t>
            </a:r>
          </a:p>
          <a:p>
            <a:pPr lvl="1"/>
            <a:r>
              <a:rPr lang="en-US" altLang="en-US" sz="2400" dirty="0"/>
              <a:t>Without Recourse</a:t>
            </a:r>
          </a:p>
          <a:p>
            <a:pPr lvl="2"/>
            <a:r>
              <a:rPr lang="en-US" altLang="en-US" sz="2400" dirty="0"/>
              <a:t>A loan in which the lender’s claim on the borrower’s </a:t>
            </a:r>
            <a:br>
              <a:rPr lang="en-US" altLang="en-US" sz="2400" dirty="0"/>
            </a:br>
            <a:r>
              <a:rPr lang="en-US" altLang="en-US" sz="2400" dirty="0"/>
              <a:t>assets in the event of default is limited to only explicitly pledged collateral</a:t>
            </a:r>
          </a:p>
          <a:p>
            <a:pPr lvl="3"/>
            <a:r>
              <a:rPr lang="en-US" altLang="en-US" sz="2400" dirty="0"/>
              <a:t>In other words, the lender bears the risk of bad-debt losses.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127</a:t>
            </a:fld>
            <a:endParaRPr lang="en-US" dirty="0"/>
          </a:p>
        </p:txBody>
      </p:sp>
    </p:spTree>
    <p:extLst>
      <p:ext uri="{BB962C8B-B14F-4D97-AF65-F5344CB8AC3E}">
        <p14:creationId xmlns:p14="http://schemas.microsoft.com/office/powerpoint/2010/main" val="137510931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Inventory as Collateral </a:t>
            </a:r>
            <a:r>
              <a:rPr lang="en-US" altLang="en-US" sz="2000" b="0" dirty="0">
                <a:solidFill>
                  <a:srgbClr val="C00000"/>
                </a:solidFill>
              </a:rPr>
              <a:t>(1 of 6)</a:t>
            </a:r>
            <a:endParaRPr lang="en-US" b="0" dirty="0">
              <a:solidFill>
                <a:srgbClr val="C00000"/>
              </a:solidFill>
            </a:endParaRPr>
          </a:p>
        </p:txBody>
      </p:sp>
      <p:sp>
        <p:nvSpPr>
          <p:cNvPr id="3" name="Content Placeholder 2"/>
          <p:cNvSpPr>
            <a:spLocks noGrp="1"/>
          </p:cNvSpPr>
          <p:nvPr>
            <p:ph idx="1"/>
          </p:nvPr>
        </p:nvSpPr>
        <p:spPr>
          <a:xfrm>
            <a:off x="457200" y="1600200"/>
            <a:ext cx="8229600" cy="4190999"/>
          </a:xfrm>
        </p:spPr>
        <p:txBody>
          <a:bodyPr/>
          <a:lstStyle/>
          <a:p>
            <a:r>
              <a:rPr lang="en-US" altLang="en-US" sz="2600" dirty="0"/>
              <a:t>Floating Lien</a:t>
            </a:r>
          </a:p>
          <a:p>
            <a:pPr lvl="1"/>
            <a:r>
              <a:rPr lang="en-US" altLang="en-US" sz="2600" dirty="0"/>
              <a:t>A financial arrangement in which all of a firm’s inventory is used to secure a loan</a:t>
            </a:r>
          </a:p>
          <a:p>
            <a:pPr lvl="1"/>
            <a:r>
              <a:rPr lang="en-US" altLang="en-US" sz="2600" dirty="0"/>
              <a:t>Also known as General Lien or Blanket Lien</a:t>
            </a:r>
          </a:p>
          <a:p>
            <a:pPr lvl="2"/>
            <a:r>
              <a:rPr lang="en-US" altLang="en-US" sz="2600" dirty="0"/>
              <a:t>This is the riskiest setup from the standpoint of the lender because the value of the collateral used to secure the loan dwindles as inventory is sold.</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128</a:t>
            </a:fld>
            <a:endParaRPr lang="en-US" dirty="0"/>
          </a:p>
        </p:txBody>
      </p:sp>
    </p:spTree>
    <p:extLst>
      <p:ext uri="{BB962C8B-B14F-4D97-AF65-F5344CB8AC3E}">
        <p14:creationId xmlns:p14="http://schemas.microsoft.com/office/powerpoint/2010/main" val="41855578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Inventory as Collateral </a:t>
            </a:r>
            <a:r>
              <a:rPr lang="en-US" altLang="en-US" sz="2000" b="0" dirty="0">
                <a:solidFill>
                  <a:srgbClr val="C00000"/>
                </a:solidFill>
              </a:rPr>
              <a:t>(2 of 6)</a:t>
            </a:r>
            <a:endParaRPr lang="en-US" b="0" dirty="0">
              <a:solidFill>
                <a:srgbClr val="C00000"/>
              </a:solidFill>
            </a:endParaRPr>
          </a:p>
        </p:txBody>
      </p:sp>
      <p:sp>
        <p:nvSpPr>
          <p:cNvPr id="3" name="Content Placeholder 2"/>
          <p:cNvSpPr>
            <a:spLocks noGrp="1"/>
          </p:cNvSpPr>
          <p:nvPr>
            <p:ph idx="1"/>
          </p:nvPr>
        </p:nvSpPr>
        <p:spPr>
          <a:xfrm>
            <a:off x="457200" y="1600200"/>
            <a:ext cx="8229600" cy="4267199"/>
          </a:xfrm>
        </p:spPr>
        <p:txBody>
          <a:bodyPr/>
          <a:lstStyle/>
          <a:p>
            <a:r>
              <a:rPr lang="en-US" altLang="en-US" dirty="0"/>
              <a:t>Trust Receipt Loan</a:t>
            </a:r>
          </a:p>
          <a:p>
            <a:pPr lvl="1"/>
            <a:r>
              <a:rPr lang="en-US" altLang="en-US" sz="2400" dirty="0"/>
              <a:t>A type of loan in which distinguishable inventory items are held in a trust as security for the loan</a:t>
            </a:r>
          </a:p>
          <a:p>
            <a:pPr lvl="2"/>
            <a:r>
              <a:rPr lang="en-US" altLang="en-US" sz="2400" dirty="0"/>
              <a:t>As these items are sold, the firm remits the proceeds from their sale to the lender in repayment of the loan.</a:t>
            </a:r>
          </a:p>
          <a:p>
            <a:pPr lvl="1"/>
            <a:r>
              <a:rPr lang="en-US" altLang="en-US" sz="2400" dirty="0"/>
              <a:t>Also known as Floor Planning</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129</a:t>
            </a:fld>
            <a:endParaRPr lang="en-US" dirty="0"/>
          </a:p>
        </p:txBody>
      </p:sp>
    </p:spTree>
    <p:extLst>
      <p:ext uri="{BB962C8B-B14F-4D97-AF65-F5344CB8AC3E}">
        <p14:creationId xmlns:p14="http://schemas.microsoft.com/office/powerpoint/2010/main" val="157329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The Cash Cycle </a:t>
            </a:r>
            <a:r>
              <a:rPr lang="en-US" altLang="en-US" sz="2000" b="0" dirty="0">
                <a:solidFill>
                  <a:srgbClr val="C00000"/>
                </a:solidFill>
              </a:rPr>
              <a:t>(1 of</a:t>
            </a:r>
            <a:r>
              <a:rPr lang="en-US" altLang="en-US" sz="2000" b="0" baseline="0" dirty="0">
                <a:solidFill>
                  <a:srgbClr val="C00000"/>
                </a:solidFill>
              </a:rPr>
              <a:t> 3)</a:t>
            </a:r>
            <a:endParaRPr lang="en-US" b="0" dirty="0">
              <a:solidFill>
                <a:srgbClr val="C00000"/>
              </a:solidFill>
            </a:endParaRPr>
          </a:p>
        </p:txBody>
      </p:sp>
      <p:sp>
        <p:nvSpPr>
          <p:cNvPr id="3" name="Content Placeholder 2"/>
          <p:cNvSpPr>
            <a:spLocks noGrp="1"/>
          </p:cNvSpPr>
          <p:nvPr>
            <p:ph idx="1"/>
          </p:nvPr>
        </p:nvSpPr>
        <p:spPr/>
        <p:txBody>
          <a:bodyPr/>
          <a:lstStyle/>
          <a:p>
            <a:r>
              <a:rPr lang="en-US" altLang="en-US" dirty="0"/>
              <a:t>Cash Cycle</a:t>
            </a:r>
          </a:p>
          <a:p>
            <a:pPr lvl="1"/>
            <a:r>
              <a:rPr lang="en-US" altLang="en-US" sz="2400" dirty="0"/>
              <a:t>The length of time between when a firm pays cash to purchase its initial inventory and when it receives cash from the sale of the output produced from that inventory</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13</a:t>
            </a:fld>
            <a:endParaRPr lang="en-US" dirty="0"/>
          </a:p>
        </p:txBody>
      </p:sp>
    </p:spTree>
    <p:extLst>
      <p:ext uri="{BB962C8B-B14F-4D97-AF65-F5344CB8AC3E}">
        <p14:creationId xmlns:p14="http://schemas.microsoft.com/office/powerpoint/2010/main" val="26565152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Inventory as Collateral </a:t>
            </a:r>
            <a:r>
              <a:rPr lang="en-US" altLang="en-US" sz="2000" b="0" dirty="0">
                <a:solidFill>
                  <a:srgbClr val="C00000"/>
                </a:solidFill>
              </a:rPr>
              <a:t>(3 of 6)</a:t>
            </a:r>
            <a:endParaRPr lang="en-US" b="0" dirty="0">
              <a:solidFill>
                <a:srgbClr val="C00000"/>
              </a:solidFill>
            </a:endParaRPr>
          </a:p>
        </p:txBody>
      </p:sp>
      <p:sp>
        <p:nvSpPr>
          <p:cNvPr id="3" name="Content Placeholder 2"/>
          <p:cNvSpPr>
            <a:spLocks noGrp="1"/>
          </p:cNvSpPr>
          <p:nvPr>
            <p:ph idx="1"/>
          </p:nvPr>
        </p:nvSpPr>
        <p:spPr>
          <a:xfrm>
            <a:off x="457200" y="1600200"/>
            <a:ext cx="8229600" cy="4571999"/>
          </a:xfrm>
        </p:spPr>
        <p:txBody>
          <a:bodyPr/>
          <a:lstStyle/>
          <a:p>
            <a:r>
              <a:rPr lang="en-US" altLang="en-US" dirty="0"/>
              <a:t>Warehouse Arrangement</a:t>
            </a:r>
          </a:p>
          <a:p>
            <a:pPr lvl="1"/>
            <a:r>
              <a:rPr lang="en-US" altLang="en-US" sz="2400" dirty="0"/>
              <a:t>When the inventory that serves as collateral for a loan is stored in a warehouse</a:t>
            </a:r>
          </a:p>
          <a:p>
            <a:pPr lvl="1"/>
            <a:r>
              <a:rPr lang="en-US" altLang="en-US" sz="2400" dirty="0"/>
              <a:t>A warehouse arrangement is the least risky collateral arrangement from the standpoint of the lender; however, warehouse arrangements are expensive. </a:t>
            </a:r>
          </a:p>
          <a:p>
            <a:pPr lvl="2"/>
            <a:r>
              <a:rPr lang="en-US" altLang="en-US" sz="2400" dirty="0"/>
              <a:t>The business operating the warehouse charges a fee on top of the interest that the borrower must pay the lender for the loan.</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130</a:t>
            </a:fld>
            <a:endParaRPr lang="en-US" dirty="0"/>
          </a:p>
        </p:txBody>
      </p:sp>
    </p:spTree>
    <p:extLst>
      <p:ext uri="{BB962C8B-B14F-4D97-AF65-F5344CB8AC3E}">
        <p14:creationId xmlns:p14="http://schemas.microsoft.com/office/powerpoint/2010/main" val="159383479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Inventory as Collateral </a:t>
            </a:r>
            <a:r>
              <a:rPr lang="en-US" altLang="en-US" sz="2000" b="0" dirty="0">
                <a:solidFill>
                  <a:srgbClr val="C00000"/>
                </a:solidFill>
              </a:rPr>
              <a:t>(4 of 6)</a:t>
            </a:r>
            <a:endParaRPr lang="en-US" b="0" dirty="0">
              <a:solidFill>
                <a:srgbClr val="C00000"/>
              </a:solidFill>
            </a:endParaRPr>
          </a:p>
        </p:txBody>
      </p:sp>
      <p:sp>
        <p:nvSpPr>
          <p:cNvPr id="3" name="Content Placeholder 2"/>
          <p:cNvSpPr>
            <a:spLocks noGrp="1"/>
          </p:cNvSpPr>
          <p:nvPr>
            <p:ph idx="1"/>
          </p:nvPr>
        </p:nvSpPr>
        <p:spPr>
          <a:xfrm>
            <a:off x="457200" y="1600200"/>
            <a:ext cx="8229600" cy="4495799"/>
          </a:xfrm>
        </p:spPr>
        <p:txBody>
          <a:bodyPr/>
          <a:lstStyle/>
          <a:p>
            <a:r>
              <a:rPr lang="en-US" altLang="en-US" dirty="0"/>
              <a:t>Public Warehouse</a:t>
            </a:r>
          </a:p>
          <a:p>
            <a:pPr lvl="1"/>
            <a:r>
              <a:rPr lang="en-US" altLang="en-US" sz="2400" dirty="0"/>
              <a:t>A business that exists for the sole purpose of storing and tracking the inflow and outflow of inventory</a:t>
            </a:r>
          </a:p>
          <a:p>
            <a:pPr lvl="2"/>
            <a:r>
              <a:rPr lang="en-US" altLang="en-US" sz="2400" dirty="0"/>
              <a:t>If a lender extends a loan to a borrowing firm, based on the value of the inventory, this arrangement provides the lender with the tightest control over the inventory.</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131</a:t>
            </a:fld>
            <a:endParaRPr lang="en-US" dirty="0"/>
          </a:p>
        </p:txBody>
      </p:sp>
    </p:spTree>
    <p:extLst>
      <p:ext uri="{BB962C8B-B14F-4D97-AF65-F5344CB8AC3E}">
        <p14:creationId xmlns:p14="http://schemas.microsoft.com/office/powerpoint/2010/main" val="27031082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Inventory as Collateral </a:t>
            </a:r>
            <a:r>
              <a:rPr lang="en-US" altLang="en-US" sz="2000" b="0" dirty="0">
                <a:solidFill>
                  <a:srgbClr val="C00000"/>
                </a:solidFill>
              </a:rPr>
              <a:t>(5 of 6)</a:t>
            </a:r>
            <a:endParaRPr lang="en-US" b="0" dirty="0">
              <a:solidFill>
                <a:srgbClr val="C00000"/>
              </a:solidFill>
            </a:endParaRPr>
          </a:p>
        </p:txBody>
      </p:sp>
      <p:sp>
        <p:nvSpPr>
          <p:cNvPr id="3" name="Content Placeholder 2"/>
          <p:cNvSpPr>
            <a:spLocks noGrp="1"/>
          </p:cNvSpPr>
          <p:nvPr>
            <p:ph idx="1"/>
          </p:nvPr>
        </p:nvSpPr>
        <p:spPr>
          <a:xfrm>
            <a:off x="457200" y="1600200"/>
            <a:ext cx="8229600" cy="4571999"/>
          </a:xfrm>
        </p:spPr>
        <p:txBody>
          <a:bodyPr/>
          <a:lstStyle/>
          <a:p>
            <a:r>
              <a:rPr lang="en-US" altLang="en-US" dirty="0"/>
              <a:t>Field Warehouse</a:t>
            </a:r>
          </a:p>
          <a:p>
            <a:pPr lvl="1"/>
            <a:r>
              <a:rPr lang="en-US" altLang="en-US" sz="2400" dirty="0"/>
              <a:t>A warehouse arrangement that is operated by a third party but is set up on the borrower’s premises in a separate area</a:t>
            </a:r>
          </a:p>
          <a:p>
            <a:pPr lvl="2"/>
            <a:r>
              <a:rPr lang="en-US" altLang="en-US" sz="2400" dirty="0"/>
              <a:t>Inventory held in the field warehouse can be used as secure collateral for borrowing.</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132</a:t>
            </a:fld>
            <a:endParaRPr lang="en-US" dirty="0"/>
          </a:p>
        </p:txBody>
      </p:sp>
    </p:spTree>
    <p:extLst>
      <p:ext uri="{BB962C8B-B14F-4D97-AF65-F5344CB8AC3E}">
        <p14:creationId xmlns:p14="http://schemas.microsoft.com/office/powerpoint/2010/main" val="163871594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6"/>
            <a:ext cx="8058150" cy="1325563"/>
          </a:xfrm>
        </p:spPr>
        <p:txBody>
          <a:bodyPr/>
          <a:lstStyle/>
          <a:p>
            <a:r>
              <a:rPr lang="en-US" altLang="en-US" dirty="0">
                <a:solidFill>
                  <a:srgbClr val="C00000"/>
                </a:solidFill>
              </a:rPr>
              <a:t>Textbook Example 27.3 </a:t>
            </a:r>
            <a:r>
              <a:rPr lang="en-US" altLang="en-US" sz="2000" b="0" dirty="0">
                <a:solidFill>
                  <a:srgbClr val="C00000"/>
                </a:solidFill>
              </a:rPr>
              <a:t>(1 of 3)</a:t>
            </a:r>
            <a:endParaRPr lang="en-US" b="0" dirty="0">
              <a:solidFill>
                <a:srgbClr val="C00000"/>
              </a:solidFill>
            </a:endParaRPr>
          </a:p>
        </p:txBody>
      </p:sp>
      <p:sp>
        <p:nvSpPr>
          <p:cNvPr id="4" name="Content Placeholder 3"/>
          <p:cNvSpPr>
            <a:spLocks noGrp="1"/>
          </p:cNvSpPr>
          <p:nvPr>
            <p:ph idx="1"/>
          </p:nvPr>
        </p:nvSpPr>
        <p:spPr>
          <a:xfrm>
            <a:off x="457200" y="1600200"/>
            <a:ext cx="8229600" cy="4571999"/>
          </a:xfrm>
        </p:spPr>
        <p:txBody>
          <a:bodyPr/>
          <a:lstStyle/>
          <a:p>
            <a:pPr marL="0" indent="0">
              <a:buNone/>
            </a:pPr>
            <a:r>
              <a:rPr lang="en-US" b="1" dirty="0"/>
              <a:t>Calculating the Effective Annual Cost of Warehouse Financing</a:t>
            </a:r>
          </a:p>
          <a:p>
            <a:r>
              <a:rPr lang="en-US" b="1" dirty="0"/>
              <a:t>Problem</a:t>
            </a:r>
          </a:p>
          <a:p>
            <a:pPr marL="741600" indent="-284400">
              <a:spcBef>
                <a:spcPts val="600"/>
              </a:spcBef>
              <a:buFont typeface="Arial" panose="020B0604020202020204" pitchFamily="34" charset="0"/>
              <a:buChar char="−"/>
            </a:pPr>
            <a:r>
              <a:rPr lang="en-US" dirty="0"/>
              <a:t>The Row Cannery wants to borrow $2 million for one month. Using its inventory as collateral, it can obtain a 12% (APR) loan. The lender requires that a warehouse arrangement be used. The warehouse fee is $10,000, payable at the end of the month. Calculate the effective annual rate of this loan for Row Cannery.</a:t>
            </a:r>
          </a:p>
        </p:txBody>
      </p:sp>
      <p:sp>
        <p:nvSpPr>
          <p:cNvPr id="3" name="Slide Number Placeholder 2"/>
          <p:cNvSpPr>
            <a:spLocks noGrp="1"/>
          </p:cNvSpPr>
          <p:nvPr>
            <p:ph type="sldNum" sz="quarter" idx="12"/>
          </p:nvPr>
        </p:nvSpPr>
        <p:spPr/>
        <p:txBody>
          <a:bodyPr/>
          <a:lstStyle/>
          <a:p>
            <a:fld id="{200B2350-5261-4F5C-9DF5-EF0D264FC8D2}" type="slidenum">
              <a:rPr lang="en-US" smtClean="0"/>
              <a:pPr/>
              <a:t>133</a:t>
            </a:fld>
            <a:endParaRPr lang="en-US" dirty="0"/>
          </a:p>
        </p:txBody>
      </p:sp>
    </p:spTree>
    <p:extLst>
      <p:ext uri="{BB962C8B-B14F-4D97-AF65-F5344CB8AC3E}">
        <p14:creationId xmlns:p14="http://schemas.microsoft.com/office/powerpoint/2010/main" val="7649657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6"/>
            <a:ext cx="8058150" cy="1325563"/>
          </a:xfrm>
        </p:spPr>
        <p:txBody>
          <a:bodyPr/>
          <a:lstStyle/>
          <a:p>
            <a:r>
              <a:rPr lang="en-US" altLang="en-US" dirty="0">
                <a:solidFill>
                  <a:srgbClr val="C00000"/>
                </a:solidFill>
              </a:rPr>
              <a:t>Textbook Example 27.3 </a:t>
            </a:r>
            <a:r>
              <a:rPr lang="en-US" altLang="en-US" sz="2000" b="0" dirty="0">
                <a:solidFill>
                  <a:srgbClr val="C00000"/>
                </a:solidFill>
              </a:rPr>
              <a:t>(2 of 3)</a:t>
            </a:r>
            <a:endParaRPr lang="en-IN" dirty="0">
              <a:solidFill>
                <a:srgbClr val="C00000"/>
              </a:solidFill>
            </a:endParaRPr>
          </a:p>
        </p:txBody>
      </p:sp>
      <p:sp>
        <p:nvSpPr>
          <p:cNvPr id="3" name="Content Placeholder 2"/>
          <p:cNvSpPr>
            <a:spLocks noGrp="1"/>
          </p:cNvSpPr>
          <p:nvPr>
            <p:ph idx="1"/>
          </p:nvPr>
        </p:nvSpPr>
        <p:spPr>
          <a:xfrm>
            <a:off x="457200" y="1600201"/>
            <a:ext cx="3352800" cy="865728"/>
          </a:xfrm>
        </p:spPr>
        <p:txBody>
          <a:bodyPr/>
          <a:lstStyle/>
          <a:p>
            <a:pPr marL="0" indent="0">
              <a:buNone/>
            </a:pPr>
            <a:r>
              <a:rPr lang="en-IN" sz="2000" b="1" dirty="0"/>
              <a:t>Solution</a:t>
            </a:r>
          </a:p>
          <a:p>
            <a:r>
              <a:rPr lang="en-IN" sz="2000" dirty="0"/>
              <a:t>The monthly interest rate is</a:t>
            </a:r>
          </a:p>
        </p:txBody>
      </p:sp>
      <p:graphicFrame>
        <p:nvGraphicFramePr>
          <p:cNvPr id="10" name="Object 9"/>
          <p:cNvGraphicFramePr>
            <a:graphicFrameLocks noChangeAspect="1"/>
          </p:cNvGraphicFramePr>
          <p:nvPr/>
        </p:nvGraphicFramePr>
        <p:xfrm>
          <a:off x="3876618" y="1929137"/>
          <a:ext cx="1142005" cy="599084"/>
        </p:xfrm>
        <a:graphic>
          <a:graphicData uri="http://schemas.openxmlformats.org/presentationml/2006/ole">
            <mc:AlternateContent xmlns:mc="http://schemas.openxmlformats.org/markup-compatibility/2006">
              <mc:Choice xmlns:v="urn:schemas-microsoft-com:vml" Requires="v">
                <p:oleObj spid="_x0000_s163864" name="Equation" r:id="rId3" imgW="774360" imgH="406080" progId="Equation.DSMT4">
                  <p:embed/>
                </p:oleObj>
              </mc:Choice>
              <mc:Fallback>
                <p:oleObj name="Equation" r:id="rId3" imgW="774360" imgH="406080" progId="Equation.DSMT4">
                  <p:embed/>
                  <p:pic>
                    <p:nvPicPr>
                      <p:cNvPr id="10" name="Object 9"/>
                      <p:cNvPicPr/>
                      <p:nvPr/>
                    </p:nvPicPr>
                    <p:blipFill>
                      <a:blip r:embed="rId4"/>
                      <a:stretch>
                        <a:fillRect/>
                      </a:stretch>
                    </p:blipFill>
                    <p:spPr>
                      <a:xfrm>
                        <a:off x="3876618" y="1929137"/>
                        <a:ext cx="1142005" cy="599084"/>
                      </a:xfrm>
                      <a:prstGeom prst="rect">
                        <a:avLst/>
                      </a:prstGeom>
                    </p:spPr>
                  </p:pic>
                </p:oleObj>
              </mc:Fallback>
            </mc:AlternateContent>
          </a:graphicData>
        </a:graphic>
      </p:graphicFrame>
      <p:sp>
        <p:nvSpPr>
          <p:cNvPr id="5" name="Content Placeholder 4"/>
          <p:cNvSpPr>
            <a:spLocks noGrp="1"/>
          </p:cNvSpPr>
          <p:nvPr>
            <p:ph idx="14"/>
          </p:nvPr>
        </p:nvSpPr>
        <p:spPr>
          <a:xfrm>
            <a:off x="5082210" y="2051063"/>
            <a:ext cx="2819400" cy="414866"/>
          </a:xfrm>
        </p:spPr>
        <p:txBody>
          <a:bodyPr/>
          <a:lstStyle/>
          <a:p>
            <a:pPr marL="0" indent="0">
              <a:buNone/>
            </a:pPr>
            <a:r>
              <a:rPr lang="en-IN" sz="2000" dirty="0"/>
              <a:t>At the end of the month,</a:t>
            </a:r>
          </a:p>
        </p:txBody>
      </p:sp>
      <p:sp>
        <p:nvSpPr>
          <p:cNvPr id="6" name="Content Placeholder 5"/>
          <p:cNvSpPr>
            <a:spLocks noGrp="1"/>
          </p:cNvSpPr>
          <p:nvPr>
            <p:ph idx="15"/>
          </p:nvPr>
        </p:nvSpPr>
        <p:spPr>
          <a:xfrm>
            <a:off x="685800" y="2528220"/>
            <a:ext cx="7620000" cy="748379"/>
          </a:xfrm>
        </p:spPr>
        <p:txBody>
          <a:bodyPr/>
          <a:lstStyle/>
          <a:p>
            <a:pPr marL="0" indent="0">
              <a:buNone/>
            </a:pPr>
            <a:r>
              <a:rPr lang="en-IN" sz="2000" dirty="0"/>
              <a:t>Row will owe $2,000,000 </a:t>
            </a:r>
            <a:r>
              <a:rPr lang="en-IN" sz="2000" dirty="0">
                <a:latin typeface="Arial" panose="020B0604020202020204" pitchFamily="34" charset="0"/>
                <a:cs typeface="Arial" panose="020B0604020202020204" pitchFamily="34" charset="0"/>
              </a:rPr>
              <a:t>×</a:t>
            </a:r>
            <a:r>
              <a:rPr lang="en-IN" sz="2000" dirty="0"/>
              <a:t> 1.01 = $2,020,000 plus the warehouse fee of $10,000. Putting the cash flows on a timeline gives:</a:t>
            </a:r>
          </a:p>
        </p:txBody>
      </p:sp>
      <p:pic>
        <p:nvPicPr>
          <p:cNvPr id="11" name="Picture 10" descr="A timeline is marked from 0 through 1. 0 is labeled, 2,000,000 dollars, and 1 is labeled, negative 2,030,000 dollars.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8784" y="3632945"/>
            <a:ext cx="4318216" cy="976411"/>
          </a:xfrm>
          <a:prstGeom prst="rect">
            <a:avLst/>
          </a:prstGeom>
        </p:spPr>
      </p:pic>
      <p:sp>
        <p:nvSpPr>
          <p:cNvPr id="4" name="Slide Number Placeholder 3"/>
          <p:cNvSpPr>
            <a:spLocks noGrp="1"/>
          </p:cNvSpPr>
          <p:nvPr>
            <p:ph type="sldNum" sz="quarter" idx="12"/>
          </p:nvPr>
        </p:nvSpPr>
        <p:spPr/>
        <p:txBody>
          <a:bodyPr/>
          <a:lstStyle/>
          <a:p>
            <a:fld id="{200B2350-5261-4F5C-9DF5-EF0D264FC8D2}" type="slidenum">
              <a:rPr lang="en-US" smtClean="0"/>
              <a:pPr/>
              <a:t>134</a:t>
            </a:fld>
            <a:endParaRPr lang="en-US" dirty="0"/>
          </a:p>
        </p:txBody>
      </p:sp>
    </p:spTree>
    <p:extLst>
      <p:ext uri="{BB962C8B-B14F-4D97-AF65-F5344CB8AC3E}">
        <p14:creationId xmlns:p14="http://schemas.microsoft.com/office/powerpoint/2010/main" val="34692059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126"/>
            <a:ext cx="7981950" cy="1325563"/>
          </a:xfrm>
        </p:spPr>
        <p:txBody>
          <a:bodyPr/>
          <a:lstStyle/>
          <a:p>
            <a:r>
              <a:rPr lang="en-US" altLang="en-US" dirty="0">
                <a:solidFill>
                  <a:srgbClr val="C00000"/>
                </a:solidFill>
              </a:rPr>
              <a:t>Textbook Example 27.3 </a:t>
            </a:r>
            <a:r>
              <a:rPr lang="en-US" altLang="en-US" sz="2000" b="0" dirty="0">
                <a:solidFill>
                  <a:srgbClr val="C00000"/>
                </a:solidFill>
              </a:rPr>
              <a:t>(3 of 3)</a:t>
            </a:r>
            <a:endParaRPr lang="en-IN" dirty="0">
              <a:solidFill>
                <a:srgbClr val="C00000"/>
              </a:solidFill>
            </a:endParaRPr>
          </a:p>
        </p:txBody>
      </p:sp>
      <p:sp>
        <p:nvSpPr>
          <p:cNvPr id="3" name="Content Placeholder 2"/>
          <p:cNvSpPr>
            <a:spLocks noGrp="1"/>
          </p:cNvSpPr>
          <p:nvPr>
            <p:ph idx="1"/>
          </p:nvPr>
        </p:nvSpPr>
        <p:spPr>
          <a:xfrm>
            <a:off x="457200" y="1600201"/>
            <a:ext cx="8229600" cy="457200"/>
          </a:xfrm>
        </p:spPr>
        <p:txBody>
          <a:bodyPr/>
          <a:lstStyle/>
          <a:p>
            <a:pPr marL="0" indent="0">
              <a:buNone/>
            </a:pPr>
            <a:r>
              <a:rPr lang="en-IN" dirty="0"/>
              <a:t>The actual one-month interest rate paid is</a:t>
            </a:r>
          </a:p>
        </p:txBody>
      </p:sp>
      <p:graphicFrame>
        <p:nvGraphicFramePr>
          <p:cNvPr id="5" name="Object 4"/>
          <p:cNvGraphicFramePr>
            <a:graphicFrameLocks noChangeAspect="1"/>
          </p:cNvGraphicFramePr>
          <p:nvPr/>
        </p:nvGraphicFramePr>
        <p:xfrm>
          <a:off x="2138594" y="2358774"/>
          <a:ext cx="2787665" cy="806953"/>
        </p:xfrm>
        <a:graphic>
          <a:graphicData uri="http://schemas.openxmlformats.org/presentationml/2006/ole">
            <mc:AlternateContent xmlns:mc="http://schemas.openxmlformats.org/markup-compatibility/2006">
              <mc:Choice xmlns:v="urn:schemas-microsoft-com:vml" Requires="v">
                <p:oleObj spid="_x0000_s164910" name="Equation" r:id="rId3" imgW="1447560" imgH="419040" progId="Equation.DSMT4">
                  <p:embed/>
                </p:oleObj>
              </mc:Choice>
              <mc:Fallback>
                <p:oleObj name="Equation" r:id="rId3" imgW="1447560" imgH="419040" progId="Equation.DSMT4">
                  <p:embed/>
                  <p:pic>
                    <p:nvPicPr>
                      <p:cNvPr id="5" name="Object 4"/>
                      <p:cNvPicPr/>
                      <p:nvPr/>
                    </p:nvPicPr>
                    <p:blipFill>
                      <a:blip r:embed="rId4"/>
                      <a:stretch>
                        <a:fillRect/>
                      </a:stretch>
                    </p:blipFill>
                    <p:spPr>
                      <a:xfrm>
                        <a:off x="2138594" y="2358774"/>
                        <a:ext cx="2787665" cy="806953"/>
                      </a:xfrm>
                      <a:prstGeom prst="rect">
                        <a:avLst/>
                      </a:prstGeom>
                    </p:spPr>
                  </p:pic>
                </p:oleObj>
              </mc:Fallback>
            </mc:AlternateContent>
          </a:graphicData>
        </a:graphic>
      </p:graphicFrame>
      <p:sp>
        <p:nvSpPr>
          <p:cNvPr id="4" name="Content Placeholder 3"/>
          <p:cNvSpPr>
            <a:spLocks noGrp="1"/>
          </p:cNvSpPr>
          <p:nvPr>
            <p:ph idx="13"/>
          </p:nvPr>
        </p:nvSpPr>
        <p:spPr>
          <a:xfrm>
            <a:off x="457200" y="3489889"/>
            <a:ext cx="8229600" cy="396311"/>
          </a:xfrm>
        </p:spPr>
        <p:txBody>
          <a:bodyPr>
            <a:normAutofit lnSpcReduction="10000"/>
          </a:bodyPr>
          <a:lstStyle/>
          <a:p>
            <a:pPr marL="0" indent="0">
              <a:buNone/>
            </a:pPr>
            <a:r>
              <a:rPr lang="en-IN" dirty="0"/>
              <a:t>Expressing this as an EAR gives</a:t>
            </a:r>
          </a:p>
        </p:txBody>
      </p:sp>
      <p:graphicFrame>
        <p:nvGraphicFramePr>
          <p:cNvPr id="6" name="Object 5"/>
          <p:cNvGraphicFramePr>
            <a:graphicFrameLocks noChangeAspect="1"/>
          </p:cNvGraphicFramePr>
          <p:nvPr/>
        </p:nvGraphicFramePr>
        <p:xfrm>
          <a:off x="1828800" y="4203736"/>
          <a:ext cx="2878138" cy="430380"/>
        </p:xfrm>
        <a:graphic>
          <a:graphicData uri="http://schemas.openxmlformats.org/presentationml/2006/ole">
            <mc:AlternateContent xmlns:mc="http://schemas.openxmlformats.org/markup-compatibility/2006">
              <mc:Choice xmlns:v="urn:schemas-microsoft-com:vml" Requires="v">
                <p:oleObj spid="_x0000_s164911" name="Equation" r:id="rId5" imgW="1358640" imgH="203040" progId="Equation.DSMT4">
                  <p:embed/>
                </p:oleObj>
              </mc:Choice>
              <mc:Fallback>
                <p:oleObj name="Equation" r:id="rId5" imgW="1358640" imgH="203040" progId="Equation.DSMT4">
                  <p:embed/>
                  <p:pic>
                    <p:nvPicPr>
                      <p:cNvPr id="6" name="Object 5"/>
                      <p:cNvPicPr/>
                      <p:nvPr/>
                    </p:nvPicPr>
                    <p:blipFill>
                      <a:blip r:embed="rId6"/>
                      <a:stretch>
                        <a:fillRect/>
                      </a:stretch>
                    </p:blipFill>
                    <p:spPr>
                      <a:xfrm>
                        <a:off x="1828800" y="4203736"/>
                        <a:ext cx="2878138" cy="430380"/>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p>
            <a:fld id="{200B2350-5261-4F5C-9DF5-EF0D264FC8D2}" type="slidenum">
              <a:rPr lang="en-US" smtClean="0"/>
              <a:pPr/>
              <a:t>135</a:t>
            </a:fld>
            <a:endParaRPr lang="en-US" dirty="0"/>
          </a:p>
        </p:txBody>
      </p:sp>
    </p:spTree>
    <p:extLst>
      <p:ext uri="{BB962C8B-B14F-4D97-AF65-F5344CB8AC3E}">
        <p14:creationId xmlns:p14="http://schemas.microsoft.com/office/powerpoint/2010/main" val="18506105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Inventory as Collateral </a:t>
            </a:r>
            <a:r>
              <a:rPr lang="en-US" altLang="en-US" sz="2000" b="0" dirty="0">
                <a:solidFill>
                  <a:srgbClr val="C00000"/>
                </a:solidFill>
              </a:rPr>
              <a:t>(6 of 6)</a:t>
            </a:r>
            <a:endParaRPr lang="en-US" b="0" dirty="0">
              <a:solidFill>
                <a:srgbClr val="C00000"/>
              </a:solidFill>
            </a:endParaRPr>
          </a:p>
        </p:txBody>
      </p:sp>
      <p:sp>
        <p:nvSpPr>
          <p:cNvPr id="3" name="Content Placeholder 2"/>
          <p:cNvSpPr>
            <a:spLocks noGrp="1"/>
          </p:cNvSpPr>
          <p:nvPr>
            <p:ph idx="1"/>
          </p:nvPr>
        </p:nvSpPr>
        <p:spPr>
          <a:xfrm>
            <a:off x="457200" y="1600200"/>
            <a:ext cx="8058150" cy="2133599"/>
          </a:xfrm>
        </p:spPr>
        <p:txBody>
          <a:bodyPr>
            <a:normAutofit/>
          </a:bodyPr>
          <a:lstStyle/>
          <a:p>
            <a:r>
              <a:rPr lang="en-US" altLang="en-US" dirty="0"/>
              <a:t>The method that a firm adopts when using its inventory to collateralize a loan will affect the ultimate cost of the loan.</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136</a:t>
            </a:fld>
            <a:endParaRPr lang="en-US" dirty="0"/>
          </a:p>
        </p:txBody>
      </p:sp>
    </p:spTree>
    <p:extLst>
      <p:ext uri="{BB962C8B-B14F-4D97-AF65-F5344CB8AC3E}">
        <p14:creationId xmlns:p14="http://schemas.microsoft.com/office/powerpoint/2010/main" val="246114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The Cash Cycle </a:t>
            </a:r>
            <a:r>
              <a:rPr lang="en-US" altLang="en-US" sz="2000" b="0" dirty="0">
                <a:solidFill>
                  <a:srgbClr val="C00000"/>
                </a:solidFill>
              </a:rPr>
              <a:t>(2</a:t>
            </a:r>
            <a:r>
              <a:rPr lang="en-US" altLang="en-US" sz="2000" b="0" baseline="0" dirty="0">
                <a:solidFill>
                  <a:srgbClr val="C00000"/>
                </a:solidFill>
              </a:rPr>
              <a:t> of 3</a:t>
            </a:r>
            <a:r>
              <a:rPr lang="en-US" altLang="en-US" sz="2000" b="0" dirty="0">
                <a:solidFill>
                  <a:srgbClr val="C00000"/>
                </a:solidFill>
              </a:rPr>
              <a:t>)</a:t>
            </a:r>
            <a:endParaRPr lang="en-US" b="0" dirty="0">
              <a:solidFill>
                <a:srgbClr val="C00000"/>
              </a:solidFill>
            </a:endParaRPr>
          </a:p>
        </p:txBody>
      </p:sp>
      <p:sp>
        <p:nvSpPr>
          <p:cNvPr id="3" name="Content Placeholder 2"/>
          <p:cNvSpPr>
            <a:spLocks noGrp="1"/>
          </p:cNvSpPr>
          <p:nvPr>
            <p:ph idx="1"/>
          </p:nvPr>
        </p:nvSpPr>
        <p:spPr>
          <a:xfrm>
            <a:off x="457200" y="1600201"/>
            <a:ext cx="8229600" cy="838200"/>
          </a:xfrm>
        </p:spPr>
        <p:txBody>
          <a:bodyPr/>
          <a:lstStyle/>
          <a:p>
            <a:r>
              <a:rPr lang="en-US" altLang="en-US" dirty="0"/>
              <a:t>Cash Conversion Cycle (CCC)</a:t>
            </a:r>
          </a:p>
          <a:p>
            <a:pPr lvl="1"/>
            <a:r>
              <a:rPr lang="en-US" altLang="en-US" sz="2400" dirty="0"/>
              <a:t>A measure of the cash cycle</a:t>
            </a:r>
            <a:endParaRPr lang="en-US" sz="2400" dirty="0"/>
          </a:p>
        </p:txBody>
      </p:sp>
      <p:graphicFrame>
        <p:nvGraphicFramePr>
          <p:cNvPr id="2053" name="Object 5"/>
          <p:cNvGraphicFramePr>
            <a:graphicFrameLocks noChangeAspect="1"/>
          </p:cNvGraphicFramePr>
          <p:nvPr/>
        </p:nvGraphicFramePr>
        <p:xfrm>
          <a:off x="568325" y="2551112"/>
          <a:ext cx="8291513" cy="649288"/>
        </p:xfrm>
        <a:graphic>
          <a:graphicData uri="http://schemas.openxmlformats.org/presentationml/2006/ole">
            <mc:AlternateContent xmlns:mc="http://schemas.openxmlformats.org/markup-compatibility/2006">
              <mc:Choice xmlns:v="urn:schemas-microsoft-com:vml" Requires="v">
                <p:oleObj spid="_x0000_s130098" name="Equation" r:id="rId3" imgW="5181480" imgH="406080" progId="Equation.DSMT4">
                  <p:embed/>
                </p:oleObj>
              </mc:Choice>
              <mc:Fallback>
                <p:oleObj name="Equation" r:id="rId3" imgW="5181480" imgH="406080" progId="Equation.DSMT4">
                  <p:embed/>
                  <p:pic>
                    <p:nvPicPr>
                      <p:cNvPr id="20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 y="2551112"/>
                        <a:ext cx="8291513" cy="64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9914992"/>
              </p:ext>
            </p:extLst>
          </p:nvPr>
        </p:nvGraphicFramePr>
        <p:xfrm>
          <a:off x="1143000" y="3295652"/>
          <a:ext cx="5932488" cy="2298700"/>
        </p:xfrm>
        <a:graphic>
          <a:graphicData uri="http://schemas.openxmlformats.org/presentationml/2006/ole">
            <mc:AlternateContent xmlns:mc="http://schemas.openxmlformats.org/markup-compatibility/2006">
              <mc:Choice xmlns:v="urn:schemas-microsoft-com:vml" Requires="v">
                <p:oleObj spid="_x0000_s130099" name="Equation" r:id="rId5" imgW="6426000" imgH="2489040" progId="Equation.DSMT4">
                  <p:embed/>
                </p:oleObj>
              </mc:Choice>
              <mc:Fallback>
                <p:oleObj name="Equation" r:id="rId5" imgW="6426000" imgH="2489040" progId="Equation.DSMT4">
                  <p:embed/>
                  <p:pic>
                    <p:nvPicPr>
                      <p:cNvPr id="6" name="Object 5"/>
                      <p:cNvPicPr>
                        <a:picLocks noChangeAspect="1" noChangeArrowheads="1"/>
                      </p:cNvPicPr>
                      <p:nvPr/>
                    </p:nvPicPr>
                    <p:blipFill>
                      <a:blip r:embed="rId6"/>
                      <a:srcRect/>
                      <a:stretch>
                        <a:fillRect/>
                      </a:stretch>
                    </p:blipFill>
                    <p:spPr bwMode="auto">
                      <a:xfrm>
                        <a:off x="1143000" y="3295652"/>
                        <a:ext cx="5932488" cy="229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200B2350-5261-4F5C-9DF5-EF0D264FC8D2}" type="slidenum">
              <a:rPr lang="en-US" smtClean="0"/>
              <a:pPr/>
              <a:t>14</a:t>
            </a:fld>
            <a:endParaRPr lang="en-US" dirty="0"/>
          </a:p>
        </p:txBody>
      </p:sp>
    </p:spTree>
    <p:extLst>
      <p:ext uri="{BB962C8B-B14F-4D97-AF65-F5344CB8AC3E}">
        <p14:creationId xmlns:p14="http://schemas.microsoft.com/office/powerpoint/2010/main" val="192974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The Cash Cycle </a:t>
            </a:r>
            <a:r>
              <a:rPr lang="en-US" altLang="en-US" sz="2000" b="0" dirty="0">
                <a:solidFill>
                  <a:srgbClr val="C00000"/>
                </a:solidFill>
              </a:rPr>
              <a:t>(3</a:t>
            </a:r>
            <a:r>
              <a:rPr lang="en-US" altLang="en-US" sz="2000" b="0" baseline="0" dirty="0">
                <a:solidFill>
                  <a:srgbClr val="C00000"/>
                </a:solidFill>
              </a:rPr>
              <a:t> of 3</a:t>
            </a:r>
            <a:r>
              <a:rPr lang="en-US" altLang="en-US" sz="2000" b="0" dirty="0">
                <a:solidFill>
                  <a:srgbClr val="C00000"/>
                </a:solidFill>
              </a:rPr>
              <a:t>)</a:t>
            </a:r>
            <a:endParaRPr lang="en-US" b="0" dirty="0">
              <a:solidFill>
                <a:srgbClr val="C00000"/>
              </a:solidFill>
            </a:endParaRPr>
          </a:p>
        </p:txBody>
      </p:sp>
      <p:sp>
        <p:nvSpPr>
          <p:cNvPr id="3" name="Content Placeholder 2"/>
          <p:cNvSpPr>
            <a:spLocks noGrp="1"/>
          </p:cNvSpPr>
          <p:nvPr>
            <p:ph idx="1"/>
          </p:nvPr>
        </p:nvSpPr>
        <p:spPr/>
        <p:txBody>
          <a:bodyPr/>
          <a:lstStyle/>
          <a:p>
            <a:r>
              <a:rPr lang="en-US" altLang="en-US" dirty="0"/>
              <a:t>Operating Cycle</a:t>
            </a:r>
          </a:p>
          <a:p>
            <a:pPr lvl="1"/>
            <a:r>
              <a:rPr lang="en-US" altLang="en-US" sz="2400" dirty="0"/>
              <a:t>The average length of time between when a firm originally purchases its inventory and when it receives the cash back from selling its product</a:t>
            </a:r>
          </a:p>
          <a:p>
            <a:pPr lvl="2"/>
            <a:r>
              <a:rPr lang="en-US" altLang="en-US" sz="2400" dirty="0"/>
              <a:t>Most firms buy their inventory on credit, which reduces the amount of time between the cash investment and the receipt of cash from that investment.</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15</a:t>
            </a:fld>
            <a:endParaRPr lang="en-US" dirty="0"/>
          </a:p>
        </p:txBody>
      </p:sp>
    </p:spTree>
    <p:extLst>
      <p:ext uri="{BB962C8B-B14F-4D97-AF65-F5344CB8AC3E}">
        <p14:creationId xmlns:p14="http://schemas.microsoft.com/office/powerpoint/2010/main" val="962016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16" y="113072"/>
            <a:ext cx="7886700" cy="1325563"/>
          </a:xfrm>
        </p:spPr>
        <p:txBody>
          <a:bodyPr>
            <a:normAutofit/>
          </a:bodyPr>
          <a:lstStyle/>
          <a:p>
            <a:r>
              <a:rPr lang="en-US" altLang="en-US" sz="3600" dirty="0">
                <a:solidFill>
                  <a:srgbClr val="C00000"/>
                </a:solidFill>
              </a:rPr>
              <a:t>Table 26.1 Working Capital in Various Industries (2015) </a:t>
            </a:r>
            <a:r>
              <a:rPr lang="en-US" altLang="en-US" sz="1600" b="0" dirty="0">
                <a:solidFill>
                  <a:srgbClr val="C00000"/>
                </a:solidFill>
              </a:rPr>
              <a:t>(1 of 2)</a:t>
            </a:r>
            <a:endParaRPr lang="en-US" sz="3600" dirty="0">
              <a:solidFill>
                <a:srgbClr val="C00000"/>
              </a:solidFill>
            </a:endParaRPr>
          </a:p>
        </p:txBody>
      </p:sp>
      <p:graphicFrame>
        <p:nvGraphicFramePr>
          <p:cNvPr id="5" name="Table 1"/>
          <p:cNvGraphicFramePr>
            <a:graphicFrameLocks noGrp="1"/>
          </p:cNvGraphicFramePr>
          <p:nvPr>
            <p:ph idx="1"/>
            <p:extLst>
              <p:ext uri="{D42A27DB-BD31-4B8C-83A1-F6EECF244321}">
                <p14:modId xmlns:p14="http://schemas.microsoft.com/office/powerpoint/2010/main" val="4163955286"/>
              </p:ext>
            </p:extLst>
          </p:nvPr>
        </p:nvGraphicFramePr>
        <p:xfrm>
          <a:off x="532598" y="1295400"/>
          <a:ext cx="7620000" cy="4599501"/>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045028">
                  <a:extLst>
                    <a:ext uri="{9D8B030D-6E8A-4147-A177-3AD203B41FA5}">
                      <a16:colId xmlns:a16="http://schemas.microsoft.com/office/drawing/2014/main" val="20003"/>
                    </a:ext>
                  </a:extLst>
                </a:gridCol>
                <a:gridCol w="936172">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640080">
                <a:tc>
                  <a:txBody>
                    <a:bodyPr/>
                    <a:lstStyle/>
                    <a:p>
                      <a:pPr algn="ctr"/>
                      <a:endParaRPr lang="en-US" sz="1200" dirty="0"/>
                    </a:p>
                    <a:p>
                      <a:pPr algn="ctr"/>
                      <a:r>
                        <a:rPr lang="en-US" sz="1200" dirty="0"/>
                        <a:t>Company</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p>
                      <a:pPr algn="ctr"/>
                      <a:r>
                        <a:rPr lang="en-US" sz="1200" dirty="0"/>
                        <a:t>Ticker</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p>
                      <a:pPr algn="ctr"/>
                      <a:r>
                        <a:rPr lang="en-US" sz="1200" dirty="0"/>
                        <a:t>Industry</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Accounts Receivable</a:t>
                      </a:r>
                      <a:r>
                        <a:rPr lang="en-US" sz="1200" baseline="0" dirty="0"/>
                        <a:t> Days</a:t>
                      </a:r>
                      <a:endParaRPr lang="en-US" sz="1200" dirty="0"/>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p>
                      <a:pPr algn="ctr"/>
                      <a:r>
                        <a:rPr lang="en-US" sz="1200" dirty="0"/>
                        <a:t>Inventory</a:t>
                      </a:r>
                      <a:r>
                        <a:rPr lang="en-US" sz="1200" baseline="0" dirty="0"/>
                        <a:t> Days</a:t>
                      </a:r>
                      <a:endParaRPr lang="en-US" sz="1200" dirty="0"/>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p>
                      <a:pPr algn="ctr"/>
                      <a:r>
                        <a:rPr lang="en-US" sz="1200" dirty="0"/>
                        <a:t>Accounts Payable Days</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p>
                      <a:pPr algn="ctr"/>
                      <a:r>
                        <a:rPr lang="en-US" sz="1200" dirty="0"/>
                        <a:t>CCC</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3261">
                <a:tc>
                  <a:txBody>
                    <a:bodyPr/>
                    <a:lstStyle/>
                    <a:p>
                      <a:pPr algn="ctr"/>
                      <a:r>
                        <a:rPr lang="en-US" sz="1200" dirty="0"/>
                        <a:t>Molson Coors</a:t>
                      </a:r>
                      <a:r>
                        <a:rPr lang="en-US" sz="1200" baseline="0" dirty="0"/>
                        <a:t> Brewing</a:t>
                      </a:r>
                      <a:r>
                        <a:rPr lang="en-US" sz="1200" dirty="0"/>
                        <a:t> </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TAP</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Brewing</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48</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37</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184</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−99</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2007">
                <a:tc>
                  <a:txBody>
                    <a:bodyPr/>
                    <a:lstStyle/>
                    <a:p>
                      <a:pPr algn="ctr"/>
                      <a:r>
                        <a:rPr lang="en-US" sz="1200" dirty="0"/>
                        <a:t>Pepsico</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PEP</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Beverages</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164</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−84</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3261">
                <a:tc>
                  <a:txBody>
                    <a:bodyPr/>
                    <a:lstStyle/>
                    <a:p>
                      <a:pPr algn="ctr"/>
                      <a:r>
                        <a:rPr lang="en-US" sz="1200" dirty="0"/>
                        <a:t>Verizon Communications</a:t>
                      </a:r>
                      <a:endParaRPr lang="en-US" sz="1200" b="0" dirty="0"/>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VZ</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Telecommunications</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37</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117</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−72</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3261">
                <a:tc>
                  <a:txBody>
                    <a:bodyPr/>
                    <a:lstStyle/>
                    <a:p>
                      <a:pPr algn="ctr"/>
                      <a:r>
                        <a:rPr lang="en-US" sz="1200" dirty="0"/>
                        <a:t>Apple</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AAPL</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Computer Hardware</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20</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76</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−49</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3261">
                <a:tc>
                  <a:txBody>
                    <a:bodyPr/>
                    <a:lstStyle/>
                    <a:p>
                      <a:pPr algn="ctr"/>
                      <a:r>
                        <a:rPr lang="en-US" sz="1200" dirty="0"/>
                        <a:t>Bristol-Myers Squibb</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BMY</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Pharmaceuticals</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72</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126</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223</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−25</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3261">
                <a:tc>
                  <a:txBody>
                    <a:bodyPr/>
                    <a:lstStyle/>
                    <a:p>
                      <a:pPr algn="ctr"/>
                      <a:r>
                        <a:rPr lang="en-US" sz="1200" dirty="0"/>
                        <a:t>South West Airlines</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LUV</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Airlines</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32</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−14</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42007">
                <a:tc>
                  <a:txBody>
                    <a:bodyPr/>
                    <a:lstStyle/>
                    <a:p>
                      <a:pPr algn="ctr"/>
                      <a:r>
                        <a:rPr lang="en-US" sz="1200" dirty="0"/>
                        <a:t>Amazon.com </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AMZN</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Internet Retail</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19</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45</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73</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−9</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3261">
                <a:tc>
                  <a:txBody>
                    <a:bodyPr/>
                    <a:lstStyle/>
                    <a:p>
                      <a:pPr algn="ctr"/>
                      <a:r>
                        <a:rPr lang="en-US" sz="1200" dirty="0"/>
                        <a:t>The New</a:t>
                      </a:r>
                      <a:r>
                        <a:rPr lang="en-US" sz="1200" baseline="0" dirty="0"/>
                        <a:t> York Times</a:t>
                      </a:r>
                      <a:endParaRPr lang="en-US" sz="1200" dirty="0"/>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NYT</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Publishin</a:t>
                      </a:r>
                      <a:r>
                        <a:rPr lang="en-US" sz="1200" baseline="0" dirty="0"/>
                        <a:t>g</a:t>
                      </a:r>
                      <a:endParaRPr lang="en-US" sz="1200" dirty="0"/>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41</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49</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−8</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93261">
                <a:tc>
                  <a:txBody>
                    <a:bodyPr/>
                    <a:lstStyle/>
                    <a:p>
                      <a:pPr algn="ctr"/>
                      <a:r>
                        <a:rPr lang="en-US" sz="1200" dirty="0"/>
                        <a:t>Chipotle Mexican Grill</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CMG </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Restaurants </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−6</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42007">
                <a:tc>
                  <a:txBody>
                    <a:bodyPr/>
                    <a:lstStyle/>
                    <a:p>
                      <a:pPr algn="ctr"/>
                      <a:r>
                        <a:rPr lang="en-US" sz="1200" dirty="0"/>
                        <a:t>The Kroger Co.</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KR</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Grocery</a:t>
                      </a:r>
                      <a:r>
                        <a:rPr lang="en-US" sz="1200" baseline="0" dirty="0"/>
                        <a:t> Stores</a:t>
                      </a:r>
                      <a:endParaRPr lang="en-US" sz="1200" dirty="0"/>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24</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23</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5</a:t>
                      </a:r>
                    </a:p>
                  </a:txBody>
                  <a:tcPr marL="90428" marR="90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Slide Number Placeholder 2"/>
          <p:cNvSpPr>
            <a:spLocks noGrp="1"/>
          </p:cNvSpPr>
          <p:nvPr>
            <p:ph type="sldNum" sz="quarter" idx="12"/>
          </p:nvPr>
        </p:nvSpPr>
        <p:spPr/>
        <p:txBody>
          <a:bodyPr/>
          <a:lstStyle/>
          <a:p>
            <a:fld id="{200B2350-5261-4F5C-9DF5-EF0D264FC8D2}" type="slidenum">
              <a:rPr lang="en-US" smtClean="0"/>
              <a:pPr/>
              <a:t>16</a:t>
            </a:fld>
            <a:endParaRPr lang="en-US" dirty="0"/>
          </a:p>
        </p:txBody>
      </p:sp>
    </p:spTree>
    <p:extLst>
      <p:ext uri="{BB962C8B-B14F-4D97-AF65-F5344CB8AC3E}">
        <p14:creationId xmlns:p14="http://schemas.microsoft.com/office/powerpoint/2010/main" val="2840003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54884"/>
            <a:ext cx="8382001" cy="1325563"/>
          </a:xfrm>
        </p:spPr>
        <p:txBody>
          <a:bodyPr>
            <a:normAutofit/>
          </a:bodyPr>
          <a:lstStyle/>
          <a:p>
            <a:r>
              <a:rPr lang="en-US" altLang="en-US" sz="3200" dirty="0">
                <a:solidFill>
                  <a:srgbClr val="C00000"/>
                </a:solidFill>
              </a:rPr>
              <a:t>Table 26.1 Working Capital in Various Industries (2015) </a:t>
            </a:r>
            <a:r>
              <a:rPr lang="en-US" altLang="en-US" sz="1400" b="0" dirty="0">
                <a:solidFill>
                  <a:srgbClr val="C00000"/>
                </a:solidFill>
              </a:rPr>
              <a:t>(2 of 2)</a:t>
            </a:r>
            <a:endParaRPr lang="en-US" sz="3200" dirty="0">
              <a:solidFill>
                <a:srgbClr val="C00000"/>
              </a:solidFill>
            </a:endParaRPr>
          </a:p>
        </p:txBody>
      </p:sp>
      <p:graphicFrame>
        <p:nvGraphicFramePr>
          <p:cNvPr id="6" name="Content Placeholder 5"/>
          <p:cNvGraphicFramePr>
            <a:graphicFrameLocks noGrp="1"/>
          </p:cNvGraphicFramePr>
          <p:nvPr>
            <p:ph idx="1"/>
          </p:nvPr>
        </p:nvGraphicFramePr>
        <p:xfrm>
          <a:off x="457200" y="1458924"/>
          <a:ext cx="8229601" cy="3951276"/>
        </p:xfrm>
        <a:graphic>
          <a:graphicData uri="http://schemas.openxmlformats.org/drawingml/2006/table">
            <a:tbl>
              <a:tblPr firstRow="1" bandRow="1">
                <a:tableStyleId>{2D5ABB26-0587-4C30-8999-92F81FD0307C}</a:tableStyleId>
              </a:tblPr>
              <a:tblGrid>
                <a:gridCol w="1532965">
                  <a:extLst>
                    <a:ext uri="{9D8B030D-6E8A-4147-A177-3AD203B41FA5}">
                      <a16:colId xmlns:a16="http://schemas.microsoft.com/office/drawing/2014/main" val="20000"/>
                    </a:ext>
                  </a:extLst>
                </a:gridCol>
                <a:gridCol w="676835">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187824">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gridCol w="1532965">
                  <a:extLst>
                    <a:ext uri="{9D8B030D-6E8A-4147-A177-3AD203B41FA5}">
                      <a16:colId xmlns:a16="http://schemas.microsoft.com/office/drawing/2014/main" val="20005"/>
                    </a:ext>
                  </a:extLst>
                </a:gridCol>
                <a:gridCol w="806824">
                  <a:extLst>
                    <a:ext uri="{9D8B030D-6E8A-4147-A177-3AD203B41FA5}">
                      <a16:colId xmlns:a16="http://schemas.microsoft.com/office/drawing/2014/main" val="20006"/>
                    </a:ext>
                  </a:extLst>
                </a:gridCol>
              </a:tblGrid>
              <a:tr h="456533">
                <a:tc>
                  <a:txBody>
                    <a:bodyPr/>
                    <a:lstStyle/>
                    <a:p>
                      <a:pPr algn="ctr"/>
                      <a:endParaRPr lang="en-US" sz="1200" dirty="0"/>
                    </a:p>
                    <a:p>
                      <a:pPr algn="ctr"/>
                      <a:r>
                        <a:rPr lang="en-US" sz="1200" dirty="0"/>
                        <a:t>Company</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p>
                      <a:pPr algn="ctr"/>
                      <a:r>
                        <a:rPr lang="en-US" sz="1200" dirty="0"/>
                        <a:t>Ticker</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p>
                      <a:pPr algn="ctr"/>
                      <a:r>
                        <a:rPr lang="en-US" sz="1200" dirty="0"/>
                        <a:t>Industry</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Accounts Receivable</a:t>
                      </a:r>
                      <a:r>
                        <a:rPr lang="en-US" sz="1200" baseline="0" dirty="0"/>
                        <a:t> Days</a:t>
                      </a:r>
                      <a:endParaRPr lang="en-US" sz="1200" dirty="0"/>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p>
                      <a:pPr algn="ctr"/>
                      <a:r>
                        <a:rPr lang="en-US" sz="1200" dirty="0"/>
                        <a:t>Inventory</a:t>
                      </a:r>
                      <a:r>
                        <a:rPr lang="en-US" sz="1200" baseline="0" dirty="0"/>
                        <a:t> Days</a:t>
                      </a:r>
                      <a:endParaRPr lang="en-US" sz="1200" dirty="0"/>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p>
                      <a:pPr algn="ctr"/>
                      <a:r>
                        <a:rPr lang="en-US" sz="1200" dirty="0"/>
                        <a:t>Accounts Payable Days</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p>
                      <a:pPr algn="ctr"/>
                      <a:r>
                        <a:rPr lang="en-US" sz="1200" dirty="0"/>
                        <a:t>CCC</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2903">
                <a:tc>
                  <a:txBody>
                    <a:bodyPr/>
                    <a:lstStyle/>
                    <a:p>
                      <a:pPr algn="ctr"/>
                      <a:r>
                        <a:rPr lang="en-US" sz="1200" dirty="0"/>
                        <a:t>Wal-Mart Stores</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WMT</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Superstores</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47</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39</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12</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2903">
                <a:tc>
                  <a:txBody>
                    <a:bodyPr/>
                    <a:lstStyle/>
                    <a:p>
                      <a:pPr algn="ctr"/>
                      <a:r>
                        <a:rPr lang="en-US" sz="1200" dirty="0"/>
                        <a:t>Microsoft </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MSFT</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Software</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62</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33</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77</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18</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9718">
                <a:tc>
                  <a:txBody>
                    <a:bodyPr/>
                    <a:lstStyle/>
                    <a:p>
                      <a:pPr algn="ctr"/>
                      <a:r>
                        <a:rPr lang="en-US" sz="1200" dirty="0"/>
                        <a:t>Macy’s</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SHLD</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Department Stores</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147</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133</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18</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2903">
                <a:tc>
                  <a:txBody>
                    <a:bodyPr/>
                    <a:lstStyle/>
                    <a:p>
                      <a:pPr algn="ctr"/>
                      <a:r>
                        <a:rPr lang="en-US" sz="1200" dirty="0"/>
                        <a:t>Fed</a:t>
                      </a:r>
                      <a:r>
                        <a:rPr lang="en-US" sz="1200" baseline="0" dirty="0"/>
                        <a:t>Ex</a:t>
                      </a:r>
                      <a:endParaRPr lang="en-US" sz="1200" dirty="0"/>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FDX</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Air Freight</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43</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22</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26</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02903">
                <a:tc>
                  <a:txBody>
                    <a:bodyPr/>
                    <a:lstStyle/>
                    <a:p>
                      <a:pPr algn="ctr"/>
                      <a:r>
                        <a:rPr lang="en-US" sz="1200" dirty="0"/>
                        <a:t>Star Bucks</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SBUX</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Restaurants </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12</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16</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26</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9718">
                <a:tc>
                  <a:txBody>
                    <a:bodyPr/>
                    <a:lstStyle/>
                    <a:p>
                      <a:pPr algn="ctr"/>
                      <a:r>
                        <a:rPr lang="en-US" sz="1200" dirty="0"/>
                        <a:t>Nordstrom</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JWN</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Department Stores</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29</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79</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62</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46</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02903">
                <a:tc>
                  <a:txBody>
                    <a:bodyPr/>
                    <a:lstStyle/>
                    <a:p>
                      <a:pPr algn="ctr"/>
                      <a:r>
                        <a:rPr lang="en-US" sz="1200" dirty="0"/>
                        <a:t>Nike </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NKE</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Footwear</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36</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91</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41</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86</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29718">
                <a:tc>
                  <a:txBody>
                    <a:bodyPr/>
                    <a:lstStyle/>
                    <a:p>
                      <a:pPr algn="ctr"/>
                      <a:r>
                        <a:rPr lang="en-US" sz="1200" dirty="0"/>
                        <a:t>Brown-Forman</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BF.B</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Distillers and Vintners</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72</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440</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90</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422</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02903">
                <a:tc>
                  <a:txBody>
                    <a:bodyPr/>
                    <a:lstStyle/>
                    <a:p>
                      <a:pPr algn="ctr"/>
                      <a:r>
                        <a:rPr lang="en-US" sz="1200" dirty="0"/>
                        <a:t>Lennar</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LEN</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Homebuilding</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463</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23</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443</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02903">
                <a:tc>
                  <a:txBody>
                    <a:bodyPr/>
                    <a:lstStyle/>
                    <a:p>
                      <a:pPr algn="ctr"/>
                      <a:r>
                        <a:rPr lang="en-US" sz="1200" dirty="0"/>
                        <a:t>Sotheby’s</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BID</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Auction Services</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393</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169</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117</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445</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02903">
                <a:tc>
                  <a:txBody>
                    <a:bodyPr/>
                    <a:lstStyle/>
                    <a:p>
                      <a:pPr algn="ctr"/>
                      <a:r>
                        <a:rPr lang="en-US" sz="1200" dirty="0"/>
                        <a:t>Tiffany &amp;</a:t>
                      </a:r>
                      <a:r>
                        <a:rPr lang="en-US" sz="1200" baseline="0" dirty="0"/>
                        <a:t> Co.</a:t>
                      </a:r>
                      <a:endParaRPr lang="en-US" sz="1200" dirty="0"/>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TIF</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Luxury</a:t>
                      </a:r>
                      <a:r>
                        <a:rPr lang="en-US" sz="1200" baseline="0" dirty="0"/>
                        <a:t> Goods</a:t>
                      </a:r>
                      <a:endParaRPr lang="en-US" sz="1200" dirty="0"/>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17</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546</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66</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497</a:t>
                      </a:r>
                    </a:p>
                  </a:txBody>
                  <a:tcPr marL="96819" marR="96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 name="Content Placeholder 2"/>
          <p:cNvSpPr>
            <a:spLocks noGrp="1"/>
          </p:cNvSpPr>
          <p:nvPr>
            <p:ph idx="13"/>
          </p:nvPr>
        </p:nvSpPr>
        <p:spPr>
          <a:xfrm>
            <a:off x="533400" y="5638800"/>
            <a:ext cx="8229600" cy="639074"/>
          </a:xfrm>
        </p:spPr>
        <p:txBody>
          <a:bodyPr/>
          <a:lstStyle/>
          <a:p>
            <a:pPr marL="0" indent="0">
              <a:buNone/>
            </a:pPr>
            <a:r>
              <a:rPr lang="en-US" sz="1400" b="1" dirty="0"/>
              <a:t>Major U.S. Firms (value-weighted average)</a:t>
            </a:r>
          </a:p>
          <a:p>
            <a:pPr marL="0" indent="0">
              <a:buNone/>
            </a:pPr>
            <a:r>
              <a:rPr lang="en-US" sz="1400" b="1" dirty="0"/>
              <a:t>Source: </a:t>
            </a:r>
            <a:r>
              <a:rPr lang="en-US" sz="1400" dirty="0">
                <a:hlinkClick r:id="rId2"/>
              </a:rPr>
              <a:t>www.capitaiq.com</a:t>
            </a:r>
            <a:endParaRPr lang="en-US" sz="1400" dirty="0"/>
          </a:p>
        </p:txBody>
      </p:sp>
      <p:sp>
        <p:nvSpPr>
          <p:cNvPr id="4" name="Slide Number Placeholder 3"/>
          <p:cNvSpPr>
            <a:spLocks noGrp="1"/>
          </p:cNvSpPr>
          <p:nvPr>
            <p:ph type="sldNum" sz="quarter" idx="12"/>
          </p:nvPr>
        </p:nvSpPr>
        <p:spPr/>
        <p:txBody>
          <a:bodyPr/>
          <a:lstStyle/>
          <a:p>
            <a:fld id="{200B2350-5261-4F5C-9DF5-EF0D264FC8D2}" type="slidenum">
              <a:rPr lang="en-US" smtClean="0"/>
              <a:pPr/>
              <a:t>17</a:t>
            </a:fld>
            <a:endParaRPr lang="en-US" dirty="0"/>
          </a:p>
        </p:txBody>
      </p:sp>
    </p:spTree>
    <p:extLst>
      <p:ext uri="{BB962C8B-B14F-4D97-AF65-F5344CB8AC3E}">
        <p14:creationId xmlns:p14="http://schemas.microsoft.com/office/powerpoint/2010/main" val="3018628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Firm Value and Working Capital</a:t>
            </a:r>
            <a:endParaRPr lang="en-US" dirty="0">
              <a:solidFill>
                <a:srgbClr val="C00000"/>
              </a:solidFill>
            </a:endParaRPr>
          </a:p>
        </p:txBody>
      </p:sp>
      <p:sp>
        <p:nvSpPr>
          <p:cNvPr id="3" name="Content Placeholder 2"/>
          <p:cNvSpPr>
            <a:spLocks noGrp="1"/>
          </p:cNvSpPr>
          <p:nvPr>
            <p:ph idx="1"/>
          </p:nvPr>
        </p:nvSpPr>
        <p:spPr/>
        <p:txBody>
          <a:bodyPr/>
          <a:lstStyle/>
          <a:p>
            <a:r>
              <a:rPr lang="en-US" altLang="en-US" dirty="0"/>
              <a:t>Any reduction in working capital requirements generates a </a:t>
            </a:r>
            <a:r>
              <a:rPr lang="en-US" altLang="en-US" u="sng" dirty="0"/>
              <a:t>positive free cash </a:t>
            </a:r>
            <a:r>
              <a:rPr lang="en-US" altLang="en-US" dirty="0"/>
              <a:t>flow that the firm can distribute immediately to shareholders.</a:t>
            </a:r>
          </a:p>
          <a:p>
            <a:pPr lvl="1"/>
            <a:r>
              <a:rPr lang="en-US" altLang="en-US" sz="2400" dirty="0"/>
              <a:t>Thus, </a:t>
            </a:r>
            <a:r>
              <a:rPr lang="en-US" altLang="en-US" sz="2400" b="1" dirty="0">
                <a:solidFill>
                  <a:schemeClr val="accent6"/>
                </a:solidFill>
              </a:rPr>
              <a:t>efficiently managing working capital will maximize firm value.</a:t>
            </a:r>
          </a:p>
        </p:txBody>
      </p:sp>
      <p:sp>
        <p:nvSpPr>
          <p:cNvPr id="4" name="Slide Number Placeholder 3"/>
          <p:cNvSpPr>
            <a:spLocks noGrp="1"/>
          </p:cNvSpPr>
          <p:nvPr>
            <p:ph type="sldNum" sz="quarter" idx="12"/>
          </p:nvPr>
        </p:nvSpPr>
        <p:spPr/>
        <p:txBody>
          <a:bodyPr/>
          <a:lstStyle/>
          <a:p>
            <a:fld id="{200B2350-5261-4F5C-9DF5-EF0D264FC8D2}" type="slidenum">
              <a:rPr lang="en-US" smtClean="0"/>
              <a:pPr/>
              <a:t>18</a:t>
            </a:fld>
            <a:endParaRPr lang="en-US" dirty="0"/>
          </a:p>
        </p:txBody>
      </p:sp>
    </p:spTree>
    <p:extLst>
      <p:ext uri="{BB962C8B-B14F-4D97-AF65-F5344CB8AC3E}">
        <p14:creationId xmlns:p14="http://schemas.microsoft.com/office/powerpoint/2010/main" val="219497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26.1 </a:t>
            </a:r>
            <a:r>
              <a:rPr lang="en-US" altLang="en-US" sz="2000" b="0" dirty="0">
                <a:solidFill>
                  <a:srgbClr val="C00000"/>
                </a:solidFill>
              </a:rPr>
              <a:t>(1 of 3)</a:t>
            </a:r>
            <a:endParaRPr lang="en-US" b="0" dirty="0">
              <a:solidFill>
                <a:srgbClr val="C00000"/>
              </a:solidFill>
            </a:endParaRPr>
          </a:p>
        </p:txBody>
      </p:sp>
      <p:sp>
        <p:nvSpPr>
          <p:cNvPr id="4" name="Content Placeholder 3"/>
          <p:cNvSpPr>
            <a:spLocks noGrp="1"/>
          </p:cNvSpPr>
          <p:nvPr>
            <p:ph idx="1"/>
          </p:nvPr>
        </p:nvSpPr>
        <p:spPr>
          <a:xfrm>
            <a:off x="457200" y="1600200"/>
            <a:ext cx="8229600" cy="4724400"/>
          </a:xfrm>
        </p:spPr>
        <p:txBody>
          <a:bodyPr/>
          <a:lstStyle/>
          <a:p>
            <a:pPr marL="0" indent="0">
              <a:buNone/>
            </a:pPr>
            <a:r>
              <a:rPr lang="en-US" sz="2200" b="1" dirty="0"/>
              <a:t>Costly Working Capital for a Project</a:t>
            </a:r>
          </a:p>
          <a:p>
            <a:r>
              <a:rPr lang="en-US" sz="2200" b="1" dirty="0"/>
              <a:t>Problem</a:t>
            </a:r>
          </a:p>
          <a:p>
            <a:pPr marL="741600" indent="-284400">
              <a:spcBef>
                <a:spcPts val="600"/>
              </a:spcBef>
              <a:buFont typeface="Arial" panose="020B0604020202020204" pitchFamily="34" charset="0"/>
              <a:buChar char="−"/>
            </a:pPr>
            <a:r>
              <a:rPr lang="en-US" sz="2200" dirty="0"/>
              <a:t>Emerald City Paints would like to construct a new facility that will manufacture paint. In addition to the capital expenditure on the plant, management estimates that the project will require </a:t>
            </a:r>
            <a:r>
              <a:rPr lang="en-US" sz="2200" dirty="0">
                <a:solidFill>
                  <a:srgbClr val="C00000"/>
                </a:solidFill>
              </a:rPr>
              <a:t>an investment today of $450,000 for net working capital</a:t>
            </a:r>
            <a:r>
              <a:rPr lang="en-US" sz="2200" dirty="0"/>
              <a:t>. The firm will </a:t>
            </a:r>
            <a:r>
              <a:rPr lang="en-US" sz="2200" u="sng" dirty="0"/>
              <a:t>recover the investment in net working capital eight years from today, </a:t>
            </a:r>
            <a:r>
              <a:rPr lang="en-US" sz="2200" dirty="0"/>
              <a:t>when management anticipates closing the plant. The discount rate for this type of cash flow is 6% per year. </a:t>
            </a:r>
          </a:p>
          <a:p>
            <a:pPr marL="741600" indent="-284400">
              <a:spcBef>
                <a:spcPts val="600"/>
              </a:spcBef>
              <a:buFont typeface="Arial" panose="020B0604020202020204" pitchFamily="34" charset="0"/>
              <a:buChar char="−"/>
            </a:pPr>
            <a:r>
              <a:rPr lang="en-US" sz="2200" dirty="0"/>
              <a:t>What is the present value of the cost of working capital for the paint facility? </a:t>
            </a:r>
          </a:p>
          <a:p>
            <a:pPr marL="741600" indent="-284400">
              <a:spcBef>
                <a:spcPts val="600"/>
              </a:spcBef>
              <a:buFont typeface="Arial" panose="020B0604020202020204" pitchFamily="34" charset="0"/>
              <a:buChar char="−"/>
            </a:pPr>
            <a:r>
              <a:rPr lang="en-US" sz="2200" dirty="0"/>
              <a:t>What is the value of an inventory policy that would halve the plant’s net working capital requirements?</a:t>
            </a:r>
          </a:p>
        </p:txBody>
      </p:sp>
      <p:sp>
        <p:nvSpPr>
          <p:cNvPr id="3" name="Slide Number Placeholder 2"/>
          <p:cNvSpPr>
            <a:spLocks noGrp="1"/>
          </p:cNvSpPr>
          <p:nvPr>
            <p:ph type="sldNum" sz="quarter" idx="12"/>
          </p:nvPr>
        </p:nvSpPr>
        <p:spPr/>
        <p:txBody>
          <a:bodyPr/>
          <a:lstStyle/>
          <a:p>
            <a:fld id="{200B2350-5261-4F5C-9DF5-EF0D264FC8D2}" type="slidenum">
              <a:rPr lang="en-US" smtClean="0"/>
              <a:pPr/>
              <a:t>19</a:t>
            </a:fld>
            <a:endParaRPr lang="en-US" dirty="0"/>
          </a:p>
        </p:txBody>
      </p:sp>
    </p:spTree>
    <p:extLst>
      <p:ext uri="{BB962C8B-B14F-4D97-AF65-F5344CB8AC3E}">
        <p14:creationId xmlns:p14="http://schemas.microsoft.com/office/powerpoint/2010/main" val="48509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B059-C518-40CC-A343-E1055E51ADC7}"/>
              </a:ext>
            </a:extLst>
          </p:cNvPr>
          <p:cNvSpPr>
            <a:spLocks noGrp="1"/>
          </p:cNvSpPr>
          <p:nvPr>
            <p:ph type="title"/>
          </p:nvPr>
        </p:nvSpPr>
        <p:spPr/>
        <p:txBody>
          <a:bodyPr/>
          <a:lstStyle/>
          <a:p>
            <a:r>
              <a:rPr lang="en-GB" dirty="0"/>
              <a:t>Disclaimer	</a:t>
            </a:r>
          </a:p>
        </p:txBody>
      </p:sp>
      <p:sp>
        <p:nvSpPr>
          <p:cNvPr id="3" name="Content Placeholder 2">
            <a:extLst>
              <a:ext uri="{FF2B5EF4-FFF2-40B4-BE49-F238E27FC236}">
                <a16:creationId xmlns:a16="http://schemas.microsoft.com/office/drawing/2014/main" id="{647313FF-102E-48BC-A802-9C64F2BA07B1}"/>
              </a:ext>
            </a:extLst>
          </p:cNvPr>
          <p:cNvSpPr>
            <a:spLocks noGrp="1"/>
          </p:cNvSpPr>
          <p:nvPr>
            <p:ph idx="1"/>
          </p:nvPr>
        </p:nvSpPr>
        <p:spPr/>
        <p:txBody>
          <a:bodyPr>
            <a:normAutofit fontScale="92500" lnSpcReduction="10000"/>
          </a:bodyPr>
          <a:lstStyle/>
          <a:p>
            <a:pPr algn="ctr"/>
            <a:r>
              <a:rPr lang="en-GB" b="1" u="sng" dirty="0">
                <a:solidFill>
                  <a:srgbClr val="FF0000"/>
                </a:solidFill>
              </a:rPr>
              <a:t>Don’t panic about the length of this file!</a:t>
            </a:r>
          </a:p>
          <a:p>
            <a:endParaRPr lang="en-GB" dirty="0"/>
          </a:p>
          <a:p>
            <a:r>
              <a:rPr lang="en-GB" dirty="0"/>
              <a:t>It covers two chapters, out of which one is a brief revision of concepts you have seen before and you are already familiar.</a:t>
            </a:r>
          </a:p>
          <a:p>
            <a:r>
              <a:rPr lang="en-GB" dirty="0"/>
              <a:t>There are plenty of numerical examples. I might go through some of them during the lecture, but others are there solved so you have additional practice for home.</a:t>
            </a:r>
          </a:p>
          <a:p>
            <a:r>
              <a:rPr lang="en-GB" dirty="0"/>
              <a:t>This material is usually covered in more than one lecture (this means you will still use it during week 8). </a:t>
            </a:r>
          </a:p>
        </p:txBody>
      </p:sp>
      <p:sp>
        <p:nvSpPr>
          <p:cNvPr id="4" name="Slide Number Placeholder 3">
            <a:extLst>
              <a:ext uri="{FF2B5EF4-FFF2-40B4-BE49-F238E27FC236}">
                <a16:creationId xmlns:a16="http://schemas.microsoft.com/office/drawing/2014/main" id="{C0F23A45-CC31-458A-9C80-2FCDE8EC7455}"/>
              </a:ext>
            </a:extLst>
          </p:cNvPr>
          <p:cNvSpPr>
            <a:spLocks noGrp="1"/>
          </p:cNvSpPr>
          <p:nvPr>
            <p:ph type="sldNum" sz="quarter" idx="12"/>
          </p:nvPr>
        </p:nvSpPr>
        <p:spPr/>
        <p:txBody>
          <a:bodyPr/>
          <a:lstStyle/>
          <a:p>
            <a:fld id="{200B2350-5261-4F5C-9DF5-EF0D264FC8D2}" type="slidenum">
              <a:rPr lang="en-US" smtClean="0"/>
              <a:pPr/>
              <a:t>2</a:t>
            </a:fld>
            <a:endParaRPr lang="en-US" dirty="0"/>
          </a:p>
        </p:txBody>
      </p:sp>
    </p:spTree>
    <p:extLst>
      <p:ext uri="{BB962C8B-B14F-4D97-AF65-F5344CB8AC3E}">
        <p14:creationId xmlns:p14="http://schemas.microsoft.com/office/powerpoint/2010/main" val="3975949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26.1 </a:t>
            </a:r>
            <a:r>
              <a:rPr lang="en-US" altLang="en-US" sz="2000" b="0" dirty="0">
                <a:solidFill>
                  <a:srgbClr val="C00000"/>
                </a:solidFill>
              </a:rPr>
              <a:t>(2 of 3)</a:t>
            </a:r>
            <a:endParaRPr lang="en-IN" dirty="0">
              <a:solidFill>
                <a:srgbClr val="C00000"/>
              </a:solidFill>
            </a:endParaRPr>
          </a:p>
        </p:txBody>
      </p:sp>
      <p:sp>
        <p:nvSpPr>
          <p:cNvPr id="3" name="Content Placeholder 2"/>
          <p:cNvSpPr>
            <a:spLocks noGrp="1"/>
          </p:cNvSpPr>
          <p:nvPr>
            <p:ph idx="1"/>
          </p:nvPr>
        </p:nvSpPr>
        <p:spPr>
          <a:xfrm>
            <a:off x="457200" y="1600201"/>
            <a:ext cx="8229600" cy="1905000"/>
          </a:xfrm>
        </p:spPr>
        <p:txBody>
          <a:bodyPr/>
          <a:lstStyle/>
          <a:p>
            <a:pPr marL="0" indent="0">
              <a:buNone/>
            </a:pPr>
            <a:r>
              <a:rPr lang="en-IN" sz="2200" b="1" dirty="0"/>
              <a:t>Solution</a:t>
            </a:r>
          </a:p>
          <a:p>
            <a:r>
              <a:rPr lang="en-IN" sz="2200" dirty="0"/>
              <a:t>The cash flows for the investment in net working capital are −$450,000 today and +$450,000 eight years from today. Putting this on a timeline:</a:t>
            </a:r>
          </a:p>
        </p:txBody>
      </p:sp>
      <p:pic>
        <p:nvPicPr>
          <p:cNvPr id="5" name="Picture 4" descr="A timeline is marked 0, 1, 2, and so on to 8. 0 is labeled, negative 450,000 dollars, and 8 is labeled, 450,000 doll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0" y="3759200"/>
            <a:ext cx="7023100" cy="889000"/>
          </a:xfrm>
          <a:prstGeom prst="rect">
            <a:avLst/>
          </a:prstGeom>
        </p:spPr>
      </p:pic>
      <p:sp>
        <p:nvSpPr>
          <p:cNvPr id="4" name="Slide Number Placeholder 3"/>
          <p:cNvSpPr>
            <a:spLocks noGrp="1"/>
          </p:cNvSpPr>
          <p:nvPr>
            <p:ph type="sldNum" sz="quarter" idx="12"/>
          </p:nvPr>
        </p:nvSpPr>
        <p:spPr/>
        <p:txBody>
          <a:bodyPr/>
          <a:lstStyle/>
          <a:p>
            <a:fld id="{200B2350-5261-4F5C-9DF5-EF0D264FC8D2}" type="slidenum">
              <a:rPr lang="en-US" smtClean="0"/>
              <a:pPr/>
              <a:t>20</a:t>
            </a:fld>
            <a:endParaRPr lang="en-US" dirty="0"/>
          </a:p>
        </p:txBody>
      </p:sp>
    </p:spTree>
    <p:extLst>
      <p:ext uri="{BB962C8B-B14F-4D97-AF65-F5344CB8AC3E}">
        <p14:creationId xmlns:p14="http://schemas.microsoft.com/office/powerpoint/2010/main" val="426839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26.1 </a:t>
            </a:r>
            <a:r>
              <a:rPr lang="en-US" altLang="en-US" sz="2000" b="0" dirty="0">
                <a:solidFill>
                  <a:srgbClr val="C00000"/>
                </a:solidFill>
              </a:rPr>
              <a:t>(3 of 3)</a:t>
            </a:r>
            <a:endParaRPr lang="en-IN" dirty="0">
              <a:solidFill>
                <a:srgbClr val="C00000"/>
              </a:solidFill>
            </a:endParaRPr>
          </a:p>
        </p:txBody>
      </p:sp>
      <p:sp>
        <p:nvSpPr>
          <p:cNvPr id="3" name="Content Placeholder 2"/>
          <p:cNvSpPr>
            <a:spLocks noGrp="1"/>
          </p:cNvSpPr>
          <p:nvPr>
            <p:ph idx="1"/>
          </p:nvPr>
        </p:nvSpPr>
        <p:spPr>
          <a:xfrm>
            <a:off x="457200" y="1600201"/>
            <a:ext cx="8229600" cy="685799"/>
          </a:xfrm>
        </p:spPr>
        <p:txBody>
          <a:bodyPr/>
          <a:lstStyle/>
          <a:p>
            <a:pPr marL="0" indent="0">
              <a:buNone/>
            </a:pPr>
            <a:r>
              <a:rPr lang="en-IN" sz="2200" dirty="0"/>
              <a:t>Given a discount rate of 6% per year, the NPV of these cash flows is</a:t>
            </a:r>
          </a:p>
        </p:txBody>
      </p:sp>
      <p:graphicFrame>
        <p:nvGraphicFramePr>
          <p:cNvPr id="15" name="Object 14"/>
          <p:cNvGraphicFramePr>
            <a:graphicFrameLocks noChangeAspect="1"/>
          </p:cNvGraphicFramePr>
          <p:nvPr/>
        </p:nvGraphicFramePr>
        <p:xfrm>
          <a:off x="1519255" y="2462612"/>
          <a:ext cx="5491145" cy="853664"/>
        </p:xfrm>
        <a:graphic>
          <a:graphicData uri="http://schemas.openxmlformats.org/presentationml/2006/ole">
            <mc:AlternateContent xmlns:mc="http://schemas.openxmlformats.org/markup-compatibility/2006">
              <mc:Choice xmlns:v="urn:schemas-microsoft-com:vml" Requires="v">
                <p:oleObj spid="_x0000_s131118" name="Equation" r:id="rId4" imgW="3022560" imgH="469800" progId="Equation.DSMT4">
                  <p:embed/>
                </p:oleObj>
              </mc:Choice>
              <mc:Fallback>
                <p:oleObj name="Equation" r:id="rId4" imgW="3022560" imgH="469800" progId="Equation.DSMT4">
                  <p:embed/>
                  <p:pic>
                    <p:nvPicPr>
                      <p:cNvPr id="15" name="Object 14"/>
                      <p:cNvPicPr/>
                      <p:nvPr/>
                    </p:nvPicPr>
                    <p:blipFill>
                      <a:blip r:embed="rId5"/>
                      <a:stretch>
                        <a:fillRect/>
                      </a:stretch>
                    </p:blipFill>
                    <p:spPr>
                      <a:xfrm>
                        <a:off x="1519255" y="2462612"/>
                        <a:ext cx="5491145" cy="853664"/>
                      </a:xfrm>
                      <a:prstGeom prst="rect">
                        <a:avLst/>
                      </a:prstGeom>
                    </p:spPr>
                  </p:pic>
                </p:oleObj>
              </mc:Fallback>
            </mc:AlternateContent>
          </a:graphicData>
        </a:graphic>
      </p:graphicFrame>
      <p:sp>
        <p:nvSpPr>
          <p:cNvPr id="4" name="Content Placeholder 3"/>
          <p:cNvSpPr>
            <a:spLocks noGrp="1"/>
          </p:cNvSpPr>
          <p:nvPr>
            <p:ph idx="13"/>
          </p:nvPr>
        </p:nvSpPr>
        <p:spPr>
          <a:xfrm>
            <a:off x="457200" y="3565734"/>
            <a:ext cx="8229600" cy="1311066"/>
          </a:xfrm>
        </p:spPr>
        <p:txBody>
          <a:bodyPr/>
          <a:lstStyle/>
          <a:p>
            <a:pPr marL="0" indent="0">
              <a:buNone/>
            </a:pPr>
            <a:r>
              <a:rPr lang="en-IN" sz="2200" dirty="0"/>
              <a:t>Although Emerald City Paints receives back all of its investment in working capital, </a:t>
            </a:r>
            <a:r>
              <a:rPr lang="en-IN" sz="2200" b="1" dirty="0">
                <a:solidFill>
                  <a:srgbClr val="C00000"/>
                </a:solidFill>
              </a:rPr>
              <a:t>it loses the time value of money on this cash</a:t>
            </a:r>
            <a:r>
              <a:rPr lang="en-IN" sz="2200" dirty="0"/>
              <a:t>. If a new inventory policy could halve this requirement, it would be worth</a:t>
            </a:r>
          </a:p>
        </p:txBody>
      </p:sp>
      <p:graphicFrame>
        <p:nvGraphicFramePr>
          <p:cNvPr id="14" name="Object 13"/>
          <p:cNvGraphicFramePr>
            <a:graphicFrameLocks noChangeAspect="1"/>
          </p:cNvGraphicFramePr>
          <p:nvPr/>
        </p:nvGraphicFramePr>
        <p:xfrm>
          <a:off x="1193106" y="4559425"/>
          <a:ext cx="2055480" cy="587279"/>
        </p:xfrm>
        <a:graphic>
          <a:graphicData uri="http://schemas.openxmlformats.org/presentationml/2006/ole">
            <mc:AlternateContent xmlns:mc="http://schemas.openxmlformats.org/markup-compatibility/2006">
              <mc:Choice xmlns:v="urn:schemas-microsoft-com:vml" Requires="v">
                <p:oleObj spid="_x0000_s131119" name="Equation" r:id="rId6" imgW="1422360" imgH="406080" progId="Equation.DSMT4">
                  <p:embed/>
                </p:oleObj>
              </mc:Choice>
              <mc:Fallback>
                <p:oleObj name="Equation" r:id="rId6" imgW="1422360" imgH="406080" progId="Equation.DSMT4">
                  <p:embed/>
                  <p:pic>
                    <p:nvPicPr>
                      <p:cNvPr id="14" name="Object 13"/>
                      <p:cNvPicPr/>
                      <p:nvPr/>
                    </p:nvPicPr>
                    <p:blipFill>
                      <a:blip r:embed="rId7"/>
                      <a:stretch>
                        <a:fillRect/>
                      </a:stretch>
                    </p:blipFill>
                    <p:spPr>
                      <a:xfrm>
                        <a:off x="1193106" y="4559425"/>
                        <a:ext cx="2055480" cy="587279"/>
                      </a:xfrm>
                      <a:prstGeom prst="rect">
                        <a:avLst/>
                      </a:prstGeom>
                    </p:spPr>
                  </p:pic>
                </p:oleObj>
              </mc:Fallback>
            </mc:AlternateContent>
          </a:graphicData>
        </a:graphic>
      </p:graphicFrame>
      <p:sp>
        <p:nvSpPr>
          <p:cNvPr id="6" name="Content Placeholder 5"/>
          <p:cNvSpPr>
            <a:spLocks noGrp="1"/>
          </p:cNvSpPr>
          <p:nvPr>
            <p:ph idx="15"/>
          </p:nvPr>
        </p:nvSpPr>
        <p:spPr>
          <a:xfrm>
            <a:off x="3352800" y="4627017"/>
            <a:ext cx="1486968" cy="370576"/>
          </a:xfrm>
        </p:spPr>
        <p:txBody>
          <a:bodyPr>
            <a:normAutofit lnSpcReduction="10000"/>
          </a:bodyPr>
          <a:lstStyle/>
          <a:p>
            <a:pPr marL="0" indent="0">
              <a:buNone/>
            </a:pPr>
            <a:r>
              <a:rPr lang="en-IN" sz="2200" dirty="0"/>
              <a:t>to the firm.</a:t>
            </a:r>
          </a:p>
        </p:txBody>
      </p:sp>
      <p:sp>
        <p:nvSpPr>
          <p:cNvPr id="5" name="Slide Number Placeholder 4"/>
          <p:cNvSpPr>
            <a:spLocks noGrp="1"/>
          </p:cNvSpPr>
          <p:nvPr>
            <p:ph type="sldNum" sz="quarter" idx="12"/>
          </p:nvPr>
        </p:nvSpPr>
        <p:spPr/>
        <p:txBody>
          <a:bodyPr/>
          <a:lstStyle/>
          <a:p>
            <a:fld id="{200B2350-5261-4F5C-9DF5-EF0D264FC8D2}" type="slidenum">
              <a:rPr lang="en-US" smtClean="0"/>
              <a:pPr/>
              <a:t>21</a:t>
            </a:fld>
            <a:endParaRPr lang="en-US" dirty="0"/>
          </a:p>
        </p:txBody>
      </p:sp>
      <p:sp>
        <p:nvSpPr>
          <p:cNvPr id="7" name="Oval 6"/>
          <p:cNvSpPr/>
          <p:nvPr/>
        </p:nvSpPr>
        <p:spPr>
          <a:xfrm>
            <a:off x="5591475" y="2644775"/>
            <a:ext cx="25146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7135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26.2 Trade Credit</a:t>
            </a:r>
            <a:endParaRPr lang="en-US" dirty="0">
              <a:solidFill>
                <a:srgbClr val="C00000"/>
              </a:solidFill>
            </a:endParaRPr>
          </a:p>
        </p:txBody>
      </p:sp>
      <p:sp>
        <p:nvSpPr>
          <p:cNvPr id="3" name="Content Placeholder 2"/>
          <p:cNvSpPr>
            <a:spLocks noGrp="1"/>
          </p:cNvSpPr>
          <p:nvPr>
            <p:ph idx="1"/>
          </p:nvPr>
        </p:nvSpPr>
        <p:spPr/>
        <p:txBody>
          <a:bodyPr/>
          <a:lstStyle/>
          <a:p>
            <a:r>
              <a:rPr lang="en-US" altLang="en-US" dirty="0"/>
              <a:t>Trade Credit</a:t>
            </a:r>
          </a:p>
          <a:p>
            <a:pPr lvl="1"/>
            <a:r>
              <a:rPr lang="en-US" altLang="en-US" sz="2400" dirty="0"/>
              <a:t>The credit that the firm extends to its customers.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22</a:t>
            </a:fld>
            <a:endParaRPr lang="en-US" dirty="0"/>
          </a:p>
        </p:txBody>
      </p:sp>
    </p:spTree>
    <p:extLst>
      <p:ext uri="{BB962C8B-B14F-4D97-AF65-F5344CB8AC3E}">
        <p14:creationId xmlns:p14="http://schemas.microsoft.com/office/powerpoint/2010/main" val="2257563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Trade Credit Terms </a:t>
            </a:r>
            <a:r>
              <a:rPr lang="en-US" altLang="en-US" sz="2000" b="0" dirty="0">
                <a:solidFill>
                  <a:srgbClr val="C00000"/>
                </a:solidFill>
              </a:rPr>
              <a:t>(1 of 2)</a:t>
            </a:r>
            <a:endParaRPr lang="en-US" b="0" dirty="0">
              <a:solidFill>
                <a:srgbClr val="C00000"/>
              </a:solidFill>
            </a:endParaRPr>
          </a:p>
        </p:txBody>
      </p:sp>
      <p:sp>
        <p:nvSpPr>
          <p:cNvPr id="3" name="Content Placeholder 2"/>
          <p:cNvSpPr>
            <a:spLocks noGrp="1"/>
          </p:cNvSpPr>
          <p:nvPr>
            <p:ph idx="1"/>
          </p:nvPr>
        </p:nvSpPr>
        <p:spPr/>
        <p:txBody>
          <a:bodyPr/>
          <a:lstStyle/>
          <a:p>
            <a:r>
              <a:rPr lang="en-US" altLang="en-US" dirty="0"/>
              <a:t>Net 30</a:t>
            </a:r>
          </a:p>
          <a:p>
            <a:pPr lvl="1"/>
            <a:r>
              <a:rPr lang="en-US" altLang="en-US" sz="2400" dirty="0"/>
              <a:t>Payment is not due until 30 days from the date of the invoice.</a:t>
            </a:r>
          </a:p>
          <a:p>
            <a:pPr lvl="2"/>
            <a:r>
              <a:rPr lang="en-US" altLang="en-US" sz="2400" dirty="0"/>
              <a:t>Note: The number of days may vary, such as Net 15 or Net 60.</a:t>
            </a:r>
          </a:p>
        </p:txBody>
      </p:sp>
      <p:sp>
        <p:nvSpPr>
          <p:cNvPr id="4" name="Slide Number Placeholder 3"/>
          <p:cNvSpPr>
            <a:spLocks noGrp="1"/>
          </p:cNvSpPr>
          <p:nvPr>
            <p:ph type="sldNum" sz="quarter" idx="12"/>
          </p:nvPr>
        </p:nvSpPr>
        <p:spPr/>
        <p:txBody>
          <a:bodyPr/>
          <a:lstStyle/>
          <a:p>
            <a:fld id="{200B2350-5261-4F5C-9DF5-EF0D264FC8D2}" type="slidenum">
              <a:rPr lang="en-US" smtClean="0"/>
              <a:pPr/>
              <a:t>23</a:t>
            </a:fld>
            <a:endParaRPr lang="en-US" dirty="0"/>
          </a:p>
        </p:txBody>
      </p:sp>
    </p:spTree>
    <p:extLst>
      <p:ext uri="{BB962C8B-B14F-4D97-AF65-F5344CB8AC3E}">
        <p14:creationId xmlns:p14="http://schemas.microsoft.com/office/powerpoint/2010/main" val="423891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Trade Credit Terms </a:t>
            </a:r>
            <a:r>
              <a:rPr lang="en-US" altLang="en-US" sz="2000" b="0" dirty="0">
                <a:solidFill>
                  <a:srgbClr val="C00000"/>
                </a:solidFill>
              </a:rPr>
              <a:t>(2 of 2)</a:t>
            </a:r>
            <a:endParaRPr lang="en-IN" dirty="0">
              <a:solidFill>
                <a:srgbClr val="C00000"/>
              </a:solidFill>
            </a:endParaRPr>
          </a:p>
        </p:txBody>
      </p:sp>
      <p:graphicFrame>
        <p:nvGraphicFramePr>
          <p:cNvPr id="14" name="Object 13"/>
          <p:cNvGraphicFramePr>
            <a:graphicFrameLocks noChangeAspect="1"/>
          </p:cNvGraphicFramePr>
          <p:nvPr/>
        </p:nvGraphicFramePr>
        <p:xfrm>
          <a:off x="457200" y="1555819"/>
          <a:ext cx="379724" cy="675062"/>
        </p:xfrm>
        <a:graphic>
          <a:graphicData uri="http://schemas.openxmlformats.org/presentationml/2006/ole">
            <mc:AlternateContent xmlns:mc="http://schemas.openxmlformats.org/markup-compatibility/2006">
              <mc:Choice xmlns:v="urn:schemas-microsoft-com:vml" Requires="v">
                <p:oleObj spid="_x0000_s133188" name="Equation" r:id="rId3" imgW="228600" imgH="406080" progId="Equation.DSMT4">
                  <p:embed/>
                </p:oleObj>
              </mc:Choice>
              <mc:Fallback>
                <p:oleObj name="Equation" r:id="rId3" imgW="228600" imgH="406080" progId="Equation.DSMT4">
                  <p:embed/>
                  <p:pic>
                    <p:nvPicPr>
                      <p:cNvPr id="14" name="Object 13"/>
                      <p:cNvPicPr/>
                      <p:nvPr/>
                    </p:nvPicPr>
                    <p:blipFill>
                      <a:blip r:embed="rId4"/>
                      <a:stretch>
                        <a:fillRect/>
                      </a:stretch>
                    </p:blipFill>
                    <p:spPr>
                      <a:xfrm>
                        <a:off x="457200" y="1555819"/>
                        <a:ext cx="379724" cy="675062"/>
                      </a:xfrm>
                      <a:prstGeom prst="rect">
                        <a:avLst/>
                      </a:prstGeom>
                    </p:spPr>
                  </p:pic>
                </p:oleObj>
              </mc:Fallback>
            </mc:AlternateContent>
          </a:graphicData>
        </a:graphic>
      </p:graphicFrame>
      <p:sp>
        <p:nvSpPr>
          <p:cNvPr id="3" name="Content Placeholder 2"/>
          <p:cNvSpPr>
            <a:spLocks noGrp="1"/>
          </p:cNvSpPr>
          <p:nvPr>
            <p:ph idx="1"/>
          </p:nvPr>
        </p:nvSpPr>
        <p:spPr>
          <a:xfrm>
            <a:off x="883283" y="1727614"/>
            <a:ext cx="8032117" cy="2530130"/>
          </a:xfrm>
        </p:spPr>
        <p:txBody>
          <a:bodyPr/>
          <a:lstStyle/>
          <a:p>
            <a:pPr marL="0" indent="0">
              <a:buNone/>
            </a:pPr>
            <a:r>
              <a:rPr lang="en-US" altLang="en-US" sz="2200" dirty="0"/>
              <a:t>Net 30</a:t>
            </a:r>
          </a:p>
          <a:p>
            <a:pPr lvl="1"/>
            <a:r>
              <a:rPr lang="en-US" altLang="en-US" dirty="0"/>
              <a:t>If the buyer pays within 10 days, they will receive a 2% discount, otherwise the full amount is due in 30 days.</a:t>
            </a:r>
          </a:p>
          <a:p>
            <a:pPr lvl="2"/>
            <a:r>
              <a:rPr lang="en-US" altLang="en-US" sz="2200" dirty="0"/>
              <a:t>Firms offer discounts to encourage customers to pay early. However, the discount also represents a cost to the selling firm.</a:t>
            </a:r>
          </a:p>
          <a:p>
            <a:pPr lvl="2"/>
            <a:r>
              <a:rPr lang="en-US" altLang="en-US" sz="2200" dirty="0"/>
              <a:t>Note: The discount and number of days may vary, such as</a:t>
            </a:r>
          </a:p>
        </p:txBody>
      </p:sp>
      <p:graphicFrame>
        <p:nvGraphicFramePr>
          <p:cNvPr id="15" name="Object 14"/>
          <p:cNvGraphicFramePr>
            <a:graphicFrameLocks noChangeAspect="1"/>
          </p:cNvGraphicFramePr>
          <p:nvPr/>
        </p:nvGraphicFramePr>
        <p:xfrm>
          <a:off x="2329465" y="4206748"/>
          <a:ext cx="350668" cy="623409"/>
        </p:xfrm>
        <a:graphic>
          <a:graphicData uri="http://schemas.openxmlformats.org/presentationml/2006/ole">
            <mc:AlternateContent xmlns:mc="http://schemas.openxmlformats.org/markup-compatibility/2006">
              <mc:Choice xmlns:v="urn:schemas-microsoft-com:vml" Requires="v">
                <p:oleObj spid="_x0000_s133189" name="Equation" r:id="rId5" imgW="228600" imgH="406080" progId="Equation.DSMT4">
                  <p:embed/>
                </p:oleObj>
              </mc:Choice>
              <mc:Fallback>
                <p:oleObj name="Equation" r:id="rId5" imgW="228600" imgH="406080" progId="Equation.DSMT4">
                  <p:embed/>
                  <p:pic>
                    <p:nvPicPr>
                      <p:cNvPr id="15" name="Object 14"/>
                      <p:cNvPicPr/>
                      <p:nvPr/>
                    </p:nvPicPr>
                    <p:blipFill>
                      <a:blip r:embed="rId6"/>
                      <a:stretch>
                        <a:fillRect/>
                      </a:stretch>
                    </p:blipFill>
                    <p:spPr>
                      <a:xfrm>
                        <a:off x="2329465" y="4206748"/>
                        <a:ext cx="350668" cy="623409"/>
                      </a:xfrm>
                      <a:prstGeom prst="rect">
                        <a:avLst/>
                      </a:prstGeom>
                    </p:spPr>
                  </p:pic>
                </p:oleObj>
              </mc:Fallback>
            </mc:AlternateContent>
          </a:graphicData>
        </a:graphic>
      </p:graphicFrame>
      <p:sp>
        <p:nvSpPr>
          <p:cNvPr id="6" name="Content Placeholder 5"/>
          <p:cNvSpPr>
            <a:spLocks noGrp="1"/>
          </p:cNvSpPr>
          <p:nvPr>
            <p:ph idx="15"/>
          </p:nvPr>
        </p:nvSpPr>
        <p:spPr>
          <a:xfrm>
            <a:off x="2743200" y="4350344"/>
            <a:ext cx="1295400" cy="336215"/>
          </a:xfrm>
        </p:spPr>
        <p:txBody>
          <a:bodyPr>
            <a:normAutofit fontScale="92500" lnSpcReduction="20000"/>
          </a:bodyPr>
          <a:lstStyle/>
          <a:p>
            <a:pPr marL="0" indent="0">
              <a:buNone/>
            </a:pPr>
            <a:r>
              <a:rPr lang="en-US" altLang="en-US" sz="2200" dirty="0"/>
              <a:t>Net 20 or</a:t>
            </a:r>
            <a:endParaRPr lang="en-IN" sz="2200" dirty="0"/>
          </a:p>
        </p:txBody>
      </p:sp>
      <p:graphicFrame>
        <p:nvGraphicFramePr>
          <p:cNvPr id="16" name="Object 15"/>
          <p:cNvGraphicFramePr>
            <a:graphicFrameLocks noChangeAspect="1"/>
          </p:cNvGraphicFramePr>
          <p:nvPr/>
        </p:nvGraphicFramePr>
        <p:xfrm>
          <a:off x="3979600" y="4217988"/>
          <a:ext cx="357717" cy="635939"/>
        </p:xfrm>
        <a:graphic>
          <a:graphicData uri="http://schemas.openxmlformats.org/presentationml/2006/ole">
            <mc:AlternateContent xmlns:mc="http://schemas.openxmlformats.org/markup-compatibility/2006">
              <mc:Choice xmlns:v="urn:schemas-microsoft-com:vml" Requires="v">
                <p:oleObj spid="_x0000_s133190" name="Equation" r:id="rId7" imgW="228600" imgH="406080" progId="Equation.DSMT4">
                  <p:embed/>
                </p:oleObj>
              </mc:Choice>
              <mc:Fallback>
                <p:oleObj name="Equation" r:id="rId7" imgW="228600" imgH="406080" progId="Equation.DSMT4">
                  <p:embed/>
                  <p:pic>
                    <p:nvPicPr>
                      <p:cNvPr id="16" name="Object 15"/>
                      <p:cNvPicPr/>
                      <p:nvPr/>
                    </p:nvPicPr>
                    <p:blipFill>
                      <a:blip r:embed="rId4"/>
                      <a:stretch>
                        <a:fillRect/>
                      </a:stretch>
                    </p:blipFill>
                    <p:spPr>
                      <a:xfrm>
                        <a:off x="3979600" y="4217988"/>
                        <a:ext cx="357717" cy="635939"/>
                      </a:xfrm>
                      <a:prstGeom prst="rect">
                        <a:avLst/>
                      </a:prstGeom>
                    </p:spPr>
                  </p:pic>
                </p:oleObj>
              </mc:Fallback>
            </mc:AlternateContent>
          </a:graphicData>
        </a:graphic>
      </p:graphicFrame>
      <p:sp>
        <p:nvSpPr>
          <p:cNvPr id="7" name="Content Placeholder 6"/>
          <p:cNvSpPr>
            <a:spLocks noGrp="1"/>
          </p:cNvSpPr>
          <p:nvPr>
            <p:ph idx="16"/>
          </p:nvPr>
        </p:nvSpPr>
        <p:spPr>
          <a:xfrm>
            <a:off x="4419600" y="4404151"/>
            <a:ext cx="1219200" cy="282408"/>
          </a:xfrm>
        </p:spPr>
        <p:txBody>
          <a:bodyPr>
            <a:normAutofit fontScale="70000" lnSpcReduction="20000"/>
          </a:bodyPr>
          <a:lstStyle/>
          <a:p>
            <a:pPr marL="0" lvl="3" indent="0">
              <a:spcBef>
                <a:spcPts val="1500"/>
              </a:spcBef>
              <a:buNone/>
            </a:pPr>
            <a:r>
              <a:rPr lang="en-US" altLang="en-US" sz="2200" dirty="0"/>
              <a:t>Net 45.</a:t>
            </a:r>
          </a:p>
        </p:txBody>
      </p:sp>
      <p:sp>
        <p:nvSpPr>
          <p:cNvPr id="4" name="Slide Number Placeholder 3"/>
          <p:cNvSpPr>
            <a:spLocks noGrp="1"/>
          </p:cNvSpPr>
          <p:nvPr>
            <p:ph type="sldNum" sz="quarter" idx="12"/>
          </p:nvPr>
        </p:nvSpPr>
        <p:spPr/>
        <p:txBody>
          <a:bodyPr/>
          <a:lstStyle/>
          <a:p>
            <a:fld id="{200B2350-5261-4F5C-9DF5-EF0D264FC8D2}" type="slidenum">
              <a:rPr lang="en-US" smtClean="0"/>
              <a:pPr/>
              <a:t>24</a:t>
            </a:fld>
            <a:endParaRPr lang="en-US" dirty="0"/>
          </a:p>
        </p:txBody>
      </p:sp>
    </p:spTree>
    <p:extLst>
      <p:ext uri="{BB962C8B-B14F-4D97-AF65-F5344CB8AC3E}">
        <p14:creationId xmlns:p14="http://schemas.microsoft.com/office/powerpoint/2010/main" val="262479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Trade Credit and Market Frictions </a:t>
            </a:r>
            <a:r>
              <a:rPr lang="en-US" altLang="en-US" sz="1800" b="0" dirty="0">
                <a:solidFill>
                  <a:srgbClr val="C00000"/>
                </a:solidFill>
              </a:rPr>
              <a:t>(1 of 6)</a:t>
            </a:r>
            <a:endParaRPr lang="en-US" sz="4000" b="0" dirty="0">
              <a:solidFill>
                <a:srgbClr val="C00000"/>
              </a:solidFill>
            </a:endParaRPr>
          </a:p>
        </p:txBody>
      </p:sp>
      <p:sp>
        <p:nvSpPr>
          <p:cNvPr id="3" name="Content Placeholder 2"/>
          <p:cNvSpPr>
            <a:spLocks noGrp="1"/>
          </p:cNvSpPr>
          <p:nvPr>
            <p:ph idx="1"/>
          </p:nvPr>
        </p:nvSpPr>
        <p:spPr>
          <a:xfrm>
            <a:off x="457200" y="1600201"/>
            <a:ext cx="8229600" cy="1359540"/>
          </a:xfrm>
        </p:spPr>
        <p:txBody>
          <a:bodyPr/>
          <a:lstStyle/>
          <a:p>
            <a:r>
              <a:rPr lang="en-US" altLang="en-US" sz="2400" dirty="0"/>
              <a:t>Cost of Trade Credit</a:t>
            </a:r>
          </a:p>
          <a:p>
            <a:pPr lvl="1"/>
            <a:r>
              <a:rPr lang="en-US" altLang="en-US" sz="2400" dirty="0"/>
              <a:t>Assume a firm sells a product for $100 and offers its customer terms of  </a:t>
            </a:r>
          </a:p>
        </p:txBody>
      </p:sp>
      <p:graphicFrame>
        <p:nvGraphicFramePr>
          <p:cNvPr id="4" name="Object 3"/>
          <p:cNvGraphicFramePr>
            <a:graphicFrameLocks noChangeAspect="1"/>
          </p:cNvGraphicFramePr>
          <p:nvPr/>
        </p:nvGraphicFramePr>
        <p:xfrm>
          <a:off x="3719614" y="2281841"/>
          <a:ext cx="444871" cy="677899"/>
        </p:xfrm>
        <a:graphic>
          <a:graphicData uri="http://schemas.openxmlformats.org/presentationml/2006/ole">
            <mc:AlternateContent xmlns:mc="http://schemas.openxmlformats.org/markup-compatibility/2006">
              <mc:Choice xmlns:v="urn:schemas-microsoft-com:vml" Requires="v">
                <p:oleObj spid="_x0000_s134168" name="Equation" r:id="rId3" imgW="266400" imgH="406080" progId="Equation.DSMT4">
                  <p:embed/>
                </p:oleObj>
              </mc:Choice>
              <mc:Fallback>
                <p:oleObj name="Equation" r:id="rId3" imgW="266400" imgH="406080" progId="Equation.DSMT4">
                  <p:embed/>
                  <p:pic>
                    <p:nvPicPr>
                      <p:cNvPr id="4" name="Object 3"/>
                      <p:cNvPicPr/>
                      <p:nvPr/>
                    </p:nvPicPr>
                    <p:blipFill>
                      <a:blip r:embed="rId4"/>
                      <a:stretch>
                        <a:fillRect/>
                      </a:stretch>
                    </p:blipFill>
                    <p:spPr>
                      <a:xfrm>
                        <a:off x="3719614" y="2281841"/>
                        <a:ext cx="444871" cy="677899"/>
                      </a:xfrm>
                      <a:prstGeom prst="rect">
                        <a:avLst/>
                      </a:prstGeom>
                    </p:spPr>
                  </p:pic>
                </p:oleObj>
              </mc:Fallback>
            </mc:AlternateContent>
          </a:graphicData>
        </a:graphic>
      </p:graphicFrame>
      <p:sp>
        <p:nvSpPr>
          <p:cNvPr id="5" name="Content Placeholder 4"/>
          <p:cNvSpPr>
            <a:spLocks noGrp="1"/>
          </p:cNvSpPr>
          <p:nvPr>
            <p:ph idx="13"/>
          </p:nvPr>
        </p:nvSpPr>
        <p:spPr>
          <a:xfrm>
            <a:off x="4267200" y="2428461"/>
            <a:ext cx="1066800" cy="381000"/>
          </a:xfrm>
        </p:spPr>
        <p:txBody>
          <a:bodyPr>
            <a:normAutofit fontScale="92500" lnSpcReduction="10000"/>
          </a:bodyPr>
          <a:lstStyle/>
          <a:p>
            <a:pPr marL="0" lvl="1" indent="0">
              <a:spcBef>
                <a:spcPts val="1500"/>
              </a:spcBef>
              <a:buNone/>
            </a:pPr>
            <a:r>
              <a:rPr lang="en-US" altLang="en-US" sz="2400" dirty="0"/>
              <a:t>net 30. </a:t>
            </a:r>
          </a:p>
        </p:txBody>
      </p:sp>
      <p:sp>
        <p:nvSpPr>
          <p:cNvPr id="6" name="Content Placeholder 5"/>
          <p:cNvSpPr>
            <a:spLocks noGrp="1"/>
          </p:cNvSpPr>
          <p:nvPr>
            <p:ph type="body" sz="quarter" idx="14"/>
          </p:nvPr>
        </p:nvSpPr>
        <p:spPr>
          <a:xfrm>
            <a:off x="473578" y="3048000"/>
            <a:ext cx="8365621" cy="2426977"/>
          </a:xfrm>
        </p:spPr>
        <p:txBody>
          <a:bodyPr/>
          <a:lstStyle/>
          <a:p>
            <a:pPr lvl="1"/>
            <a:r>
              <a:rPr lang="en-US" altLang="en-US" sz="2400" dirty="0"/>
              <a:t>The customer doesn’t have to pay anything for the first 10 days, so it effectively has a zero-interest loan for this period. </a:t>
            </a:r>
          </a:p>
          <a:p>
            <a:pPr lvl="2"/>
            <a:r>
              <a:rPr lang="en-US" altLang="en-US" sz="2400" dirty="0"/>
              <a:t>If the customer takes advantage of the discount and pays within the 10-day discount period, the customer pays only $98 for the product. </a:t>
            </a:r>
          </a:p>
        </p:txBody>
      </p:sp>
      <p:sp>
        <p:nvSpPr>
          <p:cNvPr id="7" name="Slide Number Placeholder 6"/>
          <p:cNvSpPr>
            <a:spLocks noGrp="1"/>
          </p:cNvSpPr>
          <p:nvPr>
            <p:ph type="sldNum" sz="quarter" idx="12"/>
          </p:nvPr>
        </p:nvSpPr>
        <p:spPr/>
        <p:txBody>
          <a:bodyPr/>
          <a:lstStyle/>
          <a:p>
            <a:fld id="{200B2350-5261-4F5C-9DF5-EF0D264FC8D2}" type="slidenum">
              <a:rPr lang="en-US" smtClean="0"/>
              <a:pPr/>
              <a:t>25</a:t>
            </a:fld>
            <a:endParaRPr lang="en-US" dirty="0"/>
          </a:p>
        </p:txBody>
      </p:sp>
    </p:spTree>
    <p:extLst>
      <p:ext uri="{BB962C8B-B14F-4D97-AF65-F5344CB8AC3E}">
        <p14:creationId xmlns:p14="http://schemas.microsoft.com/office/powerpoint/2010/main" val="1472650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E65C37-1B03-49DF-82E0-DB3E45F7660D}"/>
              </a:ext>
            </a:extLst>
          </p:cNvPr>
          <p:cNvSpPr>
            <a:spLocks noGrp="1"/>
          </p:cNvSpPr>
          <p:nvPr>
            <p:ph type="sldNum" sz="quarter" idx="12"/>
          </p:nvPr>
        </p:nvSpPr>
        <p:spPr/>
        <p:txBody>
          <a:bodyPr/>
          <a:lstStyle/>
          <a:p>
            <a:fld id="{200B2350-5261-4F5C-9DF5-EF0D264FC8D2}" type="slidenum">
              <a:rPr lang="en-US" smtClean="0"/>
              <a:pPr/>
              <a:t>26</a:t>
            </a:fld>
            <a:endParaRPr lang="en-US" dirty="0"/>
          </a:p>
        </p:txBody>
      </p:sp>
      <p:sp>
        <p:nvSpPr>
          <p:cNvPr id="3" name="Title 2">
            <a:extLst>
              <a:ext uri="{FF2B5EF4-FFF2-40B4-BE49-F238E27FC236}">
                <a16:creationId xmlns:a16="http://schemas.microsoft.com/office/drawing/2014/main" id="{C961F5F1-2C1F-489D-973B-5B9A5D6CBC42}"/>
              </a:ext>
            </a:extLst>
          </p:cNvPr>
          <p:cNvSpPr>
            <a:spLocks noGrp="1"/>
          </p:cNvSpPr>
          <p:nvPr>
            <p:ph type="title"/>
          </p:nvPr>
        </p:nvSpPr>
        <p:spPr/>
        <p:txBody>
          <a:bodyPr/>
          <a:lstStyle/>
          <a:p>
            <a:r>
              <a:rPr lang="en-GB" dirty="0"/>
              <a:t>Always draw a timeline!</a:t>
            </a:r>
          </a:p>
        </p:txBody>
      </p:sp>
      <p:cxnSp>
        <p:nvCxnSpPr>
          <p:cNvPr id="8" name="Straight Connector 7">
            <a:extLst>
              <a:ext uri="{FF2B5EF4-FFF2-40B4-BE49-F238E27FC236}">
                <a16:creationId xmlns:a16="http://schemas.microsoft.com/office/drawing/2014/main" id="{140C5CC3-ABC2-4258-BA86-E1965D6C3110}"/>
              </a:ext>
            </a:extLst>
          </p:cNvPr>
          <p:cNvCxnSpPr/>
          <p:nvPr/>
        </p:nvCxnSpPr>
        <p:spPr>
          <a:xfrm>
            <a:off x="1600200" y="3276600"/>
            <a:ext cx="571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B05102-6040-42E6-80D9-963DA17C6A0F}"/>
              </a:ext>
            </a:extLst>
          </p:cNvPr>
          <p:cNvCxnSpPr/>
          <p:nvPr/>
        </p:nvCxnSpPr>
        <p:spPr>
          <a:xfrm>
            <a:off x="1600200" y="3124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4BA153-D94F-46E1-B47A-332B8E3A79AE}"/>
              </a:ext>
            </a:extLst>
          </p:cNvPr>
          <p:cNvCxnSpPr/>
          <p:nvPr/>
        </p:nvCxnSpPr>
        <p:spPr>
          <a:xfrm>
            <a:off x="3429000" y="3106366"/>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3D0BA5A-5373-4D03-9476-5BBF0A4FD2F5}"/>
              </a:ext>
            </a:extLst>
          </p:cNvPr>
          <p:cNvCxnSpPr/>
          <p:nvPr/>
        </p:nvCxnSpPr>
        <p:spPr>
          <a:xfrm>
            <a:off x="7323306" y="3106366"/>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DCC77DA-BC3D-4573-8F32-F8A3CBDEA9CD}"/>
              </a:ext>
            </a:extLst>
          </p:cNvPr>
          <p:cNvSpPr txBox="1"/>
          <p:nvPr/>
        </p:nvSpPr>
        <p:spPr>
          <a:xfrm>
            <a:off x="1212914" y="2792157"/>
            <a:ext cx="774571" cy="369332"/>
          </a:xfrm>
          <a:prstGeom prst="rect">
            <a:avLst/>
          </a:prstGeom>
          <a:noFill/>
        </p:spPr>
        <p:txBody>
          <a:bodyPr wrap="none" rtlCol="0">
            <a:spAutoFit/>
          </a:bodyPr>
          <a:lstStyle/>
          <a:p>
            <a:r>
              <a:rPr lang="en-GB" dirty="0"/>
              <a:t>0 days</a:t>
            </a:r>
          </a:p>
        </p:txBody>
      </p:sp>
      <p:sp>
        <p:nvSpPr>
          <p:cNvPr id="14" name="TextBox 13">
            <a:extLst>
              <a:ext uri="{FF2B5EF4-FFF2-40B4-BE49-F238E27FC236}">
                <a16:creationId xmlns:a16="http://schemas.microsoft.com/office/drawing/2014/main" id="{C1A3F25E-24AB-49B2-8073-8EF6165F0A82}"/>
              </a:ext>
            </a:extLst>
          </p:cNvPr>
          <p:cNvSpPr txBox="1"/>
          <p:nvPr/>
        </p:nvSpPr>
        <p:spPr>
          <a:xfrm>
            <a:off x="3041714" y="2737034"/>
            <a:ext cx="891591" cy="369332"/>
          </a:xfrm>
          <a:prstGeom prst="rect">
            <a:avLst/>
          </a:prstGeom>
          <a:noFill/>
        </p:spPr>
        <p:txBody>
          <a:bodyPr wrap="none" rtlCol="0">
            <a:spAutoFit/>
          </a:bodyPr>
          <a:lstStyle/>
          <a:p>
            <a:r>
              <a:rPr lang="en-GB" dirty="0"/>
              <a:t>10 days</a:t>
            </a:r>
          </a:p>
        </p:txBody>
      </p:sp>
      <p:sp>
        <p:nvSpPr>
          <p:cNvPr id="15" name="TextBox 14">
            <a:extLst>
              <a:ext uri="{FF2B5EF4-FFF2-40B4-BE49-F238E27FC236}">
                <a16:creationId xmlns:a16="http://schemas.microsoft.com/office/drawing/2014/main" id="{FBB9A5AD-88CB-4EA1-BDF7-99C4DDB069EA}"/>
              </a:ext>
            </a:extLst>
          </p:cNvPr>
          <p:cNvSpPr txBox="1"/>
          <p:nvPr/>
        </p:nvSpPr>
        <p:spPr>
          <a:xfrm>
            <a:off x="6927914" y="2720981"/>
            <a:ext cx="891591" cy="369332"/>
          </a:xfrm>
          <a:prstGeom prst="rect">
            <a:avLst/>
          </a:prstGeom>
          <a:noFill/>
        </p:spPr>
        <p:txBody>
          <a:bodyPr wrap="none" rtlCol="0">
            <a:spAutoFit/>
          </a:bodyPr>
          <a:lstStyle/>
          <a:p>
            <a:r>
              <a:rPr lang="en-GB" dirty="0"/>
              <a:t>30 days</a:t>
            </a:r>
          </a:p>
        </p:txBody>
      </p:sp>
      <p:sp>
        <p:nvSpPr>
          <p:cNvPr id="16" name="Rectangle 15">
            <a:extLst>
              <a:ext uri="{FF2B5EF4-FFF2-40B4-BE49-F238E27FC236}">
                <a16:creationId xmlns:a16="http://schemas.microsoft.com/office/drawing/2014/main" id="{C0F35689-A46F-47BA-BBE0-E86E049FB421}"/>
              </a:ext>
            </a:extLst>
          </p:cNvPr>
          <p:cNvSpPr/>
          <p:nvPr/>
        </p:nvSpPr>
        <p:spPr>
          <a:xfrm>
            <a:off x="1609927" y="3161489"/>
            <a:ext cx="1820695" cy="249677"/>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578C687-8676-4B51-84F6-2A1FA87780C6}"/>
              </a:ext>
            </a:extLst>
          </p:cNvPr>
          <p:cNvSpPr/>
          <p:nvPr/>
        </p:nvSpPr>
        <p:spPr>
          <a:xfrm>
            <a:off x="3429000" y="3161489"/>
            <a:ext cx="3886197" cy="249675"/>
          </a:xfrm>
          <a:prstGeom prst="rect">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eft Brace 17">
            <a:extLst>
              <a:ext uri="{FF2B5EF4-FFF2-40B4-BE49-F238E27FC236}">
                <a16:creationId xmlns:a16="http://schemas.microsoft.com/office/drawing/2014/main" id="{583A825F-D9D5-4C9D-8ABA-BE6D31999CB3}"/>
              </a:ext>
            </a:extLst>
          </p:cNvPr>
          <p:cNvSpPr/>
          <p:nvPr/>
        </p:nvSpPr>
        <p:spPr>
          <a:xfrm rot="16200000">
            <a:off x="2371928" y="2789809"/>
            <a:ext cx="295073" cy="18190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Left Brace 18">
            <a:extLst>
              <a:ext uri="{FF2B5EF4-FFF2-40B4-BE49-F238E27FC236}">
                <a16:creationId xmlns:a16="http://schemas.microsoft.com/office/drawing/2014/main" id="{56DA9258-DE71-44E7-A33F-EC04F25077B6}"/>
              </a:ext>
            </a:extLst>
          </p:cNvPr>
          <p:cNvSpPr/>
          <p:nvPr/>
        </p:nvSpPr>
        <p:spPr>
          <a:xfrm rot="16200000">
            <a:off x="5224563" y="1767436"/>
            <a:ext cx="295073" cy="38861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606FA9C-E905-402B-8596-A8CD2FF29E8D}"/>
              </a:ext>
            </a:extLst>
          </p:cNvPr>
          <p:cNvSpPr txBox="1"/>
          <p:nvPr/>
        </p:nvSpPr>
        <p:spPr>
          <a:xfrm>
            <a:off x="1806929" y="3987526"/>
            <a:ext cx="1425070" cy="461665"/>
          </a:xfrm>
          <a:prstGeom prst="rect">
            <a:avLst/>
          </a:prstGeom>
          <a:noFill/>
        </p:spPr>
        <p:txBody>
          <a:bodyPr wrap="none" rtlCol="0">
            <a:spAutoFit/>
          </a:bodyPr>
          <a:lstStyle/>
          <a:p>
            <a:r>
              <a:rPr lang="en-GB" sz="1200" dirty="0"/>
              <a:t>Discount period:</a:t>
            </a:r>
          </a:p>
          <a:p>
            <a:r>
              <a:rPr lang="en-GB" sz="1200" dirty="0"/>
              <a:t>Customer owes $98</a:t>
            </a:r>
          </a:p>
        </p:txBody>
      </p:sp>
      <p:sp>
        <p:nvSpPr>
          <p:cNvPr id="21" name="TextBox 20">
            <a:extLst>
              <a:ext uri="{FF2B5EF4-FFF2-40B4-BE49-F238E27FC236}">
                <a16:creationId xmlns:a16="http://schemas.microsoft.com/office/drawing/2014/main" id="{B50398D7-2984-4C68-898E-8E1291FDC827}"/>
              </a:ext>
            </a:extLst>
          </p:cNvPr>
          <p:cNvSpPr txBox="1"/>
          <p:nvPr/>
        </p:nvSpPr>
        <p:spPr>
          <a:xfrm>
            <a:off x="4659563" y="3979296"/>
            <a:ext cx="1503617" cy="461665"/>
          </a:xfrm>
          <a:prstGeom prst="rect">
            <a:avLst/>
          </a:prstGeom>
          <a:noFill/>
        </p:spPr>
        <p:txBody>
          <a:bodyPr wrap="none" rtlCol="0">
            <a:spAutoFit/>
          </a:bodyPr>
          <a:lstStyle/>
          <a:p>
            <a:r>
              <a:rPr lang="en-GB" sz="1200" dirty="0"/>
              <a:t>Net period:</a:t>
            </a:r>
          </a:p>
          <a:p>
            <a:r>
              <a:rPr lang="en-GB" sz="1200" dirty="0"/>
              <a:t>Customer owes $100</a:t>
            </a:r>
          </a:p>
        </p:txBody>
      </p:sp>
      <p:cxnSp>
        <p:nvCxnSpPr>
          <p:cNvPr id="23" name="Straight Arrow Connector 22">
            <a:extLst>
              <a:ext uri="{FF2B5EF4-FFF2-40B4-BE49-F238E27FC236}">
                <a16:creationId xmlns:a16="http://schemas.microsoft.com/office/drawing/2014/main" id="{86F1D294-4034-45AA-9BDF-0F65D7BABF8E}"/>
              </a:ext>
            </a:extLst>
          </p:cNvPr>
          <p:cNvCxnSpPr>
            <a:cxnSpLocks/>
            <a:endCxn id="17" idx="1"/>
          </p:cNvCxnSpPr>
          <p:nvPr/>
        </p:nvCxnSpPr>
        <p:spPr>
          <a:xfrm flipH="1" flipV="1">
            <a:off x="3429000" y="3286327"/>
            <a:ext cx="955016" cy="151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5D1C721-AE39-43FD-B73B-94D58022C0D9}"/>
              </a:ext>
            </a:extLst>
          </p:cNvPr>
          <p:cNvCxnSpPr>
            <a:cxnSpLocks/>
            <a:endCxn id="17" idx="3"/>
          </p:cNvCxnSpPr>
          <p:nvPr/>
        </p:nvCxnSpPr>
        <p:spPr>
          <a:xfrm flipH="1" flipV="1">
            <a:off x="7315197" y="3286327"/>
            <a:ext cx="1371603" cy="1292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8B2DBB2-C62C-4842-9FB6-59DBFFF470B2}"/>
              </a:ext>
            </a:extLst>
          </p:cNvPr>
          <p:cNvSpPr txBox="1"/>
          <p:nvPr/>
        </p:nvSpPr>
        <p:spPr>
          <a:xfrm>
            <a:off x="3665058" y="4792433"/>
            <a:ext cx="1746313" cy="430887"/>
          </a:xfrm>
          <a:prstGeom prst="rect">
            <a:avLst/>
          </a:prstGeom>
          <a:noFill/>
        </p:spPr>
        <p:txBody>
          <a:bodyPr wrap="square" rtlCol="0">
            <a:spAutoFit/>
          </a:bodyPr>
          <a:lstStyle/>
          <a:p>
            <a:r>
              <a:rPr lang="en-GB" sz="1100" dirty="0"/>
              <a:t>Last day customer gets discount</a:t>
            </a:r>
          </a:p>
        </p:txBody>
      </p:sp>
      <p:sp>
        <p:nvSpPr>
          <p:cNvPr id="34" name="TextBox 33">
            <a:extLst>
              <a:ext uri="{FF2B5EF4-FFF2-40B4-BE49-F238E27FC236}">
                <a16:creationId xmlns:a16="http://schemas.microsoft.com/office/drawing/2014/main" id="{B8BE6518-01E9-436F-8E75-A0EAD41E4A4B}"/>
              </a:ext>
            </a:extLst>
          </p:cNvPr>
          <p:cNvSpPr txBox="1"/>
          <p:nvPr/>
        </p:nvSpPr>
        <p:spPr>
          <a:xfrm>
            <a:off x="7486650" y="4597772"/>
            <a:ext cx="1746313" cy="430887"/>
          </a:xfrm>
          <a:prstGeom prst="rect">
            <a:avLst/>
          </a:prstGeom>
          <a:noFill/>
        </p:spPr>
        <p:txBody>
          <a:bodyPr wrap="square" rtlCol="0">
            <a:spAutoFit/>
          </a:bodyPr>
          <a:lstStyle/>
          <a:p>
            <a:r>
              <a:rPr lang="en-GB" sz="1100" dirty="0"/>
              <a:t>Last day customer pay no penalties for late payment</a:t>
            </a:r>
          </a:p>
        </p:txBody>
      </p:sp>
    </p:spTree>
    <p:extLst>
      <p:ext uri="{BB962C8B-B14F-4D97-AF65-F5344CB8AC3E}">
        <p14:creationId xmlns:p14="http://schemas.microsoft.com/office/powerpoint/2010/main" val="119995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1" grpId="0"/>
      <p:bldP spid="33"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Trade Credit and Market Frictions </a:t>
            </a:r>
            <a:r>
              <a:rPr lang="en-US" altLang="en-US" sz="1800" b="0" dirty="0">
                <a:solidFill>
                  <a:srgbClr val="C00000"/>
                </a:solidFill>
              </a:rPr>
              <a:t>(2</a:t>
            </a:r>
            <a:r>
              <a:rPr lang="en-US" altLang="en-US" sz="1800" b="0" baseline="0" dirty="0">
                <a:solidFill>
                  <a:srgbClr val="C00000"/>
                </a:solidFill>
              </a:rPr>
              <a:t> of 6</a:t>
            </a:r>
            <a:r>
              <a:rPr lang="en-US" altLang="en-US" sz="1800" b="0" dirty="0">
                <a:solidFill>
                  <a:srgbClr val="C00000"/>
                </a:solidFill>
              </a:rPr>
              <a:t>)</a:t>
            </a:r>
            <a:endParaRPr lang="en-US" sz="4000" b="0" dirty="0">
              <a:solidFill>
                <a:srgbClr val="C00000"/>
              </a:solidFill>
            </a:endParaRPr>
          </a:p>
        </p:txBody>
      </p:sp>
      <p:sp>
        <p:nvSpPr>
          <p:cNvPr id="3" name="Content Placeholder 2"/>
          <p:cNvSpPr>
            <a:spLocks noGrp="1"/>
          </p:cNvSpPr>
          <p:nvPr>
            <p:ph idx="1"/>
          </p:nvPr>
        </p:nvSpPr>
        <p:spPr/>
        <p:txBody>
          <a:bodyPr/>
          <a:lstStyle/>
          <a:p>
            <a:r>
              <a:rPr lang="en-US" altLang="en-US" sz="2000" dirty="0"/>
              <a:t>Cost of Trade Credit</a:t>
            </a:r>
          </a:p>
          <a:p>
            <a:pPr lvl="1"/>
            <a:r>
              <a:rPr lang="en-US" altLang="en-US" sz="2000" dirty="0"/>
              <a:t>Rather than pay within 10 days, the customer has the option to use the $98 for an additional 20 days</a:t>
            </a:r>
          </a:p>
          <a:p>
            <a:pPr lvl="2"/>
            <a:r>
              <a:rPr lang="en-US" altLang="en-US" dirty="0"/>
              <a:t>The interest rate for the 20-day term of the loan is </a:t>
            </a:r>
          </a:p>
        </p:txBody>
      </p:sp>
      <p:graphicFrame>
        <p:nvGraphicFramePr>
          <p:cNvPr id="6" name="Object 5"/>
          <p:cNvGraphicFramePr>
            <a:graphicFrameLocks noChangeAspect="1"/>
          </p:cNvGraphicFramePr>
          <p:nvPr/>
        </p:nvGraphicFramePr>
        <p:xfrm>
          <a:off x="1600200" y="2976441"/>
          <a:ext cx="1760847" cy="764577"/>
        </p:xfrm>
        <a:graphic>
          <a:graphicData uri="http://schemas.openxmlformats.org/presentationml/2006/ole">
            <mc:AlternateContent xmlns:mc="http://schemas.openxmlformats.org/markup-compatibility/2006">
              <mc:Choice xmlns:v="urn:schemas-microsoft-com:vml" Requires="v">
                <p:oleObj spid="_x0000_s135214" name="Equation" r:id="rId3" imgW="965160" imgH="419040" progId="Equation.DSMT4">
                  <p:embed/>
                </p:oleObj>
              </mc:Choice>
              <mc:Fallback>
                <p:oleObj name="Equation" r:id="rId3" imgW="965160" imgH="419040" progId="Equation.DSMT4">
                  <p:embed/>
                  <p:pic>
                    <p:nvPicPr>
                      <p:cNvPr id="6" name="Object 5"/>
                      <p:cNvPicPr/>
                      <p:nvPr/>
                    </p:nvPicPr>
                    <p:blipFill>
                      <a:blip r:embed="rId4"/>
                      <a:stretch>
                        <a:fillRect/>
                      </a:stretch>
                    </p:blipFill>
                    <p:spPr>
                      <a:xfrm>
                        <a:off x="1600200" y="2976441"/>
                        <a:ext cx="1760847" cy="764577"/>
                      </a:xfrm>
                      <a:prstGeom prst="rect">
                        <a:avLst/>
                      </a:prstGeom>
                    </p:spPr>
                  </p:pic>
                </p:oleObj>
              </mc:Fallback>
            </mc:AlternateContent>
          </a:graphicData>
        </a:graphic>
      </p:graphicFrame>
      <p:sp>
        <p:nvSpPr>
          <p:cNvPr id="5" name="Content Placeholder 4"/>
          <p:cNvSpPr>
            <a:spLocks noGrp="1"/>
          </p:cNvSpPr>
          <p:nvPr>
            <p:ph idx="13"/>
          </p:nvPr>
        </p:nvSpPr>
        <p:spPr>
          <a:xfrm>
            <a:off x="457200" y="3810000"/>
            <a:ext cx="8229600" cy="609600"/>
          </a:xfrm>
        </p:spPr>
        <p:txBody>
          <a:bodyPr>
            <a:normAutofit lnSpcReduction="10000"/>
          </a:bodyPr>
          <a:lstStyle/>
          <a:p>
            <a:pPr marL="741600" lvl="3" indent="-284400">
              <a:buFont typeface="Arial" panose="020B0604020202020204" pitchFamily="34" charset="0"/>
              <a:buChar char="−"/>
            </a:pPr>
            <a:r>
              <a:rPr lang="en-US" altLang="en-US" sz="2000" dirty="0"/>
              <a:t>With a 365-day year, this rate over 20 days corresponds to an effective annual rate of:</a:t>
            </a:r>
          </a:p>
        </p:txBody>
      </p:sp>
      <p:graphicFrame>
        <p:nvGraphicFramePr>
          <p:cNvPr id="4" name="Object 3"/>
          <p:cNvGraphicFramePr>
            <a:graphicFrameLocks noChangeAspect="1"/>
          </p:cNvGraphicFramePr>
          <p:nvPr/>
        </p:nvGraphicFramePr>
        <p:xfrm>
          <a:off x="1936750" y="4648200"/>
          <a:ext cx="3987800" cy="495300"/>
        </p:xfrm>
        <a:graphic>
          <a:graphicData uri="http://schemas.openxmlformats.org/presentationml/2006/ole">
            <mc:AlternateContent xmlns:mc="http://schemas.openxmlformats.org/markup-compatibility/2006">
              <mc:Choice xmlns:v="urn:schemas-microsoft-com:vml" Requires="v">
                <p:oleObj spid="_x0000_s135215" name="Equation" r:id="rId5" imgW="3987720" imgH="495000" progId="Equation.DSMT4">
                  <p:embed/>
                </p:oleObj>
              </mc:Choice>
              <mc:Fallback>
                <p:oleObj name="Equation" r:id="rId5" imgW="3987720" imgH="495000" progId="Equation.DSMT4">
                  <p:embed/>
                  <p:pic>
                    <p:nvPicPr>
                      <p:cNvPr id="4" name="Object 3"/>
                      <p:cNvPicPr>
                        <a:picLocks noChangeAspect="1" noChangeArrowheads="1"/>
                      </p:cNvPicPr>
                      <p:nvPr/>
                    </p:nvPicPr>
                    <p:blipFill>
                      <a:blip r:embed="rId6"/>
                      <a:srcRect/>
                      <a:stretch>
                        <a:fillRect/>
                      </a:stretch>
                    </p:blipFill>
                    <p:spPr bwMode="auto">
                      <a:xfrm>
                        <a:off x="1936750" y="4648200"/>
                        <a:ext cx="39878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200B2350-5261-4F5C-9DF5-EF0D264FC8D2}" type="slidenum">
              <a:rPr lang="en-US" smtClean="0"/>
              <a:pPr/>
              <a:t>27</a:t>
            </a:fld>
            <a:endParaRPr lang="en-US" dirty="0"/>
          </a:p>
        </p:txBody>
      </p:sp>
    </p:spTree>
    <p:extLst>
      <p:ext uri="{BB962C8B-B14F-4D97-AF65-F5344CB8AC3E}">
        <p14:creationId xmlns:p14="http://schemas.microsoft.com/office/powerpoint/2010/main" val="2290312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Trade Credit and Market Frictions </a:t>
            </a:r>
            <a:r>
              <a:rPr lang="en-US" altLang="en-US" sz="1800" b="0" dirty="0">
                <a:solidFill>
                  <a:srgbClr val="C00000"/>
                </a:solidFill>
              </a:rPr>
              <a:t>(3</a:t>
            </a:r>
            <a:r>
              <a:rPr lang="en-US" altLang="en-US" sz="1800" b="0" baseline="0" dirty="0">
                <a:solidFill>
                  <a:srgbClr val="C00000"/>
                </a:solidFill>
              </a:rPr>
              <a:t> of 6)</a:t>
            </a:r>
            <a:endParaRPr lang="en-US" sz="4000" b="0" dirty="0">
              <a:solidFill>
                <a:srgbClr val="C00000"/>
              </a:solidFill>
            </a:endParaRPr>
          </a:p>
        </p:txBody>
      </p:sp>
      <p:sp>
        <p:nvSpPr>
          <p:cNvPr id="3" name="Content Placeholder 2"/>
          <p:cNvSpPr>
            <a:spLocks noGrp="1"/>
          </p:cNvSpPr>
          <p:nvPr>
            <p:ph idx="1"/>
          </p:nvPr>
        </p:nvSpPr>
        <p:spPr/>
        <p:txBody>
          <a:bodyPr/>
          <a:lstStyle/>
          <a:p>
            <a:r>
              <a:rPr lang="en-US" altLang="en-US" dirty="0"/>
              <a:t>Cost of Trade Credit</a:t>
            </a:r>
          </a:p>
          <a:p>
            <a:pPr lvl="1"/>
            <a:r>
              <a:rPr lang="en-US" altLang="en-US" sz="2400" dirty="0"/>
              <a:t>By not taking the discount, the firm is effectively paying 44.6% annually to finance the purchase. </a:t>
            </a:r>
          </a:p>
          <a:p>
            <a:pPr lvl="2"/>
            <a:r>
              <a:rPr lang="en-US" altLang="en-US" sz="2400" dirty="0"/>
              <a:t>If the firm can obtain a bank loan at a lower interest rate, it would be better off borrowing at the lower rate on day 10 and using the cash proceeds of the loan to take advantage of the discount offered by the supplier. The firm would then repay the bank loan on day 30.</a:t>
            </a:r>
          </a:p>
        </p:txBody>
      </p:sp>
      <p:sp>
        <p:nvSpPr>
          <p:cNvPr id="4" name="Slide Number Placeholder 3"/>
          <p:cNvSpPr>
            <a:spLocks noGrp="1"/>
          </p:cNvSpPr>
          <p:nvPr>
            <p:ph type="sldNum" sz="quarter" idx="12"/>
          </p:nvPr>
        </p:nvSpPr>
        <p:spPr/>
        <p:txBody>
          <a:bodyPr/>
          <a:lstStyle/>
          <a:p>
            <a:fld id="{200B2350-5261-4F5C-9DF5-EF0D264FC8D2}" type="slidenum">
              <a:rPr lang="en-US" smtClean="0"/>
              <a:pPr/>
              <a:t>28</a:t>
            </a:fld>
            <a:endParaRPr lang="en-US" dirty="0"/>
          </a:p>
        </p:txBody>
      </p:sp>
    </p:spTree>
    <p:extLst>
      <p:ext uri="{BB962C8B-B14F-4D97-AF65-F5344CB8AC3E}">
        <p14:creationId xmlns:p14="http://schemas.microsoft.com/office/powerpoint/2010/main" val="2046299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Textbook Example 26.2 </a:t>
            </a:r>
            <a:r>
              <a:rPr lang="en-US" altLang="en-US" sz="1800" b="0" dirty="0">
                <a:solidFill>
                  <a:srgbClr val="C00000"/>
                </a:solidFill>
              </a:rPr>
              <a:t>(1 of 2)</a:t>
            </a:r>
            <a:endParaRPr lang="en-US" sz="4000" b="0" dirty="0">
              <a:solidFill>
                <a:srgbClr val="C00000"/>
              </a:solidFill>
            </a:endParaRPr>
          </a:p>
        </p:txBody>
      </p:sp>
      <p:sp>
        <p:nvSpPr>
          <p:cNvPr id="4" name="Content Placeholder 3"/>
          <p:cNvSpPr>
            <a:spLocks noGrp="1"/>
          </p:cNvSpPr>
          <p:nvPr>
            <p:ph idx="1"/>
          </p:nvPr>
        </p:nvSpPr>
        <p:spPr>
          <a:xfrm>
            <a:off x="457200" y="1371600"/>
            <a:ext cx="8305800" cy="1328666"/>
          </a:xfrm>
        </p:spPr>
        <p:txBody>
          <a:bodyPr>
            <a:normAutofit/>
          </a:bodyPr>
          <a:lstStyle/>
          <a:p>
            <a:pPr marL="0" indent="0">
              <a:buNone/>
            </a:pPr>
            <a:r>
              <a:rPr lang="en-US" sz="2400" b="1" dirty="0"/>
              <a:t>Estimating the Effective Cost of Trade Credit</a:t>
            </a:r>
          </a:p>
          <a:p>
            <a:r>
              <a:rPr lang="en-US" sz="2400" b="1" dirty="0"/>
              <a:t>Problem</a:t>
            </a:r>
          </a:p>
          <a:p>
            <a:pPr marL="741600" indent="-284400">
              <a:spcBef>
                <a:spcPts val="600"/>
              </a:spcBef>
              <a:buFont typeface="Arial" panose="020B0604020202020204" pitchFamily="34" charset="0"/>
              <a:buChar char="−"/>
            </a:pPr>
            <a:r>
              <a:rPr lang="en-US" sz="2400" dirty="0"/>
              <a:t>Your firm purchases goods from its supplier on terms of  </a:t>
            </a:r>
          </a:p>
        </p:txBody>
      </p:sp>
      <p:graphicFrame>
        <p:nvGraphicFramePr>
          <p:cNvPr id="5" name="Object 4"/>
          <p:cNvGraphicFramePr>
            <a:graphicFrameLocks noChangeAspect="1"/>
          </p:cNvGraphicFramePr>
          <p:nvPr/>
        </p:nvGraphicFramePr>
        <p:xfrm>
          <a:off x="1100270" y="2900136"/>
          <a:ext cx="524659" cy="799480"/>
        </p:xfrm>
        <a:graphic>
          <a:graphicData uri="http://schemas.openxmlformats.org/presentationml/2006/ole">
            <mc:AlternateContent xmlns:mc="http://schemas.openxmlformats.org/markup-compatibility/2006">
              <mc:Choice xmlns:v="urn:schemas-microsoft-com:vml" Requires="v">
                <p:oleObj spid="_x0000_s136216" name="Equation" r:id="rId3" imgW="266400" imgH="406080" progId="Equation.DSMT4">
                  <p:embed/>
                </p:oleObj>
              </mc:Choice>
              <mc:Fallback>
                <p:oleObj name="Equation" r:id="rId3" imgW="266400" imgH="406080" progId="Equation.DSMT4">
                  <p:embed/>
                  <p:pic>
                    <p:nvPicPr>
                      <p:cNvPr id="5" name="Object 4"/>
                      <p:cNvPicPr/>
                      <p:nvPr/>
                    </p:nvPicPr>
                    <p:blipFill>
                      <a:blip r:embed="rId4"/>
                      <a:stretch>
                        <a:fillRect/>
                      </a:stretch>
                    </p:blipFill>
                    <p:spPr>
                      <a:xfrm>
                        <a:off x="1100270" y="2900136"/>
                        <a:ext cx="524659" cy="799480"/>
                      </a:xfrm>
                      <a:prstGeom prst="rect">
                        <a:avLst/>
                      </a:prstGeom>
                    </p:spPr>
                  </p:pic>
                </p:oleObj>
              </mc:Fallback>
            </mc:AlternateContent>
          </a:graphicData>
        </a:graphic>
      </p:graphicFrame>
      <p:sp>
        <p:nvSpPr>
          <p:cNvPr id="6" name="Content Placeholder 5"/>
          <p:cNvSpPr>
            <a:spLocks noGrp="1"/>
          </p:cNvSpPr>
          <p:nvPr>
            <p:ph type="body" sz="quarter" idx="14"/>
          </p:nvPr>
        </p:nvSpPr>
        <p:spPr>
          <a:xfrm>
            <a:off x="1752600" y="3100006"/>
            <a:ext cx="6561942" cy="399740"/>
          </a:xfrm>
        </p:spPr>
        <p:txBody>
          <a:bodyPr>
            <a:normAutofit fontScale="85000" lnSpcReduction="10000"/>
          </a:bodyPr>
          <a:lstStyle/>
          <a:p>
            <a:pPr marL="0" indent="0">
              <a:buNone/>
            </a:pPr>
            <a:r>
              <a:rPr lang="en-US" dirty="0"/>
              <a:t>Net 40. What is the effective annual cost to your</a:t>
            </a:r>
            <a:endParaRPr lang="en-IN" dirty="0"/>
          </a:p>
        </p:txBody>
      </p:sp>
      <p:sp>
        <p:nvSpPr>
          <p:cNvPr id="3" name="Content Placeholder 2"/>
          <p:cNvSpPr>
            <a:spLocks noGrp="1"/>
          </p:cNvSpPr>
          <p:nvPr>
            <p:ph idx="13"/>
          </p:nvPr>
        </p:nvSpPr>
        <p:spPr>
          <a:xfrm>
            <a:off x="1100270" y="3899486"/>
            <a:ext cx="6858000" cy="799480"/>
          </a:xfrm>
        </p:spPr>
        <p:txBody>
          <a:bodyPr/>
          <a:lstStyle/>
          <a:p>
            <a:pPr marL="0" indent="0">
              <a:buNone/>
            </a:pPr>
            <a:r>
              <a:rPr lang="en-US" sz="2400" dirty="0"/>
              <a:t>firm if it chooses not to take advantage of the trade discount offered?</a:t>
            </a:r>
          </a:p>
        </p:txBody>
      </p:sp>
      <p:sp>
        <p:nvSpPr>
          <p:cNvPr id="7" name="Slide Number Placeholder 6"/>
          <p:cNvSpPr>
            <a:spLocks noGrp="1"/>
          </p:cNvSpPr>
          <p:nvPr>
            <p:ph type="sldNum" sz="quarter" idx="12"/>
          </p:nvPr>
        </p:nvSpPr>
        <p:spPr/>
        <p:txBody>
          <a:bodyPr/>
          <a:lstStyle/>
          <a:p>
            <a:fld id="{200B2350-5261-4F5C-9DF5-EF0D264FC8D2}" type="slidenum">
              <a:rPr lang="en-US" smtClean="0"/>
              <a:pPr/>
              <a:t>29</a:t>
            </a:fld>
            <a:endParaRPr lang="en-US" dirty="0"/>
          </a:p>
        </p:txBody>
      </p:sp>
    </p:spTree>
    <p:extLst>
      <p:ext uri="{BB962C8B-B14F-4D97-AF65-F5344CB8AC3E}">
        <p14:creationId xmlns:p14="http://schemas.microsoft.com/office/powerpoint/2010/main" val="278055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solidFill>
                  <a:srgbClr val="C00000"/>
                </a:solidFill>
              </a:rPr>
              <a:t>Intro: Short term vs. Long term</a:t>
            </a:r>
          </a:p>
        </p:txBody>
      </p:sp>
      <p:sp>
        <p:nvSpPr>
          <p:cNvPr id="7" name="Content Placeholder 6"/>
          <p:cNvSpPr>
            <a:spLocks noGrp="1"/>
          </p:cNvSpPr>
          <p:nvPr>
            <p:ph idx="1"/>
          </p:nvPr>
        </p:nvSpPr>
        <p:spPr>
          <a:xfrm>
            <a:off x="533400" y="1447800"/>
            <a:ext cx="7981950" cy="4419600"/>
          </a:xfrm>
        </p:spPr>
        <p:txBody>
          <a:bodyPr>
            <a:normAutofit fontScale="92500" lnSpcReduction="10000"/>
          </a:bodyPr>
          <a:lstStyle/>
          <a:p>
            <a:r>
              <a:rPr lang="en-GB" dirty="0"/>
              <a:t>So far we have studied how </a:t>
            </a:r>
            <a:r>
              <a:rPr lang="en-GB" b="1" dirty="0"/>
              <a:t>long term </a:t>
            </a:r>
            <a:r>
              <a:rPr lang="en-GB" dirty="0"/>
              <a:t>financial decisions are made within a firm (e.g. projects that take place through many years).</a:t>
            </a:r>
          </a:p>
          <a:p>
            <a:r>
              <a:rPr lang="en-GB" dirty="0"/>
              <a:t>Now we focus on </a:t>
            </a:r>
            <a:r>
              <a:rPr lang="en-GB" b="1" dirty="0"/>
              <a:t>short-term</a:t>
            </a:r>
            <a:r>
              <a:rPr lang="en-GB" dirty="0"/>
              <a:t> (within a year) financial management of a corporation.</a:t>
            </a:r>
          </a:p>
          <a:p>
            <a:r>
              <a:rPr lang="en-GB" dirty="0"/>
              <a:t>In a perfect capital market (no frictions), the way a firm choses to manage its short-term financial needs does not affect the value of the firm.</a:t>
            </a:r>
          </a:p>
          <a:p>
            <a:r>
              <a:rPr lang="en-GB" dirty="0"/>
              <a:t>BUT in practice short-term financial policies DO matter because THERE ARE market frictions.</a:t>
            </a:r>
          </a:p>
          <a:p>
            <a:pPr lvl="1"/>
            <a:r>
              <a:rPr lang="en-GB" dirty="0"/>
              <a:t>Identify those frictions</a:t>
            </a:r>
          </a:p>
          <a:p>
            <a:pPr lvl="1"/>
            <a:r>
              <a:rPr lang="en-GB" dirty="0"/>
              <a:t>How do firms set their short-term financial policies.</a:t>
            </a:r>
          </a:p>
        </p:txBody>
      </p:sp>
      <p:sp>
        <p:nvSpPr>
          <p:cNvPr id="8" name="Slide Number Placeholder 7"/>
          <p:cNvSpPr>
            <a:spLocks noGrp="1"/>
          </p:cNvSpPr>
          <p:nvPr>
            <p:ph type="sldNum" sz="quarter" idx="12"/>
          </p:nvPr>
        </p:nvSpPr>
        <p:spPr/>
        <p:txBody>
          <a:bodyPr/>
          <a:lstStyle/>
          <a:p>
            <a:fld id="{200B2350-5261-4F5C-9DF5-EF0D264FC8D2}" type="slidenum">
              <a:rPr lang="en-US" smtClean="0"/>
              <a:pPr/>
              <a:t>3</a:t>
            </a:fld>
            <a:endParaRPr lang="en-US" dirty="0"/>
          </a:p>
        </p:txBody>
      </p:sp>
    </p:spTree>
    <p:extLst>
      <p:ext uri="{BB962C8B-B14F-4D97-AF65-F5344CB8AC3E}">
        <p14:creationId xmlns:p14="http://schemas.microsoft.com/office/powerpoint/2010/main" val="2569715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26.2 </a:t>
            </a:r>
            <a:r>
              <a:rPr lang="en-US" altLang="en-US" sz="2000" b="0" dirty="0">
                <a:solidFill>
                  <a:srgbClr val="C00000"/>
                </a:solidFill>
              </a:rPr>
              <a:t>(2</a:t>
            </a:r>
            <a:r>
              <a:rPr lang="en-US" altLang="en-US" sz="2000" b="0" baseline="0" dirty="0">
                <a:solidFill>
                  <a:srgbClr val="C00000"/>
                </a:solidFill>
              </a:rPr>
              <a:t> of 2)</a:t>
            </a:r>
            <a:endParaRPr lang="en-US" b="0" dirty="0">
              <a:solidFill>
                <a:srgbClr val="C00000"/>
              </a:solidFill>
            </a:endParaRPr>
          </a:p>
        </p:txBody>
      </p:sp>
      <p:sp>
        <p:nvSpPr>
          <p:cNvPr id="7" name="Content Placeholder 6"/>
          <p:cNvSpPr>
            <a:spLocks noGrp="1"/>
          </p:cNvSpPr>
          <p:nvPr>
            <p:ph idx="1"/>
          </p:nvPr>
        </p:nvSpPr>
        <p:spPr>
          <a:xfrm>
            <a:off x="457200" y="1600201"/>
            <a:ext cx="8229600" cy="1905000"/>
          </a:xfrm>
        </p:spPr>
        <p:txBody>
          <a:bodyPr/>
          <a:lstStyle/>
          <a:p>
            <a:pPr marL="0" indent="0">
              <a:buNone/>
            </a:pPr>
            <a:r>
              <a:rPr lang="en-US" sz="2200" b="1" dirty="0"/>
              <a:t>Solution</a:t>
            </a:r>
          </a:p>
          <a:p>
            <a:pPr marL="0" indent="0">
              <a:buNone/>
            </a:pPr>
            <a:r>
              <a:rPr lang="en-US" sz="2200" dirty="0"/>
              <a:t>Because the discount is 1% for a $100 purchase your firm must pay either  $99 in 15 days or $100 in 40 days. Given the difference of 25 days (40 − 15), these terms correspond to an effective annual rate of </a:t>
            </a:r>
          </a:p>
        </p:txBody>
      </p:sp>
      <p:graphicFrame>
        <p:nvGraphicFramePr>
          <p:cNvPr id="4" name="Object 3"/>
          <p:cNvGraphicFramePr>
            <a:graphicFrameLocks noChangeAspect="1"/>
          </p:cNvGraphicFramePr>
          <p:nvPr/>
        </p:nvGraphicFramePr>
        <p:xfrm>
          <a:off x="2907528" y="3664510"/>
          <a:ext cx="2634013" cy="939082"/>
        </p:xfrm>
        <a:graphic>
          <a:graphicData uri="http://schemas.openxmlformats.org/presentationml/2006/ole">
            <mc:AlternateContent xmlns:mc="http://schemas.openxmlformats.org/markup-compatibility/2006">
              <mc:Choice xmlns:v="urn:schemas-microsoft-com:vml" Requires="v">
                <p:oleObj spid="_x0000_s137240" name="Equation" r:id="rId3" imgW="1460160" imgH="520560" progId="Equation.DSMT4">
                  <p:embed/>
                </p:oleObj>
              </mc:Choice>
              <mc:Fallback>
                <p:oleObj name="Equation" r:id="rId3" imgW="1460160" imgH="52056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528" y="3664510"/>
                        <a:ext cx="2634013" cy="939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200B2350-5261-4F5C-9DF5-EF0D264FC8D2}" type="slidenum">
              <a:rPr lang="en-US" smtClean="0"/>
              <a:pPr/>
              <a:t>30</a:t>
            </a:fld>
            <a:endParaRPr lang="en-US" dirty="0"/>
          </a:p>
        </p:txBody>
      </p:sp>
    </p:spTree>
    <p:extLst>
      <p:ext uri="{BB962C8B-B14F-4D97-AF65-F5344CB8AC3E}">
        <p14:creationId xmlns:p14="http://schemas.microsoft.com/office/powerpoint/2010/main" val="1436499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439150" cy="1766889"/>
          </a:xfrm>
        </p:spPr>
        <p:txBody>
          <a:bodyPr>
            <a:normAutofit/>
          </a:bodyPr>
          <a:lstStyle/>
          <a:p>
            <a:r>
              <a:rPr lang="en-US" altLang="en-US" sz="4000" dirty="0">
                <a:solidFill>
                  <a:srgbClr val="C00000"/>
                </a:solidFill>
              </a:rPr>
              <a:t>Trade Credit and Market Frictions </a:t>
            </a:r>
            <a:r>
              <a:rPr lang="en-US" altLang="en-US" sz="2800" b="0" dirty="0">
                <a:solidFill>
                  <a:srgbClr val="C00000"/>
                </a:solidFill>
              </a:rPr>
              <a:t>(4</a:t>
            </a:r>
            <a:r>
              <a:rPr lang="en-US" altLang="en-US" sz="2800" b="0" baseline="0" dirty="0">
                <a:solidFill>
                  <a:srgbClr val="C00000"/>
                </a:solidFill>
              </a:rPr>
              <a:t> of 6</a:t>
            </a:r>
            <a:r>
              <a:rPr lang="en-US" altLang="en-US" sz="2800" b="0" dirty="0">
                <a:solidFill>
                  <a:srgbClr val="C00000"/>
                </a:solidFill>
              </a:rPr>
              <a:t>)</a:t>
            </a:r>
            <a:endParaRPr lang="en-US" sz="5400" b="0" dirty="0">
              <a:solidFill>
                <a:srgbClr val="C00000"/>
              </a:solidFill>
            </a:endParaRPr>
          </a:p>
        </p:txBody>
      </p:sp>
      <p:sp>
        <p:nvSpPr>
          <p:cNvPr id="3" name="Content Placeholder 2"/>
          <p:cNvSpPr>
            <a:spLocks noGrp="1"/>
          </p:cNvSpPr>
          <p:nvPr>
            <p:ph idx="1"/>
          </p:nvPr>
        </p:nvSpPr>
        <p:spPr>
          <a:xfrm>
            <a:off x="628650" y="1371600"/>
            <a:ext cx="7886700" cy="4805363"/>
          </a:xfrm>
        </p:spPr>
        <p:txBody>
          <a:bodyPr>
            <a:normAutofit/>
          </a:bodyPr>
          <a:lstStyle/>
          <a:p>
            <a:r>
              <a:rPr lang="en-US" altLang="en-US" sz="3600" dirty="0"/>
              <a:t>Benefits of Trade Credit</a:t>
            </a:r>
          </a:p>
          <a:p>
            <a:pPr lvl="1"/>
            <a:r>
              <a:rPr lang="en-US" altLang="en-US" sz="3200" dirty="0"/>
              <a:t>Trade credit is simple and convenient to use, and it therefore has lower transaction costs than alternative sources of funds. </a:t>
            </a:r>
          </a:p>
          <a:p>
            <a:pPr lvl="1"/>
            <a:r>
              <a:rPr lang="en-US" altLang="en-US" sz="3200" dirty="0"/>
              <a:t>It is a flexible source of funds and can be used as needed. </a:t>
            </a:r>
          </a:p>
          <a:p>
            <a:pPr lvl="1"/>
            <a:r>
              <a:rPr lang="en-US" altLang="en-US" sz="3200" dirty="0"/>
              <a:t>It is sometimes the only source of funding available to a firm.</a:t>
            </a:r>
          </a:p>
        </p:txBody>
      </p:sp>
      <p:sp>
        <p:nvSpPr>
          <p:cNvPr id="4" name="Slide Number Placeholder 3"/>
          <p:cNvSpPr>
            <a:spLocks noGrp="1"/>
          </p:cNvSpPr>
          <p:nvPr>
            <p:ph type="sldNum" sz="quarter" idx="12"/>
          </p:nvPr>
        </p:nvSpPr>
        <p:spPr/>
        <p:txBody>
          <a:bodyPr/>
          <a:lstStyle/>
          <a:p>
            <a:fld id="{200B2350-5261-4F5C-9DF5-EF0D264FC8D2}" type="slidenum">
              <a:rPr lang="en-US" smtClean="0"/>
              <a:pPr/>
              <a:t>31</a:t>
            </a:fld>
            <a:endParaRPr lang="en-US" dirty="0"/>
          </a:p>
        </p:txBody>
      </p:sp>
    </p:spTree>
    <p:extLst>
      <p:ext uri="{BB962C8B-B14F-4D97-AF65-F5344CB8AC3E}">
        <p14:creationId xmlns:p14="http://schemas.microsoft.com/office/powerpoint/2010/main" val="3574918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C00000"/>
                </a:solidFill>
              </a:rPr>
              <a:t>Trade Credit and Market Frictions </a:t>
            </a:r>
            <a:r>
              <a:rPr lang="en-US" altLang="en-US" sz="2400" b="0" dirty="0">
                <a:solidFill>
                  <a:srgbClr val="C00000"/>
                </a:solidFill>
              </a:rPr>
              <a:t>(5</a:t>
            </a:r>
            <a:r>
              <a:rPr lang="en-US" altLang="en-US" sz="2400" b="0" baseline="0" dirty="0">
                <a:solidFill>
                  <a:srgbClr val="C00000"/>
                </a:solidFill>
              </a:rPr>
              <a:t> of 6</a:t>
            </a:r>
            <a:r>
              <a:rPr lang="en-US" altLang="en-US" sz="2400" b="0" dirty="0">
                <a:solidFill>
                  <a:srgbClr val="C00000"/>
                </a:solidFill>
              </a:rPr>
              <a:t>)</a:t>
            </a:r>
            <a:endParaRPr lang="en-US" sz="4800" b="0" dirty="0">
              <a:solidFill>
                <a:srgbClr val="C00000"/>
              </a:solidFill>
            </a:endParaRPr>
          </a:p>
        </p:txBody>
      </p:sp>
      <p:sp>
        <p:nvSpPr>
          <p:cNvPr id="3" name="Content Placeholder 2"/>
          <p:cNvSpPr>
            <a:spLocks noGrp="1"/>
          </p:cNvSpPr>
          <p:nvPr>
            <p:ph idx="1"/>
          </p:nvPr>
        </p:nvSpPr>
        <p:spPr/>
        <p:txBody>
          <a:bodyPr/>
          <a:lstStyle/>
          <a:p>
            <a:r>
              <a:rPr lang="en-US" altLang="en-US" dirty="0"/>
              <a:t>Trade Credit Versus Standard Loans</a:t>
            </a:r>
          </a:p>
          <a:p>
            <a:pPr lvl="1"/>
            <a:r>
              <a:rPr lang="en-US" altLang="en-US" sz="2400" dirty="0"/>
              <a:t>Why offer trade credit?</a:t>
            </a:r>
          </a:p>
          <a:p>
            <a:pPr lvl="2"/>
            <a:r>
              <a:rPr lang="en-US" altLang="en-US" sz="2400" dirty="0"/>
              <a:t>Providing financing at below-market rates is an indirect way to lower prices for only certain customers. </a:t>
            </a:r>
          </a:p>
          <a:p>
            <a:pPr marL="740664" lvl="3" indent="-283464"/>
            <a:r>
              <a:rPr lang="en-US" altLang="en-US" sz="2400" dirty="0"/>
              <a:t>For example, automobile manufacturer’s often offer low cost financing, but only for the most qualified buyers.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32</a:t>
            </a:fld>
            <a:endParaRPr lang="en-US" dirty="0"/>
          </a:p>
        </p:txBody>
      </p:sp>
    </p:spTree>
    <p:extLst>
      <p:ext uri="{BB962C8B-B14F-4D97-AF65-F5344CB8AC3E}">
        <p14:creationId xmlns:p14="http://schemas.microsoft.com/office/powerpoint/2010/main" val="3500481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C00000"/>
                </a:solidFill>
              </a:rPr>
              <a:t>Trade Credit and Market Frictions </a:t>
            </a:r>
            <a:r>
              <a:rPr lang="en-US" altLang="en-US" sz="2400" b="0" dirty="0">
                <a:solidFill>
                  <a:srgbClr val="C00000"/>
                </a:solidFill>
              </a:rPr>
              <a:t>(6</a:t>
            </a:r>
            <a:r>
              <a:rPr lang="en-US" altLang="en-US" sz="2400" b="0" baseline="0" dirty="0">
                <a:solidFill>
                  <a:srgbClr val="C00000"/>
                </a:solidFill>
              </a:rPr>
              <a:t> of 6</a:t>
            </a:r>
            <a:r>
              <a:rPr lang="en-US" altLang="en-US" sz="2400" b="0" dirty="0">
                <a:solidFill>
                  <a:srgbClr val="C00000"/>
                </a:solidFill>
              </a:rPr>
              <a:t>)</a:t>
            </a:r>
            <a:endParaRPr lang="en-US" sz="4800" b="0" dirty="0">
              <a:solidFill>
                <a:srgbClr val="C00000"/>
              </a:solidFill>
            </a:endParaRPr>
          </a:p>
        </p:txBody>
      </p:sp>
      <p:sp>
        <p:nvSpPr>
          <p:cNvPr id="3" name="Content Placeholder 2"/>
          <p:cNvSpPr>
            <a:spLocks noGrp="1"/>
          </p:cNvSpPr>
          <p:nvPr>
            <p:ph idx="1"/>
          </p:nvPr>
        </p:nvSpPr>
        <p:spPr/>
        <p:txBody>
          <a:bodyPr>
            <a:normAutofit/>
          </a:bodyPr>
          <a:lstStyle/>
          <a:p>
            <a:r>
              <a:rPr lang="en-US" altLang="en-US" sz="3200" dirty="0"/>
              <a:t>Trade Credit Versus Standard Loans</a:t>
            </a:r>
          </a:p>
          <a:p>
            <a:pPr lvl="1"/>
            <a:r>
              <a:rPr lang="en-US" altLang="en-US" sz="2800" dirty="0"/>
              <a:t>Why offer trade credit?</a:t>
            </a:r>
          </a:p>
          <a:p>
            <a:pPr lvl="2"/>
            <a:r>
              <a:rPr lang="en-US" altLang="en-US" sz="2800" dirty="0"/>
              <a:t>Because a supplier may have an ongoing business relationship with its customer, it may have more information about the credit quality of the customer than a bank.</a:t>
            </a:r>
          </a:p>
          <a:p>
            <a:pPr lvl="2"/>
            <a:r>
              <a:rPr lang="en-US" altLang="en-US" sz="2800" dirty="0"/>
              <a:t>If the buyer defaults, the supplier may be able to seize the inventory as collateral.</a:t>
            </a:r>
          </a:p>
        </p:txBody>
      </p:sp>
      <p:sp>
        <p:nvSpPr>
          <p:cNvPr id="4" name="Slide Number Placeholder 3"/>
          <p:cNvSpPr>
            <a:spLocks noGrp="1"/>
          </p:cNvSpPr>
          <p:nvPr>
            <p:ph type="sldNum" sz="quarter" idx="12"/>
          </p:nvPr>
        </p:nvSpPr>
        <p:spPr/>
        <p:txBody>
          <a:bodyPr/>
          <a:lstStyle/>
          <a:p>
            <a:fld id="{200B2350-5261-4F5C-9DF5-EF0D264FC8D2}" type="slidenum">
              <a:rPr lang="en-US" smtClean="0"/>
              <a:pPr/>
              <a:t>33</a:t>
            </a:fld>
            <a:endParaRPr lang="en-US" dirty="0"/>
          </a:p>
        </p:txBody>
      </p:sp>
    </p:spTree>
    <p:extLst>
      <p:ext uri="{BB962C8B-B14F-4D97-AF65-F5344CB8AC3E}">
        <p14:creationId xmlns:p14="http://schemas.microsoft.com/office/powerpoint/2010/main" val="2754811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Managing Float </a:t>
            </a:r>
            <a:r>
              <a:rPr lang="en-US" altLang="en-US" sz="2000" b="0" dirty="0">
                <a:solidFill>
                  <a:srgbClr val="C00000"/>
                </a:solidFill>
              </a:rPr>
              <a:t>(1 of 3)</a:t>
            </a:r>
            <a:r>
              <a:rPr lang="en-US" altLang="en-US" dirty="0">
                <a:solidFill>
                  <a:srgbClr val="C00000"/>
                </a:solidFill>
              </a:rPr>
              <a:t> </a:t>
            </a:r>
            <a:endParaRPr lang="en-US" dirty="0">
              <a:solidFill>
                <a:srgbClr val="C00000"/>
              </a:solidFill>
            </a:endParaRPr>
          </a:p>
        </p:txBody>
      </p:sp>
      <p:sp>
        <p:nvSpPr>
          <p:cNvPr id="3" name="Content Placeholder 2"/>
          <p:cNvSpPr>
            <a:spLocks noGrp="1"/>
          </p:cNvSpPr>
          <p:nvPr>
            <p:ph idx="1"/>
          </p:nvPr>
        </p:nvSpPr>
        <p:spPr/>
        <p:txBody>
          <a:bodyPr/>
          <a:lstStyle/>
          <a:p>
            <a:r>
              <a:rPr lang="en-US" altLang="en-US" dirty="0"/>
              <a:t>Collection Float</a:t>
            </a:r>
          </a:p>
          <a:p>
            <a:pPr lvl="1"/>
            <a:r>
              <a:rPr lang="en-US" altLang="en-US" sz="2400" dirty="0"/>
              <a:t>The amount of time it takes for a firm to be able to use funds after a customer has paid for its goods</a:t>
            </a:r>
          </a:p>
          <a:p>
            <a:pPr lvl="2"/>
            <a:r>
              <a:rPr lang="en-US" altLang="en-US" sz="2400" dirty="0"/>
              <a:t>It consists of mail float, processing float, and </a:t>
            </a:r>
            <a:br>
              <a:rPr lang="en-US" altLang="en-US" sz="2400" dirty="0"/>
            </a:br>
            <a:r>
              <a:rPr lang="en-US" altLang="en-US" sz="2400" dirty="0"/>
              <a:t>availability float.</a:t>
            </a:r>
          </a:p>
          <a:p>
            <a:pPr lvl="1"/>
            <a:r>
              <a:rPr lang="en-US" altLang="en-US" sz="2400" dirty="0"/>
              <a:t>Mail Float</a:t>
            </a:r>
          </a:p>
          <a:p>
            <a:pPr lvl="2"/>
            <a:r>
              <a:rPr lang="en-US" altLang="en-US" sz="2400" dirty="0"/>
              <a:t>How long it takes a firm to receive a customer's payment check after the customer has mailed it.</a:t>
            </a:r>
          </a:p>
        </p:txBody>
      </p:sp>
      <p:sp>
        <p:nvSpPr>
          <p:cNvPr id="4" name="Slide Number Placeholder 3"/>
          <p:cNvSpPr>
            <a:spLocks noGrp="1"/>
          </p:cNvSpPr>
          <p:nvPr>
            <p:ph type="sldNum" sz="quarter" idx="12"/>
          </p:nvPr>
        </p:nvSpPr>
        <p:spPr/>
        <p:txBody>
          <a:bodyPr/>
          <a:lstStyle/>
          <a:p>
            <a:fld id="{200B2350-5261-4F5C-9DF5-EF0D264FC8D2}" type="slidenum">
              <a:rPr lang="en-US" smtClean="0"/>
              <a:pPr/>
              <a:t>34</a:t>
            </a:fld>
            <a:endParaRPr lang="en-US" dirty="0"/>
          </a:p>
        </p:txBody>
      </p:sp>
    </p:spTree>
    <p:extLst>
      <p:ext uri="{BB962C8B-B14F-4D97-AF65-F5344CB8AC3E}">
        <p14:creationId xmlns:p14="http://schemas.microsoft.com/office/powerpoint/2010/main" val="211796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Managing Float </a:t>
            </a:r>
            <a:r>
              <a:rPr lang="en-US" altLang="en-US" sz="2000" b="0" dirty="0">
                <a:solidFill>
                  <a:srgbClr val="C00000"/>
                </a:solidFill>
              </a:rPr>
              <a:t>(2</a:t>
            </a:r>
            <a:r>
              <a:rPr lang="en-US" altLang="en-US" sz="2000" b="0" baseline="0" dirty="0">
                <a:solidFill>
                  <a:srgbClr val="C00000"/>
                </a:solidFill>
              </a:rPr>
              <a:t> of 3</a:t>
            </a:r>
            <a:r>
              <a:rPr lang="en-US" altLang="en-US" sz="2000" b="0" dirty="0">
                <a:solidFill>
                  <a:srgbClr val="C00000"/>
                </a:solidFill>
              </a:rPr>
              <a:t>)</a:t>
            </a:r>
            <a:endParaRPr lang="en-US" b="0" dirty="0">
              <a:solidFill>
                <a:srgbClr val="C00000"/>
              </a:solidFill>
            </a:endParaRPr>
          </a:p>
        </p:txBody>
      </p:sp>
      <p:sp>
        <p:nvSpPr>
          <p:cNvPr id="3" name="Content Placeholder 2"/>
          <p:cNvSpPr>
            <a:spLocks noGrp="1"/>
          </p:cNvSpPr>
          <p:nvPr>
            <p:ph idx="1"/>
          </p:nvPr>
        </p:nvSpPr>
        <p:spPr/>
        <p:txBody>
          <a:bodyPr/>
          <a:lstStyle/>
          <a:p>
            <a:r>
              <a:rPr lang="en-US" altLang="en-US" dirty="0"/>
              <a:t>Collection Float</a:t>
            </a:r>
          </a:p>
          <a:p>
            <a:pPr lvl="1"/>
            <a:r>
              <a:rPr lang="en-US" altLang="en-US" sz="2400" dirty="0"/>
              <a:t>Processing Float</a:t>
            </a:r>
          </a:p>
          <a:p>
            <a:pPr lvl="2"/>
            <a:r>
              <a:rPr lang="en-US" altLang="en-US" sz="2400" dirty="0"/>
              <a:t>How long it takes a firm to process a customer’s payment check and deposit it in the bank</a:t>
            </a:r>
          </a:p>
          <a:p>
            <a:pPr lvl="1"/>
            <a:r>
              <a:rPr lang="en-US" altLang="en-US" sz="2400" dirty="0"/>
              <a:t>Availability Float</a:t>
            </a:r>
          </a:p>
          <a:p>
            <a:pPr lvl="2"/>
            <a:r>
              <a:rPr lang="en-US" altLang="en-US" sz="2400" dirty="0"/>
              <a:t>How long it takes a bank to give a firm credit for customer payments the firm has deposited in the bank</a:t>
            </a:r>
          </a:p>
        </p:txBody>
      </p:sp>
      <p:sp>
        <p:nvSpPr>
          <p:cNvPr id="4" name="Slide Number Placeholder 3"/>
          <p:cNvSpPr>
            <a:spLocks noGrp="1"/>
          </p:cNvSpPr>
          <p:nvPr>
            <p:ph type="sldNum" sz="quarter" idx="12"/>
          </p:nvPr>
        </p:nvSpPr>
        <p:spPr/>
        <p:txBody>
          <a:bodyPr/>
          <a:lstStyle/>
          <a:p>
            <a:fld id="{200B2350-5261-4F5C-9DF5-EF0D264FC8D2}" type="slidenum">
              <a:rPr lang="en-US" smtClean="0"/>
              <a:pPr/>
              <a:t>35</a:t>
            </a:fld>
            <a:endParaRPr lang="en-US" dirty="0"/>
          </a:p>
        </p:txBody>
      </p:sp>
    </p:spTree>
    <p:extLst>
      <p:ext uri="{BB962C8B-B14F-4D97-AF65-F5344CB8AC3E}">
        <p14:creationId xmlns:p14="http://schemas.microsoft.com/office/powerpoint/2010/main" val="2814182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Managing Float </a:t>
            </a:r>
            <a:r>
              <a:rPr lang="en-US" altLang="en-US" sz="2000" b="0" dirty="0">
                <a:solidFill>
                  <a:srgbClr val="C00000"/>
                </a:solidFill>
              </a:rPr>
              <a:t>(3</a:t>
            </a:r>
            <a:r>
              <a:rPr lang="en-US" altLang="en-US" sz="2000" b="0" baseline="0" dirty="0">
                <a:solidFill>
                  <a:srgbClr val="C00000"/>
                </a:solidFill>
              </a:rPr>
              <a:t> of 3</a:t>
            </a:r>
            <a:r>
              <a:rPr lang="en-US" altLang="en-US" sz="2000" b="0" dirty="0">
                <a:solidFill>
                  <a:srgbClr val="C00000"/>
                </a:solidFill>
              </a:rPr>
              <a:t>)</a:t>
            </a:r>
            <a:endParaRPr lang="en-US" b="0" dirty="0">
              <a:solidFill>
                <a:srgbClr val="C00000"/>
              </a:solidFill>
            </a:endParaRPr>
          </a:p>
        </p:txBody>
      </p:sp>
      <p:sp>
        <p:nvSpPr>
          <p:cNvPr id="3" name="Content Placeholder 2"/>
          <p:cNvSpPr>
            <a:spLocks noGrp="1"/>
          </p:cNvSpPr>
          <p:nvPr>
            <p:ph idx="1"/>
          </p:nvPr>
        </p:nvSpPr>
        <p:spPr/>
        <p:txBody>
          <a:bodyPr/>
          <a:lstStyle/>
          <a:p>
            <a:r>
              <a:rPr lang="en-US" altLang="en-US" dirty="0"/>
              <a:t>Disbursement Float</a:t>
            </a:r>
          </a:p>
          <a:p>
            <a:pPr lvl="1"/>
            <a:r>
              <a:rPr lang="en-US" altLang="en-US" sz="2400" dirty="0"/>
              <a:t>The amount of time it takes before a firm’s payments to its suppliers actually result in a cash outflow for the firm</a:t>
            </a:r>
          </a:p>
          <a:p>
            <a:pPr lvl="2"/>
            <a:r>
              <a:rPr lang="en-US" altLang="en-US" sz="2400" dirty="0"/>
              <a:t>It is a function of mail float, processing float, and check-clearing float.</a:t>
            </a:r>
          </a:p>
        </p:txBody>
      </p:sp>
      <p:sp>
        <p:nvSpPr>
          <p:cNvPr id="4" name="Slide Number Placeholder 3"/>
          <p:cNvSpPr>
            <a:spLocks noGrp="1"/>
          </p:cNvSpPr>
          <p:nvPr>
            <p:ph type="sldNum" sz="quarter" idx="12"/>
          </p:nvPr>
        </p:nvSpPr>
        <p:spPr/>
        <p:txBody>
          <a:bodyPr/>
          <a:lstStyle/>
          <a:p>
            <a:fld id="{200B2350-5261-4F5C-9DF5-EF0D264FC8D2}" type="slidenum">
              <a:rPr lang="en-US" smtClean="0"/>
              <a:pPr/>
              <a:t>36</a:t>
            </a:fld>
            <a:endParaRPr lang="en-US" dirty="0"/>
          </a:p>
        </p:txBody>
      </p:sp>
    </p:spTree>
    <p:extLst>
      <p:ext uri="{BB962C8B-B14F-4D97-AF65-F5344CB8AC3E}">
        <p14:creationId xmlns:p14="http://schemas.microsoft.com/office/powerpoint/2010/main" val="2655552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26.3 Receivables Management</a:t>
            </a:r>
            <a:endParaRPr lang="en-US" dirty="0">
              <a:solidFill>
                <a:srgbClr val="C00000"/>
              </a:solidFill>
            </a:endParaRPr>
          </a:p>
        </p:txBody>
      </p:sp>
      <p:sp>
        <p:nvSpPr>
          <p:cNvPr id="3" name="Content Placeholder 2"/>
          <p:cNvSpPr>
            <a:spLocks noGrp="1"/>
          </p:cNvSpPr>
          <p:nvPr>
            <p:ph idx="1"/>
          </p:nvPr>
        </p:nvSpPr>
        <p:spPr>
          <a:xfrm>
            <a:off x="457200" y="1524000"/>
            <a:ext cx="7886700" cy="4351338"/>
          </a:xfrm>
        </p:spPr>
        <p:txBody>
          <a:bodyPr>
            <a:normAutofit/>
          </a:bodyPr>
          <a:lstStyle/>
          <a:p>
            <a:r>
              <a:rPr lang="en-US" altLang="en-US" sz="3200" dirty="0"/>
              <a:t>Determining the Credit Policy</a:t>
            </a:r>
          </a:p>
          <a:p>
            <a:pPr lvl="1"/>
            <a:r>
              <a:rPr lang="en-US" altLang="en-US" sz="2800" dirty="0"/>
              <a:t>Establishing Credit Standards</a:t>
            </a:r>
          </a:p>
          <a:p>
            <a:pPr lvl="2"/>
            <a:r>
              <a:rPr lang="en-US" altLang="en-US" sz="2400" dirty="0"/>
              <a:t>Determine who will qualify for credit.</a:t>
            </a:r>
          </a:p>
          <a:p>
            <a:pPr lvl="1"/>
            <a:r>
              <a:rPr lang="en-US" altLang="en-US" sz="2800" dirty="0"/>
              <a:t>Establishing Credit Terms</a:t>
            </a:r>
          </a:p>
          <a:p>
            <a:pPr lvl="2"/>
            <a:r>
              <a:rPr lang="en-US" altLang="en-US" sz="2400" dirty="0"/>
              <a:t>Determine the “net” period and if a discount will be offered.</a:t>
            </a:r>
          </a:p>
          <a:p>
            <a:pPr lvl="1"/>
            <a:r>
              <a:rPr lang="en-US" altLang="en-US" sz="2800" dirty="0"/>
              <a:t>Establishing a Collection Policy</a:t>
            </a:r>
          </a:p>
          <a:p>
            <a:pPr lvl="2"/>
            <a:r>
              <a:rPr lang="en-US" altLang="en-US" sz="2400" dirty="0"/>
              <a:t>Determine course of action to take if a customer does not pay as agreed.</a:t>
            </a:r>
          </a:p>
        </p:txBody>
      </p:sp>
      <p:sp>
        <p:nvSpPr>
          <p:cNvPr id="4" name="Slide Number Placeholder 3"/>
          <p:cNvSpPr>
            <a:spLocks noGrp="1"/>
          </p:cNvSpPr>
          <p:nvPr>
            <p:ph type="sldNum" sz="quarter" idx="12"/>
          </p:nvPr>
        </p:nvSpPr>
        <p:spPr/>
        <p:txBody>
          <a:bodyPr/>
          <a:lstStyle/>
          <a:p>
            <a:fld id="{200B2350-5261-4F5C-9DF5-EF0D264FC8D2}" type="slidenum">
              <a:rPr lang="en-US" smtClean="0"/>
              <a:pPr/>
              <a:t>37</a:t>
            </a:fld>
            <a:endParaRPr lang="en-US" dirty="0"/>
          </a:p>
        </p:txBody>
      </p:sp>
    </p:spTree>
    <p:extLst>
      <p:ext uri="{BB962C8B-B14F-4D97-AF65-F5344CB8AC3E}">
        <p14:creationId xmlns:p14="http://schemas.microsoft.com/office/powerpoint/2010/main" val="1761475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Monitoring Accounts Receivable </a:t>
            </a:r>
            <a:r>
              <a:rPr lang="en-US" altLang="en-US" sz="1800" b="0" dirty="0">
                <a:solidFill>
                  <a:srgbClr val="C00000"/>
                </a:solidFill>
              </a:rPr>
              <a:t>(1 of 2)</a:t>
            </a:r>
            <a:endParaRPr lang="en-US" sz="4000" b="0" dirty="0">
              <a:solidFill>
                <a:srgbClr val="C00000"/>
              </a:solidFill>
            </a:endParaRPr>
          </a:p>
        </p:txBody>
      </p:sp>
      <p:sp>
        <p:nvSpPr>
          <p:cNvPr id="3" name="Content Placeholder 2"/>
          <p:cNvSpPr>
            <a:spLocks noGrp="1"/>
          </p:cNvSpPr>
          <p:nvPr>
            <p:ph idx="1"/>
          </p:nvPr>
        </p:nvSpPr>
        <p:spPr/>
        <p:txBody>
          <a:bodyPr/>
          <a:lstStyle/>
          <a:p>
            <a:r>
              <a:rPr lang="en-US" altLang="en-US" dirty="0"/>
              <a:t>Accounts Receivable Days</a:t>
            </a:r>
          </a:p>
          <a:p>
            <a:pPr lvl="1"/>
            <a:r>
              <a:rPr lang="en-US" altLang="en-US" sz="2400" dirty="0"/>
              <a:t>The accounts receivable days is the average number of days that it takes a firm to collect on its sales.</a:t>
            </a:r>
          </a:p>
          <a:p>
            <a:pPr lvl="2"/>
            <a:r>
              <a:rPr lang="en-US" altLang="en-US" sz="2400" dirty="0"/>
              <a:t>A firm can compare the accounts receivable days to the credit terms. </a:t>
            </a:r>
          </a:p>
          <a:p>
            <a:pPr lvl="3"/>
            <a:r>
              <a:rPr lang="en-US" altLang="en-US" sz="2400" dirty="0"/>
              <a:t>For example, if the credit terms specify “net 30” and the accounts receivable days outstanding is 45 days, the firm can conclude that its customers are paying 15 days late, on average.</a:t>
            </a:r>
          </a:p>
          <a:p>
            <a:pPr lvl="2"/>
            <a:r>
              <a:rPr lang="en-US" altLang="en-US" sz="2400" dirty="0"/>
              <a:t>A firm can look at the trend in accounts receivable days.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38</a:t>
            </a:fld>
            <a:endParaRPr lang="en-US" dirty="0"/>
          </a:p>
        </p:txBody>
      </p:sp>
    </p:spTree>
    <p:extLst>
      <p:ext uri="{BB962C8B-B14F-4D97-AF65-F5344CB8AC3E}">
        <p14:creationId xmlns:p14="http://schemas.microsoft.com/office/powerpoint/2010/main" val="302556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Monitoring Accounts Receivable</a:t>
            </a:r>
            <a:r>
              <a:rPr lang="en-US" altLang="en-US" sz="2800" dirty="0">
                <a:solidFill>
                  <a:srgbClr val="C00000"/>
                </a:solidFill>
              </a:rPr>
              <a:t> </a:t>
            </a:r>
            <a:r>
              <a:rPr lang="en-US" altLang="en-US" sz="1800" b="0" dirty="0">
                <a:solidFill>
                  <a:srgbClr val="C00000"/>
                </a:solidFill>
              </a:rPr>
              <a:t>(2</a:t>
            </a:r>
            <a:r>
              <a:rPr lang="en-US" altLang="en-US" sz="1800" b="0" baseline="0" dirty="0">
                <a:solidFill>
                  <a:srgbClr val="C00000"/>
                </a:solidFill>
              </a:rPr>
              <a:t> of 2</a:t>
            </a:r>
            <a:r>
              <a:rPr lang="en-US" altLang="en-US" sz="1800" b="0" dirty="0">
                <a:solidFill>
                  <a:srgbClr val="C00000"/>
                </a:solidFill>
              </a:rPr>
              <a:t>)</a:t>
            </a:r>
            <a:endParaRPr lang="en-US" sz="4000" b="0" dirty="0">
              <a:solidFill>
                <a:srgbClr val="C00000"/>
              </a:solidFill>
            </a:endParaRPr>
          </a:p>
        </p:txBody>
      </p:sp>
      <p:sp>
        <p:nvSpPr>
          <p:cNvPr id="3" name="Content Placeholder 2"/>
          <p:cNvSpPr>
            <a:spLocks noGrp="1"/>
          </p:cNvSpPr>
          <p:nvPr>
            <p:ph idx="1"/>
          </p:nvPr>
        </p:nvSpPr>
        <p:spPr/>
        <p:txBody>
          <a:bodyPr/>
          <a:lstStyle/>
          <a:p>
            <a:r>
              <a:rPr lang="en-US" altLang="en-US" dirty="0"/>
              <a:t>Aging Schedule</a:t>
            </a:r>
          </a:p>
          <a:p>
            <a:pPr lvl="1"/>
            <a:r>
              <a:rPr lang="en-US" altLang="en-US" sz="2400" dirty="0"/>
              <a:t>Categorizes a firm’s accounts by the number of days they have been on the firm’s books</a:t>
            </a:r>
          </a:p>
          <a:p>
            <a:pPr lvl="2"/>
            <a:r>
              <a:rPr lang="en-US" altLang="en-US" sz="2400" dirty="0"/>
              <a:t>It can be prepared using either the number of accounts or the dollar amount of the accounts receivable outstanding.</a:t>
            </a:r>
          </a:p>
        </p:txBody>
      </p:sp>
      <p:sp>
        <p:nvSpPr>
          <p:cNvPr id="4" name="Slide Number Placeholder 3"/>
          <p:cNvSpPr>
            <a:spLocks noGrp="1"/>
          </p:cNvSpPr>
          <p:nvPr>
            <p:ph type="sldNum" sz="quarter" idx="12"/>
          </p:nvPr>
        </p:nvSpPr>
        <p:spPr/>
        <p:txBody>
          <a:bodyPr/>
          <a:lstStyle/>
          <a:p>
            <a:fld id="{200B2350-5261-4F5C-9DF5-EF0D264FC8D2}" type="slidenum">
              <a:rPr lang="en-US" smtClean="0"/>
              <a:pPr/>
              <a:t>39</a:t>
            </a:fld>
            <a:endParaRPr lang="en-US" dirty="0"/>
          </a:p>
        </p:txBody>
      </p:sp>
    </p:spTree>
    <p:extLst>
      <p:ext uri="{BB962C8B-B14F-4D97-AF65-F5344CB8AC3E}">
        <p14:creationId xmlns:p14="http://schemas.microsoft.com/office/powerpoint/2010/main" val="198501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8650" y="365127"/>
            <a:ext cx="7524750" cy="549274"/>
          </a:xfrm>
        </p:spPr>
        <p:txBody>
          <a:bodyPr>
            <a:noAutofit/>
          </a:bodyPr>
          <a:lstStyle/>
          <a:p>
            <a:r>
              <a:rPr lang="en-GB" sz="3600" dirty="0">
                <a:solidFill>
                  <a:srgbClr val="C00000"/>
                </a:solidFill>
              </a:rPr>
              <a:t>One topic, two chapters.</a:t>
            </a:r>
          </a:p>
        </p:txBody>
      </p:sp>
      <p:sp>
        <p:nvSpPr>
          <p:cNvPr id="7" name="Content Placeholder 6"/>
          <p:cNvSpPr>
            <a:spLocks noGrp="1"/>
          </p:cNvSpPr>
          <p:nvPr>
            <p:ph idx="1"/>
          </p:nvPr>
        </p:nvSpPr>
        <p:spPr/>
        <p:txBody>
          <a:bodyPr/>
          <a:lstStyle/>
          <a:p>
            <a:r>
              <a:rPr lang="en-GB" dirty="0"/>
              <a:t>Chapter 26: How firms manage their working capital requirements.</a:t>
            </a:r>
          </a:p>
          <a:p>
            <a:endParaRPr lang="en-GB" dirty="0"/>
          </a:p>
          <a:p>
            <a:r>
              <a:rPr lang="en-GB" dirty="0"/>
              <a:t>Chapter 27: How firms finance their short-term cash needs. </a:t>
            </a:r>
          </a:p>
        </p:txBody>
      </p:sp>
      <p:sp>
        <p:nvSpPr>
          <p:cNvPr id="8" name="Slide Number Placeholder 7"/>
          <p:cNvSpPr>
            <a:spLocks noGrp="1"/>
          </p:cNvSpPr>
          <p:nvPr>
            <p:ph type="sldNum" sz="quarter" idx="12"/>
          </p:nvPr>
        </p:nvSpPr>
        <p:spPr/>
        <p:txBody>
          <a:bodyPr/>
          <a:lstStyle/>
          <a:p>
            <a:fld id="{200B2350-5261-4F5C-9DF5-EF0D264FC8D2}" type="slidenum">
              <a:rPr lang="en-US" smtClean="0"/>
              <a:pPr/>
              <a:t>4</a:t>
            </a:fld>
            <a:endParaRPr lang="en-US" dirty="0"/>
          </a:p>
        </p:txBody>
      </p:sp>
    </p:spTree>
    <p:extLst>
      <p:ext uri="{BB962C8B-B14F-4D97-AF65-F5344CB8AC3E}">
        <p14:creationId xmlns:p14="http://schemas.microsoft.com/office/powerpoint/2010/main" val="3906757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Table 26.2 Aging Schedules</a:t>
            </a:r>
            <a:endParaRPr lang="en-US" dirty="0">
              <a:solidFill>
                <a:srgbClr val="C00000"/>
              </a:solidFill>
            </a:endParaRPr>
          </a:p>
        </p:txBody>
      </p:sp>
      <p:graphicFrame>
        <p:nvGraphicFramePr>
          <p:cNvPr id="5" name="Content Placeholder 4"/>
          <p:cNvGraphicFramePr>
            <a:graphicFrameLocks noGrp="1"/>
          </p:cNvGraphicFramePr>
          <p:nvPr>
            <p:ph idx="1"/>
          </p:nvPr>
        </p:nvGraphicFramePr>
        <p:xfrm>
          <a:off x="457200" y="1996440"/>
          <a:ext cx="8229600" cy="2590800"/>
        </p:xfrm>
        <a:graphic>
          <a:graphicData uri="http://schemas.openxmlformats.org/drawingml/2006/table">
            <a:tbl>
              <a:tblPr firstRow="1" bandRow="1">
                <a:tableStyleId>{2D5ABB26-0587-4C30-8999-92F81FD0307C}</a:tableStyleId>
              </a:tblPr>
              <a:tblGrid>
                <a:gridCol w="1609344">
                  <a:extLst>
                    <a:ext uri="{9D8B030D-6E8A-4147-A177-3AD203B41FA5}">
                      <a16:colId xmlns:a16="http://schemas.microsoft.com/office/drawing/2014/main" val="20000"/>
                    </a:ext>
                  </a:extLst>
                </a:gridCol>
                <a:gridCol w="1609344">
                  <a:extLst>
                    <a:ext uri="{9D8B030D-6E8A-4147-A177-3AD203B41FA5}">
                      <a16:colId xmlns:a16="http://schemas.microsoft.com/office/drawing/2014/main" val="20001"/>
                    </a:ext>
                  </a:extLst>
                </a:gridCol>
                <a:gridCol w="1609344">
                  <a:extLst>
                    <a:ext uri="{9D8B030D-6E8A-4147-A177-3AD203B41FA5}">
                      <a16:colId xmlns:a16="http://schemas.microsoft.com/office/drawing/2014/main" val="20002"/>
                    </a:ext>
                  </a:extLst>
                </a:gridCol>
                <a:gridCol w="1609344">
                  <a:extLst>
                    <a:ext uri="{9D8B030D-6E8A-4147-A177-3AD203B41FA5}">
                      <a16:colId xmlns:a16="http://schemas.microsoft.com/office/drawing/2014/main" val="20003"/>
                    </a:ext>
                  </a:extLst>
                </a:gridCol>
                <a:gridCol w="1792224">
                  <a:extLst>
                    <a:ext uri="{9D8B030D-6E8A-4147-A177-3AD203B41FA5}">
                      <a16:colId xmlns:a16="http://schemas.microsoft.com/office/drawing/2014/main" val="20004"/>
                    </a:ext>
                  </a:extLst>
                </a:gridCol>
              </a:tblGrid>
              <a:tr h="504701">
                <a:tc>
                  <a:txBody>
                    <a:bodyPr/>
                    <a:lstStyle/>
                    <a:p>
                      <a:pPr algn="ctr"/>
                      <a:r>
                        <a:rPr lang="en-US" sz="1600" dirty="0"/>
                        <a:t>Days Outstanding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Number of Accounts</a:t>
                      </a:r>
                      <a:r>
                        <a:rPr lang="en-US" sz="1600" baseline="0" dirty="0"/>
                        <a:t>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Percent of Accounts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Amount</a:t>
                      </a:r>
                      <a:r>
                        <a:rPr lang="en-US" sz="1600" baseline="0" dirty="0"/>
                        <a:t> Outstanding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Percent Outstanding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6883">
                <a:tc>
                  <a:txBody>
                    <a:bodyPr/>
                    <a:lstStyle/>
                    <a:p>
                      <a:pPr algn="ctr"/>
                      <a:r>
                        <a:rPr lang="en-US" sz="1600" dirty="0"/>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38.6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530,000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33.1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6883">
                <a:tc>
                  <a:txBody>
                    <a:bodyPr/>
                    <a:lstStyle/>
                    <a:p>
                      <a:pPr algn="ctr"/>
                      <a:r>
                        <a:rPr lang="en-US" sz="1600" dirty="0"/>
                        <a:t>16−30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450,000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28.1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6883">
                <a:tc>
                  <a:txBody>
                    <a:bodyPr/>
                    <a:lstStyle/>
                    <a:p>
                      <a:pPr algn="ctr"/>
                      <a:r>
                        <a:rPr lang="en-US" sz="1600" dirty="0"/>
                        <a:t>31−45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350,000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21.9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6883">
                <a:tc>
                  <a:txBody>
                    <a:bodyPr/>
                    <a:lstStyle/>
                    <a:p>
                      <a:pPr algn="ctr"/>
                      <a:r>
                        <a:rPr lang="en-US" sz="1600" dirty="0"/>
                        <a:t>46−60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200,000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6883">
                <a:tc>
                  <a:txBody>
                    <a:bodyPr/>
                    <a:lstStyle/>
                    <a:p>
                      <a:pPr algn="ctr"/>
                      <a:r>
                        <a:rPr lang="en-US" sz="16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  70,000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6883">
                <a:tc>
                  <a:txBody>
                    <a:bodyPr/>
                    <a:lstStyle/>
                    <a:p>
                      <a:pPr algn="ctr"/>
                      <a:r>
                        <a:rPr lang="en-US" sz="16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1,600,000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200B2350-5261-4F5C-9DF5-EF0D264FC8D2}" type="slidenum">
              <a:rPr lang="en-US" smtClean="0"/>
              <a:pPr/>
              <a:t>40</a:t>
            </a:fld>
            <a:endParaRPr lang="en-US" dirty="0"/>
          </a:p>
        </p:txBody>
      </p:sp>
    </p:spTree>
    <p:extLst>
      <p:ext uri="{BB962C8B-B14F-4D97-AF65-F5344CB8AC3E}">
        <p14:creationId xmlns:p14="http://schemas.microsoft.com/office/powerpoint/2010/main" val="2290529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Monitoring Accounts Receivable</a:t>
            </a:r>
            <a:endParaRPr lang="en-US" dirty="0">
              <a:solidFill>
                <a:srgbClr val="C00000"/>
              </a:solidFill>
            </a:endParaRPr>
          </a:p>
        </p:txBody>
      </p:sp>
      <p:sp>
        <p:nvSpPr>
          <p:cNvPr id="3" name="Content Placeholder 2"/>
          <p:cNvSpPr>
            <a:spLocks noGrp="1"/>
          </p:cNvSpPr>
          <p:nvPr>
            <p:ph idx="1"/>
          </p:nvPr>
        </p:nvSpPr>
        <p:spPr/>
        <p:txBody>
          <a:bodyPr/>
          <a:lstStyle/>
          <a:p>
            <a:r>
              <a:rPr lang="en-US" altLang="en-US" dirty="0"/>
              <a:t>Payment Pattern</a:t>
            </a:r>
          </a:p>
          <a:p>
            <a:pPr lvl="1"/>
            <a:r>
              <a:rPr lang="en-US" altLang="en-US" sz="2400" dirty="0"/>
              <a:t>Provides information on the percentage of monthly sales that the firm collects in each month after the sale</a:t>
            </a:r>
          </a:p>
          <a:p>
            <a:pPr lvl="2"/>
            <a:r>
              <a:rPr lang="en-US" altLang="en-US" sz="2400" dirty="0"/>
              <a:t>For example, a firm may observe that 10% of its sales are usually collected in the month of the sale, 40% in the month following the sale, 25% two months after the sale, 20% three months after the sale, and 5% four months after the sale.</a:t>
            </a:r>
          </a:p>
          <a:p>
            <a:pPr marL="740664" lvl="3" indent="-283464"/>
            <a:r>
              <a:rPr lang="en-US" altLang="en-US" sz="2400" dirty="0"/>
              <a:t>Management can then watch for deviations from this pattern.</a:t>
            </a:r>
          </a:p>
        </p:txBody>
      </p:sp>
      <p:sp>
        <p:nvSpPr>
          <p:cNvPr id="4" name="Slide Number Placeholder 3"/>
          <p:cNvSpPr>
            <a:spLocks noGrp="1"/>
          </p:cNvSpPr>
          <p:nvPr>
            <p:ph type="sldNum" sz="quarter" idx="12"/>
          </p:nvPr>
        </p:nvSpPr>
        <p:spPr/>
        <p:txBody>
          <a:bodyPr/>
          <a:lstStyle/>
          <a:p>
            <a:fld id="{200B2350-5261-4F5C-9DF5-EF0D264FC8D2}" type="slidenum">
              <a:rPr lang="en-US" smtClean="0"/>
              <a:pPr/>
              <a:t>41</a:t>
            </a:fld>
            <a:endParaRPr lang="en-US" dirty="0"/>
          </a:p>
        </p:txBody>
      </p:sp>
    </p:spTree>
    <p:extLst>
      <p:ext uri="{BB962C8B-B14F-4D97-AF65-F5344CB8AC3E}">
        <p14:creationId xmlns:p14="http://schemas.microsoft.com/office/powerpoint/2010/main" val="1156328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26.4 Payables Management</a:t>
            </a:r>
            <a:endParaRPr lang="en-US" dirty="0">
              <a:solidFill>
                <a:srgbClr val="C00000"/>
              </a:solidFill>
            </a:endParaRPr>
          </a:p>
        </p:txBody>
      </p:sp>
      <p:sp>
        <p:nvSpPr>
          <p:cNvPr id="3" name="Content Placeholder 2"/>
          <p:cNvSpPr>
            <a:spLocks noGrp="1"/>
          </p:cNvSpPr>
          <p:nvPr>
            <p:ph idx="1"/>
          </p:nvPr>
        </p:nvSpPr>
        <p:spPr/>
        <p:txBody>
          <a:bodyPr/>
          <a:lstStyle/>
          <a:p>
            <a:r>
              <a:rPr lang="en-US" altLang="en-US" dirty="0"/>
              <a:t>A firm should borrow using accounts payable only if trade credit is the least expensive source of funding. </a:t>
            </a:r>
          </a:p>
          <a:p>
            <a:pPr lvl="1"/>
            <a:r>
              <a:rPr lang="en-US" altLang="en-US" sz="2400" dirty="0"/>
              <a:t>The cost of the trade credit depends on the </a:t>
            </a:r>
            <a:br>
              <a:rPr lang="en-US" altLang="en-US" sz="2400" dirty="0"/>
            </a:br>
            <a:r>
              <a:rPr lang="en-US" altLang="en-US" sz="2400" dirty="0"/>
              <a:t>credit terms.</a:t>
            </a:r>
          </a:p>
          <a:p>
            <a:pPr lvl="2"/>
            <a:r>
              <a:rPr lang="en-US" altLang="en-US" sz="2400" dirty="0"/>
              <a:t>The higher the discount percentage offered, the greater the cost of forgoing the discount. </a:t>
            </a:r>
          </a:p>
          <a:p>
            <a:pPr lvl="2"/>
            <a:r>
              <a:rPr lang="en-US" altLang="en-US" sz="2400" dirty="0"/>
              <a:t>The shorter the loan period, the greater the cost of forgoing the discount. </a:t>
            </a:r>
          </a:p>
          <a:p>
            <a:pPr lvl="1"/>
            <a:r>
              <a:rPr lang="en-US" altLang="en-US" sz="2400" dirty="0"/>
              <a:t>A firm should always pay on the latest day allowed.</a:t>
            </a:r>
          </a:p>
        </p:txBody>
      </p:sp>
      <p:sp>
        <p:nvSpPr>
          <p:cNvPr id="4" name="Slide Number Placeholder 3"/>
          <p:cNvSpPr>
            <a:spLocks noGrp="1"/>
          </p:cNvSpPr>
          <p:nvPr>
            <p:ph type="sldNum" sz="quarter" idx="12"/>
          </p:nvPr>
        </p:nvSpPr>
        <p:spPr/>
        <p:txBody>
          <a:bodyPr/>
          <a:lstStyle/>
          <a:p>
            <a:fld id="{200B2350-5261-4F5C-9DF5-EF0D264FC8D2}" type="slidenum">
              <a:rPr lang="en-US" smtClean="0"/>
              <a:pPr/>
              <a:t>42</a:t>
            </a:fld>
            <a:endParaRPr lang="en-US" dirty="0"/>
          </a:p>
        </p:txBody>
      </p:sp>
    </p:spTree>
    <p:extLst>
      <p:ext uri="{BB962C8B-B14F-4D97-AF65-F5344CB8AC3E}">
        <p14:creationId xmlns:p14="http://schemas.microsoft.com/office/powerpoint/2010/main" val="2819923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srgbClr val="C00000"/>
                </a:solidFill>
              </a:rPr>
              <a:t>Determining Accounts Payable Days Outstanding</a:t>
            </a:r>
            <a:endParaRPr lang="en-US" dirty="0">
              <a:solidFill>
                <a:srgbClr val="C00000"/>
              </a:solidFill>
            </a:endParaRPr>
          </a:p>
        </p:txBody>
      </p:sp>
      <p:sp>
        <p:nvSpPr>
          <p:cNvPr id="3" name="Content Placeholder 2"/>
          <p:cNvSpPr>
            <a:spLocks noGrp="1"/>
          </p:cNvSpPr>
          <p:nvPr>
            <p:ph idx="1"/>
          </p:nvPr>
        </p:nvSpPr>
        <p:spPr>
          <a:xfrm>
            <a:off x="457200" y="1312652"/>
            <a:ext cx="8229600" cy="1740699"/>
          </a:xfrm>
        </p:spPr>
        <p:txBody>
          <a:bodyPr>
            <a:normAutofit fontScale="92500"/>
          </a:bodyPr>
          <a:lstStyle/>
          <a:p>
            <a:r>
              <a:rPr lang="en-US" altLang="en-US" sz="2200" dirty="0"/>
              <a:t>A firm should monitor its accounts payable to ensure that it is making its payments at an optimal time. </a:t>
            </a:r>
          </a:p>
          <a:p>
            <a:pPr lvl="1"/>
            <a:r>
              <a:rPr lang="en-US" altLang="en-US" sz="2200" dirty="0"/>
              <a:t>Calculate the accounts payable days outstanding and compare it to the credit terms. </a:t>
            </a:r>
          </a:p>
          <a:p>
            <a:pPr lvl="2">
              <a:lnSpc>
                <a:spcPct val="150000"/>
              </a:lnSpc>
            </a:pPr>
            <a:r>
              <a:rPr lang="en-US" altLang="en-US" sz="2200" dirty="0"/>
              <a:t>If the accounts payable outstanding is 45 days and the terms are  </a:t>
            </a:r>
          </a:p>
        </p:txBody>
      </p:sp>
      <p:graphicFrame>
        <p:nvGraphicFramePr>
          <p:cNvPr id="6" name="Object 5"/>
          <p:cNvGraphicFramePr>
            <a:graphicFrameLocks noChangeAspect="1"/>
          </p:cNvGraphicFramePr>
          <p:nvPr>
            <p:extLst>
              <p:ext uri="{D42A27DB-BD31-4B8C-83A1-F6EECF244321}">
                <p14:modId xmlns:p14="http://schemas.microsoft.com/office/powerpoint/2010/main" val="3894343251"/>
              </p:ext>
            </p:extLst>
          </p:nvPr>
        </p:nvGraphicFramePr>
        <p:xfrm>
          <a:off x="2743200" y="2966757"/>
          <a:ext cx="402736" cy="613693"/>
        </p:xfrm>
        <a:graphic>
          <a:graphicData uri="http://schemas.openxmlformats.org/presentationml/2006/ole">
            <mc:AlternateContent xmlns:mc="http://schemas.openxmlformats.org/markup-compatibility/2006">
              <mc:Choice xmlns:v="urn:schemas-microsoft-com:vml" Requires="v">
                <p:oleObj spid="_x0000_s143384" name="Equation" r:id="rId3" imgW="266400" imgH="406080" progId="Equation.DSMT4">
                  <p:embed/>
                </p:oleObj>
              </mc:Choice>
              <mc:Fallback>
                <p:oleObj name="Equation" r:id="rId3" imgW="266400" imgH="406080" progId="Equation.DSMT4">
                  <p:embed/>
                  <p:pic>
                    <p:nvPicPr>
                      <p:cNvPr id="6" name="Object 5"/>
                      <p:cNvPicPr/>
                      <p:nvPr/>
                    </p:nvPicPr>
                    <p:blipFill>
                      <a:blip r:embed="rId4"/>
                      <a:stretch>
                        <a:fillRect/>
                      </a:stretch>
                    </p:blipFill>
                    <p:spPr>
                      <a:xfrm>
                        <a:off x="2743200" y="2966757"/>
                        <a:ext cx="402736" cy="613693"/>
                      </a:xfrm>
                      <a:prstGeom prst="rect">
                        <a:avLst/>
                      </a:prstGeom>
                    </p:spPr>
                  </p:pic>
                </p:oleObj>
              </mc:Fallback>
            </mc:AlternateContent>
          </a:graphicData>
        </a:graphic>
      </p:graphicFrame>
      <p:sp>
        <p:nvSpPr>
          <p:cNvPr id="4" name="Content Placeholder 3"/>
          <p:cNvSpPr>
            <a:spLocks noGrp="1"/>
          </p:cNvSpPr>
          <p:nvPr>
            <p:ph idx="13"/>
          </p:nvPr>
        </p:nvSpPr>
        <p:spPr>
          <a:xfrm>
            <a:off x="3145936" y="3109984"/>
            <a:ext cx="4572000" cy="327237"/>
          </a:xfrm>
        </p:spPr>
        <p:txBody>
          <a:bodyPr>
            <a:normAutofit fontScale="92500" lnSpcReduction="20000"/>
          </a:bodyPr>
          <a:lstStyle/>
          <a:p>
            <a:pPr marL="0" indent="0">
              <a:buNone/>
            </a:pPr>
            <a:r>
              <a:rPr lang="en-US" altLang="en-US" sz="2200" dirty="0"/>
              <a:t>net 30, the firm can conclude that it</a:t>
            </a:r>
            <a:endParaRPr lang="en-IN" sz="2200" dirty="0"/>
          </a:p>
        </p:txBody>
      </p:sp>
      <p:sp>
        <p:nvSpPr>
          <p:cNvPr id="5" name="Content Placeholder 4"/>
          <p:cNvSpPr>
            <a:spLocks noGrp="1"/>
          </p:cNvSpPr>
          <p:nvPr>
            <p:ph type="body" sz="quarter" idx="14"/>
          </p:nvPr>
        </p:nvSpPr>
        <p:spPr>
          <a:xfrm>
            <a:off x="456398" y="3729881"/>
            <a:ext cx="8077200" cy="1771541"/>
          </a:xfrm>
        </p:spPr>
        <p:txBody>
          <a:bodyPr/>
          <a:lstStyle/>
          <a:p>
            <a:pPr marL="1144800" lvl="2" indent="-230400">
              <a:buNone/>
            </a:pPr>
            <a:r>
              <a:rPr lang="en-US" altLang="en-US" sz="2200" dirty="0"/>
              <a:t>   generally pays late and may be risking supplier difficulties. </a:t>
            </a:r>
          </a:p>
          <a:p>
            <a:pPr lvl="2"/>
            <a:endParaRPr lang="en-US" altLang="en-US" sz="2200" dirty="0"/>
          </a:p>
          <a:p>
            <a:pPr lvl="2"/>
            <a:r>
              <a:rPr lang="en-US" altLang="en-US" sz="2200" dirty="0"/>
              <a:t>If the accounts payable days outstanding is 20 days, the firm is paying too early. It could be earning another 10 days’ interest on its money.</a:t>
            </a:r>
          </a:p>
        </p:txBody>
      </p:sp>
      <p:sp>
        <p:nvSpPr>
          <p:cNvPr id="7" name="Slide Number Placeholder 6"/>
          <p:cNvSpPr>
            <a:spLocks noGrp="1"/>
          </p:cNvSpPr>
          <p:nvPr>
            <p:ph type="sldNum" sz="quarter" idx="12"/>
          </p:nvPr>
        </p:nvSpPr>
        <p:spPr/>
        <p:txBody>
          <a:bodyPr/>
          <a:lstStyle/>
          <a:p>
            <a:fld id="{200B2350-5261-4F5C-9DF5-EF0D264FC8D2}" type="slidenum">
              <a:rPr lang="en-US" smtClean="0"/>
              <a:pPr/>
              <a:t>43</a:t>
            </a:fld>
            <a:endParaRPr lang="en-US" dirty="0"/>
          </a:p>
        </p:txBody>
      </p:sp>
    </p:spTree>
    <p:extLst>
      <p:ext uri="{BB962C8B-B14F-4D97-AF65-F5344CB8AC3E}">
        <p14:creationId xmlns:p14="http://schemas.microsoft.com/office/powerpoint/2010/main" val="1794117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26.4 </a:t>
            </a:r>
            <a:r>
              <a:rPr lang="en-US" altLang="en-US" sz="2000" b="0" dirty="0">
                <a:solidFill>
                  <a:srgbClr val="C00000"/>
                </a:solidFill>
              </a:rPr>
              <a:t>(1 of 2)</a:t>
            </a:r>
            <a:endParaRPr lang="en-US" b="0" dirty="0">
              <a:solidFill>
                <a:srgbClr val="C00000"/>
              </a:solidFill>
            </a:endParaRPr>
          </a:p>
        </p:txBody>
      </p:sp>
      <p:sp>
        <p:nvSpPr>
          <p:cNvPr id="4" name="Content Placeholder 3"/>
          <p:cNvSpPr>
            <a:spLocks noGrp="1"/>
          </p:cNvSpPr>
          <p:nvPr>
            <p:ph idx="1"/>
          </p:nvPr>
        </p:nvSpPr>
        <p:spPr>
          <a:xfrm>
            <a:off x="457200" y="1600200"/>
            <a:ext cx="8229600" cy="1981199"/>
          </a:xfrm>
        </p:spPr>
        <p:txBody>
          <a:bodyPr/>
          <a:lstStyle/>
          <a:p>
            <a:pPr marL="0" indent="0">
              <a:buNone/>
            </a:pPr>
            <a:r>
              <a:rPr lang="en-US" sz="2400" b="1" dirty="0"/>
              <a:t>Accounts Payable Management</a:t>
            </a:r>
          </a:p>
          <a:p>
            <a:r>
              <a:rPr lang="en-US" sz="2400" b="1" dirty="0"/>
              <a:t>Problem</a:t>
            </a:r>
          </a:p>
          <a:p>
            <a:pPr marL="741600" indent="-284400">
              <a:spcBef>
                <a:spcPts val="600"/>
              </a:spcBef>
              <a:buFont typeface="Arial" panose="020B0604020202020204" pitchFamily="34" charset="0"/>
              <a:buChar char="−"/>
            </a:pPr>
            <a:r>
              <a:rPr lang="en-US" sz="2400" dirty="0"/>
              <a:t>The Rowd Company has an average accounts payable balance of $250,000. Its average daily cost of goods sold is $14,000, and it receives terms of  </a:t>
            </a:r>
          </a:p>
        </p:txBody>
      </p:sp>
      <p:graphicFrame>
        <p:nvGraphicFramePr>
          <p:cNvPr id="6" name="Object 5"/>
          <p:cNvGraphicFramePr>
            <a:graphicFrameLocks noChangeAspect="1"/>
          </p:cNvGraphicFramePr>
          <p:nvPr/>
        </p:nvGraphicFramePr>
        <p:xfrm>
          <a:off x="6597483" y="3216554"/>
          <a:ext cx="509229" cy="775967"/>
        </p:xfrm>
        <a:graphic>
          <a:graphicData uri="http://schemas.openxmlformats.org/presentationml/2006/ole">
            <mc:AlternateContent xmlns:mc="http://schemas.openxmlformats.org/markup-compatibility/2006">
              <mc:Choice xmlns:v="urn:schemas-microsoft-com:vml" Requires="v">
                <p:oleObj spid="_x0000_s144408" name="Equation" r:id="rId3" imgW="266400" imgH="406080" progId="Equation.DSMT4">
                  <p:embed/>
                </p:oleObj>
              </mc:Choice>
              <mc:Fallback>
                <p:oleObj name="Equation" r:id="rId3" imgW="266400" imgH="406080" progId="Equation.DSMT4">
                  <p:embed/>
                  <p:pic>
                    <p:nvPicPr>
                      <p:cNvPr id="6" name="Object 5"/>
                      <p:cNvPicPr/>
                      <p:nvPr/>
                    </p:nvPicPr>
                    <p:blipFill>
                      <a:blip r:embed="rId4"/>
                      <a:stretch>
                        <a:fillRect/>
                      </a:stretch>
                    </p:blipFill>
                    <p:spPr>
                      <a:xfrm>
                        <a:off x="6597483" y="3216554"/>
                        <a:ext cx="509229" cy="775967"/>
                      </a:xfrm>
                      <a:prstGeom prst="rect">
                        <a:avLst/>
                      </a:prstGeom>
                    </p:spPr>
                  </p:pic>
                </p:oleObj>
              </mc:Fallback>
            </mc:AlternateContent>
          </a:graphicData>
        </a:graphic>
      </p:graphicFrame>
      <p:sp>
        <p:nvSpPr>
          <p:cNvPr id="3" name="Content Placeholder 2"/>
          <p:cNvSpPr>
            <a:spLocks noGrp="1"/>
          </p:cNvSpPr>
          <p:nvPr>
            <p:ph idx="13"/>
          </p:nvPr>
        </p:nvSpPr>
        <p:spPr>
          <a:xfrm>
            <a:off x="7200900" y="3379387"/>
            <a:ext cx="1143000" cy="316128"/>
          </a:xfrm>
        </p:spPr>
        <p:txBody>
          <a:bodyPr>
            <a:normAutofit fontScale="77500" lnSpcReduction="20000"/>
          </a:bodyPr>
          <a:lstStyle/>
          <a:p>
            <a:pPr marL="0" indent="0">
              <a:buNone/>
            </a:pPr>
            <a:r>
              <a:rPr lang="en-US" sz="2400" dirty="0"/>
              <a:t>net 40, </a:t>
            </a:r>
            <a:endParaRPr lang="en-IN" sz="2400" dirty="0"/>
          </a:p>
        </p:txBody>
      </p:sp>
      <p:sp>
        <p:nvSpPr>
          <p:cNvPr id="5" name="Content Placeholder 4"/>
          <p:cNvSpPr>
            <a:spLocks noGrp="1"/>
          </p:cNvSpPr>
          <p:nvPr>
            <p:ph type="body" sz="quarter" idx="14"/>
          </p:nvPr>
        </p:nvSpPr>
        <p:spPr>
          <a:xfrm>
            <a:off x="1219200" y="3992521"/>
            <a:ext cx="7467600" cy="703444"/>
          </a:xfrm>
        </p:spPr>
        <p:txBody>
          <a:bodyPr>
            <a:normAutofit fontScale="85000" lnSpcReduction="10000"/>
          </a:bodyPr>
          <a:lstStyle/>
          <a:p>
            <a:pPr marL="0" indent="0">
              <a:buNone/>
            </a:pPr>
            <a:r>
              <a:rPr lang="en-US" dirty="0"/>
              <a:t>from its</a:t>
            </a:r>
            <a:r>
              <a:rPr lang="en-IN" dirty="0"/>
              <a:t> </a:t>
            </a:r>
            <a:r>
              <a:rPr lang="en-US" dirty="0"/>
              <a:t>suppliers. Rowd chooses to</a:t>
            </a:r>
            <a:r>
              <a:rPr lang="en-IN" dirty="0"/>
              <a:t> </a:t>
            </a:r>
            <a:r>
              <a:rPr lang="en-US" dirty="0"/>
              <a:t>forgo the</a:t>
            </a:r>
            <a:r>
              <a:rPr lang="en-IN" dirty="0"/>
              <a:t> </a:t>
            </a:r>
            <a:r>
              <a:rPr lang="en-US" dirty="0"/>
              <a:t>discount. Is the firm managing its accounts payable well?</a:t>
            </a:r>
          </a:p>
        </p:txBody>
      </p:sp>
      <p:sp>
        <p:nvSpPr>
          <p:cNvPr id="7" name="Slide Number Placeholder 6"/>
          <p:cNvSpPr>
            <a:spLocks noGrp="1"/>
          </p:cNvSpPr>
          <p:nvPr>
            <p:ph type="sldNum" sz="quarter" idx="12"/>
          </p:nvPr>
        </p:nvSpPr>
        <p:spPr/>
        <p:txBody>
          <a:bodyPr/>
          <a:lstStyle/>
          <a:p>
            <a:fld id="{200B2350-5261-4F5C-9DF5-EF0D264FC8D2}" type="slidenum">
              <a:rPr lang="en-US" smtClean="0"/>
              <a:pPr/>
              <a:t>44</a:t>
            </a:fld>
            <a:endParaRPr lang="en-US" dirty="0"/>
          </a:p>
        </p:txBody>
      </p:sp>
    </p:spTree>
    <p:extLst>
      <p:ext uri="{BB962C8B-B14F-4D97-AF65-F5344CB8AC3E}">
        <p14:creationId xmlns:p14="http://schemas.microsoft.com/office/powerpoint/2010/main" val="1223421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26.4 </a:t>
            </a:r>
            <a:r>
              <a:rPr lang="en-US" altLang="en-US" sz="2000" b="0" dirty="0">
                <a:solidFill>
                  <a:srgbClr val="C00000"/>
                </a:solidFill>
              </a:rPr>
              <a:t>(2</a:t>
            </a:r>
            <a:r>
              <a:rPr lang="en-US" altLang="en-US" sz="2000" b="0" baseline="0" dirty="0">
                <a:solidFill>
                  <a:srgbClr val="C00000"/>
                </a:solidFill>
              </a:rPr>
              <a:t> of 2</a:t>
            </a:r>
            <a:r>
              <a:rPr lang="en-US" altLang="en-US" sz="2000" b="0" dirty="0">
                <a:solidFill>
                  <a:srgbClr val="C00000"/>
                </a:solidFill>
              </a:rPr>
              <a:t>)</a:t>
            </a:r>
            <a:endParaRPr lang="en-US" b="0" dirty="0">
              <a:solidFill>
                <a:srgbClr val="C00000"/>
              </a:solidFill>
            </a:endParaRPr>
          </a:p>
        </p:txBody>
      </p:sp>
      <p:sp>
        <p:nvSpPr>
          <p:cNvPr id="4" name="Content Placeholder 3"/>
          <p:cNvSpPr>
            <a:spLocks noGrp="1"/>
          </p:cNvSpPr>
          <p:nvPr>
            <p:ph idx="1"/>
          </p:nvPr>
        </p:nvSpPr>
        <p:spPr>
          <a:xfrm>
            <a:off x="457200" y="1600200"/>
            <a:ext cx="8229600" cy="1676399"/>
          </a:xfrm>
        </p:spPr>
        <p:txBody>
          <a:bodyPr/>
          <a:lstStyle/>
          <a:p>
            <a:pPr marL="0" indent="0">
              <a:buNone/>
            </a:pPr>
            <a:r>
              <a:rPr lang="en-US" sz="2000" b="1" dirty="0"/>
              <a:t>Solution</a:t>
            </a:r>
          </a:p>
          <a:p>
            <a:pPr marL="0" indent="0">
              <a:buNone/>
            </a:pPr>
            <a:r>
              <a:rPr lang="en-US" sz="2400" dirty="0"/>
              <a:t>The firm is not managing its accounts payable well. Rowd’s accounts payable days outstanding is</a:t>
            </a:r>
          </a:p>
        </p:txBody>
      </p:sp>
      <p:graphicFrame>
        <p:nvGraphicFramePr>
          <p:cNvPr id="5" name="Object 4"/>
          <p:cNvGraphicFramePr>
            <a:graphicFrameLocks noChangeAspect="1"/>
          </p:cNvGraphicFramePr>
          <p:nvPr/>
        </p:nvGraphicFramePr>
        <p:xfrm>
          <a:off x="2819400" y="2950759"/>
          <a:ext cx="2947616" cy="790826"/>
        </p:xfrm>
        <a:graphic>
          <a:graphicData uri="http://schemas.openxmlformats.org/presentationml/2006/ole">
            <mc:AlternateContent xmlns:mc="http://schemas.openxmlformats.org/markup-compatibility/2006">
              <mc:Choice xmlns:v="urn:schemas-microsoft-com:vml" Requires="v">
                <p:oleObj spid="_x0000_s145432" name="Equation" r:id="rId3" imgW="1562040" imgH="419040" progId="Equation.DSMT4">
                  <p:embed/>
                </p:oleObj>
              </mc:Choice>
              <mc:Fallback>
                <p:oleObj name="Equation" r:id="rId3" imgW="1562040" imgH="41904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950759"/>
                        <a:ext cx="2947616" cy="7908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p:cNvSpPr>
            <a:spLocks noGrp="1"/>
          </p:cNvSpPr>
          <p:nvPr>
            <p:ph type="body" sz="quarter" idx="14"/>
          </p:nvPr>
        </p:nvSpPr>
        <p:spPr>
          <a:xfrm>
            <a:off x="457200" y="3886200"/>
            <a:ext cx="8229600" cy="1524000"/>
          </a:xfrm>
        </p:spPr>
        <p:txBody>
          <a:bodyPr>
            <a:normAutofit lnSpcReduction="10000"/>
          </a:bodyPr>
          <a:lstStyle/>
          <a:p>
            <a:pPr marL="0" indent="0">
              <a:buNone/>
            </a:pPr>
            <a:r>
              <a:rPr lang="en-US" dirty="0"/>
              <a:t>If Rowd made payment three days earlier, it could take advantage of the 2% discount. If for some reason it chooses to forgo the discount, it should not be paying the full amount until the fortieth day.</a:t>
            </a:r>
          </a:p>
        </p:txBody>
      </p:sp>
      <p:sp>
        <p:nvSpPr>
          <p:cNvPr id="3" name="Slide Number Placeholder 2"/>
          <p:cNvSpPr>
            <a:spLocks noGrp="1"/>
          </p:cNvSpPr>
          <p:nvPr>
            <p:ph type="sldNum" sz="quarter" idx="12"/>
          </p:nvPr>
        </p:nvSpPr>
        <p:spPr/>
        <p:txBody>
          <a:bodyPr/>
          <a:lstStyle/>
          <a:p>
            <a:fld id="{200B2350-5261-4F5C-9DF5-EF0D264FC8D2}" type="slidenum">
              <a:rPr lang="en-US" smtClean="0"/>
              <a:pPr/>
              <a:t>45</a:t>
            </a:fld>
            <a:endParaRPr lang="en-US" dirty="0"/>
          </a:p>
        </p:txBody>
      </p:sp>
    </p:spTree>
    <p:extLst>
      <p:ext uri="{BB962C8B-B14F-4D97-AF65-F5344CB8AC3E}">
        <p14:creationId xmlns:p14="http://schemas.microsoft.com/office/powerpoint/2010/main" val="3650516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Stretching Accounts Payable</a:t>
            </a:r>
            <a:endParaRPr lang="en-US" dirty="0">
              <a:solidFill>
                <a:srgbClr val="C00000"/>
              </a:solidFill>
            </a:endParaRPr>
          </a:p>
        </p:txBody>
      </p:sp>
      <p:sp>
        <p:nvSpPr>
          <p:cNvPr id="3" name="Content Placeholder 2"/>
          <p:cNvSpPr>
            <a:spLocks noGrp="1"/>
          </p:cNvSpPr>
          <p:nvPr>
            <p:ph idx="1"/>
          </p:nvPr>
        </p:nvSpPr>
        <p:spPr>
          <a:xfrm>
            <a:off x="452926" y="1478127"/>
            <a:ext cx="8614874" cy="1930006"/>
          </a:xfrm>
        </p:spPr>
        <p:txBody>
          <a:bodyPr>
            <a:normAutofit lnSpcReduction="10000"/>
          </a:bodyPr>
          <a:lstStyle/>
          <a:p>
            <a:r>
              <a:rPr lang="en-US" altLang="en-US" sz="2800" dirty="0"/>
              <a:t>Stretching the Accounts Payable</a:t>
            </a:r>
          </a:p>
          <a:p>
            <a:pPr lvl="1"/>
            <a:r>
              <a:rPr lang="en-US" altLang="en-US" sz="2400" dirty="0"/>
              <a:t>When a firm ignores a payment due period and pays later</a:t>
            </a:r>
          </a:p>
          <a:p>
            <a:pPr lvl="2"/>
            <a:r>
              <a:rPr lang="en-US" altLang="en-US" sz="2200" dirty="0"/>
              <a:t>For example: </a:t>
            </a:r>
          </a:p>
          <a:p>
            <a:pPr lvl="3"/>
            <a:r>
              <a:rPr lang="en-US" altLang="en-US" sz="2200" dirty="0"/>
              <a:t>Given Net 30 terms, a firm may pay on day 45.</a:t>
            </a:r>
          </a:p>
          <a:p>
            <a:pPr lvl="3"/>
            <a:r>
              <a:rPr lang="en-US" altLang="en-US" sz="2200" dirty="0"/>
              <a:t>Given </a:t>
            </a:r>
          </a:p>
        </p:txBody>
      </p:sp>
      <p:graphicFrame>
        <p:nvGraphicFramePr>
          <p:cNvPr id="4" name="Object 3"/>
          <p:cNvGraphicFramePr>
            <a:graphicFrameLocks noChangeAspect="1"/>
          </p:cNvGraphicFramePr>
          <p:nvPr/>
        </p:nvGraphicFramePr>
        <p:xfrm>
          <a:off x="2833022" y="3421886"/>
          <a:ext cx="423646" cy="753146"/>
        </p:xfrm>
        <a:graphic>
          <a:graphicData uri="http://schemas.openxmlformats.org/presentationml/2006/ole">
            <mc:AlternateContent xmlns:mc="http://schemas.openxmlformats.org/markup-compatibility/2006">
              <mc:Choice xmlns:v="urn:schemas-microsoft-com:vml" Requires="v">
                <p:oleObj spid="_x0000_s146456" name="Equation" r:id="rId3" imgW="228600" imgH="406080" progId="Equation.DSMT4">
                  <p:embed/>
                </p:oleObj>
              </mc:Choice>
              <mc:Fallback>
                <p:oleObj name="Equation" r:id="rId3" imgW="228600" imgH="406080" progId="Equation.DSMT4">
                  <p:embed/>
                  <p:pic>
                    <p:nvPicPr>
                      <p:cNvPr id="4" name="Object 3"/>
                      <p:cNvPicPr/>
                      <p:nvPr/>
                    </p:nvPicPr>
                    <p:blipFill>
                      <a:blip r:embed="rId4"/>
                      <a:stretch>
                        <a:fillRect/>
                      </a:stretch>
                    </p:blipFill>
                    <p:spPr>
                      <a:xfrm>
                        <a:off x="2833022" y="3421886"/>
                        <a:ext cx="423646" cy="753146"/>
                      </a:xfrm>
                      <a:prstGeom prst="rect">
                        <a:avLst/>
                      </a:prstGeom>
                    </p:spPr>
                  </p:pic>
                </p:oleObj>
              </mc:Fallback>
            </mc:AlternateContent>
          </a:graphicData>
        </a:graphic>
      </p:graphicFrame>
      <p:sp>
        <p:nvSpPr>
          <p:cNvPr id="5" name="Content Placeholder 4"/>
          <p:cNvSpPr>
            <a:spLocks noGrp="1"/>
          </p:cNvSpPr>
          <p:nvPr>
            <p:ph idx="13"/>
          </p:nvPr>
        </p:nvSpPr>
        <p:spPr>
          <a:xfrm>
            <a:off x="3300110" y="3599723"/>
            <a:ext cx="4712293" cy="304800"/>
          </a:xfrm>
        </p:spPr>
        <p:txBody>
          <a:bodyPr>
            <a:normAutofit fontScale="77500" lnSpcReduction="20000"/>
          </a:bodyPr>
          <a:lstStyle/>
          <a:p>
            <a:pPr marL="0" lvl="3" indent="0">
              <a:buNone/>
            </a:pPr>
            <a:r>
              <a:rPr lang="en-US" altLang="en-US" sz="2200" dirty="0"/>
              <a:t>Net 30 terms, a firm may pay on day</a:t>
            </a:r>
          </a:p>
        </p:txBody>
      </p:sp>
      <p:sp>
        <p:nvSpPr>
          <p:cNvPr id="7" name="Content Placeholder 6"/>
          <p:cNvSpPr>
            <a:spLocks noGrp="1"/>
          </p:cNvSpPr>
          <p:nvPr>
            <p:ph idx="14"/>
          </p:nvPr>
        </p:nvSpPr>
        <p:spPr>
          <a:xfrm>
            <a:off x="2833022" y="4191116"/>
            <a:ext cx="5975647" cy="375703"/>
          </a:xfrm>
        </p:spPr>
        <p:txBody>
          <a:bodyPr>
            <a:normAutofit fontScale="92500" lnSpcReduction="10000"/>
          </a:bodyPr>
          <a:lstStyle/>
          <a:p>
            <a:pPr marL="0" indent="0">
              <a:buNone/>
            </a:pPr>
            <a:r>
              <a:rPr lang="en-US" altLang="en-US" dirty="0"/>
              <a:t>12 and still take the 2% discount.</a:t>
            </a:r>
          </a:p>
        </p:txBody>
      </p:sp>
      <p:sp>
        <p:nvSpPr>
          <p:cNvPr id="10" name="Content Placeholder 9"/>
          <p:cNvSpPr>
            <a:spLocks noGrp="1"/>
          </p:cNvSpPr>
          <p:nvPr>
            <p:ph idx="17"/>
          </p:nvPr>
        </p:nvSpPr>
        <p:spPr>
          <a:xfrm>
            <a:off x="452927" y="4821767"/>
            <a:ext cx="8229600" cy="1060139"/>
          </a:xfrm>
        </p:spPr>
        <p:txBody>
          <a:bodyPr/>
          <a:lstStyle/>
          <a:p>
            <a:pPr marL="1144800" lvl="2" indent="-230400"/>
            <a:r>
              <a:rPr lang="en-US" altLang="en-US" sz="2200" dirty="0"/>
              <a:t>Suppliers may react to a firm whose payments are always late by imposing late fees or terms of cash on delivery (COD) or cash before delivery (CBD).</a:t>
            </a:r>
          </a:p>
        </p:txBody>
      </p:sp>
      <p:sp>
        <p:nvSpPr>
          <p:cNvPr id="6" name="Slide Number Placeholder 5"/>
          <p:cNvSpPr>
            <a:spLocks noGrp="1"/>
          </p:cNvSpPr>
          <p:nvPr>
            <p:ph type="sldNum" sz="quarter" idx="12"/>
          </p:nvPr>
        </p:nvSpPr>
        <p:spPr/>
        <p:txBody>
          <a:bodyPr/>
          <a:lstStyle/>
          <a:p>
            <a:fld id="{200B2350-5261-4F5C-9DF5-EF0D264FC8D2}" type="slidenum">
              <a:rPr lang="en-US" smtClean="0"/>
              <a:pPr/>
              <a:t>46</a:t>
            </a:fld>
            <a:endParaRPr lang="en-US" dirty="0"/>
          </a:p>
        </p:txBody>
      </p:sp>
    </p:spTree>
    <p:extLst>
      <p:ext uri="{BB962C8B-B14F-4D97-AF65-F5344CB8AC3E}">
        <p14:creationId xmlns:p14="http://schemas.microsoft.com/office/powerpoint/2010/main" val="336840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Textbook Example 26.5 </a:t>
            </a:r>
            <a:r>
              <a:rPr lang="en-US" altLang="en-US" sz="2000" b="0" dirty="0">
                <a:solidFill>
                  <a:srgbClr val="C00000"/>
                </a:solidFill>
              </a:rPr>
              <a:t>(1 of 2)</a:t>
            </a:r>
            <a:endParaRPr lang="en-US" b="0" dirty="0">
              <a:solidFill>
                <a:srgbClr val="C00000"/>
              </a:solidFill>
            </a:endParaRPr>
          </a:p>
        </p:txBody>
      </p:sp>
      <p:sp>
        <p:nvSpPr>
          <p:cNvPr id="4" name="Content Placeholder 3"/>
          <p:cNvSpPr>
            <a:spLocks noGrp="1"/>
          </p:cNvSpPr>
          <p:nvPr>
            <p:ph idx="1"/>
          </p:nvPr>
        </p:nvSpPr>
        <p:spPr/>
        <p:txBody>
          <a:bodyPr>
            <a:normAutofit fontScale="70000" lnSpcReduction="20000"/>
          </a:bodyPr>
          <a:lstStyle/>
          <a:p>
            <a:pPr marL="0" indent="0">
              <a:buNone/>
            </a:pPr>
            <a:r>
              <a:rPr lang="en-US" sz="2400" b="1" dirty="0"/>
              <a:t>Cost of Trade Credit with Stretched Accounts Payable</a:t>
            </a:r>
          </a:p>
          <a:p>
            <a:r>
              <a:rPr lang="en-US" sz="2400" b="1" dirty="0"/>
              <a:t>Problem</a:t>
            </a:r>
          </a:p>
          <a:p>
            <a:pPr marL="741600" indent="-284400">
              <a:spcBef>
                <a:spcPts val="600"/>
              </a:spcBef>
              <a:buFont typeface="Arial" panose="020B0604020202020204" pitchFamily="34" charset="0"/>
              <a:buChar char="−"/>
            </a:pPr>
            <a:r>
              <a:rPr lang="en-US" sz="2400" dirty="0"/>
              <a:t>What is the effective annual cost of credit terms of  </a:t>
            </a:r>
          </a:p>
        </p:txBody>
      </p:sp>
      <p:graphicFrame>
        <p:nvGraphicFramePr>
          <p:cNvPr id="6" name="Object 5"/>
          <p:cNvGraphicFramePr>
            <a:graphicFrameLocks noChangeAspect="1"/>
          </p:cNvGraphicFramePr>
          <p:nvPr>
            <p:extLst>
              <p:ext uri="{D42A27DB-BD31-4B8C-83A1-F6EECF244321}">
                <p14:modId xmlns:p14="http://schemas.microsoft.com/office/powerpoint/2010/main" val="3817456054"/>
              </p:ext>
            </p:extLst>
          </p:nvPr>
        </p:nvGraphicFramePr>
        <p:xfrm>
          <a:off x="1409264" y="2528237"/>
          <a:ext cx="456433" cy="695517"/>
        </p:xfrm>
        <a:graphic>
          <a:graphicData uri="http://schemas.openxmlformats.org/presentationml/2006/ole">
            <mc:AlternateContent xmlns:mc="http://schemas.openxmlformats.org/markup-compatibility/2006">
              <mc:Choice xmlns:v="urn:schemas-microsoft-com:vml" Requires="v">
                <p:oleObj spid="_x0000_s147480" name="Equation" r:id="rId3" imgW="266400" imgH="406080" progId="Equation.DSMT4">
                  <p:embed/>
                </p:oleObj>
              </mc:Choice>
              <mc:Fallback>
                <p:oleObj name="Equation" r:id="rId3" imgW="266400" imgH="406080" progId="Equation.DSMT4">
                  <p:embed/>
                  <p:pic>
                    <p:nvPicPr>
                      <p:cNvPr id="6" name="Object 5"/>
                      <p:cNvPicPr/>
                      <p:nvPr/>
                    </p:nvPicPr>
                    <p:blipFill>
                      <a:blip r:embed="rId4"/>
                      <a:stretch>
                        <a:fillRect/>
                      </a:stretch>
                    </p:blipFill>
                    <p:spPr>
                      <a:xfrm>
                        <a:off x="1409264" y="2528237"/>
                        <a:ext cx="456433" cy="695517"/>
                      </a:xfrm>
                      <a:prstGeom prst="rect">
                        <a:avLst/>
                      </a:prstGeom>
                    </p:spPr>
                  </p:pic>
                </p:oleObj>
              </mc:Fallback>
            </mc:AlternateContent>
          </a:graphicData>
        </a:graphic>
      </p:graphicFrame>
      <p:sp>
        <p:nvSpPr>
          <p:cNvPr id="3" name="Content Placeholder 2"/>
          <p:cNvSpPr>
            <a:spLocks noGrp="1"/>
          </p:cNvSpPr>
          <p:nvPr>
            <p:ph idx="13"/>
          </p:nvPr>
        </p:nvSpPr>
        <p:spPr>
          <a:xfrm>
            <a:off x="1828800" y="2667000"/>
            <a:ext cx="7696200" cy="3107108"/>
          </a:xfrm>
        </p:spPr>
        <p:txBody>
          <a:bodyPr/>
          <a:lstStyle/>
          <a:p>
            <a:pPr marL="0" indent="0">
              <a:buNone/>
            </a:pPr>
            <a:r>
              <a:rPr lang="en-US" sz="2400" dirty="0"/>
              <a:t>net 40, </a:t>
            </a:r>
          </a:p>
          <a:p>
            <a:pPr marL="0" indent="0">
              <a:buNone/>
            </a:pPr>
            <a:endParaRPr lang="en-US" sz="2400" dirty="0"/>
          </a:p>
          <a:p>
            <a:pPr marL="0" indent="0">
              <a:buNone/>
            </a:pPr>
            <a:r>
              <a:rPr lang="en-US" sz="2400" dirty="0"/>
              <a:t>if the firm stretches the accounts payable to 60 days?</a:t>
            </a:r>
          </a:p>
        </p:txBody>
      </p:sp>
      <p:sp>
        <p:nvSpPr>
          <p:cNvPr id="5" name="Slide Number Placeholder 4"/>
          <p:cNvSpPr>
            <a:spLocks noGrp="1"/>
          </p:cNvSpPr>
          <p:nvPr>
            <p:ph type="sldNum" sz="quarter" idx="12"/>
          </p:nvPr>
        </p:nvSpPr>
        <p:spPr/>
        <p:txBody>
          <a:bodyPr/>
          <a:lstStyle/>
          <a:p>
            <a:fld id="{200B2350-5261-4F5C-9DF5-EF0D264FC8D2}" type="slidenum">
              <a:rPr lang="en-US" smtClean="0"/>
              <a:pPr/>
              <a:t>47</a:t>
            </a:fld>
            <a:endParaRPr lang="en-US" dirty="0"/>
          </a:p>
        </p:txBody>
      </p:sp>
    </p:spTree>
    <p:extLst>
      <p:ext uri="{BB962C8B-B14F-4D97-AF65-F5344CB8AC3E}">
        <p14:creationId xmlns:p14="http://schemas.microsoft.com/office/powerpoint/2010/main" val="888207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solidFill>
                  <a:srgbClr val="C00000"/>
                </a:solidFill>
              </a:rPr>
              <a:t>Textbook Example 26.5 </a:t>
            </a:r>
            <a:r>
              <a:rPr lang="en-US" altLang="en-US" sz="2000" b="0" dirty="0">
                <a:solidFill>
                  <a:srgbClr val="C00000"/>
                </a:solidFill>
              </a:rPr>
              <a:t>(2 of 2)</a:t>
            </a:r>
            <a:endParaRPr lang="en-US" dirty="0">
              <a:solidFill>
                <a:srgbClr val="C00000"/>
              </a:solidFill>
            </a:endParaRPr>
          </a:p>
        </p:txBody>
      </p:sp>
      <p:sp>
        <p:nvSpPr>
          <p:cNvPr id="5" name="Content Placeholder 4"/>
          <p:cNvSpPr>
            <a:spLocks noGrp="1"/>
          </p:cNvSpPr>
          <p:nvPr>
            <p:ph idx="1"/>
          </p:nvPr>
        </p:nvSpPr>
        <p:spPr>
          <a:xfrm>
            <a:off x="457200" y="1600201"/>
            <a:ext cx="8229600" cy="761999"/>
          </a:xfrm>
        </p:spPr>
        <p:txBody>
          <a:bodyPr>
            <a:normAutofit lnSpcReduction="10000"/>
          </a:bodyPr>
          <a:lstStyle/>
          <a:p>
            <a:pPr marL="0" indent="0">
              <a:buNone/>
            </a:pPr>
            <a:r>
              <a:rPr lang="en-US" sz="2000" b="1" dirty="0"/>
              <a:t>Solution</a:t>
            </a:r>
          </a:p>
          <a:p>
            <a:pPr marL="0" indent="0">
              <a:buNone/>
            </a:pPr>
            <a:r>
              <a:rPr lang="en-US" sz="2000" dirty="0"/>
              <a:t>The interest rate per period is</a:t>
            </a:r>
          </a:p>
        </p:txBody>
      </p:sp>
      <p:graphicFrame>
        <p:nvGraphicFramePr>
          <p:cNvPr id="16" name="Object 15"/>
          <p:cNvGraphicFramePr>
            <a:graphicFrameLocks noChangeAspect="1"/>
          </p:cNvGraphicFramePr>
          <p:nvPr/>
        </p:nvGraphicFramePr>
        <p:xfrm>
          <a:off x="3835494" y="1949228"/>
          <a:ext cx="1490188" cy="644406"/>
        </p:xfrm>
        <a:graphic>
          <a:graphicData uri="http://schemas.openxmlformats.org/presentationml/2006/ole">
            <mc:AlternateContent xmlns:mc="http://schemas.openxmlformats.org/markup-compatibility/2006">
              <mc:Choice xmlns:v="urn:schemas-microsoft-com:vml" Requires="v">
                <p:oleObj spid="_x0000_s148548" name="Equation" r:id="rId3" imgW="939600" imgH="406080" progId="Equation.DSMT4">
                  <p:embed/>
                </p:oleObj>
              </mc:Choice>
              <mc:Fallback>
                <p:oleObj name="Equation" r:id="rId3" imgW="939600" imgH="406080" progId="Equation.DSMT4">
                  <p:embed/>
                  <p:pic>
                    <p:nvPicPr>
                      <p:cNvPr id="16"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94" y="1949228"/>
                        <a:ext cx="1490188" cy="644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idx="16"/>
          </p:nvPr>
        </p:nvSpPr>
        <p:spPr>
          <a:xfrm>
            <a:off x="5410200" y="2084025"/>
            <a:ext cx="3508963" cy="330926"/>
          </a:xfrm>
        </p:spPr>
        <p:txBody>
          <a:bodyPr>
            <a:normAutofit fontScale="92500" lnSpcReduction="10000"/>
          </a:bodyPr>
          <a:lstStyle/>
          <a:p>
            <a:pPr>
              <a:buNone/>
            </a:pPr>
            <a:r>
              <a:rPr lang="en-US" sz="2000" dirty="0"/>
              <a:t>If the firm delays payment until</a:t>
            </a:r>
          </a:p>
        </p:txBody>
      </p:sp>
      <p:sp>
        <p:nvSpPr>
          <p:cNvPr id="10" name="Content Placeholder 9"/>
          <p:cNvSpPr>
            <a:spLocks noGrp="1"/>
          </p:cNvSpPr>
          <p:nvPr>
            <p:ph idx="17"/>
          </p:nvPr>
        </p:nvSpPr>
        <p:spPr>
          <a:xfrm>
            <a:off x="457200" y="2590800"/>
            <a:ext cx="8229600" cy="762000"/>
          </a:xfrm>
        </p:spPr>
        <p:txBody>
          <a:bodyPr>
            <a:noAutofit/>
          </a:bodyPr>
          <a:lstStyle/>
          <a:p>
            <a:pPr marL="0">
              <a:lnSpc>
                <a:spcPct val="150000"/>
              </a:lnSpc>
              <a:buNone/>
            </a:pPr>
            <a:r>
              <a:rPr lang="en-US" sz="2000" dirty="0"/>
              <a:t>the sixtieth day, it has use of the funds for 45 days beyond the discount period. There are</a:t>
            </a:r>
          </a:p>
        </p:txBody>
      </p:sp>
      <p:graphicFrame>
        <p:nvGraphicFramePr>
          <p:cNvPr id="17" name="Object 16"/>
          <p:cNvGraphicFramePr>
            <a:graphicFrameLocks noChangeAspect="1"/>
          </p:cNvGraphicFramePr>
          <p:nvPr/>
        </p:nvGraphicFramePr>
        <p:xfrm>
          <a:off x="2481647" y="3039156"/>
          <a:ext cx="1214104" cy="627288"/>
        </p:xfrm>
        <a:graphic>
          <a:graphicData uri="http://schemas.openxmlformats.org/presentationml/2006/ole">
            <mc:AlternateContent xmlns:mc="http://schemas.openxmlformats.org/markup-compatibility/2006">
              <mc:Choice xmlns:v="urn:schemas-microsoft-com:vml" Requires="v">
                <p:oleObj spid="_x0000_s148549" name="Equation" r:id="rId5" imgW="761760" imgH="393480" progId="Equation.DSMT4">
                  <p:embed/>
                </p:oleObj>
              </mc:Choice>
              <mc:Fallback>
                <p:oleObj name="Equation" r:id="rId5" imgW="761760" imgH="393480" progId="Equation.DSMT4">
                  <p:embed/>
                  <p:pic>
                    <p:nvPicPr>
                      <p:cNvPr id="17"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1647" y="3039156"/>
                        <a:ext cx="1214104" cy="62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p:cNvSpPr>
            <a:spLocks noGrp="1"/>
          </p:cNvSpPr>
          <p:nvPr>
            <p:ph idx="19"/>
          </p:nvPr>
        </p:nvSpPr>
        <p:spPr>
          <a:xfrm>
            <a:off x="3781361" y="3223849"/>
            <a:ext cx="4819828" cy="304800"/>
          </a:xfrm>
        </p:spPr>
        <p:txBody>
          <a:bodyPr>
            <a:normAutofit fontScale="85000" lnSpcReduction="10000"/>
          </a:bodyPr>
          <a:lstStyle/>
          <a:p>
            <a:pPr>
              <a:buNone/>
            </a:pPr>
            <a:r>
              <a:rPr lang="en-US" sz="2000" dirty="0"/>
              <a:t>45-day periods in one year. Thus, the </a:t>
            </a:r>
          </a:p>
        </p:txBody>
      </p:sp>
      <p:sp>
        <p:nvSpPr>
          <p:cNvPr id="11" name="Content Placeholder 10"/>
          <p:cNvSpPr>
            <a:spLocks noGrp="1"/>
          </p:cNvSpPr>
          <p:nvPr>
            <p:ph idx="18"/>
          </p:nvPr>
        </p:nvSpPr>
        <p:spPr>
          <a:xfrm>
            <a:off x="457200" y="3752842"/>
            <a:ext cx="2641131" cy="293903"/>
          </a:xfrm>
        </p:spPr>
        <p:txBody>
          <a:bodyPr>
            <a:noAutofit/>
          </a:bodyPr>
          <a:lstStyle/>
          <a:p>
            <a:pPr>
              <a:buNone/>
            </a:pPr>
            <a:r>
              <a:rPr lang="en-US" sz="2000" dirty="0"/>
              <a:t>effective annual cost is </a:t>
            </a:r>
          </a:p>
        </p:txBody>
      </p:sp>
      <p:graphicFrame>
        <p:nvGraphicFramePr>
          <p:cNvPr id="2" name="Object 1"/>
          <p:cNvGraphicFramePr>
            <a:graphicFrameLocks noChangeAspect="1"/>
          </p:cNvGraphicFramePr>
          <p:nvPr>
            <p:extLst>
              <p:ext uri="{D42A27DB-BD31-4B8C-83A1-F6EECF244321}">
                <p14:modId xmlns:p14="http://schemas.microsoft.com/office/powerpoint/2010/main" val="3148911490"/>
              </p:ext>
            </p:extLst>
          </p:nvPr>
        </p:nvGraphicFramePr>
        <p:xfrm>
          <a:off x="3088699" y="3752842"/>
          <a:ext cx="2505075" cy="438150"/>
        </p:xfrm>
        <a:graphic>
          <a:graphicData uri="http://schemas.openxmlformats.org/presentationml/2006/ole">
            <mc:AlternateContent xmlns:mc="http://schemas.openxmlformats.org/markup-compatibility/2006">
              <mc:Choice xmlns:v="urn:schemas-microsoft-com:vml" Requires="v">
                <p:oleObj spid="_x0000_s148550" name="Equation" r:id="rId7" imgW="1600200" imgH="279360" progId="Equation.DSMT4">
                  <p:embed/>
                </p:oleObj>
              </mc:Choice>
              <mc:Fallback>
                <p:oleObj name="Equation" r:id="rId7" imgW="1600200" imgH="279360" progId="Equation.DSMT4">
                  <p:embed/>
                  <p:pic>
                    <p:nvPicPr>
                      <p:cNvPr id="2" name="Object 1"/>
                      <p:cNvPicPr/>
                      <p:nvPr/>
                    </p:nvPicPr>
                    <p:blipFill>
                      <a:blip r:embed="rId8"/>
                      <a:stretch>
                        <a:fillRect/>
                      </a:stretch>
                    </p:blipFill>
                    <p:spPr>
                      <a:xfrm>
                        <a:off x="3088699" y="3752842"/>
                        <a:ext cx="2505075" cy="438150"/>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200B2350-5261-4F5C-9DF5-EF0D264FC8D2}" type="slidenum">
              <a:rPr lang="en-US" smtClean="0"/>
              <a:pPr/>
              <a:t>48</a:t>
            </a:fld>
            <a:endParaRPr lang="en-US" dirty="0"/>
          </a:p>
        </p:txBody>
      </p:sp>
    </p:spTree>
    <p:extLst>
      <p:ext uri="{BB962C8B-B14F-4D97-AF65-F5344CB8AC3E}">
        <p14:creationId xmlns:p14="http://schemas.microsoft.com/office/powerpoint/2010/main" val="736571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7"/>
            <a:ext cx="7886700" cy="1325563"/>
          </a:xfrm>
        </p:spPr>
        <p:txBody>
          <a:bodyPr/>
          <a:lstStyle/>
          <a:p>
            <a:r>
              <a:rPr lang="en-US" altLang="en-US" dirty="0">
                <a:solidFill>
                  <a:srgbClr val="C00000"/>
                </a:solidFill>
              </a:rPr>
              <a:t>26.5 Inventory Management </a:t>
            </a:r>
            <a:r>
              <a:rPr lang="en-US" altLang="en-US" sz="2000" b="0" dirty="0">
                <a:solidFill>
                  <a:srgbClr val="C00000"/>
                </a:solidFill>
              </a:rPr>
              <a:t>(1 of 2)</a:t>
            </a:r>
            <a:endParaRPr lang="en-US" b="0" dirty="0">
              <a:solidFill>
                <a:srgbClr val="C00000"/>
              </a:solidFill>
            </a:endParaRPr>
          </a:p>
        </p:txBody>
      </p:sp>
      <p:sp>
        <p:nvSpPr>
          <p:cNvPr id="3" name="Content Placeholder 2"/>
          <p:cNvSpPr>
            <a:spLocks noGrp="1"/>
          </p:cNvSpPr>
          <p:nvPr>
            <p:ph idx="1"/>
          </p:nvPr>
        </p:nvSpPr>
        <p:spPr>
          <a:xfrm>
            <a:off x="533400" y="1447800"/>
            <a:ext cx="7981950" cy="4729163"/>
          </a:xfrm>
        </p:spPr>
        <p:txBody>
          <a:bodyPr>
            <a:normAutofit/>
          </a:bodyPr>
          <a:lstStyle/>
          <a:p>
            <a:r>
              <a:rPr lang="en-US" altLang="en-US" sz="2200" dirty="0"/>
              <a:t>Benefits of Holding Inventory</a:t>
            </a:r>
          </a:p>
          <a:p>
            <a:pPr lvl="1"/>
            <a:r>
              <a:rPr lang="en-US" altLang="en-US" dirty="0"/>
              <a:t>Prevent stock-outs: running out of goods.</a:t>
            </a:r>
          </a:p>
          <a:p>
            <a:pPr lvl="1"/>
            <a:r>
              <a:rPr lang="en-US" altLang="en-US" dirty="0"/>
              <a:t>Seasonality in demand</a:t>
            </a:r>
          </a:p>
          <a:p>
            <a:r>
              <a:rPr lang="en-US" altLang="en-US" sz="2200" dirty="0"/>
              <a:t>Costs of Holding Inventory</a:t>
            </a:r>
          </a:p>
          <a:p>
            <a:pPr lvl="1"/>
            <a:r>
              <a:rPr lang="en-US" altLang="en-US" dirty="0"/>
              <a:t>Acquisition costs</a:t>
            </a:r>
          </a:p>
          <a:p>
            <a:pPr lvl="1"/>
            <a:r>
              <a:rPr lang="en-US" altLang="en-US" dirty="0"/>
              <a:t>Order costs (costs of placing the order)</a:t>
            </a:r>
          </a:p>
          <a:p>
            <a:pPr lvl="1"/>
            <a:r>
              <a:rPr lang="en-US" altLang="en-US" dirty="0"/>
              <a:t>Carrying costs (storage, insurance, taxes, spoilage, obsolescence, opportunity cost)</a:t>
            </a:r>
          </a:p>
          <a:p>
            <a:pPr lvl="2"/>
            <a:r>
              <a:rPr lang="en-US" altLang="en-US" sz="2200" dirty="0"/>
              <a:t>Minimizing these costs involves trade-offs.</a:t>
            </a:r>
          </a:p>
          <a:p>
            <a:pPr lvl="2"/>
            <a:r>
              <a:rPr lang="en-US" altLang="en-US" sz="2200" dirty="0"/>
              <a:t>Assuming no quantity discounts, the lower the inventory, the lower its carrying costs, but the higher its annual order costs.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49</a:t>
            </a:fld>
            <a:endParaRPr lang="en-US" dirty="0"/>
          </a:p>
        </p:txBody>
      </p:sp>
    </p:spTree>
    <p:extLst>
      <p:ext uri="{BB962C8B-B14F-4D97-AF65-F5344CB8AC3E}">
        <p14:creationId xmlns:p14="http://schemas.microsoft.com/office/powerpoint/2010/main" val="370189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solidFill>
                  <a:srgbClr val="C00000"/>
                </a:solidFill>
              </a:rPr>
              <a:t>Working Capital Management</a:t>
            </a:r>
          </a:p>
        </p:txBody>
      </p:sp>
      <p:sp>
        <p:nvSpPr>
          <p:cNvPr id="6" name="Subtitle 5"/>
          <p:cNvSpPr>
            <a:spLocks noGrp="1"/>
          </p:cNvSpPr>
          <p:nvPr>
            <p:ph type="subTitle" idx="1"/>
          </p:nvPr>
        </p:nvSpPr>
        <p:spPr/>
        <p:txBody>
          <a:bodyPr/>
          <a:lstStyle/>
          <a:p>
            <a:r>
              <a:rPr lang="en-GB" dirty="0"/>
              <a:t>Chapter 26</a:t>
            </a:r>
          </a:p>
        </p:txBody>
      </p:sp>
      <p:sp>
        <p:nvSpPr>
          <p:cNvPr id="4" name="Slide Number Placeholder 3"/>
          <p:cNvSpPr>
            <a:spLocks noGrp="1"/>
          </p:cNvSpPr>
          <p:nvPr>
            <p:ph type="sldNum" sz="quarter" idx="12"/>
          </p:nvPr>
        </p:nvSpPr>
        <p:spPr/>
        <p:txBody>
          <a:bodyPr/>
          <a:lstStyle/>
          <a:p>
            <a:fld id="{200B2350-5261-4F5C-9DF5-EF0D264FC8D2}" type="slidenum">
              <a:rPr lang="en-US" smtClean="0"/>
              <a:pPr/>
              <a:t>5</a:t>
            </a:fld>
            <a:endParaRPr lang="en-US" dirty="0"/>
          </a:p>
        </p:txBody>
      </p:sp>
    </p:spTree>
    <p:extLst>
      <p:ext uri="{BB962C8B-B14F-4D97-AF65-F5344CB8AC3E}">
        <p14:creationId xmlns:p14="http://schemas.microsoft.com/office/powerpoint/2010/main" val="2416430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26.5 Inventory Management </a:t>
            </a:r>
            <a:r>
              <a:rPr lang="en-US" altLang="en-US" sz="2000" b="0" dirty="0">
                <a:solidFill>
                  <a:srgbClr val="C00000"/>
                </a:solidFill>
              </a:rPr>
              <a:t>(2</a:t>
            </a:r>
            <a:r>
              <a:rPr lang="en-US" altLang="en-US" sz="2000" b="0" baseline="0" dirty="0">
                <a:solidFill>
                  <a:srgbClr val="C00000"/>
                </a:solidFill>
              </a:rPr>
              <a:t> of 2</a:t>
            </a:r>
            <a:r>
              <a:rPr lang="en-US" altLang="en-US" sz="2000" b="0" dirty="0">
                <a:solidFill>
                  <a:srgbClr val="C00000"/>
                </a:solidFill>
              </a:rPr>
              <a:t>)</a:t>
            </a:r>
            <a:endParaRPr lang="en-US" b="0" dirty="0">
              <a:solidFill>
                <a:srgbClr val="C00000"/>
              </a:solidFill>
            </a:endParaRPr>
          </a:p>
        </p:txBody>
      </p:sp>
      <p:sp>
        <p:nvSpPr>
          <p:cNvPr id="3" name="Content Placeholder 2"/>
          <p:cNvSpPr>
            <a:spLocks noGrp="1"/>
          </p:cNvSpPr>
          <p:nvPr>
            <p:ph idx="1"/>
          </p:nvPr>
        </p:nvSpPr>
        <p:spPr/>
        <p:txBody>
          <a:bodyPr/>
          <a:lstStyle/>
          <a:p>
            <a:r>
              <a:rPr lang="en-US" altLang="en-US" dirty="0"/>
              <a:t>Just-in-Time (JIT) Inventory Management</a:t>
            </a:r>
          </a:p>
          <a:p>
            <a:pPr lvl="1"/>
            <a:r>
              <a:rPr lang="en-US" altLang="en-US" sz="2400" dirty="0"/>
              <a:t>When a firm acquires inventory precisely when needed so that its inventory balance is always zero, or very close to it</a:t>
            </a:r>
          </a:p>
          <a:p>
            <a:pPr lvl="1"/>
            <a:r>
              <a:rPr lang="en-US" altLang="en-US" sz="2400" dirty="0"/>
              <a:t>JIT is often used to reduce carrying costs as much as possible</a:t>
            </a:r>
          </a:p>
        </p:txBody>
      </p:sp>
      <p:sp>
        <p:nvSpPr>
          <p:cNvPr id="4" name="Slide Number Placeholder 3"/>
          <p:cNvSpPr>
            <a:spLocks noGrp="1"/>
          </p:cNvSpPr>
          <p:nvPr>
            <p:ph type="sldNum" sz="quarter" idx="12"/>
          </p:nvPr>
        </p:nvSpPr>
        <p:spPr/>
        <p:txBody>
          <a:bodyPr/>
          <a:lstStyle/>
          <a:p>
            <a:fld id="{200B2350-5261-4F5C-9DF5-EF0D264FC8D2}" type="slidenum">
              <a:rPr lang="en-US" smtClean="0"/>
              <a:pPr/>
              <a:t>50</a:t>
            </a:fld>
            <a:endParaRPr lang="en-US" dirty="0"/>
          </a:p>
        </p:txBody>
      </p:sp>
    </p:spTree>
    <p:extLst>
      <p:ext uri="{BB962C8B-B14F-4D97-AF65-F5344CB8AC3E}">
        <p14:creationId xmlns:p14="http://schemas.microsoft.com/office/powerpoint/2010/main" val="3049124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404" y="204512"/>
            <a:ext cx="7886700" cy="1325563"/>
          </a:xfrm>
        </p:spPr>
        <p:txBody>
          <a:bodyPr>
            <a:normAutofit/>
          </a:bodyPr>
          <a:lstStyle/>
          <a:p>
            <a:r>
              <a:rPr lang="en-US" altLang="en-US" sz="4000" dirty="0">
                <a:solidFill>
                  <a:srgbClr val="C00000"/>
                </a:solidFill>
              </a:rPr>
              <a:t>26.6 Cash Management</a:t>
            </a:r>
            <a:endParaRPr lang="en-US" sz="4000" dirty="0">
              <a:solidFill>
                <a:srgbClr val="C00000"/>
              </a:solidFill>
            </a:endParaRPr>
          </a:p>
        </p:txBody>
      </p:sp>
      <p:sp>
        <p:nvSpPr>
          <p:cNvPr id="3" name="Content Placeholder 2"/>
          <p:cNvSpPr>
            <a:spLocks noGrp="1"/>
          </p:cNvSpPr>
          <p:nvPr>
            <p:ph idx="1"/>
          </p:nvPr>
        </p:nvSpPr>
        <p:spPr>
          <a:xfrm>
            <a:off x="381000" y="1219200"/>
            <a:ext cx="8134350" cy="4957763"/>
          </a:xfrm>
        </p:spPr>
        <p:txBody>
          <a:bodyPr/>
          <a:lstStyle/>
          <a:p>
            <a:r>
              <a:rPr lang="en-US" altLang="en-US" sz="2200" dirty="0"/>
              <a:t>Motivation for Holding Cash</a:t>
            </a:r>
          </a:p>
          <a:p>
            <a:pPr lvl="1"/>
            <a:r>
              <a:rPr lang="en-US" altLang="en-US" dirty="0"/>
              <a:t>Transactions Balance</a:t>
            </a:r>
          </a:p>
          <a:p>
            <a:pPr lvl="2"/>
            <a:r>
              <a:rPr lang="en-US" altLang="en-US" sz="2200" dirty="0"/>
              <a:t>The amount of cash a firm needs to be able to pay its bills</a:t>
            </a:r>
          </a:p>
          <a:p>
            <a:pPr lvl="1"/>
            <a:r>
              <a:rPr lang="en-US" altLang="en-US" dirty="0"/>
              <a:t>Precautionary Balance</a:t>
            </a:r>
          </a:p>
          <a:p>
            <a:pPr lvl="2"/>
            <a:r>
              <a:rPr lang="en-US" altLang="en-US" sz="2200" dirty="0"/>
              <a:t>The amount of cash a firm holds to counter the uncertainty surrounding its future cash needs</a:t>
            </a:r>
          </a:p>
          <a:p>
            <a:pPr lvl="1"/>
            <a:r>
              <a:rPr lang="en-US" altLang="en-US" dirty="0"/>
              <a:t>Compensating Balance</a:t>
            </a:r>
          </a:p>
          <a:p>
            <a:pPr lvl="2"/>
            <a:r>
              <a:rPr lang="en-US" altLang="en-US" sz="2200" dirty="0"/>
              <a:t>An amount a firm’s bank may require the firm to maintain in an account at the bank as compensation for services the bank may perform</a:t>
            </a:r>
          </a:p>
        </p:txBody>
      </p:sp>
      <p:sp>
        <p:nvSpPr>
          <p:cNvPr id="4" name="Slide Number Placeholder 3"/>
          <p:cNvSpPr>
            <a:spLocks noGrp="1"/>
          </p:cNvSpPr>
          <p:nvPr>
            <p:ph type="sldNum" sz="quarter" idx="12"/>
          </p:nvPr>
        </p:nvSpPr>
        <p:spPr/>
        <p:txBody>
          <a:bodyPr/>
          <a:lstStyle/>
          <a:p>
            <a:fld id="{200B2350-5261-4F5C-9DF5-EF0D264FC8D2}" type="slidenum">
              <a:rPr lang="en-US" smtClean="0"/>
              <a:pPr/>
              <a:t>51</a:t>
            </a:fld>
            <a:endParaRPr lang="en-US" dirty="0"/>
          </a:p>
        </p:txBody>
      </p:sp>
    </p:spTree>
    <p:extLst>
      <p:ext uri="{BB962C8B-B14F-4D97-AF65-F5344CB8AC3E}">
        <p14:creationId xmlns:p14="http://schemas.microsoft.com/office/powerpoint/2010/main" val="3236376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Alternative Investments</a:t>
            </a:r>
            <a:endParaRPr lang="en-US" dirty="0">
              <a:solidFill>
                <a:srgbClr val="C00000"/>
              </a:solidFill>
            </a:endParaRPr>
          </a:p>
        </p:txBody>
      </p:sp>
      <p:sp>
        <p:nvSpPr>
          <p:cNvPr id="3" name="Content Placeholder 2"/>
          <p:cNvSpPr>
            <a:spLocks noGrp="1"/>
          </p:cNvSpPr>
          <p:nvPr>
            <p:ph idx="1"/>
          </p:nvPr>
        </p:nvSpPr>
        <p:spPr/>
        <p:txBody>
          <a:bodyPr/>
          <a:lstStyle/>
          <a:p>
            <a:r>
              <a:rPr lang="en-US" altLang="en-US" dirty="0"/>
              <a:t>We want to manage the use of working capital to generate an excess cash that will increase the firm value. But where can we invest this extra cash?</a:t>
            </a:r>
          </a:p>
          <a:p>
            <a:r>
              <a:rPr lang="en-US" altLang="en-US" dirty="0"/>
              <a:t>Thus far, it has been assumed that the firm will invest any cash in short-term securities. </a:t>
            </a:r>
          </a:p>
          <a:p>
            <a:pPr lvl="1"/>
            <a:r>
              <a:rPr lang="en-US" altLang="en-US" sz="2400" dirty="0"/>
              <a:t>A firm may choose from a variety of short-term securities that differ with regard to their default risk and liquidity risk. </a:t>
            </a:r>
          </a:p>
        </p:txBody>
      </p:sp>
      <p:sp>
        <p:nvSpPr>
          <p:cNvPr id="4" name="Slide Number Placeholder 3"/>
          <p:cNvSpPr>
            <a:spLocks noGrp="1"/>
          </p:cNvSpPr>
          <p:nvPr>
            <p:ph type="sldNum" sz="quarter" idx="12"/>
          </p:nvPr>
        </p:nvSpPr>
        <p:spPr/>
        <p:txBody>
          <a:bodyPr/>
          <a:lstStyle/>
          <a:p>
            <a:fld id="{200B2350-5261-4F5C-9DF5-EF0D264FC8D2}" type="slidenum">
              <a:rPr lang="en-US" smtClean="0"/>
              <a:pPr/>
              <a:t>52</a:t>
            </a:fld>
            <a:endParaRPr lang="en-US" dirty="0"/>
          </a:p>
        </p:txBody>
      </p:sp>
    </p:spTree>
    <p:extLst>
      <p:ext uri="{BB962C8B-B14F-4D97-AF65-F5344CB8AC3E}">
        <p14:creationId xmlns:p14="http://schemas.microsoft.com/office/powerpoint/2010/main" val="3282281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0557"/>
            <a:ext cx="7886700" cy="1325563"/>
          </a:xfrm>
        </p:spPr>
        <p:txBody>
          <a:bodyPr>
            <a:normAutofit/>
          </a:bodyPr>
          <a:lstStyle/>
          <a:p>
            <a:r>
              <a:rPr lang="en-US" altLang="en-US" sz="3200" dirty="0">
                <a:solidFill>
                  <a:srgbClr val="C00000"/>
                </a:solidFill>
              </a:rPr>
              <a:t>Table 26.3 Money Market Investment Options </a:t>
            </a:r>
            <a:r>
              <a:rPr lang="en-US" altLang="en-US" sz="1400" b="0" dirty="0">
                <a:solidFill>
                  <a:srgbClr val="C00000"/>
                </a:solidFill>
              </a:rPr>
              <a:t>(1 of 4)</a:t>
            </a:r>
            <a:endParaRPr lang="en-US" sz="3200" dirty="0">
              <a:solidFill>
                <a:srgbClr val="C00000"/>
              </a:solidFill>
            </a:endParaRPr>
          </a:p>
        </p:txBody>
      </p:sp>
      <p:graphicFrame>
        <p:nvGraphicFramePr>
          <p:cNvPr id="6" name="Table 1"/>
          <p:cNvGraphicFramePr>
            <a:graphicFrameLocks noGrp="1"/>
          </p:cNvGraphicFramePr>
          <p:nvPr>
            <p:ph idx="1"/>
            <p:extLst>
              <p:ext uri="{D42A27DB-BD31-4B8C-83A1-F6EECF244321}">
                <p14:modId xmlns:p14="http://schemas.microsoft.com/office/powerpoint/2010/main" val="3841762240"/>
              </p:ext>
            </p:extLst>
          </p:nvPr>
        </p:nvGraphicFramePr>
        <p:xfrm>
          <a:off x="381000" y="1066800"/>
          <a:ext cx="8229600" cy="5394960"/>
        </p:xfrm>
        <a:graphic>
          <a:graphicData uri="http://schemas.openxmlformats.org/drawingml/2006/table">
            <a:tbl>
              <a:tblPr firstRow="1" bandRow="1">
                <a:tableStyleId>{2D5ABB26-0587-4C30-8999-92F81FD0307C}</a:tableStyleId>
              </a:tblPr>
              <a:tblGrid>
                <a:gridCol w="1417320">
                  <a:extLst>
                    <a:ext uri="{9D8B030D-6E8A-4147-A177-3AD203B41FA5}">
                      <a16:colId xmlns:a16="http://schemas.microsoft.com/office/drawing/2014/main" val="20000"/>
                    </a:ext>
                  </a:extLst>
                </a:gridCol>
                <a:gridCol w="18745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51613">
                <a:tc>
                  <a:txBody>
                    <a:bodyPr/>
                    <a:lstStyle/>
                    <a:p>
                      <a:r>
                        <a:rPr lang="en-US" sz="1600" b="1" dirty="0"/>
                        <a:t>Investment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Maturity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Liquidity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32260">
                <a:tc>
                  <a:txBody>
                    <a:bodyPr/>
                    <a:lstStyle/>
                    <a:p>
                      <a:r>
                        <a:rPr lang="en-US" sz="1600" dirty="0"/>
                        <a:t>Treasury</a:t>
                      </a:r>
                      <a:r>
                        <a:rPr lang="en-US" sz="1600" baseline="0" dirty="0"/>
                        <a:t> Bills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Short-term debit of the U.S.</a:t>
                      </a:r>
                      <a:r>
                        <a:rPr lang="en-US" sz="1600" baseline="0" dirty="0"/>
                        <a:t> government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Four weeks, three</a:t>
                      </a:r>
                      <a:r>
                        <a:rPr lang="en-US" sz="1600" baseline="0" dirty="0"/>
                        <a:t> months (91 days), six months (182 days) or one year when newly issued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Default risk 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Very liquid and marketable.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65166">
                <a:tc>
                  <a:txBody>
                    <a:bodyPr/>
                    <a:lstStyle/>
                    <a:p>
                      <a:r>
                        <a:rPr lang="en-US" sz="1600" dirty="0"/>
                        <a:t>Certificates of deposit (CDs)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Short-term</a:t>
                      </a:r>
                      <a:r>
                        <a:rPr lang="en-US" sz="1600" baseline="0" dirty="0"/>
                        <a:t> debit issued by banks, minimum denomination of $100,000.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Varying maturities</a:t>
                      </a:r>
                      <a:r>
                        <a:rPr lang="en-US" sz="1600" baseline="0" dirty="0"/>
                        <a:t> up to one year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If the issuing bank is insured</a:t>
                      </a:r>
                      <a:r>
                        <a:rPr lang="en-US" sz="1600" baseline="0" dirty="0"/>
                        <a:t> by FDIC, any amount to $250,000 is free of default risk because it is covered by the insurance. Any amount in excess of $250,000 is not insured and is subjected to default risk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Unlike CDs purchased by individuals</a:t>
                      </a:r>
                      <a:r>
                        <a:rPr lang="en-US" sz="1600" baseline="0" dirty="0"/>
                        <a:t>, these CDs sell on the secondary market, but less liquid than treasury bills.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200B2350-5261-4F5C-9DF5-EF0D264FC8D2}" type="slidenum">
              <a:rPr lang="en-US" smtClean="0"/>
              <a:pPr/>
              <a:t>53</a:t>
            </a:fld>
            <a:endParaRPr lang="en-US" dirty="0"/>
          </a:p>
        </p:txBody>
      </p:sp>
    </p:spTree>
    <p:extLst>
      <p:ext uri="{BB962C8B-B14F-4D97-AF65-F5344CB8AC3E}">
        <p14:creationId xmlns:p14="http://schemas.microsoft.com/office/powerpoint/2010/main" val="2479637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solidFill>
                  <a:srgbClr val="C00000"/>
                </a:solidFill>
              </a:rPr>
              <a:t>Table 26.3 Money Market Investment Options </a:t>
            </a:r>
            <a:r>
              <a:rPr lang="en-US" altLang="en-US" sz="1400" b="0" dirty="0">
                <a:solidFill>
                  <a:srgbClr val="C00000"/>
                </a:solidFill>
              </a:rPr>
              <a:t>(2 of 4)</a:t>
            </a:r>
            <a:endParaRPr lang="en-US" sz="3200" dirty="0">
              <a:solidFill>
                <a:srgbClr val="C00000"/>
              </a:solidFill>
            </a:endParaRPr>
          </a:p>
        </p:txBody>
      </p:sp>
      <p:graphicFrame>
        <p:nvGraphicFramePr>
          <p:cNvPr id="5" name="Table 2"/>
          <p:cNvGraphicFramePr>
            <a:graphicFrameLocks noGrp="1"/>
          </p:cNvGraphicFramePr>
          <p:nvPr>
            <p:ph idx="1"/>
            <p:extLst>
              <p:ext uri="{D42A27DB-BD31-4B8C-83A1-F6EECF244321}">
                <p14:modId xmlns:p14="http://schemas.microsoft.com/office/powerpoint/2010/main" val="1150436456"/>
              </p:ext>
            </p:extLst>
          </p:nvPr>
        </p:nvGraphicFramePr>
        <p:xfrm>
          <a:off x="457200" y="1690689"/>
          <a:ext cx="8305801" cy="4176711"/>
        </p:xfrm>
        <a:graphic>
          <a:graphicData uri="http://schemas.openxmlformats.org/drawingml/2006/table">
            <a:tbl>
              <a:tblPr firstRow="1" bandRow="1">
                <a:tableStyleId>{2D5ABB26-0587-4C30-8999-92F81FD0307C}</a:tableStyleId>
              </a:tblPr>
              <a:tblGrid>
                <a:gridCol w="1197952">
                  <a:extLst>
                    <a:ext uri="{9D8B030D-6E8A-4147-A177-3AD203B41FA5}">
                      <a16:colId xmlns:a16="http://schemas.microsoft.com/office/drawing/2014/main" val="20000"/>
                    </a:ext>
                  </a:extLst>
                </a:gridCol>
                <a:gridCol w="2156314">
                  <a:extLst>
                    <a:ext uri="{9D8B030D-6E8A-4147-A177-3AD203B41FA5}">
                      <a16:colId xmlns:a16="http://schemas.microsoft.com/office/drawing/2014/main" val="20001"/>
                    </a:ext>
                  </a:extLst>
                </a:gridCol>
                <a:gridCol w="1517406">
                  <a:extLst>
                    <a:ext uri="{9D8B030D-6E8A-4147-A177-3AD203B41FA5}">
                      <a16:colId xmlns:a16="http://schemas.microsoft.com/office/drawing/2014/main" val="20002"/>
                    </a:ext>
                  </a:extLst>
                </a:gridCol>
                <a:gridCol w="1916723">
                  <a:extLst>
                    <a:ext uri="{9D8B030D-6E8A-4147-A177-3AD203B41FA5}">
                      <a16:colId xmlns:a16="http://schemas.microsoft.com/office/drawing/2014/main" val="20003"/>
                    </a:ext>
                  </a:extLst>
                </a:gridCol>
                <a:gridCol w="1517406">
                  <a:extLst>
                    <a:ext uri="{9D8B030D-6E8A-4147-A177-3AD203B41FA5}">
                      <a16:colId xmlns:a16="http://schemas.microsoft.com/office/drawing/2014/main" val="20004"/>
                    </a:ext>
                  </a:extLst>
                </a:gridCol>
              </a:tblGrid>
              <a:tr h="440135">
                <a:tc>
                  <a:txBody>
                    <a:bodyPr/>
                    <a:lstStyle/>
                    <a:p>
                      <a:r>
                        <a:rPr lang="en-US" sz="1600" b="1" dirty="0"/>
                        <a:t>Investment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Maturity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Liquidity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36576">
                <a:tc>
                  <a:txBody>
                    <a:bodyPr/>
                    <a:lstStyle/>
                    <a:p>
                      <a:r>
                        <a:rPr lang="en-US" sz="1600" dirty="0"/>
                        <a:t>Repurchase agreement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Essentially a loan arrangement</a:t>
                      </a:r>
                      <a:r>
                        <a:rPr lang="en-US" sz="1600" baseline="0" dirty="0"/>
                        <a:t> wherein a securities dealer is the “borrower” and the investor is the “lender”, the investor buys  securities such as U.S. treasury bills, from the securities dealer, with an arrangement to sell the securities back to the dealer at a later date for a specified  higher price.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Very</a:t>
                      </a:r>
                      <a:r>
                        <a:rPr lang="en-US" sz="1600" baseline="0" dirty="0"/>
                        <a:t> short-term, ranging from overnight to approximately three months in duration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The security severs</a:t>
                      </a:r>
                      <a:r>
                        <a:rPr lang="en-US" sz="1600" baseline="0" dirty="0"/>
                        <a:t> as collateral for the loan, and therefore the investor is exposed to very little risk. However, the investor needs to consider the creditworthiness of the security dealer when assessing the risk.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No secondary</a:t>
                      </a:r>
                      <a:r>
                        <a:rPr lang="en-US" sz="1600" baseline="0" dirty="0"/>
                        <a:t> market for repurchase agreement.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200B2350-5261-4F5C-9DF5-EF0D264FC8D2}" type="slidenum">
              <a:rPr lang="en-US" smtClean="0"/>
              <a:pPr/>
              <a:t>54</a:t>
            </a:fld>
            <a:endParaRPr lang="en-US" dirty="0"/>
          </a:p>
        </p:txBody>
      </p:sp>
    </p:spTree>
    <p:extLst>
      <p:ext uri="{BB962C8B-B14F-4D97-AF65-F5344CB8AC3E}">
        <p14:creationId xmlns:p14="http://schemas.microsoft.com/office/powerpoint/2010/main" val="8058058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3636"/>
            <a:ext cx="8516603" cy="1325563"/>
          </a:xfrm>
        </p:spPr>
        <p:txBody>
          <a:bodyPr>
            <a:normAutofit/>
          </a:bodyPr>
          <a:lstStyle/>
          <a:p>
            <a:r>
              <a:rPr lang="en-US" altLang="en-US" sz="3200" dirty="0">
                <a:solidFill>
                  <a:srgbClr val="C00000"/>
                </a:solidFill>
              </a:rPr>
              <a:t>Table 26.3 Money Market Investment Options </a:t>
            </a:r>
            <a:r>
              <a:rPr lang="en-US" altLang="en-US" sz="1400" b="0" dirty="0">
                <a:solidFill>
                  <a:srgbClr val="C00000"/>
                </a:solidFill>
              </a:rPr>
              <a:t>(3 of 4)</a:t>
            </a:r>
            <a:endParaRPr lang="en-US" sz="3200" dirty="0">
              <a:solidFill>
                <a:srgbClr val="C00000"/>
              </a:solidFill>
            </a:endParaRPr>
          </a:p>
        </p:txBody>
      </p:sp>
      <p:graphicFrame>
        <p:nvGraphicFramePr>
          <p:cNvPr id="6" name="Table 3"/>
          <p:cNvGraphicFramePr>
            <a:graphicFrameLocks noGrp="1"/>
          </p:cNvGraphicFramePr>
          <p:nvPr>
            <p:ph idx="1"/>
            <p:extLst>
              <p:ext uri="{D42A27DB-BD31-4B8C-83A1-F6EECF244321}">
                <p14:modId xmlns:p14="http://schemas.microsoft.com/office/powerpoint/2010/main" val="3071960965"/>
              </p:ext>
            </p:extLst>
          </p:nvPr>
        </p:nvGraphicFramePr>
        <p:xfrm>
          <a:off x="439403" y="1066800"/>
          <a:ext cx="8305800" cy="5151120"/>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tblGrid>
              <a:tr h="300038">
                <a:tc>
                  <a:txBody>
                    <a:bodyPr/>
                    <a:lstStyle/>
                    <a:p>
                      <a:r>
                        <a:rPr lang="en-US" sz="1600" b="1" dirty="0"/>
                        <a:t>Investment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Maturity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Liquidity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80248">
                <a:tc>
                  <a:txBody>
                    <a:bodyPr/>
                    <a:lstStyle/>
                    <a:p>
                      <a:r>
                        <a:rPr lang="en-US" sz="1600" dirty="0"/>
                        <a:t>Bankers Acceptances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Drafts written by the borrower</a:t>
                      </a:r>
                      <a:r>
                        <a:rPr lang="en-US" sz="1600" baseline="0" dirty="0"/>
                        <a:t> and guaranteed by the bank on which the draft is drawn, typically used in international trade transaction; the borrower is the importer who writes the draft in payment of goods.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Typically one</a:t>
                      </a:r>
                      <a:r>
                        <a:rPr lang="en-US" sz="1600" baseline="0" dirty="0"/>
                        <a:t> to six months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Because both the borrower</a:t>
                      </a:r>
                      <a:r>
                        <a:rPr lang="en-US" sz="1600" baseline="0" dirty="0"/>
                        <a:t> and the bank have guaranteed the draft, there is usually very little risk.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When the exporter receives the draft,</a:t>
                      </a:r>
                      <a:r>
                        <a:rPr lang="en-US" sz="1600" baseline="0" dirty="0"/>
                        <a:t> he may hold it until maturity and receives its full value or he sell the draft at a discount prior to maturity.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60195">
                <a:tc>
                  <a:txBody>
                    <a:bodyPr/>
                    <a:lstStyle/>
                    <a:p>
                      <a:r>
                        <a:rPr lang="en-US" sz="1600" dirty="0"/>
                        <a:t>Commercial Paper</a:t>
                      </a:r>
                      <a:r>
                        <a:rPr lang="en-US" sz="1600" baseline="0" dirty="0"/>
                        <a:t>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Short-term unsecured</a:t>
                      </a:r>
                      <a:r>
                        <a:rPr lang="en-US" sz="1600" baseline="0" dirty="0"/>
                        <a:t> debts issued by large corporations. The denomination is $25,000, but most commercial paper has a face value of $100,000 or more.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Typically one</a:t>
                      </a:r>
                      <a:r>
                        <a:rPr lang="en-US" sz="1600" baseline="0" dirty="0"/>
                        <a:t> to six months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Default risk depends on creditworthiness of the issuing corporation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No active secondary market, but issuer</a:t>
                      </a:r>
                      <a:r>
                        <a:rPr lang="en-US" sz="1600" baseline="0" dirty="0"/>
                        <a:t> may repurchase commercial paper.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200B2350-5261-4F5C-9DF5-EF0D264FC8D2}" type="slidenum">
              <a:rPr lang="en-US" smtClean="0"/>
              <a:pPr/>
              <a:t>55</a:t>
            </a:fld>
            <a:endParaRPr lang="en-US" dirty="0"/>
          </a:p>
        </p:txBody>
      </p:sp>
    </p:spTree>
    <p:extLst>
      <p:ext uri="{BB962C8B-B14F-4D97-AF65-F5344CB8AC3E}">
        <p14:creationId xmlns:p14="http://schemas.microsoft.com/office/powerpoint/2010/main" val="2751118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3072"/>
            <a:ext cx="8534400" cy="1325563"/>
          </a:xfrm>
        </p:spPr>
        <p:txBody>
          <a:bodyPr>
            <a:normAutofit/>
          </a:bodyPr>
          <a:lstStyle/>
          <a:p>
            <a:r>
              <a:rPr lang="en-US" altLang="en-US" sz="3200" dirty="0">
                <a:solidFill>
                  <a:srgbClr val="C00000"/>
                </a:solidFill>
              </a:rPr>
              <a:t>Table 26.3 Money Market Investment Options </a:t>
            </a:r>
            <a:r>
              <a:rPr lang="en-US" altLang="en-US" sz="1400" b="0" dirty="0">
                <a:solidFill>
                  <a:srgbClr val="C00000"/>
                </a:solidFill>
              </a:rPr>
              <a:t>(4 of 4)</a:t>
            </a:r>
            <a:endParaRPr lang="en-US" sz="3200" dirty="0">
              <a:solidFill>
                <a:srgbClr val="C00000"/>
              </a:solidFill>
            </a:endParaRPr>
          </a:p>
        </p:txBody>
      </p:sp>
      <p:graphicFrame>
        <p:nvGraphicFramePr>
          <p:cNvPr id="6" name="Table 4"/>
          <p:cNvGraphicFramePr>
            <a:graphicFrameLocks noGrp="1"/>
          </p:cNvGraphicFramePr>
          <p:nvPr>
            <p:ph idx="1"/>
            <p:extLst>
              <p:ext uri="{D42A27DB-BD31-4B8C-83A1-F6EECF244321}">
                <p14:modId xmlns:p14="http://schemas.microsoft.com/office/powerpoint/2010/main" val="581483420"/>
              </p:ext>
            </p:extLst>
          </p:nvPr>
        </p:nvGraphicFramePr>
        <p:xfrm>
          <a:off x="457200" y="1838960"/>
          <a:ext cx="8305800" cy="314452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370840">
                <a:tc>
                  <a:txBody>
                    <a:bodyPr/>
                    <a:lstStyle/>
                    <a:p>
                      <a:r>
                        <a:rPr lang="en-US" sz="1600" b="1" i="0" dirty="0"/>
                        <a:t>Investment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dirty="0"/>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dirty="0"/>
                        <a:t>Maturity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dirty="0"/>
                        <a:t>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dirty="0"/>
                        <a:t>Liquidity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dirty="0"/>
                        <a:t>Short-Term Tax Exempts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Short-term</a:t>
                      </a:r>
                      <a:r>
                        <a:rPr lang="en-US" sz="1600" baseline="0" dirty="0"/>
                        <a:t> debt for the state and local government; these instruments pay interest that is exempts from federal taxation, so their pre-tax yield is lower than that of a similar-risk, fully taxable investment.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Typically one</a:t>
                      </a:r>
                      <a:r>
                        <a:rPr lang="en-US" sz="1600" baseline="0" dirty="0"/>
                        <a:t> to six months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Default risk depends on creditworthiness of the issuing corporation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Moderate</a:t>
                      </a:r>
                      <a:r>
                        <a:rPr lang="en-US" sz="1600" baseline="0" dirty="0"/>
                        <a:t> secondary market.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200B2350-5261-4F5C-9DF5-EF0D264FC8D2}" type="slidenum">
              <a:rPr lang="en-US" smtClean="0"/>
              <a:pPr/>
              <a:t>56</a:t>
            </a:fld>
            <a:endParaRPr lang="en-US" dirty="0"/>
          </a:p>
        </p:txBody>
      </p:sp>
    </p:spTree>
    <p:extLst>
      <p:ext uri="{BB962C8B-B14F-4D97-AF65-F5344CB8AC3E}">
        <p14:creationId xmlns:p14="http://schemas.microsoft.com/office/powerpoint/2010/main" val="1817100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D37F-80E8-49AE-8348-0C3C9BEC55A2}"/>
              </a:ext>
            </a:extLst>
          </p:cNvPr>
          <p:cNvSpPr>
            <a:spLocks noGrp="1"/>
          </p:cNvSpPr>
          <p:nvPr>
            <p:ph type="title"/>
          </p:nvPr>
        </p:nvSpPr>
        <p:spPr/>
        <p:txBody>
          <a:bodyPr/>
          <a:lstStyle/>
          <a:p>
            <a:r>
              <a:rPr lang="en-GB" dirty="0">
                <a:solidFill>
                  <a:srgbClr val="C00000"/>
                </a:solidFill>
              </a:rPr>
              <a:t>End of Working Capital management! </a:t>
            </a:r>
          </a:p>
        </p:txBody>
      </p:sp>
      <p:sp>
        <p:nvSpPr>
          <p:cNvPr id="3" name="Content Placeholder 2">
            <a:extLst>
              <a:ext uri="{FF2B5EF4-FFF2-40B4-BE49-F238E27FC236}">
                <a16:creationId xmlns:a16="http://schemas.microsoft.com/office/drawing/2014/main" id="{996BAD26-2EA9-466A-A49C-DD267AFCD6FB}"/>
              </a:ext>
            </a:extLst>
          </p:cNvPr>
          <p:cNvSpPr>
            <a:spLocks noGrp="1"/>
          </p:cNvSpPr>
          <p:nvPr>
            <p:ph idx="1"/>
          </p:nvPr>
        </p:nvSpPr>
        <p:spPr/>
        <p:txBody>
          <a:bodyPr/>
          <a:lstStyle/>
          <a:p>
            <a:pPr algn="r"/>
            <a:endParaRPr lang="en-GB" dirty="0"/>
          </a:p>
          <a:p>
            <a:pPr algn="r"/>
            <a:endParaRPr lang="en-GB" dirty="0"/>
          </a:p>
          <a:p>
            <a:pPr algn="r"/>
            <a:endParaRPr lang="en-GB" dirty="0"/>
          </a:p>
          <a:p>
            <a:pPr algn="r"/>
            <a:r>
              <a:rPr lang="en-GB" dirty="0"/>
              <a:t>…Stay tuned for Short term financing part I</a:t>
            </a:r>
          </a:p>
        </p:txBody>
      </p:sp>
      <p:sp>
        <p:nvSpPr>
          <p:cNvPr id="4" name="Slide Number Placeholder 3">
            <a:extLst>
              <a:ext uri="{FF2B5EF4-FFF2-40B4-BE49-F238E27FC236}">
                <a16:creationId xmlns:a16="http://schemas.microsoft.com/office/drawing/2014/main" id="{DCAE8FA3-DE27-405E-AD3E-2ED3E1B6B21F}"/>
              </a:ext>
            </a:extLst>
          </p:cNvPr>
          <p:cNvSpPr>
            <a:spLocks noGrp="1"/>
          </p:cNvSpPr>
          <p:nvPr>
            <p:ph type="sldNum" sz="quarter" idx="12"/>
          </p:nvPr>
        </p:nvSpPr>
        <p:spPr/>
        <p:txBody>
          <a:bodyPr/>
          <a:lstStyle/>
          <a:p>
            <a:fld id="{200B2350-5261-4F5C-9DF5-EF0D264FC8D2}" type="slidenum">
              <a:rPr lang="en-US" smtClean="0"/>
              <a:pPr/>
              <a:t>57</a:t>
            </a:fld>
            <a:endParaRPr lang="en-US" dirty="0"/>
          </a:p>
        </p:txBody>
      </p:sp>
    </p:spTree>
    <p:extLst>
      <p:ext uri="{BB962C8B-B14F-4D97-AF65-F5344CB8AC3E}">
        <p14:creationId xmlns:p14="http://schemas.microsoft.com/office/powerpoint/2010/main" val="38471364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solidFill>
                  <a:srgbClr val="C00000"/>
                </a:solidFill>
              </a:rPr>
              <a:t>Short- Term Financial Planning (part I)</a:t>
            </a:r>
          </a:p>
        </p:txBody>
      </p:sp>
      <p:sp>
        <p:nvSpPr>
          <p:cNvPr id="7" name="Subtitle 6"/>
          <p:cNvSpPr>
            <a:spLocks noGrp="1"/>
          </p:cNvSpPr>
          <p:nvPr>
            <p:ph type="subTitle" idx="1"/>
          </p:nvPr>
        </p:nvSpPr>
        <p:spPr/>
        <p:txBody>
          <a:bodyPr/>
          <a:lstStyle/>
          <a:p>
            <a:r>
              <a:rPr lang="en-GB" dirty="0">
                <a:solidFill>
                  <a:srgbClr val="C00000"/>
                </a:solidFill>
              </a:rPr>
              <a:t>Berk &amp; </a:t>
            </a:r>
            <a:r>
              <a:rPr lang="en-GB" dirty="0" err="1">
                <a:solidFill>
                  <a:srgbClr val="C00000"/>
                </a:solidFill>
              </a:rPr>
              <a:t>DeMarzo</a:t>
            </a:r>
            <a:r>
              <a:rPr lang="en-GB" dirty="0">
                <a:solidFill>
                  <a:srgbClr val="C00000"/>
                </a:solidFill>
              </a:rPr>
              <a:t> Chapter 27</a:t>
            </a:r>
          </a:p>
        </p:txBody>
      </p:sp>
    </p:spTree>
    <p:extLst>
      <p:ext uri="{BB962C8B-B14F-4D97-AF65-F5344CB8AC3E}">
        <p14:creationId xmlns:p14="http://schemas.microsoft.com/office/powerpoint/2010/main" val="1440633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Chapter Outline</a:t>
            </a:r>
            <a:endParaRPr lang="en-IN" sz="2000" b="0" dirty="0">
              <a:solidFill>
                <a:srgbClr val="C00000"/>
              </a:solidFill>
            </a:endParaRPr>
          </a:p>
        </p:txBody>
      </p:sp>
      <p:sp>
        <p:nvSpPr>
          <p:cNvPr id="3" name="Content Placeholder 2"/>
          <p:cNvSpPr>
            <a:spLocks noGrp="1"/>
          </p:cNvSpPr>
          <p:nvPr>
            <p:ph idx="1"/>
          </p:nvPr>
        </p:nvSpPr>
        <p:spPr>
          <a:xfrm>
            <a:off x="457200" y="1600200"/>
            <a:ext cx="8077200" cy="4525963"/>
          </a:xfrm>
        </p:spPr>
        <p:txBody>
          <a:bodyPr/>
          <a:lstStyle/>
          <a:p>
            <a:pPr marL="457200" indent="-457200" defTabSz="1150938">
              <a:buNone/>
            </a:pPr>
            <a:r>
              <a:rPr lang="en-US" altLang="en-US" b="1" dirty="0">
                <a:solidFill>
                  <a:srgbClr val="C00000"/>
                </a:solidFill>
              </a:rPr>
              <a:t>27.1</a:t>
            </a:r>
            <a:r>
              <a:rPr lang="en-US" altLang="en-US" b="1" dirty="0">
                <a:solidFill>
                  <a:schemeClr val="bg2"/>
                </a:solidFill>
              </a:rPr>
              <a:t> </a:t>
            </a:r>
            <a:r>
              <a:rPr lang="en-US" altLang="en-US" dirty="0"/>
              <a:t>Forecasting Short-Term Financing Needs</a:t>
            </a:r>
          </a:p>
          <a:p>
            <a:pPr marL="457200" indent="-457200" defTabSz="1150938">
              <a:buNone/>
            </a:pPr>
            <a:r>
              <a:rPr lang="en-US" altLang="en-US" b="1" dirty="0">
                <a:solidFill>
                  <a:srgbClr val="C00000"/>
                </a:solidFill>
              </a:rPr>
              <a:t>27.2</a:t>
            </a:r>
            <a:r>
              <a:rPr lang="en-US" altLang="en-US" b="1" dirty="0">
                <a:solidFill>
                  <a:schemeClr val="bg2"/>
                </a:solidFill>
              </a:rPr>
              <a:t> </a:t>
            </a:r>
            <a:r>
              <a:rPr lang="en-US" altLang="en-US" dirty="0"/>
              <a:t>The Matching Principle</a:t>
            </a:r>
          </a:p>
          <a:p>
            <a:pPr marL="457200" indent="-457200" defTabSz="1150938">
              <a:buNone/>
            </a:pPr>
            <a:r>
              <a:rPr lang="en-US" altLang="en-US" b="1" dirty="0">
                <a:solidFill>
                  <a:srgbClr val="C00000"/>
                </a:solidFill>
              </a:rPr>
              <a:t>27.3</a:t>
            </a:r>
            <a:r>
              <a:rPr lang="en-US" altLang="en-US" b="1" dirty="0">
                <a:solidFill>
                  <a:schemeClr val="bg2"/>
                </a:solidFill>
              </a:rPr>
              <a:t> </a:t>
            </a:r>
            <a:r>
              <a:rPr lang="en-US" altLang="en-US" dirty="0"/>
              <a:t>Short-Term with Bank Loans</a:t>
            </a:r>
          </a:p>
          <a:p>
            <a:pPr marL="457200" indent="-457200" defTabSz="1150938">
              <a:buNone/>
            </a:pPr>
            <a:r>
              <a:rPr lang="en-US" altLang="en-US" b="1" dirty="0">
                <a:solidFill>
                  <a:srgbClr val="C00000"/>
                </a:solidFill>
              </a:rPr>
              <a:t>27.4</a:t>
            </a:r>
            <a:r>
              <a:rPr lang="en-US" altLang="en-US" b="1" dirty="0">
                <a:solidFill>
                  <a:schemeClr val="bg2"/>
                </a:solidFill>
              </a:rPr>
              <a:t> </a:t>
            </a:r>
            <a:r>
              <a:rPr lang="en-US" altLang="en-US" dirty="0"/>
              <a:t>Short-Term with Commercial Paper</a:t>
            </a:r>
          </a:p>
          <a:p>
            <a:pPr marL="457200" indent="-457200" defTabSz="1150938">
              <a:buNone/>
            </a:pPr>
            <a:r>
              <a:rPr lang="en-US" altLang="en-US" b="1" dirty="0">
                <a:solidFill>
                  <a:srgbClr val="C00000"/>
                </a:solidFill>
              </a:rPr>
              <a:t>27.5</a:t>
            </a:r>
            <a:r>
              <a:rPr lang="en-US" altLang="en-US" b="1" dirty="0">
                <a:solidFill>
                  <a:schemeClr val="bg2"/>
                </a:solidFill>
              </a:rPr>
              <a:t> </a:t>
            </a:r>
            <a:r>
              <a:rPr lang="en-US" altLang="en-US" dirty="0"/>
              <a:t>Short-Term Financing with Secured Financing </a:t>
            </a:r>
            <a:endParaRPr lang="en-US" altLang="en-US" b="1" dirty="0"/>
          </a:p>
        </p:txBody>
      </p:sp>
      <p:sp>
        <p:nvSpPr>
          <p:cNvPr id="4" name="Slide Number Placeholder 3"/>
          <p:cNvSpPr>
            <a:spLocks noGrp="1"/>
          </p:cNvSpPr>
          <p:nvPr>
            <p:ph type="sldNum" sz="quarter" idx="12"/>
          </p:nvPr>
        </p:nvSpPr>
        <p:spPr/>
        <p:txBody>
          <a:bodyPr/>
          <a:lstStyle/>
          <a:p>
            <a:fld id="{200B2350-5261-4F5C-9DF5-EF0D264FC8D2}" type="slidenum">
              <a:rPr lang="en-US" smtClean="0"/>
              <a:pPr/>
              <a:t>59</a:t>
            </a:fld>
            <a:endParaRPr lang="en-US" dirty="0"/>
          </a:p>
        </p:txBody>
      </p:sp>
    </p:spTree>
    <p:extLst>
      <p:ext uri="{BB962C8B-B14F-4D97-AF65-F5344CB8AC3E}">
        <p14:creationId xmlns:p14="http://schemas.microsoft.com/office/powerpoint/2010/main" val="200981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solidFill>
                  <a:srgbClr val="C00000"/>
                </a:solidFill>
              </a:rPr>
              <a:t>Chapter Outline</a:t>
            </a:r>
            <a:endParaRPr lang="en-US" dirty="0">
              <a:solidFill>
                <a:srgbClr val="C00000"/>
              </a:solidFill>
            </a:endParaRPr>
          </a:p>
        </p:txBody>
      </p:sp>
      <p:sp>
        <p:nvSpPr>
          <p:cNvPr id="5" name="Content Placeholder 4"/>
          <p:cNvSpPr>
            <a:spLocks noGrp="1"/>
          </p:cNvSpPr>
          <p:nvPr>
            <p:ph idx="1"/>
          </p:nvPr>
        </p:nvSpPr>
        <p:spPr/>
        <p:txBody>
          <a:bodyPr/>
          <a:lstStyle/>
          <a:p>
            <a:pPr marL="457200" indent="-457200">
              <a:buNone/>
            </a:pPr>
            <a:r>
              <a:rPr lang="en-US" altLang="en-US" b="1" dirty="0">
                <a:solidFill>
                  <a:srgbClr val="C00000"/>
                </a:solidFill>
              </a:rPr>
              <a:t>26.1</a:t>
            </a:r>
            <a:r>
              <a:rPr lang="en-US" altLang="en-US" b="1" dirty="0"/>
              <a:t> </a:t>
            </a:r>
            <a:r>
              <a:rPr lang="en-US" altLang="en-US" dirty="0"/>
              <a:t>Overview of Working Capital</a:t>
            </a:r>
          </a:p>
          <a:p>
            <a:pPr marL="457200" indent="-457200">
              <a:buNone/>
            </a:pPr>
            <a:r>
              <a:rPr lang="en-US" altLang="en-US" b="1" dirty="0">
                <a:solidFill>
                  <a:srgbClr val="C00000"/>
                </a:solidFill>
              </a:rPr>
              <a:t>26.2</a:t>
            </a:r>
            <a:r>
              <a:rPr lang="en-US" altLang="en-US" b="1" dirty="0"/>
              <a:t> </a:t>
            </a:r>
            <a:r>
              <a:rPr lang="en-US" altLang="en-US" dirty="0"/>
              <a:t>Trade Credit</a:t>
            </a:r>
            <a:endParaRPr lang="en-US" altLang="en-US" b="1" dirty="0"/>
          </a:p>
          <a:p>
            <a:pPr marL="457200" indent="-457200">
              <a:buNone/>
            </a:pPr>
            <a:r>
              <a:rPr lang="en-US" altLang="en-US" b="1" dirty="0">
                <a:solidFill>
                  <a:srgbClr val="C00000"/>
                </a:solidFill>
              </a:rPr>
              <a:t>26.3</a:t>
            </a:r>
            <a:r>
              <a:rPr lang="en-US" altLang="en-US" b="1" dirty="0">
                <a:solidFill>
                  <a:schemeClr val="bg2"/>
                </a:solidFill>
              </a:rPr>
              <a:t> </a:t>
            </a:r>
            <a:r>
              <a:rPr lang="en-US" altLang="en-US" dirty="0"/>
              <a:t>Receivables Management</a:t>
            </a:r>
            <a:endParaRPr lang="en-US" altLang="en-US" b="1" dirty="0"/>
          </a:p>
          <a:p>
            <a:pPr marL="457200" indent="-457200">
              <a:buNone/>
            </a:pPr>
            <a:r>
              <a:rPr lang="en-US" altLang="en-US" b="1" dirty="0">
                <a:solidFill>
                  <a:srgbClr val="C00000"/>
                </a:solidFill>
              </a:rPr>
              <a:t>26.4</a:t>
            </a:r>
            <a:r>
              <a:rPr lang="en-US" altLang="en-US" b="1" dirty="0"/>
              <a:t> </a:t>
            </a:r>
            <a:r>
              <a:rPr lang="en-US" altLang="en-US" dirty="0"/>
              <a:t>Payables Management</a:t>
            </a:r>
            <a:endParaRPr lang="en-US" altLang="en-US" b="1" dirty="0"/>
          </a:p>
          <a:p>
            <a:pPr marL="457200" indent="-457200">
              <a:buNone/>
            </a:pPr>
            <a:r>
              <a:rPr lang="en-US" altLang="en-US" b="1" dirty="0">
                <a:solidFill>
                  <a:srgbClr val="C00000"/>
                </a:solidFill>
              </a:rPr>
              <a:t>26.5</a:t>
            </a:r>
            <a:r>
              <a:rPr lang="en-US" altLang="en-US" b="1" dirty="0"/>
              <a:t> </a:t>
            </a:r>
            <a:r>
              <a:rPr lang="en-US" altLang="en-US" dirty="0"/>
              <a:t>Inventory Management</a:t>
            </a:r>
            <a:endParaRPr lang="en-US" altLang="en-US" b="1" dirty="0"/>
          </a:p>
          <a:p>
            <a:pPr marL="457200" indent="-457200">
              <a:buNone/>
            </a:pPr>
            <a:r>
              <a:rPr lang="en-US" altLang="en-US" b="1" dirty="0">
                <a:solidFill>
                  <a:srgbClr val="C00000"/>
                </a:solidFill>
              </a:rPr>
              <a:t>26.6</a:t>
            </a:r>
            <a:r>
              <a:rPr lang="en-US" altLang="en-US" b="1" dirty="0"/>
              <a:t> </a:t>
            </a:r>
            <a:r>
              <a:rPr lang="en-US" altLang="en-US" dirty="0"/>
              <a:t>Cash Management</a:t>
            </a:r>
            <a:endParaRPr lang="en-US" altLang="en-US" b="1" dirty="0"/>
          </a:p>
        </p:txBody>
      </p:sp>
      <p:sp>
        <p:nvSpPr>
          <p:cNvPr id="2" name="Slide Number Placeholder 1"/>
          <p:cNvSpPr>
            <a:spLocks noGrp="1"/>
          </p:cNvSpPr>
          <p:nvPr>
            <p:ph type="sldNum" sz="quarter" idx="12"/>
          </p:nvPr>
        </p:nvSpPr>
        <p:spPr/>
        <p:txBody>
          <a:bodyPr/>
          <a:lstStyle/>
          <a:p>
            <a:fld id="{200B2350-5261-4F5C-9DF5-EF0D264FC8D2}" type="slidenum">
              <a:rPr lang="en-US" smtClean="0"/>
              <a:pPr/>
              <a:t>6</a:t>
            </a:fld>
            <a:endParaRPr lang="en-US" dirty="0"/>
          </a:p>
        </p:txBody>
      </p:sp>
    </p:spTree>
    <p:extLst>
      <p:ext uri="{BB962C8B-B14F-4D97-AF65-F5344CB8AC3E}">
        <p14:creationId xmlns:p14="http://schemas.microsoft.com/office/powerpoint/2010/main" val="35117545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solidFill>
                  <a:srgbClr val="C00000"/>
                </a:solidFill>
              </a:rPr>
              <a:t>Learning Objectives </a:t>
            </a:r>
            <a:r>
              <a:rPr lang="en-US" altLang="en-US" sz="2000" b="0" dirty="0">
                <a:solidFill>
                  <a:srgbClr val="C00000"/>
                </a:solidFill>
              </a:rPr>
              <a:t>(1 of 2)</a:t>
            </a:r>
            <a:endParaRPr lang="en-US" b="0" dirty="0">
              <a:solidFill>
                <a:srgbClr val="C00000"/>
              </a:solidFill>
            </a:endParaRPr>
          </a:p>
        </p:txBody>
      </p:sp>
      <p:sp>
        <p:nvSpPr>
          <p:cNvPr id="5" name="Content Placeholder 4"/>
          <p:cNvSpPr>
            <a:spLocks noGrp="1"/>
          </p:cNvSpPr>
          <p:nvPr>
            <p:ph idx="1"/>
          </p:nvPr>
        </p:nvSpPr>
        <p:spPr>
          <a:xfrm>
            <a:off x="457200" y="1600200"/>
            <a:ext cx="8153400" cy="4190999"/>
          </a:xfrm>
        </p:spPr>
        <p:txBody>
          <a:bodyPr>
            <a:normAutofit/>
          </a:bodyPr>
          <a:lstStyle/>
          <a:p>
            <a:r>
              <a:rPr lang="en-US" altLang="en-US" dirty="0"/>
              <a:t>Show how future cash flow forecasts allow a company to determine whether it has a cash flow surplus or deficit, and whether it is a long- or short-term imbalance.</a:t>
            </a:r>
          </a:p>
          <a:p>
            <a:r>
              <a:rPr lang="en-US" altLang="en-US" dirty="0"/>
              <a:t>Discuss the recommendations of the matching principle with respect to long- and short-term needs for funds.</a:t>
            </a:r>
          </a:p>
          <a:p>
            <a:r>
              <a:rPr lang="en-US" altLang="en-US" dirty="0"/>
              <a:t>Describe three types of bank loans, and how they may be used for short-term cash needs.</a:t>
            </a:r>
          </a:p>
        </p:txBody>
      </p:sp>
      <p:sp>
        <p:nvSpPr>
          <p:cNvPr id="2" name="Slide Number Placeholder 1"/>
          <p:cNvSpPr>
            <a:spLocks noGrp="1"/>
          </p:cNvSpPr>
          <p:nvPr>
            <p:ph type="sldNum" sz="quarter" idx="12"/>
          </p:nvPr>
        </p:nvSpPr>
        <p:spPr/>
        <p:txBody>
          <a:bodyPr/>
          <a:lstStyle/>
          <a:p>
            <a:fld id="{200B2350-5261-4F5C-9DF5-EF0D264FC8D2}" type="slidenum">
              <a:rPr lang="en-US" smtClean="0"/>
              <a:pPr/>
              <a:t>60</a:t>
            </a:fld>
            <a:endParaRPr lang="en-US" dirty="0"/>
          </a:p>
        </p:txBody>
      </p:sp>
    </p:spTree>
    <p:extLst>
      <p:ext uri="{BB962C8B-B14F-4D97-AF65-F5344CB8AC3E}">
        <p14:creationId xmlns:p14="http://schemas.microsoft.com/office/powerpoint/2010/main" val="34676370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Learning Objectives </a:t>
            </a:r>
            <a:r>
              <a:rPr lang="en-US" altLang="en-US" sz="2000" b="0" dirty="0">
                <a:solidFill>
                  <a:srgbClr val="C00000"/>
                </a:solidFill>
              </a:rPr>
              <a:t>(2 of 2)</a:t>
            </a:r>
            <a:endParaRPr lang="en-US" b="0" dirty="0">
              <a:solidFill>
                <a:srgbClr val="C00000"/>
              </a:solidFill>
            </a:endParaRPr>
          </a:p>
        </p:txBody>
      </p:sp>
      <p:sp>
        <p:nvSpPr>
          <p:cNvPr id="3" name="Content Placeholder 2"/>
          <p:cNvSpPr>
            <a:spLocks noGrp="1"/>
          </p:cNvSpPr>
          <p:nvPr>
            <p:ph idx="1"/>
          </p:nvPr>
        </p:nvSpPr>
        <p:spPr>
          <a:xfrm>
            <a:off x="457200" y="1600200"/>
            <a:ext cx="8012112" cy="4114799"/>
          </a:xfrm>
        </p:spPr>
        <p:txBody>
          <a:bodyPr>
            <a:normAutofit/>
          </a:bodyPr>
          <a:lstStyle/>
          <a:p>
            <a:r>
              <a:rPr lang="en-US" altLang="en-US" dirty="0"/>
              <a:t>Identify the factors that affect the effective annual rate of a bank loan.</a:t>
            </a:r>
          </a:p>
          <a:p>
            <a:r>
              <a:rPr lang="en-US" altLang="en-US" dirty="0"/>
              <a:t>Define commercial paper, and discuss its advantages for large corporations.</a:t>
            </a:r>
          </a:p>
          <a:p>
            <a:r>
              <a:rPr lang="en-US" altLang="en-US" dirty="0"/>
              <a:t>Describe the use of inventory and accounts receivable as security for loans.</a:t>
            </a:r>
          </a:p>
          <a:p>
            <a:r>
              <a:rPr lang="en-US" altLang="en-US" dirty="0"/>
              <a:t>Define factoring, floating liens, trust receipts loan, and a warehouse arrangement.</a:t>
            </a:r>
          </a:p>
        </p:txBody>
      </p:sp>
      <p:sp>
        <p:nvSpPr>
          <p:cNvPr id="4" name="Slide Number Placeholder 3"/>
          <p:cNvSpPr>
            <a:spLocks noGrp="1"/>
          </p:cNvSpPr>
          <p:nvPr>
            <p:ph type="sldNum" sz="quarter" idx="12"/>
          </p:nvPr>
        </p:nvSpPr>
        <p:spPr/>
        <p:txBody>
          <a:bodyPr/>
          <a:lstStyle/>
          <a:p>
            <a:fld id="{200B2350-5261-4F5C-9DF5-EF0D264FC8D2}" type="slidenum">
              <a:rPr lang="en-US" smtClean="0"/>
              <a:pPr/>
              <a:t>61</a:t>
            </a:fld>
            <a:endParaRPr lang="en-US" dirty="0"/>
          </a:p>
        </p:txBody>
      </p:sp>
    </p:spTree>
    <p:extLst>
      <p:ext uri="{BB962C8B-B14F-4D97-AF65-F5344CB8AC3E}">
        <p14:creationId xmlns:p14="http://schemas.microsoft.com/office/powerpoint/2010/main" val="3527565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normAutofit fontScale="90000"/>
          </a:bodyPr>
          <a:lstStyle/>
          <a:p>
            <a:r>
              <a:rPr lang="en-US" altLang="en-US" dirty="0">
                <a:solidFill>
                  <a:srgbClr val="C00000"/>
                </a:solidFill>
              </a:rPr>
              <a:t>27.1 Forecasting Short-Term Financing Needs </a:t>
            </a:r>
            <a:r>
              <a:rPr lang="en-US" altLang="en-US" sz="2000" b="0" dirty="0">
                <a:solidFill>
                  <a:srgbClr val="C00000"/>
                </a:solidFill>
              </a:rPr>
              <a:t>(1 of 5)</a:t>
            </a:r>
            <a:endParaRPr lang="en-US" b="0" dirty="0">
              <a:solidFill>
                <a:srgbClr val="C00000"/>
              </a:solidFill>
            </a:endParaRPr>
          </a:p>
        </p:txBody>
      </p:sp>
      <p:sp>
        <p:nvSpPr>
          <p:cNvPr id="3" name="Content Placeholder 2"/>
          <p:cNvSpPr>
            <a:spLocks noGrp="1"/>
          </p:cNvSpPr>
          <p:nvPr>
            <p:ph idx="1"/>
          </p:nvPr>
        </p:nvSpPr>
        <p:spPr>
          <a:xfrm>
            <a:off x="457200" y="1905000"/>
            <a:ext cx="8229600" cy="1904999"/>
          </a:xfrm>
        </p:spPr>
        <p:txBody>
          <a:bodyPr/>
          <a:lstStyle/>
          <a:p>
            <a:r>
              <a:rPr lang="en-US" altLang="en-US" dirty="0"/>
              <a:t>The focus of this lecture is on short-term financial planning. </a:t>
            </a:r>
          </a:p>
          <a:p>
            <a:pPr lvl="1"/>
            <a:r>
              <a:rPr lang="en-US" altLang="en-US" sz="2400" dirty="0"/>
              <a:t>The focal point is analyzing the types of cash surpluses or deficits that are temporary and short-term in nature.</a:t>
            </a:r>
          </a:p>
        </p:txBody>
      </p:sp>
      <p:sp>
        <p:nvSpPr>
          <p:cNvPr id="4" name="Slide Number Placeholder 3"/>
          <p:cNvSpPr>
            <a:spLocks noGrp="1"/>
          </p:cNvSpPr>
          <p:nvPr>
            <p:ph type="sldNum" sz="quarter" idx="12"/>
          </p:nvPr>
        </p:nvSpPr>
        <p:spPr/>
        <p:txBody>
          <a:bodyPr/>
          <a:lstStyle/>
          <a:p>
            <a:fld id="{200B2350-5261-4F5C-9DF5-EF0D264FC8D2}" type="slidenum">
              <a:rPr lang="en-US" smtClean="0"/>
              <a:pPr/>
              <a:t>62</a:t>
            </a:fld>
            <a:endParaRPr lang="en-US" dirty="0"/>
          </a:p>
        </p:txBody>
      </p:sp>
    </p:spTree>
    <p:extLst>
      <p:ext uri="{BB962C8B-B14F-4D97-AF65-F5344CB8AC3E}">
        <p14:creationId xmlns:p14="http://schemas.microsoft.com/office/powerpoint/2010/main" val="3322922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normAutofit fontScale="90000"/>
          </a:bodyPr>
          <a:lstStyle/>
          <a:p>
            <a:r>
              <a:rPr lang="en-US" altLang="en-US" dirty="0">
                <a:solidFill>
                  <a:srgbClr val="C00000"/>
                </a:solidFill>
              </a:rPr>
              <a:t>27.1 Forecasting Short-Term Financing Needs </a:t>
            </a:r>
            <a:r>
              <a:rPr lang="en-US" altLang="en-US" sz="2000" b="0" dirty="0">
                <a:solidFill>
                  <a:srgbClr val="C00000"/>
                </a:solidFill>
              </a:rPr>
              <a:t>(2 of 5)</a:t>
            </a:r>
            <a:endParaRPr lang="en-US" b="0" dirty="0">
              <a:solidFill>
                <a:srgbClr val="C00000"/>
              </a:solidFill>
            </a:endParaRPr>
          </a:p>
        </p:txBody>
      </p:sp>
      <p:sp>
        <p:nvSpPr>
          <p:cNvPr id="3" name="Content Placeholder 2"/>
          <p:cNvSpPr>
            <a:spLocks noGrp="1"/>
          </p:cNvSpPr>
          <p:nvPr>
            <p:ph idx="1"/>
          </p:nvPr>
        </p:nvSpPr>
        <p:spPr>
          <a:xfrm>
            <a:off x="457200" y="1600200"/>
            <a:ext cx="8229600" cy="4114799"/>
          </a:xfrm>
        </p:spPr>
        <p:txBody>
          <a:bodyPr/>
          <a:lstStyle/>
          <a:p>
            <a:r>
              <a:rPr lang="en-US" altLang="en-US" dirty="0"/>
              <a:t>Assume that it is December 2018. Springfield Snowboards manufactures snowboarding equipment, which it sells primarily to retailers. </a:t>
            </a:r>
          </a:p>
          <a:p>
            <a:pPr lvl="1"/>
            <a:r>
              <a:rPr lang="en-US" altLang="en-US" sz="2400" dirty="0"/>
              <a:t>Springfield anticipates that in 2019 its sales will grow by 10% to $20 million and its total net income will be $1,950,000. </a:t>
            </a:r>
          </a:p>
          <a:p>
            <a:pPr lvl="2"/>
            <a:r>
              <a:rPr lang="en-US" altLang="en-US" sz="2400" dirty="0"/>
              <a:t>Assuming sales and production will occur uniformly throughout the year, management’s forecast of its quarterly net income and statement of cash flows for 2019 is presented on the following slide.</a:t>
            </a:r>
          </a:p>
        </p:txBody>
      </p:sp>
      <p:sp>
        <p:nvSpPr>
          <p:cNvPr id="4" name="Slide Number Placeholder 3"/>
          <p:cNvSpPr>
            <a:spLocks noGrp="1"/>
          </p:cNvSpPr>
          <p:nvPr>
            <p:ph type="sldNum" sz="quarter" idx="12"/>
          </p:nvPr>
        </p:nvSpPr>
        <p:spPr/>
        <p:txBody>
          <a:bodyPr/>
          <a:lstStyle/>
          <a:p>
            <a:fld id="{200B2350-5261-4F5C-9DF5-EF0D264FC8D2}" type="slidenum">
              <a:rPr lang="en-US" smtClean="0"/>
              <a:pPr/>
              <a:t>63</a:t>
            </a:fld>
            <a:endParaRPr lang="en-US" dirty="0"/>
          </a:p>
        </p:txBody>
      </p:sp>
    </p:spTree>
    <p:extLst>
      <p:ext uri="{BB962C8B-B14F-4D97-AF65-F5344CB8AC3E}">
        <p14:creationId xmlns:p14="http://schemas.microsoft.com/office/powerpoint/2010/main" val="821126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7"/>
            <a:ext cx="7886700" cy="1325563"/>
          </a:xfrm>
        </p:spPr>
        <p:txBody>
          <a:bodyPr>
            <a:normAutofit/>
          </a:bodyPr>
          <a:lstStyle/>
          <a:p>
            <a:r>
              <a:rPr lang="en-US" altLang="en-US" sz="2800" dirty="0">
                <a:solidFill>
                  <a:srgbClr val="C00000"/>
                </a:solidFill>
                <a:ea typeface="ＭＳ Ｐゴシック" pitchFamily="34" charset="-128"/>
              </a:rPr>
              <a:t>Table 27.1 Spreadsheet  Projected Financial Statements for Springfield Snowboards, 2019, Assuming Level Sales</a:t>
            </a:r>
            <a:endParaRPr lang="en-US" sz="4800" dirty="0">
              <a:solidFill>
                <a:srgbClr val="C00000"/>
              </a:solidFill>
            </a:endParaRPr>
          </a:p>
        </p:txBody>
      </p:sp>
      <p:pic>
        <p:nvPicPr>
          <p:cNvPr id="6" name="Picture 5" descr="A &#10;table shows income statement and statement of cash flows data, in thousands of dollars, for quarters 2018 q 4, 2019 q 1, 2019, q 2, 2019 q 3, and 2019 q 4. By line item, the information is as follows. Income statement. Sales: 4,545, 5,000, 5,000, 5,000, 5,000. Cost of goods sold: negative 2,955, negative 3,250, negative 3,250, negative 3,250, negative 3,250. Selling, general and administrative: negative 455, negative 500, negative 500, negative 500, negative 500. E B I T D Ay: 1,136, 1,250, 1,250, 1,250, 1,250. Depreciation: negative 455, negative 500, negative 500, negative 500, negative 500. E B I T: 682, 750, 750, 750, 750. Taxes: negative 239, negative 263, negative 263, negative 263, negative 263. Net income: 443, 488, 488, 488, 488. Statement of cash flows. Net income: blank, 488, 488, 488, 488. Depreciation: blank, 500, 500, 500, 500. Changes in working capital: all columns blank. Accounts receivable: blank, negative 136, blank, blank, blank. Inventory: all columns blank. Accounts payable: blank, 48, blank, blank, blank. Cash from operating activities: blank, 899, 988, 988, 988. Capital expenditures: blank, negative 500, negative 500, negative 500, negative 500. Other investment: all columns blank. Cash from investing activities: blank, negative 500, negative 500, negative 500, negative 500. Net borrowing: all columns blank. Dividends: all columns blank. Capital contributions: all columns blank. Cash from financing activities: all columns blank. Change in cash and equivalents, cash from operating activities + cash from investing activities + cash from financing activities: blank, 399, 488, 488, 488.&#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6150293" cy="477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00B2350-5261-4F5C-9DF5-EF0D264FC8D2}" type="slidenum">
              <a:rPr lang="en-US" smtClean="0"/>
              <a:pPr/>
              <a:t>64</a:t>
            </a:fld>
            <a:endParaRPr lang="en-US" dirty="0"/>
          </a:p>
        </p:txBody>
      </p:sp>
    </p:spTree>
    <p:extLst>
      <p:ext uri="{BB962C8B-B14F-4D97-AF65-F5344CB8AC3E}">
        <p14:creationId xmlns:p14="http://schemas.microsoft.com/office/powerpoint/2010/main" val="899730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normAutofit fontScale="90000"/>
          </a:bodyPr>
          <a:lstStyle/>
          <a:p>
            <a:r>
              <a:rPr lang="en-US" altLang="en-US" dirty="0">
                <a:solidFill>
                  <a:srgbClr val="C00000"/>
                </a:solidFill>
              </a:rPr>
              <a:t>27.1 Forecasting Short-Term Financing Needs </a:t>
            </a:r>
            <a:r>
              <a:rPr lang="en-US" altLang="en-US" sz="2000" b="0" dirty="0">
                <a:solidFill>
                  <a:srgbClr val="C00000"/>
                </a:solidFill>
              </a:rPr>
              <a:t>(3 of 5)</a:t>
            </a:r>
            <a:endParaRPr lang="en-US" b="0" dirty="0">
              <a:solidFill>
                <a:srgbClr val="C00000"/>
              </a:solidFill>
            </a:endParaRPr>
          </a:p>
        </p:txBody>
      </p:sp>
      <p:sp>
        <p:nvSpPr>
          <p:cNvPr id="3" name="Content Placeholder 2"/>
          <p:cNvSpPr>
            <a:spLocks noGrp="1"/>
          </p:cNvSpPr>
          <p:nvPr>
            <p:ph idx="1"/>
          </p:nvPr>
        </p:nvSpPr>
        <p:spPr>
          <a:xfrm>
            <a:off x="457200" y="1600200"/>
            <a:ext cx="8229600" cy="2285999"/>
          </a:xfrm>
        </p:spPr>
        <p:txBody>
          <a:bodyPr/>
          <a:lstStyle/>
          <a:p>
            <a:r>
              <a:rPr lang="en-US" altLang="en-US" dirty="0"/>
              <a:t>Springfield’s quarterly net income is $488,000.</a:t>
            </a:r>
          </a:p>
          <a:p>
            <a:pPr lvl="1"/>
            <a:r>
              <a:rPr lang="en-US" altLang="en-US" sz="2400" dirty="0"/>
              <a:t>Its capital expenditures are equal to depreciation.</a:t>
            </a:r>
          </a:p>
          <a:p>
            <a:pPr lvl="1"/>
            <a:r>
              <a:rPr lang="en-US" altLang="en-US" sz="2400" dirty="0"/>
              <a:t>Its working capital requirements increase in the first quarter due to the increase in sales but remain constant thereafter.</a:t>
            </a:r>
          </a:p>
        </p:txBody>
      </p:sp>
      <p:sp>
        <p:nvSpPr>
          <p:cNvPr id="4" name="Slide Number Placeholder 3"/>
          <p:cNvSpPr>
            <a:spLocks noGrp="1"/>
          </p:cNvSpPr>
          <p:nvPr>
            <p:ph type="sldNum" sz="quarter" idx="12"/>
          </p:nvPr>
        </p:nvSpPr>
        <p:spPr/>
        <p:txBody>
          <a:bodyPr/>
          <a:lstStyle/>
          <a:p>
            <a:fld id="{200B2350-5261-4F5C-9DF5-EF0D264FC8D2}" type="slidenum">
              <a:rPr lang="en-US" smtClean="0"/>
              <a:pPr/>
              <a:t>65</a:t>
            </a:fld>
            <a:endParaRPr lang="en-US" dirty="0"/>
          </a:p>
        </p:txBody>
      </p:sp>
    </p:spTree>
    <p:extLst>
      <p:ext uri="{BB962C8B-B14F-4D97-AF65-F5344CB8AC3E}">
        <p14:creationId xmlns:p14="http://schemas.microsoft.com/office/powerpoint/2010/main" val="3291971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normAutofit fontScale="90000"/>
          </a:bodyPr>
          <a:lstStyle/>
          <a:p>
            <a:r>
              <a:rPr lang="en-US" altLang="en-US" dirty="0">
                <a:solidFill>
                  <a:srgbClr val="C00000"/>
                </a:solidFill>
              </a:rPr>
              <a:t>27.1 Forecasting Short-Term Financing Needs </a:t>
            </a:r>
            <a:r>
              <a:rPr lang="en-US" altLang="en-US" sz="2000" b="0" dirty="0">
                <a:solidFill>
                  <a:srgbClr val="C00000"/>
                </a:solidFill>
              </a:rPr>
              <a:t>(4 of 5)</a:t>
            </a:r>
            <a:endParaRPr lang="en-US" b="0" dirty="0">
              <a:solidFill>
                <a:srgbClr val="C00000"/>
              </a:solidFill>
            </a:endParaRPr>
          </a:p>
        </p:txBody>
      </p:sp>
      <p:sp>
        <p:nvSpPr>
          <p:cNvPr id="3" name="Content Placeholder 2"/>
          <p:cNvSpPr>
            <a:spLocks noGrp="1"/>
          </p:cNvSpPr>
          <p:nvPr>
            <p:ph idx="1"/>
          </p:nvPr>
        </p:nvSpPr>
        <p:spPr>
          <a:xfrm>
            <a:off x="457200" y="1600200"/>
            <a:ext cx="8229600" cy="2438399"/>
          </a:xfrm>
        </p:spPr>
        <p:txBody>
          <a:bodyPr/>
          <a:lstStyle/>
          <a:p>
            <a:r>
              <a:rPr lang="en-US" altLang="en-US" dirty="0"/>
              <a:t>Based on these projections, Springfield will accumulate excess cash on an ongoing basis.</a:t>
            </a:r>
          </a:p>
          <a:p>
            <a:pPr lvl="1"/>
            <a:r>
              <a:rPr lang="en-US" altLang="en-US" sz="2400" dirty="0"/>
              <a:t>If the surplus is likely to be long term, Springfield could reduce the surplus by paying some of it out as a dividend or by repurchasing shares.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66</a:t>
            </a:fld>
            <a:endParaRPr lang="en-US" dirty="0"/>
          </a:p>
        </p:txBody>
      </p:sp>
    </p:spTree>
    <p:extLst>
      <p:ext uri="{BB962C8B-B14F-4D97-AF65-F5344CB8AC3E}">
        <p14:creationId xmlns:p14="http://schemas.microsoft.com/office/powerpoint/2010/main" val="33016978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normAutofit fontScale="90000"/>
          </a:bodyPr>
          <a:lstStyle/>
          <a:p>
            <a:r>
              <a:rPr lang="en-US" altLang="en-US" dirty="0">
                <a:solidFill>
                  <a:srgbClr val="C00000"/>
                </a:solidFill>
              </a:rPr>
              <a:t>27.1 Forecasting Short-Term Financing Needs </a:t>
            </a:r>
            <a:r>
              <a:rPr lang="en-US" altLang="en-US" sz="2000" b="0" dirty="0">
                <a:solidFill>
                  <a:srgbClr val="C00000"/>
                </a:solidFill>
              </a:rPr>
              <a:t>(5 of 5)</a:t>
            </a:r>
            <a:endParaRPr lang="en-US" b="0" dirty="0">
              <a:solidFill>
                <a:srgbClr val="C00000"/>
              </a:solidFill>
            </a:endParaRPr>
          </a:p>
        </p:txBody>
      </p:sp>
      <p:sp>
        <p:nvSpPr>
          <p:cNvPr id="3" name="Content Placeholder 2"/>
          <p:cNvSpPr>
            <a:spLocks noGrp="1"/>
          </p:cNvSpPr>
          <p:nvPr>
            <p:ph idx="1"/>
          </p:nvPr>
        </p:nvSpPr>
        <p:spPr>
          <a:xfrm>
            <a:off x="457200" y="1600200"/>
            <a:ext cx="8229600" cy="1904999"/>
          </a:xfrm>
        </p:spPr>
        <p:txBody>
          <a:bodyPr/>
          <a:lstStyle/>
          <a:p>
            <a:r>
              <a:rPr lang="en-US" altLang="en-US" dirty="0"/>
              <a:t>Firms require short-term financing for</a:t>
            </a:r>
          </a:p>
          <a:p>
            <a:pPr lvl="1"/>
            <a:r>
              <a:rPr lang="en-US" altLang="en-US" sz="2400" dirty="0"/>
              <a:t>Seasonalities</a:t>
            </a:r>
          </a:p>
          <a:p>
            <a:pPr lvl="1"/>
            <a:r>
              <a:rPr lang="en-US" altLang="en-US" sz="2400" dirty="0"/>
              <a:t>Negative cash flow shocks</a:t>
            </a:r>
          </a:p>
          <a:p>
            <a:pPr lvl="1"/>
            <a:r>
              <a:rPr lang="en-US" altLang="en-US" sz="2400" dirty="0"/>
              <a:t>Positive cash flow shocks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67</a:t>
            </a:fld>
            <a:endParaRPr lang="en-US" dirty="0"/>
          </a:p>
        </p:txBody>
      </p:sp>
    </p:spTree>
    <p:extLst>
      <p:ext uri="{BB962C8B-B14F-4D97-AF65-F5344CB8AC3E}">
        <p14:creationId xmlns:p14="http://schemas.microsoft.com/office/powerpoint/2010/main" val="20976185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Seasonalities </a:t>
            </a:r>
            <a:r>
              <a:rPr lang="en-US" altLang="en-US" sz="2000" b="0" dirty="0">
                <a:solidFill>
                  <a:srgbClr val="C00000"/>
                </a:solidFill>
              </a:rPr>
              <a:t>(1 of 3)</a:t>
            </a:r>
            <a:endParaRPr lang="en-US" b="0" dirty="0">
              <a:solidFill>
                <a:srgbClr val="C00000"/>
              </a:solidFill>
            </a:endParaRPr>
          </a:p>
        </p:txBody>
      </p:sp>
      <p:sp>
        <p:nvSpPr>
          <p:cNvPr id="3" name="Content Placeholder 2"/>
          <p:cNvSpPr>
            <a:spLocks noGrp="1"/>
          </p:cNvSpPr>
          <p:nvPr>
            <p:ph idx="1"/>
          </p:nvPr>
        </p:nvSpPr>
        <p:spPr>
          <a:xfrm>
            <a:off x="457200" y="1600200"/>
            <a:ext cx="8229600" cy="1904999"/>
          </a:xfrm>
        </p:spPr>
        <p:txBody>
          <a:bodyPr/>
          <a:lstStyle/>
          <a:p>
            <a:r>
              <a:rPr lang="en-US" altLang="en-US" dirty="0"/>
              <a:t>For many firms, sales are seasonal. </a:t>
            </a:r>
          </a:p>
          <a:p>
            <a:pPr lvl="1"/>
            <a:r>
              <a:rPr lang="en-US" altLang="en-US" sz="2400" dirty="0"/>
              <a:t>When sales are concentrated during a few months, sources and uses of cash are also likely to be seasonal.</a:t>
            </a:r>
          </a:p>
        </p:txBody>
      </p:sp>
      <p:sp>
        <p:nvSpPr>
          <p:cNvPr id="4" name="Slide Number Placeholder 3"/>
          <p:cNvSpPr>
            <a:spLocks noGrp="1"/>
          </p:cNvSpPr>
          <p:nvPr>
            <p:ph type="sldNum" sz="quarter" idx="12"/>
          </p:nvPr>
        </p:nvSpPr>
        <p:spPr/>
        <p:txBody>
          <a:bodyPr/>
          <a:lstStyle/>
          <a:p>
            <a:fld id="{200B2350-5261-4F5C-9DF5-EF0D264FC8D2}" type="slidenum">
              <a:rPr lang="en-US" smtClean="0"/>
              <a:pPr/>
              <a:t>68</a:t>
            </a:fld>
            <a:endParaRPr lang="en-US" dirty="0"/>
          </a:p>
        </p:txBody>
      </p:sp>
    </p:spTree>
    <p:extLst>
      <p:ext uri="{BB962C8B-B14F-4D97-AF65-F5344CB8AC3E}">
        <p14:creationId xmlns:p14="http://schemas.microsoft.com/office/powerpoint/2010/main" val="17107637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Figure 27.1</a:t>
            </a:r>
            <a:r>
              <a:rPr lang="en-US" altLang="en-US" b="0" dirty="0">
                <a:ea typeface="ＭＳ Ｐゴシック" pitchFamily="34" charset="-128"/>
              </a:rPr>
              <a:t> </a:t>
            </a:r>
            <a:r>
              <a:rPr lang="en-US" altLang="en-US" dirty="0">
                <a:ea typeface="ＭＳ Ｐゴシック" pitchFamily="34" charset="-128"/>
              </a:rPr>
              <a:t>Sales Seasonality (2010</a:t>
            </a:r>
            <a:r>
              <a:rPr lang="en-US" dirty="0"/>
              <a:t>–</a:t>
            </a:r>
            <a:r>
              <a:rPr lang="en-US" altLang="en-US" dirty="0">
                <a:ea typeface="ＭＳ Ｐゴシック" pitchFamily="34" charset="-128"/>
              </a:rPr>
              <a:t>2015)</a:t>
            </a:r>
            <a:endParaRPr lang="en-US" dirty="0"/>
          </a:p>
        </p:txBody>
      </p:sp>
      <p:pic>
        <p:nvPicPr>
          <p:cNvPr id="1026" name="Picture 2" descr="A graph shows sales ratios for sporting goods and hobby stores, department stores, and building materials and garden stores by month. The information is represented by the following lists. Sporting goods and hobbies: January, 0.95 times; February, 0.8 times; March, 0.9 times; April, 0.85 times; May, 0.89 times; June, 0.95 times; July, 0.9 times; August, 1.1 times; September, 0.95 times; October, 0.9 times; November, 1.2 times; December, 1.75 times. Department stores: January, 0.79 times; February, 0.85 times; March, 0.93 times; April, 0.92 times; May, 0.98 times; June, 0.95 times; July, 0.9 times; August, 0.99 times; September, 0.9 times; October, 1.0 times; November, 1.4 times; December, 1.75 times. Building materials and garden: January, 0.79 times; February, 0.77 times; March, 1.0 times; April, 1.15 times; May, 1.23 times; June, 1.15 times; July, 1.07 times; August, 1.02 times; September, 1.0 times; October, 0.99 times; November, 0.95 times; December, 0.88 times. All values estimated."/>
          <p:cNvPicPr>
            <a:picLocks noGrp="1" noChangeAspect="1" noChangeArrowheads="1"/>
          </p:cNvPicPr>
          <p:nvPr>
            <p:ph idx="1"/>
          </p:nvPr>
        </p:nvPicPr>
        <p:blipFill>
          <a:blip r:embed="rId2" cstate="print"/>
          <a:srcRect/>
          <a:stretch>
            <a:fillRect/>
          </a:stretch>
        </p:blipFill>
        <p:spPr bwMode="auto">
          <a:xfrm>
            <a:off x="457200" y="1664512"/>
            <a:ext cx="8229600" cy="4397339"/>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00B2350-5261-4F5C-9DF5-EF0D264FC8D2}" type="slidenum">
              <a:rPr lang="en-US" smtClean="0"/>
              <a:pPr/>
              <a:t>69</a:t>
            </a:fld>
            <a:endParaRPr lang="en-US" dirty="0"/>
          </a:p>
        </p:txBody>
      </p:sp>
    </p:spTree>
    <p:extLst>
      <p:ext uri="{BB962C8B-B14F-4D97-AF65-F5344CB8AC3E}">
        <p14:creationId xmlns:p14="http://schemas.microsoft.com/office/powerpoint/2010/main" val="404731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Learning Objectives </a:t>
            </a:r>
            <a:r>
              <a:rPr lang="en-US" altLang="en-US" sz="2000" b="0" dirty="0">
                <a:solidFill>
                  <a:srgbClr val="C00000"/>
                </a:solidFill>
              </a:rPr>
              <a:t>(1 of 2)</a:t>
            </a:r>
            <a:endParaRPr lang="en-US" b="0" dirty="0">
              <a:solidFill>
                <a:srgbClr val="C00000"/>
              </a:solidFill>
            </a:endParaRPr>
          </a:p>
        </p:txBody>
      </p:sp>
      <p:sp>
        <p:nvSpPr>
          <p:cNvPr id="3" name="Content Placeholder 2"/>
          <p:cNvSpPr>
            <a:spLocks noGrp="1"/>
          </p:cNvSpPr>
          <p:nvPr>
            <p:ph idx="1"/>
          </p:nvPr>
        </p:nvSpPr>
        <p:spPr/>
        <p:txBody>
          <a:bodyPr/>
          <a:lstStyle/>
          <a:p>
            <a:r>
              <a:rPr lang="en-US" altLang="en-US" dirty="0"/>
              <a:t>Define working capital management, cash cycle, and operating cycle.</a:t>
            </a:r>
          </a:p>
          <a:p>
            <a:r>
              <a:rPr lang="en-US" altLang="en-US" dirty="0"/>
              <a:t>Compute the cost of trade credit and compare that cost to alternative sources of financing.</a:t>
            </a:r>
          </a:p>
          <a:p>
            <a:r>
              <a:rPr lang="en-US" altLang="en-US" dirty="0"/>
              <a:t>Discuss ways that companies provide trade credit to their customers.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7</a:t>
            </a:fld>
            <a:endParaRPr lang="en-US" dirty="0"/>
          </a:p>
        </p:txBody>
      </p:sp>
    </p:spTree>
    <p:extLst>
      <p:ext uri="{BB962C8B-B14F-4D97-AF65-F5344CB8AC3E}">
        <p14:creationId xmlns:p14="http://schemas.microsoft.com/office/powerpoint/2010/main" val="1135731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Seasonalities </a:t>
            </a:r>
            <a:r>
              <a:rPr lang="en-US" altLang="en-US" sz="2000" b="0" dirty="0">
                <a:solidFill>
                  <a:srgbClr val="C00000"/>
                </a:solidFill>
              </a:rPr>
              <a:t>(2 of 3)</a:t>
            </a:r>
            <a:endParaRPr lang="en-US" b="0" dirty="0">
              <a:solidFill>
                <a:srgbClr val="C00000"/>
              </a:solidFill>
            </a:endParaRPr>
          </a:p>
        </p:txBody>
      </p:sp>
      <p:sp>
        <p:nvSpPr>
          <p:cNvPr id="3" name="Content Placeholder 2"/>
          <p:cNvSpPr>
            <a:spLocks noGrp="1"/>
          </p:cNvSpPr>
          <p:nvPr>
            <p:ph idx="1"/>
          </p:nvPr>
        </p:nvSpPr>
        <p:spPr>
          <a:xfrm>
            <a:off x="457200" y="1600200"/>
            <a:ext cx="8229600" cy="4190999"/>
          </a:xfrm>
        </p:spPr>
        <p:txBody>
          <a:bodyPr/>
          <a:lstStyle/>
          <a:p>
            <a:r>
              <a:rPr lang="en-US" altLang="en-US" dirty="0"/>
              <a:t>In the Springfield example, it was previously assumed that sales occur uniformly throughout the year. </a:t>
            </a:r>
          </a:p>
          <a:p>
            <a:pPr lvl="1"/>
            <a:r>
              <a:rPr lang="en-US" altLang="en-US" sz="2400" dirty="0"/>
              <a:t>Now assume that 20% of sales occur during the first quarter, 10% during each of the second and third quarters, and 60% of sales during the fourth quarter.</a:t>
            </a:r>
          </a:p>
          <a:p>
            <a:pPr lvl="2"/>
            <a:r>
              <a:rPr lang="en-US" altLang="en-US" sz="2400" dirty="0"/>
              <a:t>The new forecasted statement of cash flows is shown on the following slide. </a:t>
            </a:r>
          </a:p>
          <a:p>
            <a:pPr lvl="3"/>
            <a:r>
              <a:rPr lang="en-US" altLang="en-US" sz="2400" dirty="0"/>
              <a:t>Note: It is still assumed that production occurs uniformly throughout the year.</a:t>
            </a:r>
          </a:p>
        </p:txBody>
      </p:sp>
      <p:sp>
        <p:nvSpPr>
          <p:cNvPr id="4" name="Slide Number Placeholder 3"/>
          <p:cNvSpPr>
            <a:spLocks noGrp="1"/>
          </p:cNvSpPr>
          <p:nvPr>
            <p:ph type="sldNum" sz="quarter" idx="12"/>
          </p:nvPr>
        </p:nvSpPr>
        <p:spPr/>
        <p:txBody>
          <a:bodyPr/>
          <a:lstStyle/>
          <a:p>
            <a:fld id="{200B2350-5261-4F5C-9DF5-EF0D264FC8D2}" type="slidenum">
              <a:rPr lang="en-US" smtClean="0"/>
              <a:pPr/>
              <a:t>70</a:t>
            </a:fld>
            <a:endParaRPr lang="en-US" dirty="0"/>
          </a:p>
        </p:txBody>
      </p:sp>
    </p:spTree>
    <p:extLst>
      <p:ext uri="{BB962C8B-B14F-4D97-AF65-F5344CB8AC3E}">
        <p14:creationId xmlns:p14="http://schemas.microsoft.com/office/powerpoint/2010/main" val="361548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600" dirty="0">
                <a:ea typeface="ＭＳ Ｐゴシック" pitchFamily="34" charset="-128"/>
              </a:rPr>
              <a:t>Table 27.2 Spreadsheet</a:t>
            </a:r>
            <a:r>
              <a:rPr lang="en-US" altLang="en-US" sz="2600" b="0" dirty="0">
                <a:ea typeface="ＭＳ Ｐゴシック" pitchFamily="34" charset="-128"/>
              </a:rPr>
              <a:t>  </a:t>
            </a:r>
            <a:r>
              <a:rPr lang="en-US" altLang="en-US" sz="2600" dirty="0">
                <a:ea typeface="ＭＳ Ｐゴシック" pitchFamily="34" charset="-128"/>
              </a:rPr>
              <a:t>Projected Financial Statements for Springfield Snowboards, 2019, Assuming Seasonal Sales</a:t>
            </a:r>
            <a:endParaRPr lang="en-US" dirty="0"/>
          </a:p>
        </p:txBody>
      </p:sp>
      <p:pic>
        <p:nvPicPr>
          <p:cNvPr id="6" name="Picture 5" descr="A table shows income statement and statement of cash flows data, in thousands of dollars, for quarters 2018 q 4, 2019 q 1, 2019, q 2, 2019 q 3, and 2019 q 4. By line item, the information is as follows. Income statement. Sales: 10,909, 4,000, 2,000, 2,000, 12,000. Cost of goods sold: negative 7,091, negative 2,600, negative 1,300, negative 1,300, negative 7,800. Selling, general and administrative: negative 773, negative 450, negative 350, negative 350, negative 850. E B I T D Ay: 3,045, 950, 350, 350, 3,350. Depreciation: negative 455, negative 500, negative 500, negative 500, negative 500. E B I T: 2,591, 450, negative 150, negative 150, 2,850. Taxes: negative 907, negative 158, 53, 53, negative 998. Net income: 1,684, 293, negative 98, negative 98, 1,853. Statement of cash flows. Net income: blank, 293, negative 98, negative 98, 1,853. Depreciation: blank, 500, 500, 500, 500. Changes in working capital: all columns blank. Accounts receivable: blank, 2,073, 600, blank, negative 3,000. Inventory: blank, negative 650, negative 1,950, negative 1,950, 4,550. Accounts payable: blank, 48, blank, blank, blank. Cash from operating activities: blank, 2,263, negative 948, negative 1,548, 3,903. Capital expenditures: blank, negative 500, negative 500, negative 500, negative 500. Other investment: all columns blank. Cash from investing activities: blank, negative 500, negative 500, negative 500, negative 500. Net borrowing: all columns blank. Dividends: all columns blank. Capital contributions: all columns blank. Cash from financing activities: all columns blank. Change in cash and equivalents, cash from operating activities + cash from investing activities + cash from financing activities: blank, 1,763, negative 1,448, negative 2,048, 3,4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063" y="1447800"/>
            <a:ext cx="6345873" cy="492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00B2350-5261-4F5C-9DF5-EF0D264FC8D2}" type="slidenum">
              <a:rPr lang="en-US" smtClean="0"/>
              <a:pPr/>
              <a:t>71</a:t>
            </a:fld>
            <a:endParaRPr lang="en-US" dirty="0"/>
          </a:p>
        </p:txBody>
      </p:sp>
      <p:sp>
        <p:nvSpPr>
          <p:cNvPr id="4" name="Elipse 3"/>
          <p:cNvSpPr/>
          <p:nvPr/>
        </p:nvSpPr>
        <p:spPr>
          <a:xfrm>
            <a:off x="5029200" y="1828800"/>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ipse 4"/>
          <p:cNvSpPr/>
          <p:nvPr/>
        </p:nvSpPr>
        <p:spPr>
          <a:xfrm>
            <a:off x="7010400" y="1828800"/>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92753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Seasonalities </a:t>
            </a:r>
            <a:r>
              <a:rPr lang="en-US" altLang="en-US" sz="2000" b="0" dirty="0">
                <a:solidFill>
                  <a:srgbClr val="C00000"/>
                </a:solidFill>
              </a:rPr>
              <a:t>(3 of 3)</a:t>
            </a:r>
            <a:endParaRPr lang="en-US" b="0" dirty="0">
              <a:solidFill>
                <a:srgbClr val="C00000"/>
              </a:solidFill>
            </a:endParaRPr>
          </a:p>
        </p:txBody>
      </p:sp>
      <p:sp>
        <p:nvSpPr>
          <p:cNvPr id="3" name="Content Placeholder 2"/>
          <p:cNvSpPr>
            <a:spLocks noGrp="1"/>
          </p:cNvSpPr>
          <p:nvPr>
            <p:ph idx="1"/>
          </p:nvPr>
        </p:nvSpPr>
        <p:spPr>
          <a:xfrm>
            <a:off x="457200" y="1600200"/>
            <a:ext cx="8229600" cy="3505199"/>
          </a:xfrm>
        </p:spPr>
        <p:txBody>
          <a:bodyPr/>
          <a:lstStyle/>
          <a:p>
            <a:r>
              <a:rPr lang="en-US" altLang="en-US" dirty="0"/>
              <a:t>Although net income is unchanged from the original forecast, the introduction of seasonal sales creates some dramatic swings in Springfield’s short-term cash flows.</a:t>
            </a:r>
          </a:p>
          <a:p>
            <a:pPr lvl="1"/>
            <a:r>
              <a:rPr lang="en-US" altLang="en-US" sz="2400" dirty="0"/>
              <a:t>As a result, Springfield has negative net cash flows during the second and third quarters.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72</a:t>
            </a:fld>
            <a:endParaRPr lang="en-US" dirty="0"/>
          </a:p>
        </p:txBody>
      </p:sp>
    </p:spTree>
    <p:extLst>
      <p:ext uri="{BB962C8B-B14F-4D97-AF65-F5344CB8AC3E}">
        <p14:creationId xmlns:p14="http://schemas.microsoft.com/office/powerpoint/2010/main" val="2840379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Negative Cash Flow Shocks </a:t>
            </a:r>
            <a:r>
              <a:rPr lang="en-US" altLang="en-US" sz="2000" b="0" dirty="0">
                <a:solidFill>
                  <a:srgbClr val="C00000"/>
                </a:solidFill>
              </a:rPr>
              <a:t>(1 of 3)</a:t>
            </a:r>
            <a:endParaRPr lang="en-US" b="0" dirty="0">
              <a:solidFill>
                <a:srgbClr val="C00000"/>
              </a:solidFill>
            </a:endParaRPr>
          </a:p>
        </p:txBody>
      </p:sp>
      <p:sp>
        <p:nvSpPr>
          <p:cNvPr id="3" name="Content Placeholder 2"/>
          <p:cNvSpPr>
            <a:spLocks noGrp="1"/>
          </p:cNvSpPr>
          <p:nvPr>
            <p:ph idx="1"/>
          </p:nvPr>
        </p:nvSpPr>
        <p:spPr>
          <a:xfrm>
            <a:off x="457200" y="1600200"/>
            <a:ext cx="8229600" cy="2057399"/>
          </a:xfrm>
        </p:spPr>
        <p:txBody>
          <a:bodyPr/>
          <a:lstStyle/>
          <a:p>
            <a:r>
              <a:rPr lang="en-US" altLang="en-US" dirty="0"/>
              <a:t>Occasionally, a company will encounter circumstances in which cash flows are temporarily negative for an unexpected reason, creating a short-term financing need.</a:t>
            </a:r>
          </a:p>
        </p:txBody>
      </p:sp>
      <p:sp>
        <p:nvSpPr>
          <p:cNvPr id="4" name="Slide Number Placeholder 3"/>
          <p:cNvSpPr>
            <a:spLocks noGrp="1"/>
          </p:cNvSpPr>
          <p:nvPr>
            <p:ph type="sldNum" sz="quarter" idx="12"/>
          </p:nvPr>
        </p:nvSpPr>
        <p:spPr/>
        <p:txBody>
          <a:bodyPr/>
          <a:lstStyle/>
          <a:p>
            <a:fld id="{200B2350-5261-4F5C-9DF5-EF0D264FC8D2}" type="slidenum">
              <a:rPr lang="en-US" smtClean="0"/>
              <a:pPr/>
              <a:t>73</a:t>
            </a:fld>
            <a:endParaRPr lang="en-US" dirty="0"/>
          </a:p>
        </p:txBody>
      </p:sp>
    </p:spTree>
    <p:extLst>
      <p:ext uri="{BB962C8B-B14F-4D97-AF65-F5344CB8AC3E}">
        <p14:creationId xmlns:p14="http://schemas.microsoft.com/office/powerpoint/2010/main" val="1229181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Negative Cash Flow Shocks </a:t>
            </a:r>
            <a:r>
              <a:rPr lang="en-US" altLang="en-US" sz="2000" b="0" dirty="0">
                <a:solidFill>
                  <a:srgbClr val="C00000"/>
                </a:solidFill>
              </a:rPr>
              <a:t>(2 of 3)</a:t>
            </a:r>
            <a:endParaRPr lang="en-US" b="0" dirty="0">
              <a:solidFill>
                <a:srgbClr val="C00000"/>
              </a:solidFill>
            </a:endParaRPr>
          </a:p>
        </p:txBody>
      </p:sp>
      <p:sp>
        <p:nvSpPr>
          <p:cNvPr id="3" name="Content Placeholder 2"/>
          <p:cNvSpPr>
            <a:spLocks noGrp="1"/>
          </p:cNvSpPr>
          <p:nvPr>
            <p:ph idx="1"/>
          </p:nvPr>
        </p:nvSpPr>
        <p:spPr>
          <a:xfrm>
            <a:off x="457200" y="1600200"/>
            <a:ext cx="8229600" cy="3428999"/>
          </a:xfrm>
        </p:spPr>
        <p:txBody>
          <a:bodyPr/>
          <a:lstStyle/>
          <a:p>
            <a:r>
              <a:rPr lang="en-US" altLang="en-US" dirty="0"/>
              <a:t>In the Springfield example, assume that during April 2019, management learns that some manufacturing equipment has broken unexpectedly. </a:t>
            </a:r>
          </a:p>
          <a:p>
            <a:pPr lvl="1"/>
            <a:r>
              <a:rPr lang="en-US" altLang="en-US" sz="2400" dirty="0"/>
              <a:t>It will cost an additional $1,000,000 to replace the equipment.</a:t>
            </a:r>
          </a:p>
          <a:p>
            <a:pPr lvl="2"/>
            <a:r>
              <a:rPr lang="en-US" altLang="en-US" sz="2400" dirty="0"/>
              <a:t>The impact is shown on the following slide.</a:t>
            </a:r>
          </a:p>
          <a:p>
            <a:pPr lvl="3"/>
            <a:r>
              <a:rPr lang="en-US" altLang="en-US" sz="2400" dirty="0"/>
              <a:t>Note: The original assumption of level sales is used.</a:t>
            </a:r>
          </a:p>
        </p:txBody>
      </p:sp>
      <p:sp>
        <p:nvSpPr>
          <p:cNvPr id="4" name="Slide Number Placeholder 3"/>
          <p:cNvSpPr>
            <a:spLocks noGrp="1"/>
          </p:cNvSpPr>
          <p:nvPr>
            <p:ph type="sldNum" sz="quarter" idx="12"/>
          </p:nvPr>
        </p:nvSpPr>
        <p:spPr/>
        <p:txBody>
          <a:bodyPr/>
          <a:lstStyle/>
          <a:p>
            <a:fld id="{200B2350-5261-4F5C-9DF5-EF0D264FC8D2}" type="slidenum">
              <a:rPr lang="en-US" smtClean="0"/>
              <a:pPr/>
              <a:t>74</a:t>
            </a:fld>
            <a:endParaRPr lang="en-US" dirty="0"/>
          </a:p>
        </p:txBody>
      </p:sp>
    </p:spTree>
    <p:extLst>
      <p:ext uri="{BB962C8B-B14F-4D97-AF65-F5344CB8AC3E}">
        <p14:creationId xmlns:p14="http://schemas.microsoft.com/office/powerpoint/2010/main" val="14140857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 y="76251"/>
            <a:ext cx="7886700" cy="1325563"/>
          </a:xfrm>
        </p:spPr>
        <p:txBody>
          <a:bodyPr/>
          <a:lstStyle/>
          <a:p>
            <a:r>
              <a:rPr lang="en-US" altLang="en-US" sz="2400" dirty="0">
                <a:solidFill>
                  <a:srgbClr val="C00000"/>
                </a:solidFill>
                <a:ea typeface="ＭＳ Ｐゴシック" pitchFamily="34" charset="-128"/>
              </a:rPr>
              <a:t>Table 27.3 Spreadsheet</a:t>
            </a:r>
            <a:r>
              <a:rPr lang="en-US" altLang="en-US" sz="2400" b="0" dirty="0">
                <a:solidFill>
                  <a:srgbClr val="C00000"/>
                </a:solidFill>
                <a:ea typeface="ＭＳ Ｐゴシック" pitchFamily="34" charset="-128"/>
              </a:rPr>
              <a:t>  </a:t>
            </a:r>
            <a:r>
              <a:rPr lang="en-US" altLang="en-US" sz="2400" dirty="0">
                <a:solidFill>
                  <a:srgbClr val="C00000"/>
                </a:solidFill>
                <a:ea typeface="ＭＳ Ｐゴシック" pitchFamily="34" charset="-128"/>
              </a:rPr>
              <a:t>Projected Financial Statements for Springfield Snowboards, 2019, Assuming Level Sales and a Negative Cash Flow Shock</a:t>
            </a:r>
            <a:endParaRPr lang="en-US" sz="2000" dirty="0">
              <a:solidFill>
                <a:srgbClr val="C00000"/>
              </a:solidFill>
            </a:endParaRPr>
          </a:p>
        </p:txBody>
      </p:sp>
      <p:pic>
        <p:nvPicPr>
          <p:cNvPr id="6" name="Picture 5" descr="A table shows income statement and statement of cash flows data, in thousands of dollars, for quarters 2018 q 4, 2019 q 1, 2019, q 2, 2019 q 3, and 2019 q 4. By line item, the information is as follows. Income statement. Sales: 4,545, 5,000, 5,000, 5,000, 5,000. Cost of goods sold: negative 2,955, negative 3,250, negative 3,250, negative 3,250, negative 3,250. Selling, general and administrative: negative 455, negative 500, negative 500, negative 500, negative 500. E B I T D Ay: 1,136, 1,250, 1,250, 1,250, 1,250. Depreciation: negative 455, negative 500, negative 500, negative 500, negative 500. E B I T: 682, 750, 750, 725, 725. Taxes: negative 239, negative 263, negative 263, negative 254, negative 254. Net income: 443, 488, 488, 471, 471. Statement of cash flows. Net income: blank, 488, 488, 471, 471. Depreciation: blank, 500, 500, 525, 525. Changes in working capital: all columns blank. Accounts receivable: blank, negative 136, blank, blank, blank. Inventory: all columns blank. Accounts payable: blank, 48, blank, blank, blank. Cash from operating activities: blank, 899, 988, 996, 996. Capital expenditures: blank, negative 500, negative 1,500, negative 525, negative 525. Other investment: all columns blank. Cash from investing activities: blank, negative 500, negative 1,500, negative 525, negative 525. Net borrowing: all columns blank. Dividends: all columns blank. Capital contributions: all columns blank. Cash from financing activities: all columns blank. Change in cash and equivalents, cash from operating activities + cash from investing activities + cash from financing activities: blank, 399, negative 513, 471, 4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840" y="1401814"/>
            <a:ext cx="6370320" cy="502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00B2350-5261-4F5C-9DF5-EF0D264FC8D2}" type="slidenum">
              <a:rPr lang="en-US" smtClean="0"/>
              <a:pPr/>
              <a:t>75</a:t>
            </a:fld>
            <a:endParaRPr lang="en-US" dirty="0"/>
          </a:p>
        </p:txBody>
      </p:sp>
      <p:sp>
        <p:nvSpPr>
          <p:cNvPr id="4" name="Elipse 3"/>
          <p:cNvSpPr/>
          <p:nvPr/>
        </p:nvSpPr>
        <p:spPr>
          <a:xfrm>
            <a:off x="5715000" y="4724400"/>
            <a:ext cx="5334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4214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Negative Cash Flow Shocks </a:t>
            </a:r>
            <a:r>
              <a:rPr lang="en-US" altLang="en-US" sz="2000" b="0" dirty="0">
                <a:solidFill>
                  <a:srgbClr val="C00000"/>
                </a:solidFill>
              </a:rPr>
              <a:t>(3 of 3)</a:t>
            </a:r>
            <a:endParaRPr lang="en-US" b="0" dirty="0">
              <a:solidFill>
                <a:srgbClr val="C00000"/>
              </a:solidFill>
            </a:endParaRPr>
          </a:p>
        </p:txBody>
      </p:sp>
      <p:sp>
        <p:nvSpPr>
          <p:cNvPr id="3" name="Content Placeholder 2"/>
          <p:cNvSpPr>
            <a:spLocks noGrp="1"/>
          </p:cNvSpPr>
          <p:nvPr>
            <p:ph idx="1"/>
          </p:nvPr>
        </p:nvSpPr>
        <p:spPr>
          <a:xfrm>
            <a:off x="457200" y="1600200"/>
            <a:ext cx="8229600" cy="4267200"/>
          </a:xfrm>
        </p:spPr>
        <p:txBody>
          <a:bodyPr>
            <a:normAutofit lnSpcReduction="10000"/>
          </a:bodyPr>
          <a:lstStyle/>
          <a:p>
            <a:r>
              <a:rPr lang="en-US" altLang="en-US" dirty="0"/>
              <a:t>In this case, the one-time expenditure of $1 million to replace equipment results in a negative net cash flow of $513,000 during the second quarter of 2019.</a:t>
            </a:r>
          </a:p>
          <a:p>
            <a:endParaRPr lang="en-US" altLang="en-US" dirty="0"/>
          </a:p>
          <a:p>
            <a:r>
              <a:rPr lang="en-US" altLang="en-US" dirty="0"/>
              <a:t>If its cash reserves are insufficient, Springfield will have to </a:t>
            </a:r>
            <a:r>
              <a:rPr lang="en-US" altLang="en-US" b="1" dirty="0">
                <a:solidFill>
                  <a:schemeClr val="accent1"/>
                </a:solidFill>
              </a:rPr>
              <a:t>borrow</a:t>
            </a:r>
            <a:r>
              <a:rPr lang="en-US" altLang="en-US" dirty="0"/>
              <a:t> to cover the $513,000 shortfall.</a:t>
            </a:r>
          </a:p>
          <a:p>
            <a:pPr lvl="1"/>
            <a:r>
              <a:rPr lang="en-US" altLang="en-US" dirty="0"/>
              <a:t>However, the company continues to generate positive cash flow in the following quarters, and by the fourth quarter it will have generated enough cumulative cash flow to repay any loan. </a:t>
            </a:r>
          </a:p>
          <a:p>
            <a:r>
              <a:rPr lang="en-US" altLang="en-US" dirty="0"/>
              <a:t> </a:t>
            </a:r>
          </a:p>
        </p:txBody>
      </p:sp>
      <p:sp>
        <p:nvSpPr>
          <p:cNvPr id="4" name="Slide Number Placeholder 3"/>
          <p:cNvSpPr>
            <a:spLocks noGrp="1"/>
          </p:cNvSpPr>
          <p:nvPr>
            <p:ph type="sldNum" sz="quarter" idx="12"/>
          </p:nvPr>
        </p:nvSpPr>
        <p:spPr/>
        <p:txBody>
          <a:bodyPr/>
          <a:lstStyle/>
          <a:p>
            <a:fld id="{200B2350-5261-4F5C-9DF5-EF0D264FC8D2}" type="slidenum">
              <a:rPr lang="en-US" smtClean="0"/>
              <a:pPr/>
              <a:t>76</a:t>
            </a:fld>
            <a:endParaRPr lang="en-US" dirty="0"/>
          </a:p>
        </p:txBody>
      </p:sp>
    </p:spTree>
    <p:extLst>
      <p:ext uri="{BB962C8B-B14F-4D97-AF65-F5344CB8AC3E}">
        <p14:creationId xmlns:p14="http://schemas.microsoft.com/office/powerpoint/2010/main" val="2994524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Positive Cash Flow Shocks </a:t>
            </a:r>
            <a:r>
              <a:rPr lang="en-US" altLang="en-US" sz="2000" b="0" dirty="0">
                <a:solidFill>
                  <a:srgbClr val="C00000"/>
                </a:solidFill>
              </a:rPr>
              <a:t>(1 of 5)</a:t>
            </a:r>
            <a:endParaRPr lang="en-US" b="0" dirty="0">
              <a:solidFill>
                <a:srgbClr val="C00000"/>
              </a:solidFill>
            </a:endParaRPr>
          </a:p>
        </p:txBody>
      </p:sp>
      <p:sp>
        <p:nvSpPr>
          <p:cNvPr id="3" name="Content Placeholder 2"/>
          <p:cNvSpPr>
            <a:spLocks noGrp="1"/>
          </p:cNvSpPr>
          <p:nvPr>
            <p:ph idx="1"/>
          </p:nvPr>
        </p:nvSpPr>
        <p:spPr>
          <a:xfrm>
            <a:off x="457200" y="1600200"/>
            <a:ext cx="8229600" cy="3733799"/>
          </a:xfrm>
        </p:spPr>
        <p:txBody>
          <a:bodyPr/>
          <a:lstStyle/>
          <a:p>
            <a:r>
              <a:rPr lang="en-US" altLang="en-US" dirty="0"/>
              <a:t>Now assume that during the first quarter of 2019, Springfield announces a deal where it will be the exclusive supplier to a new major customer, leading to an overall sales increase of 20% for the firm. </a:t>
            </a:r>
          </a:p>
        </p:txBody>
      </p:sp>
      <p:sp>
        <p:nvSpPr>
          <p:cNvPr id="4" name="Slide Number Placeholder 3"/>
          <p:cNvSpPr>
            <a:spLocks noGrp="1"/>
          </p:cNvSpPr>
          <p:nvPr>
            <p:ph type="sldNum" sz="quarter" idx="12"/>
          </p:nvPr>
        </p:nvSpPr>
        <p:spPr/>
        <p:txBody>
          <a:bodyPr/>
          <a:lstStyle/>
          <a:p>
            <a:fld id="{200B2350-5261-4F5C-9DF5-EF0D264FC8D2}" type="slidenum">
              <a:rPr lang="en-US" smtClean="0"/>
              <a:pPr/>
              <a:t>77</a:t>
            </a:fld>
            <a:endParaRPr lang="en-US" dirty="0"/>
          </a:p>
        </p:txBody>
      </p:sp>
    </p:spTree>
    <p:extLst>
      <p:ext uri="{BB962C8B-B14F-4D97-AF65-F5344CB8AC3E}">
        <p14:creationId xmlns:p14="http://schemas.microsoft.com/office/powerpoint/2010/main" val="8514125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Positive Cash Flow Shocks </a:t>
            </a:r>
            <a:r>
              <a:rPr lang="en-US" altLang="en-US" sz="2000" b="0" dirty="0">
                <a:solidFill>
                  <a:srgbClr val="C00000"/>
                </a:solidFill>
              </a:rPr>
              <a:t>(2 of 5)</a:t>
            </a:r>
            <a:endParaRPr lang="en-US" b="0" dirty="0">
              <a:solidFill>
                <a:srgbClr val="C00000"/>
              </a:solidFill>
            </a:endParaRPr>
          </a:p>
        </p:txBody>
      </p:sp>
      <p:sp>
        <p:nvSpPr>
          <p:cNvPr id="3" name="Content Placeholder 2"/>
          <p:cNvSpPr>
            <a:spLocks noGrp="1"/>
          </p:cNvSpPr>
          <p:nvPr>
            <p:ph idx="1"/>
          </p:nvPr>
        </p:nvSpPr>
        <p:spPr>
          <a:xfrm>
            <a:off x="457200" y="1600200"/>
            <a:ext cx="8229600" cy="3428999"/>
          </a:xfrm>
        </p:spPr>
        <p:txBody>
          <a:bodyPr/>
          <a:lstStyle/>
          <a:p>
            <a:r>
              <a:rPr lang="en-US" altLang="en-US" dirty="0"/>
              <a:t>The increased sales will begin in the second quarter. </a:t>
            </a:r>
          </a:p>
          <a:p>
            <a:r>
              <a:rPr lang="en-US" altLang="en-US" dirty="0"/>
              <a:t>As part of the deal, Springfield has agreed to a one-time expense of $500,000 for marketing. </a:t>
            </a:r>
          </a:p>
          <a:p>
            <a:r>
              <a:rPr lang="en-US" altLang="en-US" dirty="0"/>
              <a:t>An extra $1 million in capital expenditures is also required during the first quarter to increase production capacity. </a:t>
            </a:r>
          </a:p>
        </p:txBody>
      </p:sp>
      <p:sp>
        <p:nvSpPr>
          <p:cNvPr id="4" name="Slide Number Placeholder 3"/>
          <p:cNvSpPr>
            <a:spLocks noGrp="1"/>
          </p:cNvSpPr>
          <p:nvPr>
            <p:ph type="sldNum" sz="quarter" idx="12"/>
          </p:nvPr>
        </p:nvSpPr>
        <p:spPr/>
        <p:txBody>
          <a:bodyPr/>
          <a:lstStyle/>
          <a:p>
            <a:fld id="{200B2350-5261-4F5C-9DF5-EF0D264FC8D2}" type="slidenum">
              <a:rPr lang="en-US" smtClean="0"/>
              <a:pPr/>
              <a:t>78</a:t>
            </a:fld>
            <a:endParaRPr lang="en-US" dirty="0"/>
          </a:p>
        </p:txBody>
      </p:sp>
    </p:spTree>
    <p:extLst>
      <p:ext uri="{BB962C8B-B14F-4D97-AF65-F5344CB8AC3E}">
        <p14:creationId xmlns:p14="http://schemas.microsoft.com/office/powerpoint/2010/main" val="8660632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Positive Cash Flow Shocks </a:t>
            </a:r>
            <a:r>
              <a:rPr lang="en-US" altLang="en-US" sz="2000" b="0" dirty="0">
                <a:solidFill>
                  <a:srgbClr val="C00000"/>
                </a:solidFill>
              </a:rPr>
              <a:t>(3 of 5)</a:t>
            </a:r>
            <a:endParaRPr lang="en-US" b="0" dirty="0">
              <a:solidFill>
                <a:srgbClr val="C00000"/>
              </a:solidFill>
            </a:endParaRPr>
          </a:p>
        </p:txBody>
      </p:sp>
      <p:sp>
        <p:nvSpPr>
          <p:cNvPr id="3" name="Content Placeholder 2"/>
          <p:cNvSpPr>
            <a:spLocks noGrp="1"/>
          </p:cNvSpPr>
          <p:nvPr>
            <p:ph idx="1"/>
          </p:nvPr>
        </p:nvSpPr>
        <p:spPr>
          <a:xfrm>
            <a:off x="457200" y="1600200"/>
            <a:ext cx="8229600" cy="3352799"/>
          </a:xfrm>
        </p:spPr>
        <p:txBody>
          <a:bodyPr/>
          <a:lstStyle/>
          <a:p>
            <a:r>
              <a:rPr lang="en-US" altLang="en-US" dirty="0"/>
              <a:t>The sales growth will also affect Springfield’s required working capital.</a:t>
            </a:r>
          </a:p>
          <a:p>
            <a:r>
              <a:rPr lang="en-US" altLang="en-US" dirty="0"/>
              <a:t>The new cash flow forecasts are shown on the following slide.</a:t>
            </a:r>
          </a:p>
        </p:txBody>
      </p:sp>
      <p:sp>
        <p:nvSpPr>
          <p:cNvPr id="4" name="Slide Number Placeholder 3"/>
          <p:cNvSpPr>
            <a:spLocks noGrp="1"/>
          </p:cNvSpPr>
          <p:nvPr>
            <p:ph type="sldNum" sz="quarter" idx="12"/>
          </p:nvPr>
        </p:nvSpPr>
        <p:spPr/>
        <p:txBody>
          <a:bodyPr/>
          <a:lstStyle/>
          <a:p>
            <a:fld id="{200B2350-5261-4F5C-9DF5-EF0D264FC8D2}" type="slidenum">
              <a:rPr lang="en-US" smtClean="0"/>
              <a:pPr/>
              <a:t>79</a:t>
            </a:fld>
            <a:endParaRPr lang="en-US" dirty="0"/>
          </a:p>
        </p:txBody>
      </p:sp>
    </p:spTree>
    <p:extLst>
      <p:ext uri="{BB962C8B-B14F-4D97-AF65-F5344CB8AC3E}">
        <p14:creationId xmlns:p14="http://schemas.microsoft.com/office/powerpoint/2010/main" val="222890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Learning Objectives </a:t>
            </a:r>
            <a:r>
              <a:rPr lang="en-US" altLang="en-US" sz="2000" b="0" dirty="0">
                <a:solidFill>
                  <a:srgbClr val="C00000"/>
                </a:solidFill>
              </a:rPr>
              <a:t>(2 of 2)</a:t>
            </a:r>
            <a:endParaRPr lang="en-US" b="0" dirty="0">
              <a:solidFill>
                <a:srgbClr val="C00000"/>
              </a:solidFill>
            </a:endParaRPr>
          </a:p>
        </p:txBody>
      </p:sp>
      <p:sp>
        <p:nvSpPr>
          <p:cNvPr id="3" name="Content Placeholder 2"/>
          <p:cNvSpPr>
            <a:spLocks noGrp="1"/>
          </p:cNvSpPr>
          <p:nvPr>
            <p:ph idx="1"/>
          </p:nvPr>
        </p:nvSpPr>
        <p:spPr/>
        <p:txBody>
          <a:bodyPr/>
          <a:lstStyle/>
          <a:p>
            <a:r>
              <a:rPr lang="en-US" altLang="en-US" dirty="0"/>
              <a:t>List the three steps involved in establishing a credit policy, and two methods used to monitor the effectiveness of that policy.</a:t>
            </a:r>
          </a:p>
          <a:p>
            <a:r>
              <a:rPr lang="en-US" altLang="en-US" dirty="0"/>
              <a:t>Discuss the importance of monitoring accounts payable, inventory, and cash; identify ways those items can be managed.</a:t>
            </a:r>
          </a:p>
        </p:txBody>
      </p:sp>
      <p:sp>
        <p:nvSpPr>
          <p:cNvPr id="4" name="Slide Number Placeholder 3"/>
          <p:cNvSpPr>
            <a:spLocks noGrp="1"/>
          </p:cNvSpPr>
          <p:nvPr>
            <p:ph type="sldNum" sz="quarter" idx="12"/>
          </p:nvPr>
        </p:nvSpPr>
        <p:spPr/>
        <p:txBody>
          <a:bodyPr/>
          <a:lstStyle/>
          <a:p>
            <a:fld id="{200B2350-5261-4F5C-9DF5-EF0D264FC8D2}" type="slidenum">
              <a:rPr lang="en-US" smtClean="0"/>
              <a:pPr/>
              <a:t>8</a:t>
            </a:fld>
            <a:endParaRPr lang="en-US" dirty="0"/>
          </a:p>
        </p:txBody>
      </p:sp>
    </p:spTree>
    <p:extLst>
      <p:ext uri="{BB962C8B-B14F-4D97-AF65-F5344CB8AC3E}">
        <p14:creationId xmlns:p14="http://schemas.microsoft.com/office/powerpoint/2010/main" val="8067178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4329"/>
            <a:ext cx="7886700" cy="1325563"/>
          </a:xfrm>
        </p:spPr>
        <p:txBody>
          <a:bodyPr/>
          <a:lstStyle/>
          <a:p>
            <a:r>
              <a:rPr lang="en-US" altLang="en-US" sz="2400" dirty="0">
                <a:solidFill>
                  <a:srgbClr val="C00000"/>
                </a:solidFill>
                <a:ea typeface="ＭＳ Ｐゴシック" pitchFamily="34" charset="-128"/>
              </a:rPr>
              <a:t>Table 27.4 Spreadsheet</a:t>
            </a:r>
            <a:r>
              <a:rPr lang="en-US" altLang="en-US" sz="2400" b="0" dirty="0">
                <a:solidFill>
                  <a:srgbClr val="C00000"/>
                </a:solidFill>
                <a:ea typeface="ＭＳ Ｐゴシック" pitchFamily="34" charset="-128"/>
              </a:rPr>
              <a:t>  </a:t>
            </a:r>
            <a:r>
              <a:rPr lang="en-US" altLang="en-US" sz="2400" dirty="0">
                <a:solidFill>
                  <a:srgbClr val="C00000"/>
                </a:solidFill>
                <a:ea typeface="ＭＳ Ｐゴシック" pitchFamily="34" charset="-128"/>
              </a:rPr>
              <a:t>Projected Financial Statements for Springfield Snowboards, 2019, Assuming Level Sales and a Growth Opportunity</a:t>
            </a:r>
            <a:endParaRPr lang="en-US" dirty="0">
              <a:solidFill>
                <a:srgbClr val="C00000"/>
              </a:solidFill>
            </a:endParaRPr>
          </a:p>
        </p:txBody>
      </p:sp>
      <p:pic>
        <p:nvPicPr>
          <p:cNvPr id="5" name="Picture 4" descr="A table shows income statement and statement of cash flows data, in thousands of dollars, for quarters 2018 q 4, 2019 q 1, 2019, q 2, 2019 q 3, and 2019 q 4. By line item, the information is as follows. Income statement. Sales: 4,545, 5,000, 6,000, 6,000, 6,000. Cost of goods sold: negative 2,955, negative 3,250, negative 3,900, negative 3,900, negative 3,900. Selling, general and administrative: negative 455, negative 1,000, negative 600, negative 600, negative 600. E B I T D Ay: 1,136, 750, 1,500, 1,500, 1,500. Depreciation: negative 455, negative 500, negative 525, negative 525, negative 525. E B I T: 682, 250, 975, 975, 975. Taxes: negative 239, negative 88, negative 341, negative 341, negative 341. Net income: 443, 163, 634, 634, 634. Statement of cash flows. Net income: blank, 163, 634, 634, 634. Depreciation: blank, 500, 525, 525, 525. Changes in working capital: all columns blank. Accounts receivable: blank, negative 136, negative 300, blank, blank. Inventory: all columns blank. Accounts payable: blank, 48, 105, blank, blank. Cash from operating activities: blank, 574, 964, 1,159, 1,159. Capital expenditures: blank, negative 1,500, negative 525, negative 525, negative 525. Other investment: all columns blank. Cash from investing activities: blank, negative 1,500, negative 525, negative 525, negative 525. Net borrowing: all columns blank. Dividends: all columns blank. Capital contributions: all columns blank. Cash from financing activities: all columns blank. Change in cash and equivalents, cash from operating activities + cash from investing activities + cash from financing activities: blank, negative 926, 439, 634, 6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5718769" cy="4745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00B2350-5261-4F5C-9DF5-EF0D264FC8D2}" type="slidenum">
              <a:rPr lang="en-US" smtClean="0"/>
              <a:pPr/>
              <a:t>80</a:t>
            </a:fld>
            <a:endParaRPr lang="en-US" dirty="0"/>
          </a:p>
        </p:txBody>
      </p:sp>
      <p:sp>
        <p:nvSpPr>
          <p:cNvPr id="4" name="Elipse 3"/>
          <p:cNvSpPr/>
          <p:nvPr/>
        </p:nvSpPr>
        <p:spPr>
          <a:xfrm>
            <a:off x="5486400" y="1752600"/>
            <a:ext cx="16764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4800600" y="4495800"/>
            <a:ext cx="609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9442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Positive Cash Flow Shocks </a:t>
            </a:r>
            <a:r>
              <a:rPr lang="en-US" altLang="en-US" sz="2000" b="0" dirty="0">
                <a:solidFill>
                  <a:srgbClr val="C00000"/>
                </a:solidFill>
              </a:rPr>
              <a:t>(4 of 5)</a:t>
            </a:r>
            <a:endParaRPr lang="en-US" b="0" dirty="0">
              <a:solidFill>
                <a:srgbClr val="C00000"/>
              </a:solidFill>
            </a:endParaRPr>
          </a:p>
        </p:txBody>
      </p:sp>
      <p:sp>
        <p:nvSpPr>
          <p:cNvPr id="3" name="Content Placeholder 2"/>
          <p:cNvSpPr>
            <a:spLocks noGrp="1"/>
          </p:cNvSpPr>
          <p:nvPr>
            <p:ph idx="1"/>
          </p:nvPr>
        </p:nvSpPr>
        <p:spPr>
          <a:xfrm>
            <a:off x="457200" y="1600200"/>
            <a:ext cx="8229600" cy="4190999"/>
          </a:xfrm>
        </p:spPr>
        <p:txBody>
          <a:bodyPr/>
          <a:lstStyle/>
          <a:p>
            <a:r>
              <a:rPr lang="en-US" altLang="en-US" dirty="0"/>
              <a:t>Forecasted net income is lower during the first quarter, due to the $500,000 increase in marketing expenses.</a:t>
            </a:r>
          </a:p>
          <a:p>
            <a:pPr lvl="1"/>
            <a:r>
              <a:rPr lang="en-US" altLang="en-US" sz="2400" dirty="0"/>
              <a:t>However, net income in the following quarters is higher, reflecting the higher sales. </a:t>
            </a:r>
          </a:p>
          <a:p>
            <a:r>
              <a:rPr lang="en-US" altLang="en-US" dirty="0"/>
              <a:t>There is an increase in accounts receivable and accounts payable during the first two quarters due to the higher level of sales.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81</a:t>
            </a:fld>
            <a:endParaRPr lang="en-US" dirty="0"/>
          </a:p>
        </p:txBody>
      </p:sp>
    </p:spTree>
    <p:extLst>
      <p:ext uri="{BB962C8B-B14F-4D97-AF65-F5344CB8AC3E}">
        <p14:creationId xmlns:p14="http://schemas.microsoft.com/office/powerpoint/2010/main" val="4277340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Positive Cash Flow Shocks </a:t>
            </a:r>
            <a:r>
              <a:rPr lang="en-US" altLang="en-US" sz="2000" b="0" dirty="0">
                <a:solidFill>
                  <a:srgbClr val="C00000"/>
                </a:solidFill>
              </a:rPr>
              <a:t>(5 of 5)</a:t>
            </a:r>
            <a:endParaRPr lang="en-US" b="0" dirty="0">
              <a:solidFill>
                <a:srgbClr val="C00000"/>
              </a:solidFill>
            </a:endParaRPr>
          </a:p>
        </p:txBody>
      </p:sp>
      <p:sp>
        <p:nvSpPr>
          <p:cNvPr id="3" name="Content Placeholder 2"/>
          <p:cNvSpPr>
            <a:spLocks noGrp="1"/>
          </p:cNvSpPr>
          <p:nvPr>
            <p:ph idx="1"/>
          </p:nvPr>
        </p:nvSpPr>
        <p:spPr>
          <a:xfrm>
            <a:off x="457200" y="1600200"/>
            <a:ext cx="8229600" cy="3124199"/>
          </a:xfrm>
        </p:spPr>
        <p:txBody>
          <a:bodyPr/>
          <a:lstStyle/>
          <a:p>
            <a:r>
              <a:rPr lang="en-US" altLang="en-US" dirty="0"/>
              <a:t>Even though the opportunity to grow more rapidly is positive, it results in a negative net cash flow during the first quarter.</a:t>
            </a:r>
          </a:p>
          <a:p>
            <a:pPr lvl="1"/>
            <a:r>
              <a:rPr lang="en-US" altLang="en-US" sz="2400" dirty="0"/>
              <a:t>However, because the company will be even more profitable in subsequent quarters, this financing need is temporary.</a:t>
            </a:r>
          </a:p>
        </p:txBody>
      </p:sp>
      <p:sp>
        <p:nvSpPr>
          <p:cNvPr id="4" name="Slide Number Placeholder 3"/>
          <p:cNvSpPr>
            <a:spLocks noGrp="1"/>
          </p:cNvSpPr>
          <p:nvPr>
            <p:ph type="sldNum" sz="quarter" idx="12"/>
          </p:nvPr>
        </p:nvSpPr>
        <p:spPr/>
        <p:txBody>
          <a:bodyPr/>
          <a:lstStyle/>
          <a:p>
            <a:fld id="{200B2350-5261-4F5C-9DF5-EF0D264FC8D2}" type="slidenum">
              <a:rPr lang="en-US" smtClean="0"/>
              <a:pPr/>
              <a:t>82</a:t>
            </a:fld>
            <a:endParaRPr lang="en-US" dirty="0"/>
          </a:p>
        </p:txBody>
      </p:sp>
    </p:spTree>
    <p:extLst>
      <p:ext uri="{BB962C8B-B14F-4D97-AF65-F5344CB8AC3E}">
        <p14:creationId xmlns:p14="http://schemas.microsoft.com/office/powerpoint/2010/main" val="35027902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27.2 The Matching Principle</a:t>
            </a:r>
            <a:endParaRPr lang="en-US" dirty="0">
              <a:solidFill>
                <a:srgbClr val="C00000"/>
              </a:solidFill>
            </a:endParaRPr>
          </a:p>
        </p:txBody>
      </p:sp>
      <p:sp>
        <p:nvSpPr>
          <p:cNvPr id="3" name="Content Placeholder 2"/>
          <p:cNvSpPr>
            <a:spLocks noGrp="1"/>
          </p:cNvSpPr>
          <p:nvPr>
            <p:ph idx="1"/>
          </p:nvPr>
        </p:nvSpPr>
        <p:spPr>
          <a:xfrm>
            <a:off x="457200" y="1600200"/>
            <a:ext cx="8229600" cy="3733799"/>
          </a:xfrm>
        </p:spPr>
        <p:txBody>
          <a:bodyPr/>
          <a:lstStyle/>
          <a:p>
            <a:r>
              <a:rPr lang="en-US" altLang="en-US" dirty="0"/>
              <a:t>Matching Principle</a:t>
            </a:r>
          </a:p>
          <a:p>
            <a:pPr lvl="1"/>
            <a:r>
              <a:rPr lang="en-US" altLang="en-US" sz="2400" dirty="0"/>
              <a:t>States that a firm’s short-term needs should be financed with short-term debt and long-term needs should be financed with long-term sources of funds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83</a:t>
            </a:fld>
            <a:endParaRPr lang="en-US" dirty="0"/>
          </a:p>
        </p:txBody>
      </p:sp>
    </p:spTree>
    <p:extLst>
      <p:ext uri="{BB962C8B-B14F-4D97-AF65-F5344CB8AC3E}">
        <p14:creationId xmlns:p14="http://schemas.microsoft.com/office/powerpoint/2010/main" val="40132041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Permanent Working Capital</a:t>
            </a:r>
            <a:endParaRPr lang="en-US" dirty="0">
              <a:solidFill>
                <a:srgbClr val="C00000"/>
              </a:solidFill>
            </a:endParaRPr>
          </a:p>
        </p:txBody>
      </p:sp>
      <p:sp>
        <p:nvSpPr>
          <p:cNvPr id="3" name="Content Placeholder 2"/>
          <p:cNvSpPr>
            <a:spLocks noGrp="1"/>
          </p:cNvSpPr>
          <p:nvPr>
            <p:ph idx="1"/>
          </p:nvPr>
        </p:nvSpPr>
        <p:spPr>
          <a:xfrm>
            <a:off x="457200" y="1600200"/>
            <a:ext cx="8229600" cy="3581399"/>
          </a:xfrm>
        </p:spPr>
        <p:txBody>
          <a:bodyPr/>
          <a:lstStyle/>
          <a:p>
            <a:r>
              <a:rPr lang="en-US" altLang="en-US" dirty="0"/>
              <a:t>Permanent Working Capital</a:t>
            </a:r>
          </a:p>
          <a:p>
            <a:pPr lvl="1"/>
            <a:r>
              <a:rPr lang="en-US" altLang="en-US" sz="2400" dirty="0"/>
              <a:t>The amount that a firm must keep invested in its short-term assets to support its continuing operations</a:t>
            </a:r>
          </a:p>
          <a:p>
            <a:pPr lvl="2"/>
            <a:r>
              <a:rPr lang="en-US" altLang="en-US" sz="2400" dirty="0"/>
              <a:t>The matching principle suggests that the firm should finance this permanent investment in working capital with long-term sources of funds.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84</a:t>
            </a:fld>
            <a:endParaRPr lang="en-US" dirty="0"/>
          </a:p>
        </p:txBody>
      </p:sp>
    </p:spTree>
    <p:extLst>
      <p:ext uri="{BB962C8B-B14F-4D97-AF65-F5344CB8AC3E}">
        <p14:creationId xmlns:p14="http://schemas.microsoft.com/office/powerpoint/2010/main" val="21691218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Temporary Working Capital </a:t>
            </a:r>
            <a:r>
              <a:rPr lang="en-US" altLang="en-US" sz="2000" b="0" dirty="0">
                <a:solidFill>
                  <a:srgbClr val="C00000"/>
                </a:solidFill>
              </a:rPr>
              <a:t>(1 of 4)</a:t>
            </a:r>
            <a:endParaRPr lang="en-US" b="0" dirty="0">
              <a:solidFill>
                <a:srgbClr val="C00000"/>
              </a:solidFill>
            </a:endParaRPr>
          </a:p>
        </p:txBody>
      </p:sp>
      <p:sp>
        <p:nvSpPr>
          <p:cNvPr id="3" name="Content Placeholder 2"/>
          <p:cNvSpPr>
            <a:spLocks noGrp="1"/>
          </p:cNvSpPr>
          <p:nvPr>
            <p:ph idx="1"/>
          </p:nvPr>
        </p:nvSpPr>
        <p:spPr>
          <a:xfrm>
            <a:off x="457200" y="1600200"/>
            <a:ext cx="8229600" cy="3886199"/>
          </a:xfrm>
        </p:spPr>
        <p:txBody>
          <a:bodyPr/>
          <a:lstStyle/>
          <a:p>
            <a:r>
              <a:rPr lang="en-US" altLang="en-US" dirty="0"/>
              <a:t>Temporary Working Capital</a:t>
            </a:r>
          </a:p>
          <a:p>
            <a:pPr lvl="1"/>
            <a:r>
              <a:rPr lang="en-US" altLang="en-US" sz="2400" dirty="0"/>
              <a:t>The difference between the actual level of short-term working capital needs and its permanent working capital requirements</a:t>
            </a:r>
          </a:p>
          <a:p>
            <a:pPr lvl="2"/>
            <a:r>
              <a:rPr lang="en-US" altLang="en-US" sz="2400" dirty="0"/>
              <a:t>The matching principle suggests that the firm should finance this temporary investment in working capital with short-term sources of funds.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85</a:t>
            </a:fld>
            <a:endParaRPr lang="en-US" dirty="0"/>
          </a:p>
        </p:txBody>
      </p:sp>
    </p:spTree>
    <p:extLst>
      <p:ext uri="{BB962C8B-B14F-4D97-AF65-F5344CB8AC3E}">
        <p14:creationId xmlns:p14="http://schemas.microsoft.com/office/powerpoint/2010/main" val="23308109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Temporary Working Capital </a:t>
            </a:r>
            <a:r>
              <a:rPr lang="en-US" altLang="en-US" sz="2000" b="0" dirty="0">
                <a:solidFill>
                  <a:srgbClr val="C00000"/>
                </a:solidFill>
              </a:rPr>
              <a:t>(2 of 4)</a:t>
            </a:r>
            <a:endParaRPr lang="en-US" b="0" dirty="0">
              <a:solidFill>
                <a:srgbClr val="C00000"/>
              </a:solidFill>
            </a:endParaRPr>
          </a:p>
        </p:txBody>
      </p:sp>
      <p:sp>
        <p:nvSpPr>
          <p:cNvPr id="3" name="Content Placeholder 2"/>
          <p:cNvSpPr>
            <a:spLocks noGrp="1"/>
          </p:cNvSpPr>
          <p:nvPr>
            <p:ph idx="1"/>
          </p:nvPr>
        </p:nvSpPr>
        <p:spPr>
          <a:xfrm>
            <a:off x="457200" y="1600200"/>
            <a:ext cx="8229600" cy="2971799"/>
          </a:xfrm>
        </p:spPr>
        <p:txBody>
          <a:bodyPr/>
          <a:lstStyle/>
          <a:p>
            <a:r>
              <a:rPr lang="en-US" altLang="en-US" dirty="0"/>
              <a:t>The Springfield example with seasonal sales illustrates the difference between permanent and temporary working capital.</a:t>
            </a:r>
          </a:p>
          <a:p>
            <a:pPr lvl="1"/>
            <a:r>
              <a:rPr lang="en-US" altLang="en-US" sz="2400" dirty="0"/>
              <a:t>The following slide shows the levels of working capital that correspond to the seasonal forecasts.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86</a:t>
            </a:fld>
            <a:endParaRPr lang="en-US" dirty="0"/>
          </a:p>
        </p:txBody>
      </p:sp>
    </p:spTree>
    <p:extLst>
      <p:ext uri="{BB962C8B-B14F-4D97-AF65-F5344CB8AC3E}">
        <p14:creationId xmlns:p14="http://schemas.microsoft.com/office/powerpoint/2010/main" val="18026440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600" dirty="0">
                <a:solidFill>
                  <a:srgbClr val="C00000"/>
                </a:solidFill>
              </a:rPr>
              <a:t>Table 27.5 Spreadsheet  Projected Levels of Working Capital for Springfield Snowboards, 2019, Assuming Seasonal Sales</a:t>
            </a:r>
            <a:endParaRPr lang="en-US" sz="2600" dirty="0">
              <a:solidFill>
                <a:srgbClr val="C00000"/>
              </a:solidFill>
            </a:endParaRPr>
          </a:p>
        </p:txBody>
      </p:sp>
      <p:pic>
        <p:nvPicPr>
          <p:cNvPr id="5" name="Picture 4" descr="A table shows net working capital requirements in thousands of dollars for quarters 2018 q 4, 2019 q 1, 2019 q 2, 2019 q 3, and 2019 q 4. By line item, the information is as follows. Minimum cash balance: 500, 500, 500, 500, 500. Accounts receivable: 3,273, 1,200, 600, 600, 3,600. Inventory: 300, 950, 2,900, 4,850, 300. Accounts payable: negative 477, negative 525, negative 525, negative 525, negative 525. Net working capital: 3,595, 2,125, 3,475, 5,425, 3,8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497676" cy="190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00B2350-5261-4F5C-9DF5-EF0D264FC8D2}" type="slidenum">
              <a:rPr lang="en-US" smtClean="0"/>
              <a:pPr/>
              <a:t>87</a:t>
            </a:fld>
            <a:endParaRPr lang="en-US" dirty="0"/>
          </a:p>
        </p:txBody>
      </p:sp>
    </p:spTree>
    <p:extLst>
      <p:ext uri="{BB962C8B-B14F-4D97-AF65-F5344CB8AC3E}">
        <p14:creationId xmlns:p14="http://schemas.microsoft.com/office/powerpoint/2010/main" val="11730085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Temporary Working Capital </a:t>
            </a:r>
            <a:r>
              <a:rPr lang="en-US" altLang="en-US" sz="2000" b="0" dirty="0">
                <a:solidFill>
                  <a:srgbClr val="C00000"/>
                </a:solidFill>
              </a:rPr>
              <a:t>(3 of 4)</a:t>
            </a:r>
            <a:endParaRPr lang="en-US" b="0" dirty="0">
              <a:solidFill>
                <a:srgbClr val="C00000"/>
              </a:solidFill>
            </a:endParaRPr>
          </a:p>
        </p:txBody>
      </p:sp>
      <p:sp>
        <p:nvSpPr>
          <p:cNvPr id="3" name="Content Placeholder 2"/>
          <p:cNvSpPr>
            <a:spLocks noGrp="1"/>
          </p:cNvSpPr>
          <p:nvPr>
            <p:ph idx="1"/>
          </p:nvPr>
        </p:nvSpPr>
        <p:spPr>
          <a:xfrm>
            <a:off x="457200" y="1600200"/>
            <a:ext cx="8229600" cy="2895599"/>
          </a:xfrm>
        </p:spPr>
        <p:txBody>
          <a:bodyPr>
            <a:noAutofit/>
          </a:bodyPr>
          <a:lstStyle/>
          <a:p>
            <a:r>
              <a:rPr lang="en-US" altLang="en-US" sz="3600" dirty="0"/>
              <a:t>Springfield’s working capital varies from a minimum of $2,125,000 in the first quarter of 2019 to $5,425,000 in the third quarter.</a:t>
            </a:r>
          </a:p>
          <a:p>
            <a:pPr lvl="1"/>
            <a:r>
              <a:rPr lang="en-US" altLang="en-US" sz="3200" dirty="0"/>
              <a:t>The minimum level of working capital, $2,125,000, can be thought of as the firm’s permanent working capital. </a:t>
            </a:r>
          </a:p>
        </p:txBody>
      </p:sp>
      <p:sp>
        <p:nvSpPr>
          <p:cNvPr id="4" name="Slide Number Placeholder 3"/>
          <p:cNvSpPr>
            <a:spLocks noGrp="1"/>
          </p:cNvSpPr>
          <p:nvPr>
            <p:ph type="sldNum" sz="quarter" idx="12"/>
          </p:nvPr>
        </p:nvSpPr>
        <p:spPr/>
        <p:txBody>
          <a:bodyPr/>
          <a:lstStyle/>
          <a:p>
            <a:fld id="{200B2350-5261-4F5C-9DF5-EF0D264FC8D2}" type="slidenum">
              <a:rPr lang="en-US" smtClean="0"/>
              <a:pPr/>
              <a:t>88</a:t>
            </a:fld>
            <a:endParaRPr lang="en-US" dirty="0"/>
          </a:p>
        </p:txBody>
      </p:sp>
    </p:spTree>
    <p:extLst>
      <p:ext uri="{BB962C8B-B14F-4D97-AF65-F5344CB8AC3E}">
        <p14:creationId xmlns:p14="http://schemas.microsoft.com/office/powerpoint/2010/main" val="36248918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Temporary Working Capital </a:t>
            </a:r>
            <a:r>
              <a:rPr lang="en-US" altLang="en-US" sz="2000" b="0" dirty="0">
                <a:solidFill>
                  <a:srgbClr val="C00000"/>
                </a:solidFill>
              </a:rPr>
              <a:t>(4 of 4)</a:t>
            </a:r>
            <a:endParaRPr lang="en-US" b="0" dirty="0">
              <a:solidFill>
                <a:srgbClr val="C00000"/>
              </a:solidFill>
            </a:endParaRPr>
          </a:p>
        </p:txBody>
      </p:sp>
      <p:sp>
        <p:nvSpPr>
          <p:cNvPr id="3" name="Content Placeholder 2"/>
          <p:cNvSpPr>
            <a:spLocks noGrp="1"/>
          </p:cNvSpPr>
          <p:nvPr>
            <p:ph idx="1"/>
          </p:nvPr>
        </p:nvSpPr>
        <p:spPr>
          <a:xfrm>
            <a:off x="457200" y="1600200"/>
            <a:ext cx="8382000" cy="4267200"/>
          </a:xfrm>
        </p:spPr>
        <p:txBody>
          <a:bodyPr>
            <a:normAutofit/>
          </a:bodyPr>
          <a:lstStyle/>
          <a:p>
            <a:r>
              <a:rPr lang="en-US" altLang="en-US" sz="3200" dirty="0"/>
              <a:t>The difference between this minimum level and the higher levels in subsequent quarters reflects Springfield’s temporary working capital requirements.</a:t>
            </a:r>
          </a:p>
          <a:p>
            <a:pPr lvl="1"/>
            <a:r>
              <a:rPr lang="en-US" altLang="en-US" sz="2800" dirty="0"/>
              <a:t>For example, in 2019Q3, the temporary working requirements are $3,300,000.</a:t>
            </a:r>
          </a:p>
          <a:p>
            <a:pPr lvl="2"/>
            <a:r>
              <a:rPr lang="en-US" altLang="en-US" sz="2800" dirty="0"/>
              <a:t>$5,425,000 – $2,125,000 = $3,300,000</a:t>
            </a:r>
          </a:p>
        </p:txBody>
      </p:sp>
      <p:sp>
        <p:nvSpPr>
          <p:cNvPr id="4" name="Slide Number Placeholder 3"/>
          <p:cNvSpPr>
            <a:spLocks noGrp="1"/>
          </p:cNvSpPr>
          <p:nvPr>
            <p:ph type="sldNum" sz="quarter" idx="12"/>
          </p:nvPr>
        </p:nvSpPr>
        <p:spPr/>
        <p:txBody>
          <a:bodyPr/>
          <a:lstStyle/>
          <a:p>
            <a:fld id="{200B2350-5261-4F5C-9DF5-EF0D264FC8D2}" type="slidenum">
              <a:rPr lang="en-US" smtClean="0"/>
              <a:pPr/>
              <a:t>89</a:t>
            </a:fld>
            <a:endParaRPr lang="en-US" dirty="0"/>
          </a:p>
        </p:txBody>
      </p:sp>
    </p:spTree>
    <p:extLst>
      <p:ext uri="{BB962C8B-B14F-4D97-AF65-F5344CB8AC3E}">
        <p14:creationId xmlns:p14="http://schemas.microsoft.com/office/powerpoint/2010/main" val="207925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26.1 Overview of Working Capital</a:t>
            </a:r>
            <a:endParaRPr lang="en-US" dirty="0">
              <a:solidFill>
                <a:srgbClr val="C00000"/>
              </a:solidFill>
            </a:endParaRPr>
          </a:p>
        </p:txBody>
      </p:sp>
      <p:sp>
        <p:nvSpPr>
          <p:cNvPr id="3" name="Content Placeholder 2"/>
          <p:cNvSpPr>
            <a:spLocks noGrp="1"/>
          </p:cNvSpPr>
          <p:nvPr>
            <p:ph idx="1"/>
          </p:nvPr>
        </p:nvSpPr>
        <p:spPr>
          <a:xfrm>
            <a:off x="582612" y="1371600"/>
            <a:ext cx="7886700" cy="4572000"/>
          </a:xfrm>
        </p:spPr>
        <p:txBody>
          <a:bodyPr>
            <a:normAutofit fontScale="92500" lnSpcReduction="20000"/>
          </a:bodyPr>
          <a:lstStyle/>
          <a:p>
            <a:r>
              <a:rPr lang="en-US" altLang="en-US" dirty="0"/>
              <a:t>Most projects require the firm to invest in net working capital. </a:t>
            </a:r>
          </a:p>
          <a:p>
            <a:r>
              <a:rPr lang="en-GB" dirty="0"/>
              <a:t>Net Working Capital = current assets – current liabilities.</a:t>
            </a:r>
          </a:p>
          <a:p>
            <a:r>
              <a:rPr lang="en-GB" b="1" dirty="0">
                <a:solidFill>
                  <a:schemeClr val="accent6"/>
                </a:solidFill>
              </a:rPr>
              <a:t>It’s the capital required in the short term to run the business. </a:t>
            </a:r>
          </a:p>
          <a:p>
            <a:endParaRPr lang="en-GB" dirty="0"/>
          </a:p>
          <a:p>
            <a:endParaRPr lang="en-GB" dirty="0"/>
          </a:p>
          <a:p>
            <a:endParaRPr lang="en-GB" dirty="0"/>
          </a:p>
          <a:p>
            <a:endParaRPr lang="en-GB" dirty="0"/>
          </a:p>
          <a:p>
            <a:r>
              <a:rPr lang="en-GB" dirty="0"/>
              <a:t>How much to invest in each account will depend on the type of firm/industry.</a:t>
            </a:r>
          </a:p>
          <a:p>
            <a:endParaRPr lang="en-US" altLang="en-US" dirty="0"/>
          </a:p>
        </p:txBody>
      </p:sp>
      <p:sp>
        <p:nvSpPr>
          <p:cNvPr id="4" name="Slide Number Placeholder 3"/>
          <p:cNvSpPr>
            <a:spLocks noGrp="1"/>
          </p:cNvSpPr>
          <p:nvPr>
            <p:ph type="sldNum" sz="quarter" idx="12"/>
          </p:nvPr>
        </p:nvSpPr>
        <p:spPr/>
        <p:txBody>
          <a:bodyPr/>
          <a:lstStyle/>
          <a:p>
            <a:fld id="{200B2350-5261-4F5C-9DF5-EF0D264FC8D2}" type="slidenum">
              <a:rPr lang="en-US" smtClean="0"/>
              <a:pP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18797266"/>
              </p:ext>
            </p:extLst>
          </p:nvPr>
        </p:nvGraphicFramePr>
        <p:xfrm>
          <a:off x="1600200" y="3352800"/>
          <a:ext cx="6096000" cy="148336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546551951"/>
                    </a:ext>
                  </a:extLst>
                </a:gridCol>
                <a:gridCol w="3048000">
                  <a:extLst>
                    <a:ext uri="{9D8B030D-6E8A-4147-A177-3AD203B41FA5}">
                      <a16:colId xmlns:a16="http://schemas.microsoft.com/office/drawing/2014/main" val="2876432742"/>
                    </a:ext>
                  </a:extLst>
                </a:gridCol>
              </a:tblGrid>
              <a:tr h="370840">
                <a:tc>
                  <a:txBody>
                    <a:bodyPr/>
                    <a:lstStyle/>
                    <a:p>
                      <a:r>
                        <a:rPr lang="en-GB" dirty="0"/>
                        <a:t>Current Assets</a:t>
                      </a:r>
                    </a:p>
                  </a:txBody>
                  <a:tcPr/>
                </a:tc>
                <a:tc>
                  <a:txBody>
                    <a:bodyPr/>
                    <a:lstStyle/>
                    <a:p>
                      <a:r>
                        <a:rPr lang="en-GB" dirty="0"/>
                        <a:t>Current Liabilities</a:t>
                      </a:r>
                    </a:p>
                  </a:txBody>
                  <a:tcPr/>
                </a:tc>
                <a:extLst>
                  <a:ext uri="{0D108BD9-81ED-4DB2-BD59-A6C34878D82A}">
                    <a16:rowId xmlns:a16="http://schemas.microsoft.com/office/drawing/2014/main" val="2317024829"/>
                  </a:ext>
                </a:extLst>
              </a:tr>
              <a:tr h="370840">
                <a:tc>
                  <a:txBody>
                    <a:bodyPr/>
                    <a:lstStyle/>
                    <a:p>
                      <a:r>
                        <a:rPr lang="en-GB" dirty="0"/>
                        <a:t>Cash</a:t>
                      </a:r>
                    </a:p>
                  </a:txBody>
                  <a:tcPr/>
                </a:tc>
                <a:tc>
                  <a:txBody>
                    <a:bodyPr/>
                    <a:lstStyle/>
                    <a:p>
                      <a:r>
                        <a:rPr lang="en-GB" dirty="0"/>
                        <a:t>Accounts payable</a:t>
                      </a:r>
                    </a:p>
                  </a:txBody>
                  <a:tcPr/>
                </a:tc>
                <a:extLst>
                  <a:ext uri="{0D108BD9-81ED-4DB2-BD59-A6C34878D82A}">
                    <a16:rowId xmlns:a16="http://schemas.microsoft.com/office/drawing/2014/main" val="3901071024"/>
                  </a:ext>
                </a:extLst>
              </a:tr>
              <a:tr h="370840">
                <a:tc>
                  <a:txBody>
                    <a:bodyPr/>
                    <a:lstStyle/>
                    <a:p>
                      <a:r>
                        <a:rPr lang="en-GB" dirty="0"/>
                        <a:t>Inventory</a:t>
                      </a:r>
                    </a:p>
                  </a:txBody>
                  <a:tcPr/>
                </a:tc>
                <a:tc>
                  <a:txBody>
                    <a:bodyPr/>
                    <a:lstStyle/>
                    <a:p>
                      <a:endParaRPr lang="en-GB"/>
                    </a:p>
                  </a:txBody>
                  <a:tcPr/>
                </a:tc>
                <a:extLst>
                  <a:ext uri="{0D108BD9-81ED-4DB2-BD59-A6C34878D82A}">
                    <a16:rowId xmlns:a16="http://schemas.microsoft.com/office/drawing/2014/main" val="2807271653"/>
                  </a:ext>
                </a:extLst>
              </a:tr>
              <a:tr h="370840">
                <a:tc>
                  <a:txBody>
                    <a:bodyPr/>
                    <a:lstStyle/>
                    <a:p>
                      <a:r>
                        <a:rPr lang="en-GB" dirty="0"/>
                        <a:t>Accounts receivable</a:t>
                      </a:r>
                    </a:p>
                  </a:txBody>
                  <a:tcPr/>
                </a:tc>
                <a:tc>
                  <a:txBody>
                    <a:bodyPr/>
                    <a:lstStyle/>
                    <a:p>
                      <a:endParaRPr lang="en-GB" dirty="0"/>
                    </a:p>
                  </a:txBody>
                  <a:tcPr/>
                </a:tc>
                <a:extLst>
                  <a:ext uri="{0D108BD9-81ED-4DB2-BD59-A6C34878D82A}">
                    <a16:rowId xmlns:a16="http://schemas.microsoft.com/office/drawing/2014/main" val="2408053057"/>
                  </a:ext>
                </a:extLst>
              </a:tr>
            </a:tbl>
          </a:graphicData>
        </a:graphic>
      </p:graphicFrame>
    </p:spTree>
    <p:extLst>
      <p:ext uri="{BB962C8B-B14F-4D97-AF65-F5344CB8AC3E}">
        <p14:creationId xmlns:p14="http://schemas.microsoft.com/office/powerpoint/2010/main" val="28445096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Financing Policy Choices </a:t>
            </a:r>
            <a:r>
              <a:rPr lang="en-US" altLang="en-US" sz="2000" b="0" dirty="0">
                <a:solidFill>
                  <a:srgbClr val="C00000"/>
                </a:solidFill>
              </a:rPr>
              <a:t>(1 of 2)</a:t>
            </a:r>
            <a:endParaRPr lang="en-US" b="0" dirty="0">
              <a:solidFill>
                <a:srgbClr val="C00000"/>
              </a:solidFill>
            </a:endParaRPr>
          </a:p>
        </p:txBody>
      </p:sp>
      <p:sp>
        <p:nvSpPr>
          <p:cNvPr id="3" name="Content Placeholder 2"/>
          <p:cNvSpPr>
            <a:spLocks noGrp="1"/>
          </p:cNvSpPr>
          <p:nvPr>
            <p:ph idx="1"/>
          </p:nvPr>
        </p:nvSpPr>
        <p:spPr>
          <a:xfrm>
            <a:off x="457200" y="1600200"/>
            <a:ext cx="8229600" cy="4038599"/>
          </a:xfrm>
        </p:spPr>
        <p:txBody>
          <a:bodyPr>
            <a:normAutofit/>
          </a:bodyPr>
          <a:lstStyle/>
          <a:p>
            <a:r>
              <a:rPr lang="en-US" altLang="en-US" sz="3200" u="sng" dirty="0"/>
              <a:t>Aggressive</a:t>
            </a:r>
            <a:r>
              <a:rPr lang="en-US" altLang="en-US" sz="3200" dirty="0"/>
              <a:t> Financing Policy</a:t>
            </a:r>
          </a:p>
          <a:p>
            <a:pPr lvl="1"/>
            <a:r>
              <a:rPr lang="en-US" altLang="en-US" sz="2800" dirty="0"/>
              <a:t>Financing part or all of a firm’s permanent working capital with short-term debt</a:t>
            </a:r>
          </a:p>
          <a:p>
            <a:pPr lvl="1"/>
            <a:r>
              <a:rPr lang="en-US" altLang="en-US" sz="2800" dirty="0"/>
              <a:t>One risk of an aggressive financing policy is funding risk.</a:t>
            </a:r>
          </a:p>
          <a:p>
            <a:pPr lvl="1"/>
            <a:r>
              <a:rPr lang="en-US" altLang="en-US" sz="2800" dirty="0"/>
              <a:t>Funding Risk</a:t>
            </a:r>
          </a:p>
          <a:p>
            <a:pPr lvl="2"/>
            <a:r>
              <a:rPr lang="en-US" altLang="en-US" sz="2800" dirty="0"/>
              <a:t>The risk of incurring financial distress costs should a firm not be able to refinance its debt in timely manner or at a reasonable rate</a:t>
            </a:r>
          </a:p>
        </p:txBody>
      </p:sp>
      <p:sp>
        <p:nvSpPr>
          <p:cNvPr id="4" name="Slide Number Placeholder 3"/>
          <p:cNvSpPr>
            <a:spLocks noGrp="1"/>
          </p:cNvSpPr>
          <p:nvPr>
            <p:ph type="sldNum" sz="quarter" idx="12"/>
          </p:nvPr>
        </p:nvSpPr>
        <p:spPr/>
        <p:txBody>
          <a:bodyPr/>
          <a:lstStyle/>
          <a:p>
            <a:fld id="{200B2350-5261-4F5C-9DF5-EF0D264FC8D2}" type="slidenum">
              <a:rPr lang="en-US" smtClean="0"/>
              <a:pPr/>
              <a:t>90</a:t>
            </a:fld>
            <a:endParaRPr lang="en-US" dirty="0"/>
          </a:p>
        </p:txBody>
      </p:sp>
    </p:spTree>
    <p:extLst>
      <p:ext uri="{BB962C8B-B14F-4D97-AF65-F5344CB8AC3E}">
        <p14:creationId xmlns:p14="http://schemas.microsoft.com/office/powerpoint/2010/main" val="15516240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Financing Policy Choices </a:t>
            </a:r>
            <a:r>
              <a:rPr lang="en-US" altLang="en-US" sz="2000" b="0" dirty="0">
                <a:solidFill>
                  <a:srgbClr val="C00000"/>
                </a:solidFill>
              </a:rPr>
              <a:t>(2 of 2)</a:t>
            </a:r>
            <a:endParaRPr lang="en-US" b="0" dirty="0">
              <a:solidFill>
                <a:srgbClr val="C00000"/>
              </a:solidFill>
            </a:endParaRPr>
          </a:p>
        </p:txBody>
      </p:sp>
      <p:sp>
        <p:nvSpPr>
          <p:cNvPr id="3" name="Content Placeholder 2"/>
          <p:cNvSpPr>
            <a:spLocks noGrp="1"/>
          </p:cNvSpPr>
          <p:nvPr>
            <p:ph idx="1"/>
          </p:nvPr>
        </p:nvSpPr>
        <p:spPr>
          <a:xfrm>
            <a:off x="457200" y="1600200"/>
            <a:ext cx="8229600" cy="2895599"/>
          </a:xfrm>
        </p:spPr>
        <p:txBody>
          <a:bodyPr>
            <a:normAutofit/>
          </a:bodyPr>
          <a:lstStyle/>
          <a:p>
            <a:r>
              <a:rPr lang="en-US" altLang="en-US" sz="3600" u="sng" dirty="0"/>
              <a:t>Conservative</a:t>
            </a:r>
            <a:r>
              <a:rPr lang="en-US" altLang="en-US" sz="3600" dirty="0"/>
              <a:t> Financing Policy</a:t>
            </a:r>
          </a:p>
          <a:p>
            <a:pPr lvl="1"/>
            <a:r>
              <a:rPr lang="en-US" altLang="en-US" sz="3200" dirty="0"/>
              <a:t>Financing all of a firm’s permanent working capital with long-term debt</a:t>
            </a:r>
          </a:p>
        </p:txBody>
      </p:sp>
      <p:sp>
        <p:nvSpPr>
          <p:cNvPr id="4" name="Slide Number Placeholder 3"/>
          <p:cNvSpPr>
            <a:spLocks noGrp="1"/>
          </p:cNvSpPr>
          <p:nvPr>
            <p:ph type="sldNum" sz="quarter" idx="12"/>
          </p:nvPr>
        </p:nvSpPr>
        <p:spPr/>
        <p:txBody>
          <a:bodyPr/>
          <a:lstStyle/>
          <a:p>
            <a:fld id="{200B2350-5261-4F5C-9DF5-EF0D264FC8D2}" type="slidenum">
              <a:rPr lang="en-US" smtClean="0"/>
              <a:pPr/>
              <a:t>91</a:t>
            </a:fld>
            <a:endParaRPr lang="en-US" dirty="0"/>
          </a:p>
        </p:txBody>
      </p:sp>
    </p:spTree>
    <p:extLst>
      <p:ext uri="{BB962C8B-B14F-4D97-AF65-F5344CB8AC3E}">
        <p14:creationId xmlns:p14="http://schemas.microsoft.com/office/powerpoint/2010/main" val="12548372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D37F-80E8-49AE-8348-0C3C9BEC55A2}"/>
              </a:ext>
            </a:extLst>
          </p:cNvPr>
          <p:cNvSpPr>
            <a:spLocks noGrp="1"/>
          </p:cNvSpPr>
          <p:nvPr>
            <p:ph type="title"/>
          </p:nvPr>
        </p:nvSpPr>
        <p:spPr/>
        <p:txBody>
          <a:bodyPr/>
          <a:lstStyle/>
          <a:p>
            <a:r>
              <a:rPr lang="en-GB" dirty="0">
                <a:solidFill>
                  <a:srgbClr val="C00000"/>
                </a:solidFill>
              </a:rPr>
              <a:t>End of Short Term Financing part I</a:t>
            </a:r>
          </a:p>
        </p:txBody>
      </p:sp>
      <p:sp>
        <p:nvSpPr>
          <p:cNvPr id="3" name="Content Placeholder 2">
            <a:extLst>
              <a:ext uri="{FF2B5EF4-FFF2-40B4-BE49-F238E27FC236}">
                <a16:creationId xmlns:a16="http://schemas.microsoft.com/office/drawing/2014/main" id="{996BAD26-2EA9-466A-A49C-DD267AFCD6FB}"/>
              </a:ext>
            </a:extLst>
          </p:cNvPr>
          <p:cNvSpPr>
            <a:spLocks noGrp="1"/>
          </p:cNvSpPr>
          <p:nvPr>
            <p:ph idx="1"/>
          </p:nvPr>
        </p:nvSpPr>
        <p:spPr/>
        <p:txBody>
          <a:bodyPr/>
          <a:lstStyle/>
          <a:p>
            <a:pPr algn="r"/>
            <a:endParaRPr lang="en-GB" dirty="0"/>
          </a:p>
          <a:p>
            <a:pPr algn="r"/>
            <a:endParaRPr lang="en-GB" dirty="0"/>
          </a:p>
          <a:p>
            <a:pPr algn="r"/>
            <a:endParaRPr lang="en-GB" dirty="0"/>
          </a:p>
          <a:p>
            <a:pPr algn="r"/>
            <a:r>
              <a:rPr lang="en-GB" dirty="0"/>
              <a:t>…Stay tuned for Short term financing part II</a:t>
            </a:r>
          </a:p>
        </p:txBody>
      </p:sp>
      <p:sp>
        <p:nvSpPr>
          <p:cNvPr id="4" name="Slide Number Placeholder 3">
            <a:extLst>
              <a:ext uri="{FF2B5EF4-FFF2-40B4-BE49-F238E27FC236}">
                <a16:creationId xmlns:a16="http://schemas.microsoft.com/office/drawing/2014/main" id="{DCAE8FA3-DE27-405E-AD3E-2ED3E1B6B21F}"/>
              </a:ext>
            </a:extLst>
          </p:cNvPr>
          <p:cNvSpPr>
            <a:spLocks noGrp="1"/>
          </p:cNvSpPr>
          <p:nvPr>
            <p:ph type="sldNum" sz="quarter" idx="12"/>
          </p:nvPr>
        </p:nvSpPr>
        <p:spPr/>
        <p:txBody>
          <a:bodyPr/>
          <a:lstStyle/>
          <a:p>
            <a:fld id="{200B2350-5261-4F5C-9DF5-EF0D264FC8D2}" type="slidenum">
              <a:rPr lang="en-US" smtClean="0"/>
              <a:pPr/>
              <a:t>92</a:t>
            </a:fld>
            <a:endParaRPr lang="en-US" dirty="0"/>
          </a:p>
        </p:txBody>
      </p:sp>
    </p:spTree>
    <p:extLst>
      <p:ext uri="{BB962C8B-B14F-4D97-AF65-F5344CB8AC3E}">
        <p14:creationId xmlns:p14="http://schemas.microsoft.com/office/powerpoint/2010/main" val="17603869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D37F-80E8-49AE-8348-0C3C9BEC55A2}"/>
              </a:ext>
            </a:extLst>
          </p:cNvPr>
          <p:cNvSpPr>
            <a:spLocks noGrp="1"/>
          </p:cNvSpPr>
          <p:nvPr>
            <p:ph type="title"/>
          </p:nvPr>
        </p:nvSpPr>
        <p:spPr/>
        <p:txBody>
          <a:bodyPr/>
          <a:lstStyle/>
          <a:p>
            <a:r>
              <a:rPr lang="en-GB" dirty="0">
                <a:solidFill>
                  <a:srgbClr val="C00000"/>
                </a:solidFill>
              </a:rPr>
              <a:t>Short Term Financing part II </a:t>
            </a:r>
          </a:p>
        </p:txBody>
      </p:sp>
      <p:sp>
        <p:nvSpPr>
          <p:cNvPr id="3" name="Content Placeholder 2">
            <a:extLst>
              <a:ext uri="{FF2B5EF4-FFF2-40B4-BE49-F238E27FC236}">
                <a16:creationId xmlns:a16="http://schemas.microsoft.com/office/drawing/2014/main" id="{996BAD26-2EA9-466A-A49C-DD267AFCD6FB}"/>
              </a:ext>
            </a:extLst>
          </p:cNvPr>
          <p:cNvSpPr>
            <a:spLocks noGrp="1"/>
          </p:cNvSpPr>
          <p:nvPr>
            <p:ph idx="1"/>
          </p:nvPr>
        </p:nvSpPr>
        <p:spPr/>
        <p:txBody>
          <a:bodyPr/>
          <a:lstStyle/>
          <a:p>
            <a:pPr algn="r"/>
            <a:endParaRPr lang="en-GB" dirty="0"/>
          </a:p>
          <a:p>
            <a:pPr algn="r"/>
            <a:endParaRPr lang="en-GB" dirty="0"/>
          </a:p>
          <a:p>
            <a:pPr algn="r"/>
            <a:endParaRPr lang="en-GB" dirty="0"/>
          </a:p>
          <a:p>
            <a:r>
              <a:rPr lang="en-GB" dirty="0"/>
              <a:t>Financial instruments</a:t>
            </a:r>
          </a:p>
        </p:txBody>
      </p:sp>
      <p:sp>
        <p:nvSpPr>
          <p:cNvPr id="4" name="Slide Number Placeholder 3">
            <a:extLst>
              <a:ext uri="{FF2B5EF4-FFF2-40B4-BE49-F238E27FC236}">
                <a16:creationId xmlns:a16="http://schemas.microsoft.com/office/drawing/2014/main" id="{DCAE8FA3-DE27-405E-AD3E-2ED3E1B6B21F}"/>
              </a:ext>
            </a:extLst>
          </p:cNvPr>
          <p:cNvSpPr>
            <a:spLocks noGrp="1"/>
          </p:cNvSpPr>
          <p:nvPr>
            <p:ph type="sldNum" sz="quarter" idx="12"/>
          </p:nvPr>
        </p:nvSpPr>
        <p:spPr/>
        <p:txBody>
          <a:bodyPr/>
          <a:lstStyle/>
          <a:p>
            <a:fld id="{200B2350-5261-4F5C-9DF5-EF0D264FC8D2}" type="slidenum">
              <a:rPr lang="en-US" smtClean="0"/>
              <a:pPr/>
              <a:t>93</a:t>
            </a:fld>
            <a:endParaRPr lang="en-US" dirty="0"/>
          </a:p>
        </p:txBody>
      </p:sp>
    </p:spTree>
    <p:extLst>
      <p:ext uri="{BB962C8B-B14F-4D97-AF65-F5344CB8AC3E}">
        <p14:creationId xmlns:p14="http://schemas.microsoft.com/office/powerpoint/2010/main" val="28785239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a:xfrm>
            <a:off x="499898" y="228601"/>
            <a:ext cx="7886700" cy="914400"/>
          </a:xfrm>
        </p:spPr>
        <p:txBody>
          <a:bodyPr>
            <a:noAutofit/>
          </a:bodyPr>
          <a:lstStyle/>
          <a:p>
            <a:r>
              <a:rPr lang="en-US" sz="3200" b="1" dirty="0">
                <a:solidFill>
                  <a:schemeClr val="accent1"/>
                </a:solidFill>
              </a:rPr>
              <a:t>Roadmap: Financial instruments that can be used to cover the short term financial needs.</a:t>
            </a:r>
            <a:br>
              <a:rPr lang="en-US" sz="3200" b="1" dirty="0">
                <a:solidFill>
                  <a:schemeClr val="accent1"/>
                </a:solidFill>
              </a:rPr>
            </a:br>
            <a:endParaRPr lang="en-US" sz="3200" b="1" dirty="0">
              <a:solidFill>
                <a:schemeClr val="accent1"/>
              </a:solidFill>
            </a:endParaRPr>
          </a:p>
        </p:txBody>
      </p:sp>
      <p:sp>
        <p:nvSpPr>
          <p:cNvPr id="12" name="Marcador de contenido 11"/>
          <p:cNvSpPr>
            <a:spLocks noGrp="1"/>
          </p:cNvSpPr>
          <p:nvPr>
            <p:ph idx="1"/>
          </p:nvPr>
        </p:nvSpPr>
        <p:spPr>
          <a:xfrm>
            <a:off x="499898" y="1676400"/>
            <a:ext cx="4095750" cy="4351338"/>
          </a:xfrm>
        </p:spPr>
        <p:txBody>
          <a:bodyPr/>
          <a:lstStyle/>
          <a:p>
            <a:r>
              <a:rPr lang="en-US" dirty="0"/>
              <a:t>Bank Loans</a:t>
            </a:r>
          </a:p>
          <a:p>
            <a:pPr lvl="1"/>
            <a:r>
              <a:rPr lang="en-US" dirty="0"/>
              <a:t>Single End-of-period loan</a:t>
            </a:r>
          </a:p>
          <a:p>
            <a:pPr lvl="1"/>
            <a:r>
              <a:rPr lang="en-US" dirty="0"/>
              <a:t>Line of credit</a:t>
            </a:r>
          </a:p>
          <a:p>
            <a:pPr lvl="2"/>
            <a:r>
              <a:rPr lang="en-US" dirty="0"/>
              <a:t>Uncommitted</a:t>
            </a:r>
          </a:p>
          <a:p>
            <a:pPr lvl="2"/>
            <a:r>
              <a:rPr lang="en-US" dirty="0"/>
              <a:t>Committed</a:t>
            </a:r>
          </a:p>
          <a:p>
            <a:pPr lvl="3"/>
            <a:r>
              <a:rPr lang="en-US" dirty="0"/>
              <a:t>Revolving</a:t>
            </a:r>
          </a:p>
          <a:p>
            <a:pPr lvl="3"/>
            <a:r>
              <a:rPr lang="en-US" dirty="0"/>
              <a:t>Evergreen</a:t>
            </a:r>
          </a:p>
          <a:p>
            <a:pPr lvl="1"/>
            <a:r>
              <a:rPr lang="en-US" dirty="0"/>
              <a:t>Bridge Loan</a:t>
            </a:r>
          </a:p>
          <a:p>
            <a:pPr lvl="1"/>
            <a:r>
              <a:rPr lang="en-US" dirty="0"/>
              <a:t>Commercial Paper</a:t>
            </a:r>
          </a:p>
          <a:p>
            <a:pPr lvl="2"/>
            <a:r>
              <a:rPr lang="en-US" dirty="0"/>
              <a:t>Direct Paper</a:t>
            </a:r>
          </a:p>
          <a:p>
            <a:pPr lvl="2"/>
            <a:r>
              <a:rPr lang="en-US" dirty="0"/>
              <a:t>Commercial Paper</a:t>
            </a:r>
          </a:p>
          <a:p>
            <a:pPr lvl="1"/>
            <a:endParaRPr lang="en-US" dirty="0"/>
          </a:p>
          <a:p>
            <a:pPr lvl="2"/>
            <a:endParaRPr lang="en-US" dirty="0"/>
          </a:p>
          <a:p>
            <a:pPr lvl="2"/>
            <a:endParaRPr lang="en-US" dirty="0"/>
          </a:p>
          <a:p>
            <a:pPr lvl="1"/>
            <a:endParaRPr lang="en-US" dirty="0"/>
          </a:p>
          <a:p>
            <a:endParaRPr lang="en-US" dirty="0"/>
          </a:p>
        </p:txBody>
      </p:sp>
      <p:sp>
        <p:nvSpPr>
          <p:cNvPr id="4" name="Marcador de número de diapositiva 3"/>
          <p:cNvSpPr>
            <a:spLocks noGrp="1"/>
          </p:cNvSpPr>
          <p:nvPr>
            <p:ph type="sldNum" sz="quarter" idx="12"/>
          </p:nvPr>
        </p:nvSpPr>
        <p:spPr/>
        <p:txBody>
          <a:bodyPr/>
          <a:lstStyle/>
          <a:p>
            <a:fld id="{200B2350-5261-4F5C-9DF5-EF0D264FC8D2}" type="slidenum">
              <a:rPr lang="en-US" smtClean="0"/>
              <a:pPr/>
              <a:t>94</a:t>
            </a:fld>
            <a:endParaRPr lang="en-US" dirty="0"/>
          </a:p>
        </p:txBody>
      </p:sp>
      <p:sp>
        <p:nvSpPr>
          <p:cNvPr id="13" name="Marcador de contenido 11"/>
          <p:cNvSpPr txBox="1">
            <a:spLocks/>
          </p:cNvSpPr>
          <p:nvPr/>
        </p:nvSpPr>
        <p:spPr>
          <a:xfrm>
            <a:off x="4800600" y="1644869"/>
            <a:ext cx="409575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Secured Financing</a:t>
            </a:r>
          </a:p>
          <a:p>
            <a:pPr lvl="1"/>
            <a:r>
              <a:rPr lang="en-US" dirty="0"/>
              <a:t>Secured Loans</a:t>
            </a:r>
          </a:p>
          <a:p>
            <a:pPr lvl="2"/>
            <a:r>
              <a:rPr lang="en-US" dirty="0"/>
              <a:t>Assets</a:t>
            </a:r>
          </a:p>
          <a:p>
            <a:pPr lvl="2"/>
            <a:r>
              <a:rPr lang="en-US" dirty="0"/>
              <a:t>Accounts receivables</a:t>
            </a:r>
          </a:p>
          <a:p>
            <a:pPr lvl="2"/>
            <a:r>
              <a:rPr lang="en-US" dirty="0"/>
              <a:t>Inventory</a:t>
            </a:r>
          </a:p>
          <a:p>
            <a:pPr lvl="3"/>
            <a:r>
              <a:rPr lang="en-US" dirty="0"/>
              <a:t>Floating Lien</a:t>
            </a:r>
          </a:p>
          <a:p>
            <a:pPr lvl="3"/>
            <a:r>
              <a:rPr lang="en-US" dirty="0"/>
              <a:t>Trust receipt</a:t>
            </a:r>
          </a:p>
          <a:p>
            <a:pPr lvl="3"/>
            <a:r>
              <a:rPr lang="en-US" dirty="0"/>
              <a:t>Warehouse arrangement</a:t>
            </a:r>
          </a:p>
          <a:p>
            <a:pPr lvl="3"/>
            <a:r>
              <a:rPr lang="en-US" dirty="0"/>
              <a:t>Public Warehouse</a:t>
            </a:r>
          </a:p>
          <a:p>
            <a:pPr lvl="3"/>
            <a:r>
              <a:rPr lang="en-US" dirty="0"/>
              <a:t>Field Warehouse</a:t>
            </a:r>
          </a:p>
          <a:p>
            <a:pPr lvl="1"/>
            <a:r>
              <a:rPr lang="en-US" dirty="0"/>
              <a:t>Factor</a:t>
            </a:r>
          </a:p>
          <a:p>
            <a:pPr lvl="2"/>
            <a:r>
              <a:rPr lang="en-US" dirty="0"/>
              <a:t>Accounts receivable</a:t>
            </a:r>
          </a:p>
          <a:p>
            <a:pPr lvl="3"/>
            <a:r>
              <a:rPr lang="en-US" dirty="0"/>
              <a:t>With recourse</a:t>
            </a:r>
          </a:p>
          <a:p>
            <a:pPr lvl="3"/>
            <a:r>
              <a:rPr lang="en-US" dirty="0"/>
              <a:t>Without recourse</a:t>
            </a:r>
          </a:p>
          <a:p>
            <a:pPr lvl="1"/>
            <a:endParaRPr lang="en-US" dirty="0"/>
          </a:p>
          <a:p>
            <a:pPr lvl="1"/>
            <a:endParaRPr lang="en-US" dirty="0"/>
          </a:p>
          <a:p>
            <a:pPr lvl="2"/>
            <a:endParaRPr lang="en-US" dirty="0"/>
          </a:p>
          <a:p>
            <a:pPr lvl="2"/>
            <a:endParaRPr lang="en-US" dirty="0"/>
          </a:p>
          <a:p>
            <a:pPr lvl="1"/>
            <a:endParaRPr lang="en-US" dirty="0"/>
          </a:p>
          <a:p>
            <a:endParaRPr lang="en-US" dirty="0"/>
          </a:p>
        </p:txBody>
      </p:sp>
    </p:spTree>
    <p:extLst>
      <p:ext uri="{BB962C8B-B14F-4D97-AF65-F5344CB8AC3E}">
        <p14:creationId xmlns:p14="http://schemas.microsoft.com/office/powerpoint/2010/main" val="901380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C00000"/>
                </a:solidFill>
              </a:rPr>
              <a:t>27.3 Short-Term Financing with Bank Loans</a:t>
            </a:r>
            <a:endParaRPr lang="en-US" sz="4000" dirty="0">
              <a:solidFill>
                <a:srgbClr val="C00000"/>
              </a:solidFill>
            </a:endParaRPr>
          </a:p>
        </p:txBody>
      </p:sp>
      <p:sp>
        <p:nvSpPr>
          <p:cNvPr id="3" name="Content Placeholder 2"/>
          <p:cNvSpPr>
            <a:spLocks noGrp="1"/>
          </p:cNvSpPr>
          <p:nvPr>
            <p:ph idx="1"/>
          </p:nvPr>
        </p:nvSpPr>
        <p:spPr>
          <a:xfrm>
            <a:off x="457200" y="1791145"/>
            <a:ext cx="8229600" cy="2362199"/>
          </a:xfrm>
        </p:spPr>
        <p:txBody>
          <a:bodyPr>
            <a:normAutofit/>
          </a:bodyPr>
          <a:lstStyle/>
          <a:p>
            <a:r>
              <a:rPr lang="en-US" altLang="en-US" sz="3200" dirty="0"/>
              <a:t>Promissory Note</a:t>
            </a:r>
          </a:p>
          <a:p>
            <a:pPr lvl="1"/>
            <a:r>
              <a:rPr lang="en-US" altLang="en-US" sz="2800" dirty="0"/>
              <a:t>A written statement that indicates:</a:t>
            </a:r>
          </a:p>
          <a:p>
            <a:pPr lvl="2"/>
            <a:r>
              <a:rPr lang="en-US" altLang="en-US" sz="2400" dirty="0"/>
              <a:t> the amount of a loan, </a:t>
            </a:r>
          </a:p>
          <a:p>
            <a:pPr lvl="2"/>
            <a:r>
              <a:rPr lang="en-US" altLang="en-US" sz="2400" dirty="0"/>
              <a:t>the date payment is due, </a:t>
            </a:r>
          </a:p>
          <a:p>
            <a:pPr lvl="2"/>
            <a:r>
              <a:rPr lang="en-US" altLang="en-US" sz="2400" dirty="0"/>
              <a:t>the interest rate.</a:t>
            </a:r>
          </a:p>
        </p:txBody>
      </p:sp>
      <p:sp>
        <p:nvSpPr>
          <p:cNvPr id="4" name="Slide Number Placeholder 3"/>
          <p:cNvSpPr>
            <a:spLocks noGrp="1"/>
          </p:cNvSpPr>
          <p:nvPr>
            <p:ph type="sldNum" sz="quarter" idx="12"/>
          </p:nvPr>
        </p:nvSpPr>
        <p:spPr/>
        <p:txBody>
          <a:bodyPr/>
          <a:lstStyle/>
          <a:p>
            <a:fld id="{200B2350-5261-4F5C-9DF5-EF0D264FC8D2}" type="slidenum">
              <a:rPr lang="en-US" smtClean="0"/>
              <a:pPr/>
              <a:t>95</a:t>
            </a:fld>
            <a:endParaRPr lang="en-US" dirty="0"/>
          </a:p>
        </p:txBody>
      </p:sp>
    </p:spTree>
    <p:extLst>
      <p:ext uri="{BB962C8B-B14F-4D97-AF65-F5344CB8AC3E}">
        <p14:creationId xmlns:p14="http://schemas.microsoft.com/office/powerpoint/2010/main" val="6037724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C00000"/>
                </a:solidFill>
              </a:rPr>
              <a:t>Single, End-of-Period Payment Loan </a:t>
            </a:r>
            <a:r>
              <a:rPr lang="en-US" altLang="en-US" sz="2000" b="0" dirty="0">
                <a:solidFill>
                  <a:srgbClr val="C00000"/>
                </a:solidFill>
              </a:rPr>
              <a:t>(1 of 2)</a:t>
            </a:r>
            <a:endParaRPr lang="en-US" sz="3600" b="0" dirty="0">
              <a:solidFill>
                <a:srgbClr val="C00000"/>
              </a:solidFill>
            </a:endParaRPr>
          </a:p>
        </p:txBody>
      </p:sp>
      <p:sp>
        <p:nvSpPr>
          <p:cNvPr id="3" name="Content Placeholder 2"/>
          <p:cNvSpPr>
            <a:spLocks noGrp="1"/>
          </p:cNvSpPr>
          <p:nvPr>
            <p:ph idx="1"/>
          </p:nvPr>
        </p:nvSpPr>
        <p:spPr>
          <a:xfrm>
            <a:off x="457200" y="1600200"/>
            <a:ext cx="8229600" cy="3962399"/>
          </a:xfrm>
        </p:spPr>
        <p:txBody>
          <a:bodyPr/>
          <a:lstStyle/>
          <a:p>
            <a:r>
              <a:rPr lang="en-US" altLang="en-US" dirty="0"/>
              <a:t>The simplest type of bank loan is a single, end-of-period-payment loan. </a:t>
            </a:r>
          </a:p>
          <a:p>
            <a:pPr lvl="1"/>
            <a:r>
              <a:rPr lang="en-US" altLang="en-US" sz="2400" dirty="0"/>
              <a:t>This type of loan requires that the firm pay interest on the loan and pay back the principal in one lump sum at the end of the loan. </a:t>
            </a:r>
          </a:p>
          <a:p>
            <a:pPr lvl="1"/>
            <a:r>
              <a:rPr lang="en-US" altLang="en-US" sz="2400" dirty="0"/>
              <a:t>The interest rate may be fixed or variable.</a:t>
            </a:r>
          </a:p>
          <a:p>
            <a:pPr lvl="2"/>
            <a:r>
              <a:rPr lang="en-US" altLang="en-US" sz="2400" dirty="0"/>
              <a:t>With a variable interest rate, the terms of the loan may indicate that the rate will vary with some spread relative to a benchmark rate.</a:t>
            </a:r>
          </a:p>
        </p:txBody>
      </p:sp>
      <p:sp>
        <p:nvSpPr>
          <p:cNvPr id="4" name="Slide Number Placeholder 3"/>
          <p:cNvSpPr>
            <a:spLocks noGrp="1"/>
          </p:cNvSpPr>
          <p:nvPr>
            <p:ph type="sldNum" sz="quarter" idx="12"/>
          </p:nvPr>
        </p:nvSpPr>
        <p:spPr/>
        <p:txBody>
          <a:bodyPr/>
          <a:lstStyle/>
          <a:p>
            <a:fld id="{200B2350-5261-4F5C-9DF5-EF0D264FC8D2}" type="slidenum">
              <a:rPr lang="en-US" smtClean="0"/>
              <a:pPr/>
              <a:t>96</a:t>
            </a:fld>
            <a:endParaRPr lang="en-US" dirty="0"/>
          </a:p>
        </p:txBody>
      </p:sp>
    </p:spTree>
    <p:extLst>
      <p:ext uri="{BB962C8B-B14F-4D97-AF65-F5344CB8AC3E}">
        <p14:creationId xmlns:p14="http://schemas.microsoft.com/office/powerpoint/2010/main" val="22534760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C00000"/>
                </a:solidFill>
              </a:rPr>
              <a:t>Single, End-of-Period Payment Loan </a:t>
            </a:r>
            <a:r>
              <a:rPr lang="en-US" altLang="en-US" sz="2000" b="0" dirty="0">
                <a:solidFill>
                  <a:srgbClr val="C00000"/>
                </a:solidFill>
              </a:rPr>
              <a:t>(2 of 2)</a:t>
            </a:r>
            <a:endParaRPr lang="en-US" sz="3600" b="0" dirty="0">
              <a:solidFill>
                <a:srgbClr val="C00000"/>
              </a:solidFill>
            </a:endParaRPr>
          </a:p>
        </p:txBody>
      </p:sp>
      <p:sp>
        <p:nvSpPr>
          <p:cNvPr id="3" name="Content Placeholder 2"/>
          <p:cNvSpPr>
            <a:spLocks noGrp="1"/>
          </p:cNvSpPr>
          <p:nvPr>
            <p:ph idx="1"/>
          </p:nvPr>
        </p:nvSpPr>
        <p:spPr>
          <a:xfrm>
            <a:off x="457200" y="1600200"/>
            <a:ext cx="8229600" cy="3886199"/>
          </a:xfrm>
        </p:spPr>
        <p:txBody>
          <a:bodyPr/>
          <a:lstStyle/>
          <a:p>
            <a:r>
              <a:rPr lang="en-US" altLang="en-US" dirty="0"/>
              <a:t>Prime Rate</a:t>
            </a:r>
          </a:p>
          <a:p>
            <a:pPr lvl="1"/>
            <a:r>
              <a:rPr lang="en-US" altLang="en-US" sz="2400" dirty="0"/>
              <a:t>The rate banks charge their most creditworthy customers</a:t>
            </a:r>
          </a:p>
          <a:p>
            <a:r>
              <a:rPr lang="en-US" altLang="en-US" dirty="0"/>
              <a:t>London Inter-Bank Offered Rate (LIBOR)</a:t>
            </a:r>
          </a:p>
          <a:p>
            <a:pPr lvl="1"/>
            <a:r>
              <a:rPr lang="en-US" altLang="en-US" sz="2400" dirty="0"/>
              <a:t>The rate of interest at which banks borrow funds from each other in the London inter-bank market. </a:t>
            </a:r>
          </a:p>
          <a:p>
            <a:pPr lvl="2"/>
            <a:r>
              <a:rPr lang="en-US" altLang="en-US" sz="2400" dirty="0"/>
              <a:t>It is quoted for maturities of one day to one year for 10 major currencies.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97</a:t>
            </a:fld>
            <a:endParaRPr lang="en-US" dirty="0"/>
          </a:p>
        </p:txBody>
      </p:sp>
    </p:spTree>
    <p:extLst>
      <p:ext uri="{BB962C8B-B14F-4D97-AF65-F5344CB8AC3E}">
        <p14:creationId xmlns:p14="http://schemas.microsoft.com/office/powerpoint/2010/main" val="3735684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Line of Credit </a:t>
            </a:r>
            <a:r>
              <a:rPr lang="en-US" altLang="en-US" sz="2000" b="0" dirty="0">
                <a:solidFill>
                  <a:srgbClr val="C00000"/>
                </a:solidFill>
              </a:rPr>
              <a:t>(1 of 4)</a:t>
            </a:r>
            <a:endParaRPr lang="en-US" b="0" dirty="0">
              <a:solidFill>
                <a:srgbClr val="C00000"/>
              </a:solidFill>
            </a:endParaRPr>
          </a:p>
        </p:txBody>
      </p:sp>
      <p:sp>
        <p:nvSpPr>
          <p:cNvPr id="3" name="Content Placeholder 2"/>
          <p:cNvSpPr>
            <a:spLocks noGrp="1"/>
          </p:cNvSpPr>
          <p:nvPr>
            <p:ph idx="1"/>
          </p:nvPr>
        </p:nvSpPr>
        <p:spPr>
          <a:xfrm>
            <a:off x="457200" y="1600200"/>
            <a:ext cx="8229600" cy="2514599"/>
          </a:xfrm>
        </p:spPr>
        <p:txBody>
          <a:bodyPr>
            <a:normAutofit/>
          </a:bodyPr>
          <a:lstStyle/>
          <a:p>
            <a:r>
              <a:rPr lang="en-US" altLang="en-US" sz="3200" dirty="0"/>
              <a:t>Line of Credit</a:t>
            </a:r>
          </a:p>
          <a:p>
            <a:pPr lvl="1"/>
            <a:r>
              <a:rPr lang="en-US" altLang="en-US" sz="2800" dirty="0"/>
              <a:t>A bank loan arrangement in which a bank agrees to lend a firm any amount up to a stated maximum</a:t>
            </a:r>
          </a:p>
          <a:p>
            <a:pPr lvl="2"/>
            <a:r>
              <a:rPr lang="en-US" altLang="en-US" sz="2800" dirty="0"/>
              <a:t>This flexible agreement allows the firm to draw upon the line of credit whenever it chooses.</a:t>
            </a:r>
          </a:p>
        </p:txBody>
      </p:sp>
      <p:sp>
        <p:nvSpPr>
          <p:cNvPr id="4" name="Slide Number Placeholder 3"/>
          <p:cNvSpPr>
            <a:spLocks noGrp="1"/>
          </p:cNvSpPr>
          <p:nvPr>
            <p:ph type="sldNum" sz="quarter" idx="12"/>
          </p:nvPr>
        </p:nvSpPr>
        <p:spPr/>
        <p:txBody>
          <a:bodyPr/>
          <a:lstStyle/>
          <a:p>
            <a:fld id="{200B2350-5261-4F5C-9DF5-EF0D264FC8D2}" type="slidenum">
              <a:rPr lang="en-US" smtClean="0"/>
              <a:pPr/>
              <a:t>98</a:t>
            </a:fld>
            <a:endParaRPr lang="en-US" dirty="0"/>
          </a:p>
        </p:txBody>
      </p:sp>
    </p:spTree>
    <p:extLst>
      <p:ext uri="{BB962C8B-B14F-4D97-AF65-F5344CB8AC3E}">
        <p14:creationId xmlns:p14="http://schemas.microsoft.com/office/powerpoint/2010/main" val="35206743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Line of Credit </a:t>
            </a:r>
            <a:r>
              <a:rPr lang="en-US" altLang="en-US" sz="2000" b="0" dirty="0">
                <a:solidFill>
                  <a:srgbClr val="C00000"/>
                </a:solidFill>
              </a:rPr>
              <a:t>(2 of 4)</a:t>
            </a:r>
            <a:endParaRPr lang="en-US" b="0" dirty="0">
              <a:solidFill>
                <a:srgbClr val="C00000"/>
              </a:solidFill>
            </a:endParaRPr>
          </a:p>
        </p:txBody>
      </p:sp>
      <p:sp>
        <p:nvSpPr>
          <p:cNvPr id="3" name="Content Placeholder 2"/>
          <p:cNvSpPr>
            <a:spLocks noGrp="1"/>
          </p:cNvSpPr>
          <p:nvPr>
            <p:ph idx="1"/>
          </p:nvPr>
        </p:nvSpPr>
        <p:spPr>
          <a:xfrm>
            <a:off x="457200" y="1600200"/>
            <a:ext cx="8153400" cy="3810000"/>
          </a:xfrm>
        </p:spPr>
        <p:txBody>
          <a:bodyPr>
            <a:normAutofit fontScale="92500"/>
          </a:bodyPr>
          <a:lstStyle/>
          <a:p>
            <a:r>
              <a:rPr lang="en-US" altLang="en-US" sz="3600" dirty="0"/>
              <a:t>Uncommitted Line of Credit</a:t>
            </a:r>
          </a:p>
          <a:p>
            <a:pPr lvl="1"/>
            <a:r>
              <a:rPr lang="en-US" altLang="en-US" sz="3100" dirty="0"/>
              <a:t>A line of credit that does not legally bind a bank to provide the funds a borrower requests.</a:t>
            </a:r>
          </a:p>
          <a:p>
            <a:pPr lvl="1"/>
            <a:endParaRPr lang="en-US" altLang="en-US" sz="3100" dirty="0"/>
          </a:p>
          <a:p>
            <a:r>
              <a:rPr lang="en-US" altLang="en-US" sz="3100" dirty="0"/>
              <a:t>Committed Line of Credit</a:t>
            </a:r>
          </a:p>
          <a:p>
            <a:pPr lvl="1"/>
            <a:r>
              <a:rPr lang="en-US" altLang="en-US" sz="2600" dirty="0"/>
              <a:t>A legally binding agreement that obligates a bank to provide funds to a firm (up to a stated credit limit) as long as the firm satisfies any restrictions in the agreement.</a:t>
            </a:r>
          </a:p>
          <a:p>
            <a:pPr lvl="1"/>
            <a:endParaRPr lang="en-US" altLang="en-US" sz="2800" dirty="0"/>
          </a:p>
        </p:txBody>
      </p:sp>
      <p:sp>
        <p:nvSpPr>
          <p:cNvPr id="4" name="Slide Number Placeholder 3"/>
          <p:cNvSpPr>
            <a:spLocks noGrp="1"/>
          </p:cNvSpPr>
          <p:nvPr>
            <p:ph type="sldNum" sz="quarter" idx="12"/>
          </p:nvPr>
        </p:nvSpPr>
        <p:spPr/>
        <p:txBody>
          <a:bodyPr/>
          <a:lstStyle/>
          <a:p>
            <a:fld id="{200B2350-5261-4F5C-9DF5-EF0D264FC8D2}" type="slidenum">
              <a:rPr lang="en-US" smtClean="0"/>
              <a:pPr/>
              <a:t>99</a:t>
            </a:fld>
            <a:endParaRPr lang="en-US" dirty="0"/>
          </a:p>
        </p:txBody>
      </p:sp>
    </p:spTree>
    <p:extLst>
      <p:ext uri="{BB962C8B-B14F-4D97-AF65-F5344CB8AC3E}">
        <p14:creationId xmlns:p14="http://schemas.microsoft.com/office/powerpoint/2010/main" val="12840876"/>
      </p:ext>
    </p:extLst>
  </p:cSld>
  <p:clrMapOvr>
    <a:masterClrMapping/>
  </p:clrMapOvr>
</p:sld>
</file>

<file path=ppt/theme/theme1.xml><?xml version="1.0" encoding="utf-8"?>
<a:theme xmlns:a="http://schemas.openxmlformats.org/drawingml/2006/main" name="Office Theme">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3875</TotalTime>
  <Words>7629</Words>
  <Application>Microsoft Office PowerPoint</Application>
  <PresentationFormat>On-screen Show (4:3)</PresentationFormat>
  <Paragraphs>1014</Paragraphs>
  <Slides>136</Slides>
  <Notes>2</Notes>
  <HiddenSlides>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136</vt:i4>
      </vt:variant>
    </vt:vector>
  </HeadingPairs>
  <TitlesOfParts>
    <vt:vector size="142" baseType="lpstr">
      <vt:lpstr>Calibri</vt:lpstr>
      <vt:lpstr>Arial</vt:lpstr>
      <vt:lpstr>Calibri Light</vt:lpstr>
      <vt:lpstr>Verdana</vt:lpstr>
      <vt:lpstr>Office Theme</vt:lpstr>
      <vt:lpstr>Equation</vt:lpstr>
      <vt:lpstr>ACF 302: Week 7 (&amp;8?)  Working capital management and Short Term Financing </vt:lpstr>
      <vt:lpstr>Disclaimer </vt:lpstr>
      <vt:lpstr>Intro: Short term vs. Long term</vt:lpstr>
      <vt:lpstr>One topic, two chapters.</vt:lpstr>
      <vt:lpstr>Working Capital Management</vt:lpstr>
      <vt:lpstr>Chapter Outline</vt:lpstr>
      <vt:lpstr>Learning Objectives (1 of 2)</vt:lpstr>
      <vt:lpstr>Learning Objectives (2 of 2)</vt:lpstr>
      <vt:lpstr>26.1 Overview of Working Capital</vt:lpstr>
      <vt:lpstr>26.1 Overview of Working Capital</vt:lpstr>
      <vt:lpstr>Let’s make a quick revision of the Cash Cycle</vt:lpstr>
      <vt:lpstr>Figure 26.1 The Cash and Operating Cycle for a Firm</vt:lpstr>
      <vt:lpstr>The Cash Cycle (1 of 3)</vt:lpstr>
      <vt:lpstr>The Cash Cycle (2 of 3)</vt:lpstr>
      <vt:lpstr>The Cash Cycle (3 of 3)</vt:lpstr>
      <vt:lpstr>Table 26.1 Working Capital in Various Industries (2015) (1 of 2)</vt:lpstr>
      <vt:lpstr>Table 26.1 Working Capital in Various Industries (2015) (2 of 2)</vt:lpstr>
      <vt:lpstr>Firm Value and Working Capital</vt:lpstr>
      <vt:lpstr>Textbook Example 26.1 (1 of 3)</vt:lpstr>
      <vt:lpstr>Textbook Example 26.1 (2 of 3)</vt:lpstr>
      <vt:lpstr>Textbook Example 26.1 (3 of 3)</vt:lpstr>
      <vt:lpstr>26.2 Trade Credit</vt:lpstr>
      <vt:lpstr>Trade Credit Terms (1 of 2)</vt:lpstr>
      <vt:lpstr>Trade Credit Terms (2 of 2)</vt:lpstr>
      <vt:lpstr>Trade Credit and Market Frictions (1 of 6)</vt:lpstr>
      <vt:lpstr>Always draw a timeline!</vt:lpstr>
      <vt:lpstr>Trade Credit and Market Frictions (2 of 6)</vt:lpstr>
      <vt:lpstr>Trade Credit and Market Frictions (3 of 6)</vt:lpstr>
      <vt:lpstr>Textbook Example 26.2 (1 of 2)</vt:lpstr>
      <vt:lpstr>Textbook Example 26.2 (2 of 2)</vt:lpstr>
      <vt:lpstr>Trade Credit and Market Frictions (4 of 6)</vt:lpstr>
      <vt:lpstr>Trade Credit and Market Frictions (5 of 6)</vt:lpstr>
      <vt:lpstr>Trade Credit and Market Frictions (6 of 6)</vt:lpstr>
      <vt:lpstr>Managing Float (1 of 3) </vt:lpstr>
      <vt:lpstr>Managing Float (2 of 3)</vt:lpstr>
      <vt:lpstr>Managing Float (3 of 3)</vt:lpstr>
      <vt:lpstr>26.3 Receivables Management</vt:lpstr>
      <vt:lpstr>Monitoring Accounts Receivable (1 of 2)</vt:lpstr>
      <vt:lpstr>Monitoring Accounts Receivable (2 of 2)</vt:lpstr>
      <vt:lpstr>Table 26.2 Aging Schedules</vt:lpstr>
      <vt:lpstr>Monitoring Accounts Receivable</vt:lpstr>
      <vt:lpstr>26.4 Payables Management</vt:lpstr>
      <vt:lpstr>Determining Accounts Payable Days Outstanding</vt:lpstr>
      <vt:lpstr>Textbook Example 26.4 (1 of 2)</vt:lpstr>
      <vt:lpstr>Textbook Example 26.4 (2 of 2)</vt:lpstr>
      <vt:lpstr>Stretching Accounts Payable</vt:lpstr>
      <vt:lpstr>Textbook Example 26.5 (1 of 2)</vt:lpstr>
      <vt:lpstr>Textbook Example 26.5 (2 of 2)</vt:lpstr>
      <vt:lpstr>26.5 Inventory Management (1 of 2)</vt:lpstr>
      <vt:lpstr>26.5 Inventory Management (2 of 2)</vt:lpstr>
      <vt:lpstr>26.6 Cash Management</vt:lpstr>
      <vt:lpstr>Alternative Investments</vt:lpstr>
      <vt:lpstr>Table 26.3 Money Market Investment Options (1 of 4)</vt:lpstr>
      <vt:lpstr>Table 26.3 Money Market Investment Options (2 of 4)</vt:lpstr>
      <vt:lpstr>Table 26.3 Money Market Investment Options (3 of 4)</vt:lpstr>
      <vt:lpstr>Table 26.3 Money Market Investment Options (4 of 4)</vt:lpstr>
      <vt:lpstr>End of Working Capital management! </vt:lpstr>
      <vt:lpstr>Short- Term Financial Planning (part I)</vt:lpstr>
      <vt:lpstr>Chapter Outline</vt:lpstr>
      <vt:lpstr>Learning Objectives (1 of 2)</vt:lpstr>
      <vt:lpstr>Learning Objectives (2 of 2)</vt:lpstr>
      <vt:lpstr>27.1 Forecasting Short-Term Financing Needs (1 of 5)</vt:lpstr>
      <vt:lpstr>27.1 Forecasting Short-Term Financing Needs (2 of 5)</vt:lpstr>
      <vt:lpstr>Table 27.1 Spreadsheet  Projected Financial Statements for Springfield Snowboards, 2019, Assuming Level Sales</vt:lpstr>
      <vt:lpstr>27.1 Forecasting Short-Term Financing Needs (3 of 5)</vt:lpstr>
      <vt:lpstr>27.1 Forecasting Short-Term Financing Needs (4 of 5)</vt:lpstr>
      <vt:lpstr>27.1 Forecasting Short-Term Financing Needs (5 of 5)</vt:lpstr>
      <vt:lpstr>Seasonalities (1 of 3)</vt:lpstr>
      <vt:lpstr>Figure 27.1 Sales Seasonality (2010–2015)</vt:lpstr>
      <vt:lpstr>Seasonalities (2 of 3)</vt:lpstr>
      <vt:lpstr>Table 27.2 Spreadsheet  Projected Financial Statements for Springfield Snowboards, 2019, Assuming Seasonal Sales</vt:lpstr>
      <vt:lpstr>Seasonalities (3 of 3)</vt:lpstr>
      <vt:lpstr>Negative Cash Flow Shocks (1 of 3)</vt:lpstr>
      <vt:lpstr>Negative Cash Flow Shocks (2 of 3)</vt:lpstr>
      <vt:lpstr>Table 27.3 Spreadsheet  Projected Financial Statements for Springfield Snowboards, 2019, Assuming Level Sales and a Negative Cash Flow Shock</vt:lpstr>
      <vt:lpstr>Negative Cash Flow Shocks (3 of 3)</vt:lpstr>
      <vt:lpstr>Positive Cash Flow Shocks (1 of 5)</vt:lpstr>
      <vt:lpstr>Positive Cash Flow Shocks (2 of 5)</vt:lpstr>
      <vt:lpstr>Positive Cash Flow Shocks (3 of 5)</vt:lpstr>
      <vt:lpstr>Table 27.4 Spreadsheet  Projected Financial Statements for Springfield Snowboards, 2019, Assuming Level Sales and a Growth Opportunity</vt:lpstr>
      <vt:lpstr>Positive Cash Flow Shocks (4 of 5)</vt:lpstr>
      <vt:lpstr>Positive Cash Flow Shocks (5 of 5)</vt:lpstr>
      <vt:lpstr>27.2 The Matching Principle</vt:lpstr>
      <vt:lpstr>Permanent Working Capital</vt:lpstr>
      <vt:lpstr>Temporary Working Capital (1 of 4)</vt:lpstr>
      <vt:lpstr>Temporary Working Capital (2 of 4)</vt:lpstr>
      <vt:lpstr>Table 27.5 Spreadsheet  Projected Levels of Working Capital for Springfield Snowboards, 2019, Assuming Seasonal Sales</vt:lpstr>
      <vt:lpstr>Temporary Working Capital (3 of 4)</vt:lpstr>
      <vt:lpstr>Temporary Working Capital (4 of 4)</vt:lpstr>
      <vt:lpstr>Financing Policy Choices (1 of 2)</vt:lpstr>
      <vt:lpstr>Financing Policy Choices (2 of 2)</vt:lpstr>
      <vt:lpstr>End of Short Term Financing part I</vt:lpstr>
      <vt:lpstr>Short Term Financing part II </vt:lpstr>
      <vt:lpstr>Roadmap: Financial instruments that can be used to cover the short term financial needs. </vt:lpstr>
      <vt:lpstr>27.3 Short-Term Financing with Bank Loans</vt:lpstr>
      <vt:lpstr>Single, End-of-Period Payment Loan (1 of 2)</vt:lpstr>
      <vt:lpstr>Single, End-of-Period Payment Loan (2 of 2)</vt:lpstr>
      <vt:lpstr>Line of Credit (1 of 4)</vt:lpstr>
      <vt:lpstr>Line of Credit (2 of 4)</vt:lpstr>
      <vt:lpstr>Line of Credit (4 of 4)</vt:lpstr>
      <vt:lpstr>Line of Credit (5 of 4)</vt:lpstr>
      <vt:lpstr>Bridge Loan</vt:lpstr>
      <vt:lpstr>Common Loan Stipulations and Fees (1 of 3)</vt:lpstr>
      <vt:lpstr>Common Loan Stipulations and Fees (2 of 3)</vt:lpstr>
      <vt:lpstr>Common Loan Stipulations and Fees (3 of 3)</vt:lpstr>
      <vt:lpstr>Loan Origination Fee (1 of 4)</vt:lpstr>
      <vt:lpstr>Loan Origination Fee (2 of 4)</vt:lpstr>
      <vt:lpstr>Loan Origination Fee (3 of 4)</vt:lpstr>
      <vt:lpstr>Loan Origination Fee (4 of 4)</vt:lpstr>
      <vt:lpstr>Compensating Balance Requirements (1 of 4)</vt:lpstr>
      <vt:lpstr>Compensating Balance Requirements (2 of 4)</vt:lpstr>
      <vt:lpstr>Compensating Balance Requirements (3 of 4)</vt:lpstr>
      <vt:lpstr>Compensating Balance Requirements (4 of 4)</vt:lpstr>
      <vt:lpstr>Textbook Example 27.1 (1 of 3)</vt:lpstr>
      <vt:lpstr>Textbook Example 27.1 (2 of 3)</vt:lpstr>
      <vt:lpstr>Textbook Example 27.1 (3 of 3)</vt:lpstr>
      <vt:lpstr>27.4 Short-Term Financing with Commercial Paper (1 of 2)</vt:lpstr>
      <vt:lpstr>27.4 Short-Term Financing with Commercial Paper (2 of 2)</vt:lpstr>
      <vt:lpstr>Textbook Example 27.2 (1 of 2)</vt:lpstr>
      <vt:lpstr>Textbook Example 27.2 (2 of 2)</vt:lpstr>
      <vt:lpstr>27.5 Short-Term Financing with Secured Financing </vt:lpstr>
      <vt:lpstr>Accounts Receivable as Collateral (1 of 5)</vt:lpstr>
      <vt:lpstr>Accounts Receivable as Collateral (2 of 5)</vt:lpstr>
      <vt:lpstr>Factoring Accounts Receivable</vt:lpstr>
      <vt:lpstr>Accounts Receivable as Collateral (3 of 5)</vt:lpstr>
      <vt:lpstr>Accounts Receivable as Collateral (4 of 5)</vt:lpstr>
      <vt:lpstr>Accounts Receivable as Collateral (5 of 5)</vt:lpstr>
      <vt:lpstr>Inventory as Collateral (1 of 6)</vt:lpstr>
      <vt:lpstr>Inventory as Collateral (2 of 6)</vt:lpstr>
      <vt:lpstr>Inventory as Collateral (3 of 6)</vt:lpstr>
      <vt:lpstr>Inventory as Collateral (4 of 6)</vt:lpstr>
      <vt:lpstr>Inventory as Collateral (5 of 6)</vt:lpstr>
      <vt:lpstr>Textbook Example 27.3 (1 of 3)</vt:lpstr>
      <vt:lpstr>Textbook Example 27.3 (2 of 3)</vt:lpstr>
      <vt:lpstr>Textbook Example 27.3 (3 of 3)</vt:lpstr>
      <vt:lpstr>Inventory as Collateral (6 of 6)</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Finance, Fourth Edition</dc:title>
  <dc:subject>Business</dc:subject>
  <dc:creator>Berk/DeMarzo</dc:creator>
  <cp:keywords>Corporate Finance</cp:keywords>
  <cp:lastModifiedBy>Boyallian, Patricia</cp:lastModifiedBy>
  <cp:revision>992</cp:revision>
  <dcterms:created xsi:type="dcterms:W3CDTF">2014-07-14T20:04:21Z</dcterms:created>
  <dcterms:modified xsi:type="dcterms:W3CDTF">2021-02-21T23:28:26Z</dcterms:modified>
</cp:coreProperties>
</file>