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8" r:id="rId1"/>
  </p:sldMasterIdLst>
  <p:notesMasterIdLst>
    <p:notesMasterId r:id="rId19"/>
  </p:notesMasterIdLst>
  <p:handoutMasterIdLst>
    <p:handoutMasterId r:id="rId20"/>
  </p:handoutMasterIdLst>
  <p:sldIdLst>
    <p:sldId id="583" r:id="rId2"/>
    <p:sldId id="609" r:id="rId3"/>
    <p:sldId id="694" r:id="rId4"/>
    <p:sldId id="686" r:id="rId5"/>
    <p:sldId id="692" r:id="rId6"/>
    <p:sldId id="691" r:id="rId7"/>
    <p:sldId id="707" r:id="rId8"/>
    <p:sldId id="662" r:id="rId9"/>
    <p:sldId id="661" r:id="rId10"/>
    <p:sldId id="676" r:id="rId11"/>
    <p:sldId id="708" r:id="rId12"/>
    <p:sldId id="678" r:id="rId13"/>
    <p:sldId id="709" r:id="rId14"/>
    <p:sldId id="689" r:id="rId15"/>
    <p:sldId id="663" r:id="rId16"/>
    <p:sldId id="710" r:id="rId17"/>
    <p:sldId id="664" r:id="rId18"/>
  </p:sldIdLst>
  <p:sldSz cx="9144000" cy="6858000" type="screen4x3"/>
  <p:notesSz cx="7104063" cy="10234613"/>
  <p:embeddedFontLst>
    <p:embeddedFont>
      <p:font typeface="Cambria Math" panose="02040503050406030204" pitchFamily="18" charset="0"/>
      <p:regular r:id="rId21"/>
    </p:embeddedFont>
    <p:embeddedFont>
      <p:font typeface="Segoe UI" panose="020B0502040204020203" pitchFamily="34" charset="0"/>
      <p:regular r:id="rId22"/>
      <p:bold r:id="rId23"/>
      <p:italic r:id="rId24"/>
      <p:boldItalic r:id="rId25"/>
    </p:embeddedFont>
    <p:embeddedFont>
      <p:font typeface="Verdana" panose="020B060403050404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000"/>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9CED62-0EC8-4EEA-8567-2D4A3B878116}" v="271" dt="2024-04-22T09:53:40.594"/>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5" autoAdjust="0"/>
    <p:restoredTop sz="94627" autoAdjust="0"/>
  </p:normalViewPr>
  <p:slideViewPr>
    <p:cSldViewPr>
      <p:cViewPr varScale="1">
        <p:scale>
          <a:sx n="93" d="100"/>
          <a:sy n="93" d="100"/>
        </p:scale>
        <p:origin x="1344" y="90"/>
      </p:cViewPr>
      <p:guideLst>
        <p:guide orient="horz" pos="2160"/>
        <p:guide pos="2880"/>
      </p:guideLst>
    </p:cSldViewPr>
  </p:slideViewPr>
  <p:outlineViewPr>
    <p:cViewPr>
      <p:scale>
        <a:sx n="33" d="100"/>
        <a:sy n="33" d="100"/>
      </p:scale>
      <p:origin x="0" y="-57516"/>
    </p:cViewPr>
  </p:outlineViewPr>
  <p:notesTextViewPr>
    <p:cViewPr>
      <p:scale>
        <a:sx n="150" d="100"/>
        <a:sy n="150" d="100"/>
      </p:scale>
      <p:origin x="0" y="0"/>
    </p:cViewPr>
  </p:notesTextViewPr>
  <p:notesViewPr>
    <p:cSldViewPr>
      <p:cViewPr varScale="1">
        <p:scale>
          <a:sx n="55" d="100"/>
          <a:sy n="55" d="100"/>
        </p:scale>
        <p:origin x="-2256" y="-102"/>
      </p:cViewPr>
      <p:guideLst>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yallian, Patricia" userId="7ec531b6-54fc-4865-8807-f617270f7cc9" providerId="ADAL" clId="{5B9CED62-0EC8-4EEA-8567-2D4A3B878116}"/>
    <pc:docChg chg="undo custSel addSld delSld modSld sldOrd">
      <pc:chgData name="Boyallian, Patricia" userId="7ec531b6-54fc-4865-8807-f617270f7cc9" providerId="ADAL" clId="{5B9CED62-0EC8-4EEA-8567-2D4A3B878116}" dt="2024-04-22T09:53:40.594" v="2280"/>
      <pc:docMkLst>
        <pc:docMk/>
      </pc:docMkLst>
      <pc:sldChg chg="modSp mod">
        <pc:chgData name="Boyallian, Patricia" userId="7ec531b6-54fc-4865-8807-f617270f7cc9" providerId="ADAL" clId="{5B9CED62-0EC8-4EEA-8567-2D4A3B878116}" dt="2024-04-22T09:41:55.213" v="1811" actId="20577"/>
        <pc:sldMkLst>
          <pc:docMk/>
          <pc:sldMk cId="4189974332" sldId="609"/>
        </pc:sldMkLst>
        <pc:spChg chg="mod">
          <ac:chgData name="Boyallian, Patricia" userId="7ec531b6-54fc-4865-8807-f617270f7cc9" providerId="ADAL" clId="{5B9CED62-0EC8-4EEA-8567-2D4A3B878116}" dt="2024-04-22T09:41:55.213" v="1811" actId="20577"/>
          <ac:spMkLst>
            <pc:docMk/>
            <pc:sldMk cId="4189974332" sldId="609"/>
            <ac:spMk id="3" creationId="{00000000-0000-0000-0000-000000000000}"/>
          </ac:spMkLst>
        </pc:spChg>
      </pc:sldChg>
      <pc:sldChg chg="modSp add del mod">
        <pc:chgData name="Boyallian, Patricia" userId="7ec531b6-54fc-4865-8807-f617270f7cc9" providerId="ADAL" clId="{5B9CED62-0EC8-4EEA-8567-2D4A3B878116}" dt="2024-04-22T09:42:35.178" v="1823" actId="2696"/>
        <pc:sldMkLst>
          <pc:docMk/>
          <pc:sldMk cId="187672670" sldId="661"/>
        </pc:sldMkLst>
        <pc:spChg chg="mod">
          <ac:chgData name="Boyallian, Patricia" userId="7ec531b6-54fc-4865-8807-f617270f7cc9" providerId="ADAL" clId="{5B9CED62-0EC8-4EEA-8567-2D4A3B878116}" dt="2024-04-22T09:42:18.883" v="1822" actId="20577"/>
          <ac:spMkLst>
            <pc:docMk/>
            <pc:sldMk cId="187672670" sldId="661"/>
            <ac:spMk id="3" creationId="{00000000-0000-0000-0000-000000000000}"/>
          </ac:spMkLst>
        </pc:spChg>
      </pc:sldChg>
      <pc:sldChg chg="add ord">
        <pc:chgData name="Boyallian, Patricia" userId="7ec531b6-54fc-4865-8807-f617270f7cc9" providerId="ADAL" clId="{5B9CED62-0EC8-4EEA-8567-2D4A3B878116}" dt="2024-04-22T09:42:50.676" v="1826"/>
        <pc:sldMkLst>
          <pc:docMk/>
          <pc:sldMk cId="3177797160" sldId="661"/>
        </pc:sldMkLst>
      </pc:sldChg>
      <pc:sldChg chg="modSp">
        <pc:chgData name="Boyallian, Patricia" userId="7ec531b6-54fc-4865-8807-f617270f7cc9" providerId="ADAL" clId="{5B9CED62-0EC8-4EEA-8567-2D4A3B878116}" dt="2024-04-22T09:42:57.464" v="1827" actId="33524"/>
        <pc:sldMkLst>
          <pc:docMk/>
          <pc:sldMk cId="175431849" sldId="662"/>
        </pc:sldMkLst>
        <pc:spChg chg="mod">
          <ac:chgData name="Boyallian, Patricia" userId="7ec531b6-54fc-4865-8807-f617270f7cc9" providerId="ADAL" clId="{5B9CED62-0EC8-4EEA-8567-2D4A3B878116}" dt="2024-04-22T09:42:57.464" v="1827" actId="33524"/>
          <ac:spMkLst>
            <pc:docMk/>
            <pc:sldMk cId="175431849" sldId="662"/>
            <ac:spMk id="2" creationId="{00000000-0000-0000-0000-000000000000}"/>
          </ac:spMkLst>
        </pc:spChg>
        <pc:spChg chg="mod">
          <ac:chgData name="Boyallian, Patricia" userId="7ec531b6-54fc-4865-8807-f617270f7cc9" providerId="ADAL" clId="{5B9CED62-0EC8-4EEA-8567-2D4A3B878116}" dt="2024-04-22T09:18:36.897" v="313" actId="13926"/>
          <ac:spMkLst>
            <pc:docMk/>
            <pc:sldMk cId="175431849" sldId="662"/>
            <ac:spMk id="3" creationId="{00000000-0000-0000-0000-000000000000}"/>
          </ac:spMkLst>
        </pc:spChg>
      </pc:sldChg>
      <pc:sldChg chg="modSp mod">
        <pc:chgData name="Boyallian, Patricia" userId="7ec531b6-54fc-4865-8807-f617270f7cc9" providerId="ADAL" clId="{5B9CED62-0EC8-4EEA-8567-2D4A3B878116}" dt="2024-04-22T09:28:10.691" v="1066" actId="20577"/>
        <pc:sldMkLst>
          <pc:docMk/>
          <pc:sldMk cId="4050903829" sldId="676"/>
        </pc:sldMkLst>
        <pc:spChg chg="mod">
          <ac:chgData name="Boyallian, Patricia" userId="7ec531b6-54fc-4865-8807-f617270f7cc9" providerId="ADAL" clId="{5B9CED62-0EC8-4EEA-8567-2D4A3B878116}" dt="2024-04-22T09:28:10.691" v="1066" actId="20577"/>
          <ac:spMkLst>
            <pc:docMk/>
            <pc:sldMk cId="4050903829" sldId="676"/>
            <ac:spMk id="3" creationId="{E7CC65D3-6B91-414C-B5DB-4B68DB866D16}"/>
          </ac:spMkLst>
        </pc:spChg>
      </pc:sldChg>
      <pc:sldChg chg="modSp mod">
        <pc:chgData name="Boyallian, Patricia" userId="7ec531b6-54fc-4865-8807-f617270f7cc9" providerId="ADAL" clId="{5B9CED62-0EC8-4EEA-8567-2D4A3B878116}" dt="2024-04-22T09:47:14.407" v="1831" actId="27636"/>
        <pc:sldMkLst>
          <pc:docMk/>
          <pc:sldMk cId="182085792" sldId="678"/>
        </pc:sldMkLst>
        <pc:spChg chg="mod">
          <ac:chgData name="Boyallian, Patricia" userId="7ec531b6-54fc-4865-8807-f617270f7cc9" providerId="ADAL" clId="{5B9CED62-0EC8-4EEA-8567-2D4A3B878116}" dt="2024-04-22T09:47:14.407" v="1831" actId="27636"/>
          <ac:spMkLst>
            <pc:docMk/>
            <pc:sldMk cId="182085792" sldId="678"/>
            <ac:spMk id="3" creationId="{E16990B4-5260-4B79-AF71-8764CC10C6E1}"/>
          </ac:spMkLst>
        </pc:spChg>
      </pc:sldChg>
      <pc:sldChg chg="modSp mod">
        <pc:chgData name="Boyallian, Patricia" userId="7ec531b6-54fc-4865-8807-f617270f7cc9" providerId="ADAL" clId="{5B9CED62-0EC8-4EEA-8567-2D4A3B878116}" dt="2024-04-22T09:15:00.657" v="47" actId="113"/>
        <pc:sldMkLst>
          <pc:docMk/>
          <pc:sldMk cId="526712749" sldId="686"/>
        </pc:sldMkLst>
        <pc:spChg chg="mod">
          <ac:chgData name="Boyallian, Patricia" userId="7ec531b6-54fc-4865-8807-f617270f7cc9" providerId="ADAL" clId="{5B9CED62-0EC8-4EEA-8567-2D4A3B878116}" dt="2024-04-22T09:15:00.657" v="47" actId="113"/>
          <ac:spMkLst>
            <pc:docMk/>
            <pc:sldMk cId="526712749" sldId="686"/>
            <ac:spMk id="2" creationId="{1CB2D38F-39E8-451C-9EFF-9E30946F4D75}"/>
          </ac:spMkLst>
        </pc:spChg>
      </pc:sldChg>
      <pc:sldChg chg="modSp mod">
        <pc:chgData name="Boyallian, Patricia" userId="7ec531b6-54fc-4865-8807-f617270f7cc9" providerId="ADAL" clId="{5B9CED62-0EC8-4EEA-8567-2D4A3B878116}" dt="2024-04-22T09:48:13.070" v="1888" actId="20577"/>
        <pc:sldMkLst>
          <pc:docMk/>
          <pc:sldMk cId="2441663426" sldId="689"/>
        </pc:sldMkLst>
        <pc:spChg chg="mod">
          <ac:chgData name="Boyallian, Patricia" userId="7ec531b6-54fc-4865-8807-f617270f7cc9" providerId="ADAL" clId="{5B9CED62-0EC8-4EEA-8567-2D4A3B878116}" dt="2024-04-22T09:48:13.070" v="1888" actId="20577"/>
          <ac:spMkLst>
            <pc:docMk/>
            <pc:sldMk cId="2441663426" sldId="689"/>
            <ac:spMk id="3" creationId="{7E29B926-45FC-4CE7-AC4C-96FADF1DE017}"/>
          </ac:spMkLst>
        </pc:spChg>
      </pc:sldChg>
      <pc:sldChg chg="del">
        <pc:chgData name="Boyallian, Patricia" userId="7ec531b6-54fc-4865-8807-f617270f7cc9" providerId="ADAL" clId="{5B9CED62-0EC8-4EEA-8567-2D4A3B878116}" dt="2024-04-22T09:29:53.044" v="1076" actId="47"/>
        <pc:sldMkLst>
          <pc:docMk/>
          <pc:sldMk cId="2580034842" sldId="690"/>
        </pc:sldMkLst>
      </pc:sldChg>
      <pc:sldChg chg="modSp mod">
        <pc:chgData name="Boyallian, Patricia" userId="7ec531b6-54fc-4865-8807-f617270f7cc9" providerId="ADAL" clId="{5B9CED62-0EC8-4EEA-8567-2D4A3B878116}" dt="2024-04-22T09:16:16.289" v="133" actId="20577"/>
        <pc:sldMkLst>
          <pc:docMk/>
          <pc:sldMk cId="2606702424" sldId="691"/>
        </pc:sldMkLst>
        <pc:spChg chg="mod">
          <ac:chgData name="Boyallian, Patricia" userId="7ec531b6-54fc-4865-8807-f617270f7cc9" providerId="ADAL" clId="{5B9CED62-0EC8-4EEA-8567-2D4A3B878116}" dt="2024-04-22T09:16:16.289" v="133" actId="20577"/>
          <ac:spMkLst>
            <pc:docMk/>
            <pc:sldMk cId="2606702424" sldId="691"/>
            <ac:spMk id="3" creationId="{1A0E0CB7-1858-42DC-B2EA-38674FE3301D}"/>
          </ac:spMkLst>
        </pc:spChg>
      </pc:sldChg>
      <pc:sldChg chg="modSp mod modAnim">
        <pc:chgData name="Boyallian, Patricia" userId="7ec531b6-54fc-4865-8807-f617270f7cc9" providerId="ADAL" clId="{5B9CED62-0EC8-4EEA-8567-2D4A3B878116}" dt="2024-04-22T09:15:39.614" v="107"/>
        <pc:sldMkLst>
          <pc:docMk/>
          <pc:sldMk cId="487906826" sldId="692"/>
        </pc:sldMkLst>
        <pc:spChg chg="mod">
          <ac:chgData name="Boyallian, Patricia" userId="7ec531b6-54fc-4865-8807-f617270f7cc9" providerId="ADAL" clId="{5B9CED62-0EC8-4EEA-8567-2D4A3B878116}" dt="2024-04-22T09:15:33.757" v="106" actId="13926"/>
          <ac:spMkLst>
            <pc:docMk/>
            <pc:sldMk cId="487906826" sldId="692"/>
            <ac:spMk id="3" creationId="{8C533BFD-3EE7-4E91-8DED-5B9CDB2E8311}"/>
          </ac:spMkLst>
        </pc:spChg>
      </pc:sldChg>
      <pc:sldChg chg="modSp mod">
        <pc:chgData name="Boyallian, Patricia" userId="7ec531b6-54fc-4865-8807-f617270f7cc9" providerId="ADAL" clId="{5B9CED62-0EC8-4EEA-8567-2D4A3B878116}" dt="2024-04-22T09:41:47.162" v="1803" actId="20577"/>
        <pc:sldMkLst>
          <pc:docMk/>
          <pc:sldMk cId="1375009328" sldId="694"/>
        </pc:sldMkLst>
        <pc:spChg chg="mod">
          <ac:chgData name="Boyallian, Patricia" userId="7ec531b6-54fc-4865-8807-f617270f7cc9" providerId="ADAL" clId="{5B9CED62-0EC8-4EEA-8567-2D4A3B878116}" dt="2024-04-22T09:41:47.162" v="1803" actId="20577"/>
          <ac:spMkLst>
            <pc:docMk/>
            <pc:sldMk cId="1375009328" sldId="694"/>
            <ac:spMk id="2" creationId="{F91AB5C6-A031-403B-96B5-5EBE2711F4F3}"/>
          </ac:spMkLst>
        </pc:spChg>
        <pc:spChg chg="mod">
          <ac:chgData name="Boyallian, Patricia" userId="7ec531b6-54fc-4865-8807-f617270f7cc9" providerId="ADAL" clId="{5B9CED62-0EC8-4EEA-8567-2D4A3B878116}" dt="2024-04-22T09:41:28.747" v="1796" actId="115"/>
          <ac:spMkLst>
            <pc:docMk/>
            <pc:sldMk cId="1375009328" sldId="694"/>
            <ac:spMk id="3" creationId="{4E0C4C04-C357-4727-BB0A-9B1CD4B1E471}"/>
          </ac:spMkLst>
        </pc:spChg>
      </pc:sldChg>
      <pc:sldChg chg="del">
        <pc:chgData name="Boyallian, Patricia" userId="7ec531b6-54fc-4865-8807-f617270f7cc9" providerId="ADAL" clId="{5B9CED62-0EC8-4EEA-8567-2D4A3B878116}" dt="2024-04-22T09:29:53.044" v="1076" actId="47"/>
        <pc:sldMkLst>
          <pc:docMk/>
          <pc:sldMk cId="2798278289" sldId="695"/>
        </pc:sldMkLst>
      </pc:sldChg>
      <pc:sldChg chg="del">
        <pc:chgData name="Boyallian, Patricia" userId="7ec531b6-54fc-4865-8807-f617270f7cc9" providerId="ADAL" clId="{5B9CED62-0EC8-4EEA-8567-2D4A3B878116}" dt="2024-04-22T09:29:53.044" v="1076" actId="47"/>
        <pc:sldMkLst>
          <pc:docMk/>
          <pc:sldMk cId="1414001087" sldId="696"/>
        </pc:sldMkLst>
      </pc:sldChg>
      <pc:sldChg chg="del">
        <pc:chgData name="Boyallian, Patricia" userId="7ec531b6-54fc-4865-8807-f617270f7cc9" providerId="ADAL" clId="{5B9CED62-0EC8-4EEA-8567-2D4A3B878116}" dt="2024-04-22T09:29:53.044" v="1076" actId="47"/>
        <pc:sldMkLst>
          <pc:docMk/>
          <pc:sldMk cId="3492366938" sldId="697"/>
        </pc:sldMkLst>
      </pc:sldChg>
      <pc:sldChg chg="del">
        <pc:chgData name="Boyallian, Patricia" userId="7ec531b6-54fc-4865-8807-f617270f7cc9" providerId="ADAL" clId="{5B9CED62-0EC8-4EEA-8567-2D4A3B878116}" dt="2024-04-22T09:29:53.044" v="1076" actId="47"/>
        <pc:sldMkLst>
          <pc:docMk/>
          <pc:sldMk cId="274051634" sldId="698"/>
        </pc:sldMkLst>
      </pc:sldChg>
      <pc:sldChg chg="del">
        <pc:chgData name="Boyallian, Patricia" userId="7ec531b6-54fc-4865-8807-f617270f7cc9" providerId="ADAL" clId="{5B9CED62-0EC8-4EEA-8567-2D4A3B878116}" dt="2024-04-22T09:29:53.044" v="1076" actId="47"/>
        <pc:sldMkLst>
          <pc:docMk/>
          <pc:sldMk cId="1988684194" sldId="699"/>
        </pc:sldMkLst>
      </pc:sldChg>
      <pc:sldChg chg="del">
        <pc:chgData name="Boyallian, Patricia" userId="7ec531b6-54fc-4865-8807-f617270f7cc9" providerId="ADAL" clId="{5B9CED62-0EC8-4EEA-8567-2D4A3B878116}" dt="2024-04-22T09:29:53.044" v="1076" actId="47"/>
        <pc:sldMkLst>
          <pc:docMk/>
          <pc:sldMk cId="71318310" sldId="700"/>
        </pc:sldMkLst>
      </pc:sldChg>
      <pc:sldChg chg="del">
        <pc:chgData name="Boyallian, Patricia" userId="7ec531b6-54fc-4865-8807-f617270f7cc9" providerId="ADAL" clId="{5B9CED62-0EC8-4EEA-8567-2D4A3B878116}" dt="2024-04-22T09:29:53.044" v="1076" actId="47"/>
        <pc:sldMkLst>
          <pc:docMk/>
          <pc:sldMk cId="11766929" sldId="701"/>
        </pc:sldMkLst>
      </pc:sldChg>
      <pc:sldChg chg="del">
        <pc:chgData name="Boyallian, Patricia" userId="7ec531b6-54fc-4865-8807-f617270f7cc9" providerId="ADAL" clId="{5B9CED62-0EC8-4EEA-8567-2D4A3B878116}" dt="2024-04-22T09:29:53.044" v="1076" actId="47"/>
        <pc:sldMkLst>
          <pc:docMk/>
          <pc:sldMk cId="2150902585" sldId="702"/>
        </pc:sldMkLst>
      </pc:sldChg>
      <pc:sldChg chg="del">
        <pc:chgData name="Boyallian, Patricia" userId="7ec531b6-54fc-4865-8807-f617270f7cc9" providerId="ADAL" clId="{5B9CED62-0EC8-4EEA-8567-2D4A3B878116}" dt="2024-04-22T09:29:53.044" v="1076" actId="47"/>
        <pc:sldMkLst>
          <pc:docMk/>
          <pc:sldMk cId="520915576" sldId="703"/>
        </pc:sldMkLst>
      </pc:sldChg>
      <pc:sldChg chg="del">
        <pc:chgData name="Boyallian, Patricia" userId="7ec531b6-54fc-4865-8807-f617270f7cc9" providerId="ADAL" clId="{5B9CED62-0EC8-4EEA-8567-2D4A3B878116}" dt="2024-04-22T09:29:53.044" v="1076" actId="47"/>
        <pc:sldMkLst>
          <pc:docMk/>
          <pc:sldMk cId="3971478276" sldId="704"/>
        </pc:sldMkLst>
      </pc:sldChg>
      <pc:sldChg chg="del">
        <pc:chgData name="Boyallian, Patricia" userId="7ec531b6-54fc-4865-8807-f617270f7cc9" providerId="ADAL" clId="{5B9CED62-0EC8-4EEA-8567-2D4A3B878116}" dt="2024-04-22T09:29:53.044" v="1076" actId="47"/>
        <pc:sldMkLst>
          <pc:docMk/>
          <pc:sldMk cId="856803350" sldId="705"/>
        </pc:sldMkLst>
      </pc:sldChg>
      <pc:sldChg chg="del">
        <pc:chgData name="Boyallian, Patricia" userId="7ec531b6-54fc-4865-8807-f617270f7cc9" providerId="ADAL" clId="{5B9CED62-0EC8-4EEA-8567-2D4A3B878116}" dt="2024-04-22T09:29:53.044" v="1076" actId="47"/>
        <pc:sldMkLst>
          <pc:docMk/>
          <pc:sldMk cId="3241096930" sldId="706"/>
        </pc:sldMkLst>
      </pc:sldChg>
      <pc:sldChg chg="modSp add mod">
        <pc:chgData name="Boyallian, Patricia" userId="7ec531b6-54fc-4865-8807-f617270f7cc9" providerId="ADAL" clId="{5B9CED62-0EC8-4EEA-8567-2D4A3B878116}" dt="2024-04-22T09:18:23.785" v="312" actId="113"/>
        <pc:sldMkLst>
          <pc:docMk/>
          <pc:sldMk cId="4113743869" sldId="707"/>
        </pc:sldMkLst>
        <pc:spChg chg="mod">
          <ac:chgData name="Boyallian, Patricia" userId="7ec531b6-54fc-4865-8807-f617270f7cc9" providerId="ADAL" clId="{5B9CED62-0EC8-4EEA-8567-2D4A3B878116}" dt="2024-04-22T09:18:23.785" v="312" actId="113"/>
          <ac:spMkLst>
            <pc:docMk/>
            <pc:sldMk cId="4113743869" sldId="707"/>
            <ac:spMk id="2" creationId="{0EFACC27-DD75-435E-8E5E-D8B653714D04}"/>
          </ac:spMkLst>
        </pc:spChg>
        <pc:spChg chg="mod">
          <ac:chgData name="Boyallian, Patricia" userId="7ec531b6-54fc-4865-8807-f617270f7cc9" providerId="ADAL" clId="{5B9CED62-0EC8-4EEA-8567-2D4A3B878116}" dt="2024-04-22T09:18:08.916" v="311" actId="20577"/>
          <ac:spMkLst>
            <pc:docMk/>
            <pc:sldMk cId="4113743869" sldId="707"/>
            <ac:spMk id="3" creationId="{1A0E0CB7-1858-42DC-B2EA-38674FE3301D}"/>
          </ac:spMkLst>
        </pc:spChg>
      </pc:sldChg>
      <pc:sldChg chg="modSp add mod">
        <pc:chgData name="Boyallian, Patricia" userId="7ec531b6-54fc-4865-8807-f617270f7cc9" providerId="ADAL" clId="{5B9CED62-0EC8-4EEA-8567-2D4A3B878116}" dt="2024-04-22T09:25:20.196" v="880" actId="20577"/>
        <pc:sldMkLst>
          <pc:docMk/>
          <pc:sldMk cId="3711048004" sldId="708"/>
        </pc:sldMkLst>
        <pc:spChg chg="mod">
          <ac:chgData name="Boyallian, Patricia" userId="7ec531b6-54fc-4865-8807-f617270f7cc9" providerId="ADAL" clId="{5B9CED62-0EC8-4EEA-8567-2D4A3B878116}" dt="2024-04-22T09:25:20.196" v="880" actId="20577"/>
          <ac:spMkLst>
            <pc:docMk/>
            <pc:sldMk cId="3711048004" sldId="708"/>
            <ac:spMk id="3" creationId="{E7CC65D3-6B91-414C-B5DB-4B68DB866D16}"/>
          </ac:spMkLst>
        </pc:spChg>
      </pc:sldChg>
      <pc:sldChg chg="modSp add mod modAnim">
        <pc:chgData name="Boyallian, Patricia" userId="7ec531b6-54fc-4865-8807-f617270f7cc9" providerId="ADAL" clId="{5B9CED62-0EC8-4EEA-8567-2D4A3B878116}" dt="2024-04-22T09:27:09.326" v="1028" actId="20577"/>
        <pc:sldMkLst>
          <pc:docMk/>
          <pc:sldMk cId="4201412259" sldId="709"/>
        </pc:sldMkLst>
        <pc:spChg chg="mod">
          <ac:chgData name="Boyallian, Patricia" userId="7ec531b6-54fc-4865-8807-f617270f7cc9" providerId="ADAL" clId="{5B9CED62-0EC8-4EEA-8567-2D4A3B878116}" dt="2024-04-22T09:27:09.326" v="1028" actId="20577"/>
          <ac:spMkLst>
            <pc:docMk/>
            <pc:sldMk cId="4201412259" sldId="709"/>
            <ac:spMk id="3" creationId="{E16990B4-5260-4B79-AF71-8764CC10C6E1}"/>
          </ac:spMkLst>
        </pc:spChg>
      </pc:sldChg>
      <pc:sldChg chg="modSp new mod modAnim">
        <pc:chgData name="Boyallian, Patricia" userId="7ec531b6-54fc-4865-8807-f617270f7cc9" providerId="ADAL" clId="{5B9CED62-0EC8-4EEA-8567-2D4A3B878116}" dt="2024-04-22T09:53:40.594" v="2280"/>
        <pc:sldMkLst>
          <pc:docMk/>
          <pc:sldMk cId="2110297233" sldId="710"/>
        </pc:sldMkLst>
        <pc:spChg chg="mod">
          <ac:chgData name="Boyallian, Patricia" userId="7ec531b6-54fc-4865-8807-f617270f7cc9" providerId="ADAL" clId="{5B9CED62-0EC8-4EEA-8567-2D4A3B878116}" dt="2024-04-22T09:52:03.897" v="2278" actId="20577"/>
          <ac:spMkLst>
            <pc:docMk/>
            <pc:sldMk cId="2110297233" sldId="710"/>
            <ac:spMk id="2" creationId="{877FD409-BB85-9440-0DEC-C3454E46A8F1}"/>
          </ac:spMkLst>
        </pc:spChg>
        <pc:spChg chg="mod">
          <ac:chgData name="Boyallian, Patricia" userId="7ec531b6-54fc-4865-8807-f617270f7cc9" providerId="ADAL" clId="{5B9CED62-0EC8-4EEA-8567-2D4A3B878116}" dt="2024-04-22T09:52:30.217" v="2279" actId="13926"/>
          <ac:spMkLst>
            <pc:docMk/>
            <pc:sldMk cId="2110297233" sldId="710"/>
            <ac:spMk id="3" creationId="{0B32C8F1-FC58-DF67-5050-12AF0C4C41F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vl1pPr>
          </a:lstStyle>
          <a:p>
            <a:fld id="{8D8D874E-E9D5-433B-A149-BDF6BFDD40A8}" type="datetimeFigureOut">
              <a:rPr lang="en-US" smtClean="0"/>
              <a:pPr/>
              <a:t>4/22/2024</a:t>
            </a:fld>
            <a:endParaRPr lang="en-US" dirty="0"/>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EA051F04-9E25-42C3-8BC5-EC2E8469D95E}" type="datetimeFigureOut">
              <a:rPr lang="en-US" smtClean="0"/>
              <a:pPr/>
              <a:t>4/22/2024</a:t>
            </a:fld>
            <a:endParaRPr lang="en-US" dirty="0"/>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05252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91882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607543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4/22/2024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4/22/2024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6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4/22/2024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9" name="TextBox 8"/>
          <p:cNvSpPr txBox="1"/>
          <p:nvPr userDrawn="1"/>
        </p:nvSpPr>
        <p:spPr>
          <a:xfrm>
            <a:off x="2743200" y="6400800"/>
            <a:ext cx="6096000" cy="276999"/>
          </a:xfrm>
          <a:prstGeom prst="rect">
            <a:avLst/>
          </a:prstGeom>
          <a:noFill/>
        </p:spPr>
        <p:txBody>
          <a:bodyPr wrap="square" rtlCol="0">
            <a:spAutoFit/>
          </a:bodyPr>
          <a:lstStyle/>
          <a:p>
            <a:pP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4/22/2024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4/22/2024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78A57DEB-E4BB-4AB9-9745-E4B5DB051E48}" type="datetime1">
              <a:rPr lang="en-US" smtClean="0"/>
              <a:t>4/22/2024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78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30041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A9DF6EFB-3F44-496C-A842-1E0B3D3B975A}" type="datetimeFigureOut">
              <a:rPr lang="en-US" smtClean="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04315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9DF6EFB-3F44-496C-A842-1E0B3D3B975A}" type="datetimeFigureOut">
              <a:rPr lang="en-US" smtClean="0"/>
              <a:pPr/>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60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9DF6EFB-3F44-496C-A842-1E0B3D3B975A}" type="datetimeFigureOut">
              <a:rPr lang="en-US" smtClean="0"/>
              <a:pPr/>
              <a:t>4/22/2024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34545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672900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DF6EFB-3F44-496C-A842-1E0B3D3B975A}" type="datetimeFigureOut">
              <a:rPr lang="en-US" smtClean="0"/>
              <a:pPr/>
              <a:t>4/22/2024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289254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A9DF6EFB-3F44-496C-A842-1E0B3D3B975A}" type="datetimeFigureOut">
              <a:rPr lang="en-US" smtClean="0"/>
              <a:pPr/>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58820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A9DF6EFB-3F44-496C-A842-1E0B3D3B975A}" type="datetimeFigureOut">
              <a:rPr lang="en-US" smtClean="0"/>
              <a:pPr/>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14113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F6EFB-3F44-496C-A842-1E0B3D3B975A}" type="datetimeFigureOut">
              <a:rPr lang="en-US" smtClean="0"/>
              <a:pPr/>
              <a:t>4/22/2024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0B2350-5261-4F5C-9DF5-EF0D264FC8D2}" type="slidenum">
              <a:rPr lang="en-US" smtClean="0"/>
              <a:pPr/>
              <a:t>‹#›</a:t>
            </a:fld>
            <a:endParaRPr lang="en-US" dirty="0"/>
          </a:p>
        </p:txBody>
      </p:sp>
      <p:sp>
        <p:nvSpPr>
          <p:cNvPr id="7" name="TextBox 7"/>
          <p:cNvSpPr txBox="1"/>
          <p:nvPr userDrawn="1"/>
        </p:nvSpPr>
        <p:spPr>
          <a:xfrm>
            <a:off x="2743200" y="6400800"/>
            <a:ext cx="6096000" cy="276999"/>
          </a:xfrm>
          <a:prstGeom prst="rect">
            <a:avLst/>
          </a:prstGeom>
          <a:noFill/>
        </p:spPr>
        <p:txBody>
          <a:bodyPr wrap="square" rtlCol="0">
            <a:spAutoFit/>
          </a:bodyPr>
          <a:lstStyle/>
          <a:p>
            <a:pP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pic>
        <p:nvPicPr>
          <p:cNvPr id="8" name="Picture 8" descr="Pearson Logo"/>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130967112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657" r:id="rId12"/>
    <p:sldLayoutId id="2147483661" r:id="rId13"/>
    <p:sldLayoutId id="2147483656" r:id="rId14"/>
    <p:sldLayoutId id="2147483658" r:id="rId15"/>
    <p:sldLayoutId id="2147483654" r:id="rId16"/>
    <p:sldLayoutId id="2147483655" r:id="rId17"/>
    <p:sldLayoutId id="2147483750"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ítulo 3"/>
          <p:cNvSpPr>
            <a:spLocks noGrp="1"/>
          </p:cNvSpPr>
          <p:nvPr>
            <p:ph type="ctrTitle"/>
          </p:nvPr>
        </p:nvSpPr>
        <p:spPr>
          <a:xfrm>
            <a:off x="838200" y="1981200"/>
            <a:ext cx="7772400" cy="2387600"/>
          </a:xfrm>
        </p:spPr>
        <p:txBody>
          <a:bodyPr>
            <a:normAutofit fontScale="90000"/>
          </a:bodyPr>
          <a:lstStyle/>
          <a:p>
            <a:pPr algn="r"/>
            <a:r>
              <a:rPr lang="en-US" b="1" dirty="0">
                <a:solidFill>
                  <a:srgbClr val="AC0000"/>
                </a:solidFill>
                <a:latin typeface="Arial" panose="020B0604020202020204" pitchFamily="34" charset="0"/>
                <a:cs typeface="Arial" panose="020B0604020202020204" pitchFamily="34" charset="0"/>
              </a:rPr>
              <a:t>ACF 302 – Revision Session</a:t>
            </a:r>
            <a:br>
              <a:rPr lang="en-US" b="1" dirty="0">
                <a:solidFill>
                  <a:srgbClr val="AC0000"/>
                </a:solidFill>
                <a:latin typeface="Arial" panose="020B0604020202020204" pitchFamily="34" charset="0"/>
                <a:cs typeface="Arial" panose="020B0604020202020204" pitchFamily="34" charset="0"/>
              </a:rPr>
            </a:br>
            <a:br>
              <a:rPr lang="en-US" b="1" dirty="0">
                <a:solidFill>
                  <a:srgbClr val="AC0000"/>
                </a:solidFill>
                <a:latin typeface="Arial" panose="020B0604020202020204" pitchFamily="34" charset="0"/>
                <a:cs typeface="Arial" panose="020B0604020202020204" pitchFamily="34" charset="0"/>
              </a:rPr>
            </a:br>
            <a:r>
              <a:rPr lang="en-US" sz="5300" b="1" dirty="0">
                <a:solidFill>
                  <a:srgbClr val="AC0000"/>
                </a:solidFill>
                <a:latin typeface="Arial" panose="020B0604020202020204" pitchFamily="34" charset="0"/>
                <a:cs typeface="Arial" panose="020B0604020202020204" pitchFamily="34" charset="0"/>
              </a:rPr>
              <a:t>Part II (weeks 4 to 10)</a:t>
            </a:r>
            <a:endParaRPr lang="en-US" b="1" dirty="0">
              <a:solidFill>
                <a:srgbClr val="AC0000"/>
              </a:solidFill>
              <a:latin typeface="Arial" panose="020B0604020202020204" pitchFamily="34" charset="0"/>
              <a:cs typeface="Arial" panose="020B0604020202020204" pitchFamily="34" charset="0"/>
            </a:endParaRPr>
          </a:p>
        </p:txBody>
      </p:sp>
      <p:sp>
        <p:nvSpPr>
          <p:cNvPr id="5" name="Subtítulo 4"/>
          <p:cNvSpPr>
            <a:spLocks noGrp="1"/>
          </p:cNvSpPr>
          <p:nvPr>
            <p:ph type="subTitle" idx="1"/>
          </p:nvPr>
        </p:nvSpPr>
        <p:spPr>
          <a:xfrm>
            <a:off x="1143000" y="3429000"/>
            <a:ext cx="6858000" cy="1655762"/>
          </a:xfrm>
        </p:spPr>
        <p:txBody>
          <a:bodyPr>
            <a:noAutofit/>
          </a:bodyPr>
          <a:lstStyle/>
          <a:p>
            <a:r>
              <a:rPr lang="en-US" b="1" dirty="0">
                <a:solidFill>
                  <a:schemeClr val="bg1">
                    <a:lumMod val="50000"/>
                  </a:schemeClr>
                </a:solidFill>
              </a:rPr>
              <a:t> </a:t>
            </a:r>
          </a:p>
        </p:txBody>
      </p:sp>
    </p:spTree>
    <p:extLst>
      <p:ext uri="{BB962C8B-B14F-4D97-AF65-F5344CB8AC3E}">
        <p14:creationId xmlns:p14="http://schemas.microsoft.com/office/powerpoint/2010/main" val="925769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E7117-4080-4344-B207-49B26FD31AF1}"/>
              </a:ext>
            </a:extLst>
          </p:cNvPr>
          <p:cNvSpPr>
            <a:spLocks noGrp="1"/>
          </p:cNvSpPr>
          <p:nvPr>
            <p:ph type="title"/>
          </p:nvPr>
        </p:nvSpPr>
        <p:spPr>
          <a:xfrm>
            <a:off x="628650" y="228600"/>
            <a:ext cx="7886700" cy="1325563"/>
          </a:xfrm>
        </p:spPr>
        <p:txBody>
          <a:bodyPr/>
          <a:lstStyle/>
          <a:p>
            <a:r>
              <a:rPr lang="en-GB" dirty="0">
                <a:solidFill>
                  <a:srgbClr val="C00000"/>
                </a:solidFill>
              </a:rPr>
              <a:t>FAQs</a:t>
            </a:r>
          </a:p>
        </p:txBody>
      </p:sp>
      <p:sp>
        <p:nvSpPr>
          <p:cNvPr id="3" name="Content Placeholder 2">
            <a:extLst>
              <a:ext uri="{FF2B5EF4-FFF2-40B4-BE49-F238E27FC236}">
                <a16:creationId xmlns:a16="http://schemas.microsoft.com/office/drawing/2014/main" id="{E7CC65D3-6B91-414C-B5DB-4B68DB866D16}"/>
              </a:ext>
            </a:extLst>
          </p:cNvPr>
          <p:cNvSpPr>
            <a:spLocks noGrp="1"/>
          </p:cNvSpPr>
          <p:nvPr>
            <p:ph idx="1"/>
          </p:nvPr>
        </p:nvSpPr>
        <p:spPr>
          <a:xfrm>
            <a:off x="628650" y="1371600"/>
            <a:ext cx="7886700" cy="4805363"/>
          </a:xfrm>
        </p:spPr>
        <p:txBody>
          <a:bodyPr>
            <a:normAutofit/>
          </a:bodyPr>
          <a:lstStyle/>
          <a:p>
            <a:r>
              <a:rPr lang="en-GB" b="1" dirty="0"/>
              <a:t>Equity and Debt Financing</a:t>
            </a:r>
            <a:endParaRPr lang="en-GB" dirty="0"/>
          </a:p>
          <a:p>
            <a:r>
              <a:rPr lang="en-GB" dirty="0"/>
              <a:t>Make sure you manage all the definitions of types of funding for different stages of the firm.</a:t>
            </a:r>
          </a:p>
          <a:p>
            <a:r>
              <a:rPr lang="en-GB" dirty="0"/>
              <a:t>All the characteristics of debt and equity that a firm can issue. Convertible preferred stock, convertible bonds, bond covenants, etc.</a:t>
            </a:r>
          </a:p>
          <a:p>
            <a:r>
              <a:rPr lang="en-GB" dirty="0"/>
              <a:t>Exercise on Pre-money valuation and post money valuation. </a:t>
            </a:r>
          </a:p>
        </p:txBody>
      </p:sp>
    </p:spTree>
    <p:extLst>
      <p:ext uri="{BB962C8B-B14F-4D97-AF65-F5344CB8AC3E}">
        <p14:creationId xmlns:p14="http://schemas.microsoft.com/office/powerpoint/2010/main" val="4050903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E7117-4080-4344-B207-49B26FD31AF1}"/>
              </a:ext>
            </a:extLst>
          </p:cNvPr>
          <p:cNvSpPr>
            <a:spLocks noGrp="1"/>
          </p:cNvSpPr>
          <p:nvPr>
            <p:ph type="title"/>
          </p:nvPr>
        </p:nvSpPr>
        <p:spPr>
          <a:xfrm>
            <a:off x="628650" y="228600"/>
            <a:ext cx="7886700" cy="1325563"/>
          </a:xfrm>
        </p:spPr>
        <p:txBody>
          <a:bodyPr/>
          <a:lstStyle/>
          <a:p>
            <a:r>
              <a:rPr lang="en-GB" dirty="0">
                <a:solidFill>
                  <a:srgbClr val="C00000"/>
                </a:solidFill>
              </a:rPr>
              <a:t>FAQs</a:t>
            </a:r>
          </a:p>
        </p:txBody>
      </p:sp>
      <p:sp>
        <p:nvSpPr>
          <p:cNvPr id="3" name="Content Placeholder 2">
            <a:extLst>
              <a:ext uri="{FF2B5EF4-FFF2-40B4-BE49-F238E27FC236}">
                <a16:creationId xmlns:a16="http://schemas.microsoft.com/office/drawing/2014/main" id="{E7CC65D3-6B91-414C-B5DB-4B68DB866D16}"/>
              </a:ext>
            </a:extLst>
          </p:cNvPr>
          <p:cNvSpPr>
            <a:spLocks noGrp="1"/>
          </p:cNvSpPr>
          <p:nvPr>
            <p:ph idx="1"/>
          </p:nvPr>
        </p:nvSpPr>
        <p:spPr>
          <a:xfrm>
            <a:off x="628650" y="1371600"/>
            <a:ext cx="7886700" cy="4805363"/>
          </a:xfrm>
        </p:spPr>
        <p:txBody>
          <a:bodyPr>
            <a:normAutofit/>
          </a:bodyPr>
          <a:lstStyle/>
          <a:p>
            <a:r>
              <a:rPr lang="en-GB" b="1" dirty="0"/>
              <a:t>Leasing (buying vs. borrowing)</a:t>
            </a:r>
            <a:r>
              <a:rPr lang="en-GB" dirty="0"/>
              <a:t>:</a:t>
            </a:r>
          </a:p>
          <a:p>
            <a:r>
              <a:rPr lang="en-GB" dirty="0"/>
              <a:t>If no specific method is required, you can use either the direct method (NPV of incremental free cash flows). Here what is most important is that you make clear how you are making the calculations.</a:t>
            </a:r>
          </a:p>
          <a:p>
            <a:r>
              <a:rPr lang="en-GB" dirty="0"/>
              <a:t>Make sure you have a good command of workshop exercises where you need to construct the cash flows.</a:t>
            </a:r>
          </a:p>
        </p:txBody>
      </p:sp>
    </p:spTree>
    <p:extLst>
      <p:ext uri="{BB962C8B-B14F-4D97-AF65-F5344CB8AC3E}">
        <p14:creationId xmlns:p14="http://schemas.microsoft.com/office/powerpoint/2010/main" val="3711048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EF5F-AB1F-41B2-B563-AF9DED4D233F}"/>
              </a:ext>
            </a:extLst>
          </p:cNvPr>
          <p:cNvSpPr>
            <a:spLocks noGrp="1"/>
          </p:cNvSpPr>
          <p:nvPr>
            <p:ph type="title"/>
          </p:nvPr>
        </p:nvSpPr>
        <p:spPr>
          <a:xfrm>
            <a:off x="628650" y="365127"/>
            <a:ext cx="7886700" cy="625474"/>
          </a:xfrm>
        </p:spPr>
        <p:txBody>
          <a:bodyPr>
            <a:normAutofit fontScale="90000"/>
          </a:bodyPr>
          <a:lstStyle/>
          <a:p>
            <a:r>
              <a:rPr lang="en-GB" dirty="0">
                <a:solidFill>
                  <a:srgbClr val="C00000"/>
                </a:solidFill>
              </a:rPr>
              <a:t>FAQs</a:t>
            </a:r>
          </a:p>
        </p:txBody>
      </p:sp>
      <p:sp>
        <p:nvSpPr>
          <p:cNvPr id="3" name="Content Placeholder 2">
            <a:extLst>
              <a:ext uri="{FF2B5EF4-FFF2-40B4-BE49-F238E27FC236}">
                <a16:creationId xmlns:a16="http://schemas.microsoft.com/office/drawing/2014/main" id="{E16990B4-5260-4B79-AF71-8764CC10C6E1}"/>
              </a:ext>
            </a:extLst>
          </p:cNvPr>
          <p:cNvSpPr>
            <a:spLocks noGrp="1"/>
          </p:cNvSpPr>
          <p:nvPr>
            <p:ph idx="1"/>
          </p:nvPr>
        </p:nvSpPr>
        <p:spPr>
          <a:xfrm>
            <a:off x="628650" y="1219200"/>
            <a:ext cx="7886700" cy="5273674"/>
          </a:xfrm>
        </p:spPr>
        <p:txBody>
          <a:bodyPr>
            <a:normAutofit fontScale="85000" lnSpcReduction="20000"/>
          </a:bodyPr>
          <a:lstStyle/>
          <a:p>
            <a:r>
              <a:rPr lang="en-GB" b="1" dirty="0"/>
              <a:t>Short term financing</a:t>
            </a:r>
          </a:p>
          <a:p>
            <a:r>
              <a:rPr lang="en-GB" dirty="0"/>
              <a:t>When comparing financing alternatives, </a:t>
            </a:r>
            <a:r>
              <a:rPr lang="en-GB" b="1" dirty="0"/>
              <a:t>if there is a specific financial need and illimited lending capacity from the lender, </a:t>
            </a:r>
            <a:r>
              <a:rPr lang="en-GB" dirty="0"/>
              <a:t>then you have to adjust the amount borrowed.</a:t>
            </a:r>
          </a:p>
          <a:p>
            <a:r>
              <a:rPr lang="en-GB" dirty="0"/>
              <a:t>If you have a </a:t>
            </a:r>
            <a:r>
              <a:rPr lang="en-GB" b="1" dirty="0"/>
              <a:t>specific financial need </a:t>
            </a:r>
            <a:r>
              <a:rPr lang="en-GB" dirty="0"/>
              <a:t>and </a:t>
            </a:r>
            <a:r>
              <a:rPr lang="en-GB" b="1" dirty="0"/>
              <a:t>the lenders specify specific lending amounts</a:t>
            </a:r>
            <a:r>
              <a:rPr lang="en-GB" dirty="0"/>
              <a:t>, then you’ll have to combine sources of financing.</a:t>
            </a:r>
          </a:p>
          <a:p>
            <a:r>
              <a:rPr lang="en-GB" dirty="0"/>
              <a:t>If there’s no specific financial need or borrowing capacity stated, we just compare the EAR from all the options and choose the cheapest.</a:t>
            </a:r>
          </a:p>
          <a:p>
            <a:r>
              <a:rPr lang="en-GB" dirty="0"/>
              <a:t>A no interest compensatory balance requirement means that the amount of money you are required to keep safe in a savings account will not be remunerated. You will have to put let’s say 10% of the borrowed funds on the side for 90 days. At the end of those 90 days, you will recover from that savings account the same money you have deposited. You RECEIVE no interests for this “forced” saving you must make. However, you PAY interests on the full amount borrowed.  </a:t>
            </a:r>
          </a:p>
          <a:p>
            <a:endParaRPr lang="en-GB" dirty="0"/>
          </a:p>
        </p:txBody>
      </p:sp>
    </p:spTree>
    <p:extLst>
      <p:ext uri="{BB962C8B-B14F-4D97-AF65-F5344CB8AC3E}">
        <p14:creationId xmlns:p14="http://schemas.microsoft.com/office/powerpoint/2010/main" val="18208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EF5F-AB1F-41B2-B563-AF9DED4D233F}"/>
              </a:ext>
            </a:extLst>
          </p:cNvPr>
          <p:cNvSpPr>
            <a:spLocks noGrp="1"/>
          </p:cNvSpPr>
          <p:nvPr>
            <p:ph type="title"/>
          </p:nvPr>
        </p:nvSpPr>
        <p:spPr>
          <a:xfrm>
            <a:off x="628650" y="365127"/>
            <a:ext cx="7886700" cy="625474"/>
          </a:xfrm>
        </p:spPr>
        <p:txBody>
          <a:bodyPr>
            <a:normAutofit fontScale="90000"/>
          </a:bodyPr>
          <a:lstStyle/>
          <a:p>
            <a:r>
              <a:rPr lang="en-GB" dirty="0">
                <a:solidFill>
                  <a:srgbClr val="C00000"/>
                </a:solidFill>
              </a:rPr>
              <a:t>FAQs</a:t>
            </a:r>
          </a:p>
        </p:txBody>
      </p:sp>
      <p:sp>
        <p:nvSpPr>
          <p:cNvPr id="3" name="Content Placeholder 2">
            <a:extLst>
              <a:ext uri="{FF2B5EF4-FFF2-40B4-BE49-F238E27FC236}">
                <a16:creationId xmlns:a16="http://schemas.microsoft.com/office/drawing/2014/main" id="{E16990B4-5260-4B79-AF71-8764CC10C6E1}"/>
              </a:ext>
            </a:extLst>
          </p:cNvPr>
          <p:cNvSpPr>
            <a:spLocks noGrp="1"/>
          </p:cNvSpPr>
          <p:nvPr>
            <p:ph idx="1"/>
          </p:nvPr>
        </p:nvSpPr>
        <p:spPr>
          <a:xfrm>
            <a:off x="628650" y="1219200"/>
            <a:ext cx="7886700" cy="5273674"/>
          </a:xfrm>
        </p:spPr>
        <p:txBody>
          <a:bodyPr>
            <a:normAutofit/>
          </a:bodyPr>
          <a:lstStyle/>
          <a:p>
            <a:r>
              <a:rPr lang="en-GB" b="1" dirty="0"/>
              <a:t>M&amp;A</a:t>
            </a:r>
          </a:p>
          <a:p>
            <a:r>
              <a:rPr lang="en-GB" dirty="0"/>
              <a:t>Make sure you have a good command of all the workshop exercises. </a:t>
            </a:r>
          </a:p>
          <a:p>
            <a:r>
              <a:rPr lang="en-GB" dirty="0"/>
              <a:t>Valuation exercises that require P/E and EPS ratios.</a:t>
            </a:r>
          </a:p>
          <a:p>
            <a:r>
              <a:rPr lang="en-GB" dirty="0"/>
              <a:t>Revise definitions of alternative take-over defences.</a:t>
            </a:r>
          </a:p>
          <a:p>
            <a:r>
              <a:rPr lang="en-GB" dirty="0"/>
              <a:t>LBO exercise</a:t>
            </a:r>
          </a:p>
          <a:p>
            <a:endParaRPr lang="en-GB" dirty="0"/>
          </a:p>
        </p:txBody>
      </p:sp>
    </p:spTree>
    <p:extLst>
      <p:ext uri="{BB962C8B-B14F-4D97-AF65-F5344CB8AC3E}">
        <p14:creationId xmlns:p14="http://schemas.microsoft.com/office/powerpoint/2010/main" val="420141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421B-EA8D-4922-AD1B-438662968BA7}"/>
              </a:ext>
            </a:extLst>
          </p:cNvPr>
          <p:cNvSpPr>
            <a:spLocks noGrp="1"/>
          </p:cNvSpPr>
          <p:nvPr>
            <p:ph type="title"/>
          </p:nvPr>
        </p:nvSpPr>
        <p:spPr/>
        <p:txBody>
          <a:bodyPr/>
          <a:lstStyle/>
          <a:p>
            <a:r>
              <a:rPr lang="en-GB" dirty="0">
                <a:solidFill>
                  <a:srgbClr val="C00000"/>
                </a:solidFill>
              </a:rPr>
              <a:t>FAQs</a:t>
            </a:r>
            <a:endParaRPr lang="en-GB" dirty="0"/>
          </a:p>
        </p:txBody>
      </p:sp>
      <p:sp>
        <p:nvSpPr>
          <p:cNvPr id="3" name="Content Placeholder 2">
            <a:extLst>
              <a:ext uri="{FF2B5EF4-FFF2-40B4-BE49-F238E27FC236}">
                <a16:creationId xmlns:a16="http://schemas.microsoft.com/office/drawing/2014/main" id="{7E29B926-45FC-4CE7-AC4C-96FADF1DE017}"/>
              </a:ext>
            </a:extLst>
          </p:cNvPr>
          <p:cNvSpPr>
            <a:spLocks noGrp="1"/>
          </p:cNvSpPr>
          <p:nvPr>
            <p:ph idx="1"/>
          </p:nvPr>
        </p:nvSpPr>
        <p:spPr/>
        <p:txBody>
          <a:bodyPr/>
          <a:lstStyle/>
          <a:p>
            <a:r>
              <a:rPr lang="en-GB" b="1" dirty="0"/>
              <a:t>Corporate Governance</a:t>
            </a:r>
          </a:p>
          <a:p>
            <a:r>
              <a:rPr lang="en-GB" dirty="0"/>
              <a:t>The additional reading material is not required for the final, but you should study the lecture slides related to those topics because they will help you understand the concepts learnt in the Corporate Governance Lecture (and these WILL be assessed in the final).</a:t>
            </a:r>
          </a:p>
          <a:p>
            <a:r>
              <a:rPr lang="en-GB" dirty="0"/>
              <a:t>Definition of Board of Directors and types of directors. </a:t>
            </a:r>
          </a:p>
          <a:p>
            <a:r>
              <a:rPr lang="en-GB" dirty="0"/>
              <a:t>Executive compensation design.</a:t>
            </a:r>
          </a:p>
        </p:txBody>
      </p:sp>
    </p:spTree>
    <p:extLst>
      <p:ext uri="{BB962C8B-B14F-4D97-AF65-F5344CB8AC3E}">
        <p14:creationId xmlns:p14="http://schemas.microsoft.com/office/powerpoint/2010/main" val="2441663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304800"/>
                <a:ext cx="7886700" cy="5872163"/>
              </a:xfrm>
            </p:spPr>
            <p:txBody>
              <a:bodyPr>
                <a:normAutofit lnSpcReduction="10000"/>
              </a:bodyPr>
              <a:lstStyle/>
              <a:p>
                <a:r>
                  <a:rPr lang="en-GB" dirty="0"/>
                  <a:t>Pay attention how you round numbers and handle decimals</a:t>
                </a:r>
              </a:p>
              <a:p>
                <a:pPr marL="0" indent="0">
                  <a:buNone/>
                </a:pPr>
                <a:r>
                  <a:rPr lang="en-GB" dirty="0"/>
                  <a:t> remember  </a:t>
                </a:r>
                <a14:m>
                  <m:oMath xmlns:m="http://schemas.openxmlformats.org/officeDocument/2006/math">
                    <m:r>
                      <a:rPr lang="en-GB" i="1">
                        <a:latin typeface="Cambria Math" panose="02040503050406030204" pitchFamily="18" charset="0"/>
                      </a:rPr>
                      <m:t>𝑟</m:t>
                    </m:r>
                    <m:r>
                      <a:rPr lang="en-GB" i="1">
                        <a:latin typeface="Cambria Math" panose="02040503050406030204" pitchFamily="18" charset="0"/>
                      </a:rPr>
                      <m:t>=0.0066666667 </m:t>
                    </m:r>
                  </m:oMath>
                </a14:m>
                <a:endParaRPr lang="en-GB" i="1" dirty="0">
                  <a:latin typeface="Cambria Math" panose="02040503050406030204" pitchFamily="18" charset="0"/>
                </a:endParaRPr>
              </a:p>
              <a:p>
                <a:pPr marL="0" indent="0">
                  <a:buNone/>
                </a:pPr>
                <a:r>
                  <a:rPr lang="en-GB" dirty="0"/>
                  <a:t>                          </a:t>
                </a:r>
                <a14:m>
                  <m:oMath xmlns:m="http://schemas.openxmlformats.org/officeDocument/2006/math">
                    <m:r>
                      <a:rPr lang="en-GB" i="1">
                        <a:latin typeface="Cambria Math" panose="02040503050406030204" pitchFamily="18" charset="0"/>
                      </a:rPr>
                      <m:t>≈0.0067</m:t>
                    </m:r>
                    <m:r>
                      <a:rPr lang="en-GB" i="1" smtClean="0">
                        <a:latin typeface="Cambria Math" panose="02040503050406030204" pitchFamily="18" charset="0"/>
                        <a:ea typeface="Cambria Math" panose="02040503050406030204" pitchFamily="18" charset="0"/>
                      </a:rPr>
                      <m:t>≠</m:t>
                    </m:r>
                    <m:r>
                      <a:rPr lang="en-GB" i="1">
                        <a:latin typeface="Cambria Math" panose="02040503050406030204" pitchFamily="18" charset="0"/>
                      </a:rPr>
                      <m:t>0.006</m:t>
                    </m:r>
                    <m:r>
                      <a:rPr lang="en-GB" b="0" i="1" smtClean="0">
                        <a:latin typeface="Cambria Math" panose="02040503050406030204" pitchFamily="18" charset="0"/>
                      </a:rPr>
                      <m:t>6</m:t>
                    </m:r>
                    <m:r>
                      <a:rPr lang="en-GB" i="1">
                        <a:latin typeface="Cambria Math" panose="02040503050406030204" pitchFamily="18" charset="0"/>
                      </a:rPr>
                      <m:t> </m:t>
                    </m:r>
                  </m:oMath>
                </a14:m>
                <a:endParaRPr lang="en-GB" i="1" dirty="0">
                  <a:latin typeface="Cambria Math" panose="02040503050406030204" pitchFamily="18" charset="0"/>
                </a:endParaRPr>
              </a:p>
              <a:p>
                <a:pPr marL="0" indent="0">
                  <a:buNone/>
                </a:pPr>
                <a:r>
                  <a:rPr lang="en-GB" dirty="0">
                    <a:ea typeface="Cambria Math" panose="02040503050406030204" pitchFamily="18" charset="0"/>
                  </a:rPr>
                  <a:t>                       </a:t>
                </a:r>
                <a14:m>
                  <m:oMath xmlns:m="http://schemas.openxmlformats.org/officeDocument/2006/math">
                    <m:r>
                      <a:rPr lang="en-GB" b="0" i="0" smtClean="0">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≈0.007</m:t>
                    </m:r>
                  </m:oMath>
                </a14:m>
                <a:r>
                  <a:rPr lang="en-GB" i="1" dirty="0">
                    <a:latin typeface="Cambria Math" panose="02040503050406030204" pitchFamily="18" charset="0"/>
                    <a:ea typeface="Cambria Math" panose="02040503050406030204" pitchFamily="18" charset="0"/>
                  </a:rPr>
                  <a:t>  </a:t>
                </a:r>
                <a:r>
                  <a:rPr lang="en-GB" dirty="0">
                    <a:ea typeface="Cambria Math" panose="02040503050406030204" pitchFamily="18" charset="0"/>
                  </a:rPr>
                  <a:t>  </a:t>
                </a:r>
                <a14:m>
                  <m:oMath xmlns:m="http://schemas.openxmlformats.org/officeDocument/2006/math">
                    <m:r>
                      <a:rPr lang="en-GB" i="1">
                        <a:latin typeface="Cambria Math" panose="02040503050406030204" pitchFamily="18" charset="0"/>
                        <a:ea typeface="Cambria Math" panose="02040503050406030204" pitchFamily="18" charset="0"/>
                      </a:rPr>
                      <m:t>≠0.006</m:t>
                    </m:r>
                  </m:oMath>
                </a14:m>
                <a:endParaRPr lang="en-GB" dirty="0"/>
              </a:p>
              <a:p>
                <a:r>
                  <a:rPr lang="en-GB" dirty="0"/>
                  <a:t>Use at least two decimal places to work out solutions. Remember that small decimal issues can mean a lot in terms of money. </a:t>
                </a:r>
              </a:p>
              <a:p>
                <a:r>
                  <a:rPr lang="en-GB" dirty="0"/>
                  <a:t>If you experience difficulties dealing with interest rates, APR, EAR and </a:t>
                </a:r>
                <a:r>
                  <a:rPr lang="en-GB" b="1" dirty="0"/>
                  <a:t>compounding</a:t>
                </a:r>
                <a:r>
                  <a:rPr lang="en-GB" dirty="0"/>
                  <a:t> interest in general, revise Chapter 5 of the book</a:t>
                </a:r>
              </a:p>
              <a:p>
                <a:r>
                  <a:rPr lang="en-GB" dirty="0"/>
                  <a:t>You have some optional slides corresponding to that chapter on Moodle, take a look if you are confused about using an APR.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304800"/>
                <a:ext cx="7886700" cy="5872163"/>
              </a:xfrm>
              <a:blipFill>
                <a:blip r:embed="rId2"/>
                <a:stretch>
                  <a:fillRect l="-1391" t="-2285" r="-773"/>
                </a:stretch>
              </a:blipFill>
            </p:spPr>
            <p:txBody>
              <a:bodyPr/>
              <a:lstStyle/>
              <a:p>
                <a:r>
                  <a:rPr lang="en-GB">
                    <a:noFill/>
                  </a:rPr>
                  <a:t> </a:t>
                </a:r>
              </a:p>
            </p:txBody>
          </p:sp>
        </mc:Fallback>
      </mc:AlternateContent>
    </p:spTree>
    <p:extLst>
      <p:ext uri="{BB962C8B-B14F-4D97-AF65-F5344CB8AC3E}">
        <p14:creationId xmlns:p14="http://schemas.microsoft.com/office/powerpoint/2010/main" val="965582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D409-BB85-9440-0DEC-C3454E46A8F1}"/>
              </a:ext>
            </a:extLst>
          </p:cNvPr>
          <p:cNvSpPr>
            <a:spLocks noGrp="1"/>
          </p:cNvSpPr>
          <p:nvPr>
            <p:ph type="title"/>
          </p:nvPr>
        </p:nvSpPr>
        <p:spPr/>
        <p:txBody>
          <a:bodyPr/>
          <a:lstStyle/>
          <a:p>
            <a:r>
              <a:rPr lang="en-GB" b="1" dirty="0">
                <a:solidFill>
                  <a:srgbClr val="C00000"/>
                </a:solidFill>
              </a:rPr>
              <a:t>Consultation availability during summer term</a:t>
            </a:r>
          </a:p>
        </p:txBody>
      </p:sp>
      <p:sp>
        <p:nvSpPr>
          <p:cNvPr id="3" name="Content Placeholder 2">
            <a:extLst>
              <a:ext uri="{FF2B5EF4-FFF2-40B4-BE49-F238E27FC236}">
                <a16:creationId xmlns:a16="http://schemas.microsoft.com/office/drawing/2014/main" id="{0B32C8F1-FC58-DF67-5050-12AF0C4C41FF}"/>
              </a:ext>
            </a:extLst>
          </p:cNvPr>
          <p:cNvSpPr>
            <a:spLocks noGrp="1"/>
          </p:cNvSpPr>
          <p:nvPr>
            <p:ph idx="1"/>
          </p:nvPr>
        </p:nvSpPr>
        <p:spPr/>
        <p:txBody>
          <a:bodyPr/>
          <a:lstStyle/>
          <a:p>
            <a:r>
              <a:rPr lang="en-GB" dirty="0"/>
              <a:t>You can send me an email or contact me on Teams. </a:t>
            </a:r>
          </a:p>
          <a:p>
            <a:r>
              <a:rPr lang="en-GB" dirty="0"/>
              <a:t>You can send the question straight away or we can arrange a meeting.</a:t>
            </a:r>
          </a:p>
          <a:p>
            <a:r>
              <a:rPr lang="en-GB" dirty="0"/>
              <a:t>Note that I will be VERY slow answering students, so you should contact me with a lot of time in advance of the exam.</a:t>
            </a:r>
          </a:p>
          <a:p>
            <a:r>
              <a:rPr lang="en-GB" dirty="0">
                <a:highlight>
                  <a:srgbClr val="FFFF00"/>
                </a:highlight>
              </a:rPr>
              <a:t>I’m </a:t>
            </a:r>
            <a:r>
              <a:rPr lang="en-GB" b="1" u="sng" dirty="0">
                <a:highlight>
                  <a:srgbClr val="FFFF00"/>
                </a:highlight>
              </a:rPr>
              <a:t>very unlikely </a:t>
            </a:r>
            <a:r>
              <a:rPr lang="en-GB" dirty="0">
                <a:highlight>
                  <a:srgbClr val="FFFF00"/>
                </a:highlight>
              </a:rPr>
              <a:t>to answer questions sent less than 72hs before the exam. </a:t>
            </a:r>
          </a:p>
        </p:txBody>
      </p:sp>
    </p:spTree>
    <p:extLst>
      <p:ext uri="{BB962C8B-B14F-4D97-AF65-F5344CB8AC3E}">
        <p14:creationId xmlns:p14="http://schemas.microsoft.com/office/powerpoint/2010/main" val="21102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accent6"/>
                </a:solidFill>
              </a:rPr>
              <a:t>Good Luck and Best wishes!!</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801077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1674"/>
          </a:xfrm>
        </p:spPr>
        <p:txBody>
          <a:bodyPr/>
          <a:lstStyle/>
          <a:p>
            <a:r>
              <a:rPr lang="en-GB" dirty="0">
                <a:solidFill>
                  <a:srgbClr val="C00000"/>
                </a:solidFill>
              </a:rPr>
              <a:t>Outline</a:t>
            </a:r>
          </a:p>
        </p:txBody>
      </p:sp>
      <p:sp>
        <p:nvSpPr>
          <p:cNvPr id="3" name="Content Placeholder 2"/>
          <p:cNvSpPr>
            <a:spLocks noGrp="1"/>
          </p:cNvSpPr>
          <p:nvPr>
            <p:ph idx="1"/>
          </p:nvPr>
        </p:nvSpPr>
        <p:spPr>
          <a:xfrm>
            <a:off x="628650" y="990600"/>
            <a:ext cx="7886700" cy="5186363"/>
          </a:xfrm>
        </p:spPr>
        <p:txBody>
          <a:bodyPr/>
          <a:lstStyle/>
          <a:p>
            <a:endParaRPr lang="en-GB" dirty="0"/>
          </a:p>
          <a:p>
            <a:r>
              <a:rPr lang="en-GB" dirty="0"/>
              <a:t>Term test outcomes</a:t>
            </a:r>
          </a:p>
          <a:p>
            <a:r>
              <a:rPr lang="en-GB" dirty="0"/>
              <a:t>Setting expectations about final exam</a:t>
            </a:r>
          </a:p>
          <a:p>
            <a:r>
              <a:rPr lang="en-GB" dirty="0"/>
              <a:t>FAQs and Outline of important topics</a:t>
            </a:r>
          </a:p>
          <a:p>
            <a:endParaRPr lang="en-GB" dirty="0"/>
          </a:p>
        </p:txBody>
      </p:sp>
    </p:spTree>
    <p:extLst>
      <p:ext uri="{BB962C8B-B14F-4D97-AF65-F5344CB8AC3E}">
        <p14:creationId xmlns:p14="http://schemas.microsoft.com/office/powerpoint/2010/main" val="4189974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B5C6-A031-403B-96B5-5EBE2711F4F3}"/>
              </a:ext>
            </a:extLst>
          </p:cNvPr>
          <p:cNvSpPr>
            <a:spLocks noGrp="1"/>
          </p:cNvSpPr>
          <p:nvPr>
            <p:ph type="title"/>
          </p:nvPr>
        </p:nvSpPr>
        <p:spPr>
          <a:xfrm>
            <a:off x="628650" y="76200"/>
            <a:ext cx="7886700" cy="1325563"/>
          </a:xfrm>
        </p:spPr>
        <p:txBody>
          <a:bodyPr/>
          <a:lstStyle/>
          <a:p>
            <a:r>
              <a:rPr lang="en-GB" dirty="0">
                <a:solidFill>
                  <a:srgbClr val="C00000"/>
                </a:solidFill>
              </a:rPr>
              <a:t>Term test results:</a:t>
            </a:r>
          </a:p>
        </p:txBody>
      </p:sp>
      <p:sp>
        <p:nvSpPr>
          <p:cNvPr id="3" name="Content Placeholder 2">
            <a:extLst>
              <a:ext uri="{FF2B5EF4-FFF2-40B4-BE49-F238E27FC236}">
                <a16:creationId xmlns:a16="http://schemas.microsoft.com/office/drawing/2014/main" id="{4E0C4C04-C357-4727-BB0A-9B1CD4B1E471}"/>
              </a:ext>
            </a:extLst>
          </p:cNvPr>
          <p:cNvSpPr>
            <a:spLocks noGrp="1"/>
          </p:cNvSpPr>
          <p:nvPr>
            <p:ph idx="1"/>
          </p:nvPr>
        </p:nvSpPr>
        <p:spPr>
          <a:xfrm>
            <a:off x="457200" y="1295400"/>
            <a:ext cx="7886700" cy="4614069"/>
          </a:xfrm>
        </p:spPr>
        <p:txBody>
          <a:bodyPr>
            <a:normAutofit fontScale="70000" lnSpcReduction="20000"/>
          </a:bodyPr>
          <a:lstStyle/>
          <a:p>
            <a:pPr marL="0" indent="0" algn="just" rtl="0" fontAlgn="base">
              <a:buNone/>
            </a:pPr>
            <a:r>
              <a:rPr lang="en-GB" b="1" i="0" dirty="0">
                <a:solidFill>
                  <a:srgbClr val="565656"/>
                </a:solidFill>
                <a:effectLst/>
                <a:latin typeface="Arial" panose="020B0604020202020204" pitchFamily="34" charset="0"/>
              </a:rPr>
              <a:t>Average score/100 was 54.</a:t>
            </a:r>
          </a:p>
          <a:p>
            <a:pPr marL="0" indent="0" algn="just" rtl="0" fontAlgn="base">
              <a:buNone/>
            </a:pPr>
            <a:r>
              <a:rPr lang="en-GB" b="1" i="0" dirty="0">
                <a:solidFill>
                  <a:srgbClr val="565656"/>
                </a:solidFill>
                <a:effectLst/>
                <a:latin typeface="Arial" panose="020B0604020202020204" pitchFamily="34" charset="0"/>
              </a:rPr>
              <a:t>Remember that the test score will be 25% of your final mark. </a:t>
            </a:r>
          </a:p>
          <a:p>
            <a:pPr marL="0" indent="0" algn="just" rtl="0" fontAlgn="base">
              <a:buNone/>
            </a:pPr>
            <a:endParaRPr lang="en-GB" b="1" i="0" dirty="0">
              <a:solidFill>
                <a:srgbClr val="565656"/>
              </a:solidFill>
              <a:effectLst/>
              <a:latin typeface="Arial" panose="020B0604020202020204" pitchFamily="34" charset="0"/>
            </a:endParaRPr>
          </a:p>
          <a:p>
            <a:pPr marL="0" indent="0" algn="just" rtl="0" fontAlgn="base">
              <a:buNone/>
            </a:pPr>
            <a:r>
              <a:rPr lang="en-GB" b="1" i="0" dirty="0">
                <a:solidFill>
                  <a:srgbClr val="565656"/>
                </a:solidFill>
                <a:effectLst/>
                <a:latin typeface="Arial" panose="020B0604020202020204" pitchFamily="34" charset="0"/>
              </a:rPr>
              <a:t>Assume summer exam score is 70 and a term test of 54, then </a:t>
            </a:r>
            <a:r>
              <a:rPr lang="en-GB" b="1" i="0" dirty="0" err="1">
                <a:solidFill>
                  <a:srgbClr val="565656"/>
                </a:solidFill>
                <a:effectLst/>
                <a:latin typeface="Arial" panose="020B0604020202020204" pitchFamily="34" charset="0"/>
              </a:rPr>
              <a:t>you’r</a:t>
            </a:r>
            <a:r>
              <a:rPr lang="en-GB" b="1" i="0" dirty="0">
                <a:solidFill>
                  <a:srgbClr val="565656"/>
                </a:solidFill>
                <a:effectLst/>
                <a:latin typeface="Arial" panose="020B0604020202020204" pitchFamily="34" charset="0"/>
              </a:rPr>
              <a:t> final mark will = 0.75 x 70 + 0.25 x 54 = 66</a:t>
            </a:r>
          </a:p>
          <a:p>
            <a:pPr marL="0" indent="0" algn="just" rtl="0" fontAlgn="base">
              <a:buNone/>
            </a:pPr>
            <a:endParaRPr lang="en-GB" b="1" i="0" dirty="0">
              <a:solidFill>
                <a:srgbClr val="565656"/>
              </a:solidFill>
              <a:effectLst/>
              <a:latin typeface="Arial" panose="020B0604020202020204" pitchFamily="34" charset="0"/>
            </a:endParaRPr>
          </a:p>
          <a:p>
            <a:pPr marL="0" indent="0" algn="just" rtl="0" fontAlgn="base">
              <a:buNone/>
            </a:pPr>
            <a:r>
              <a:rPr lang="en-GB" b="1" dirty="0">
                <a:solidFill>
                  <a:srgbClr val="565656"/>
                </a:solidFill>
                <a:latin typeface="Arial" panose="020B0604020202020204" pitchFamily="34" charset="0"/>
              </a:rPr>
              <a:t>Students underperformed in questions 1 to 7. This means you need to </a:t>
            </a:r>
            <a:r>
              <a:rPr lang="en-GB" b="1" dirty="0">
                <a:solidFill>
                  <a:srgbClr val="565656"/>
                </a:solidFill>
                <a:highlight>
                  <a:srgbClr val="FFFF00"/>
                </a:highlight>
                <a:latin typeface="Arial" panose="020B0604020202020204" pitchFamily="34" charset="0"/>
              </a:rPr>
              <a:t>pay more attention </a:t>
            </a:r>
            <a:r>
              <a:rPr lang="en-GB" b="1" dirty="0">
                <a:solidFill>
                  <a:srgbClr val="565656"/>
                </a:solidFill>
                <a:latin typeface="Arial" panose="020B0604020202020204" pitchFamily="34" charset="0"/>
              </a:rPr>
              <a:t>to content of weeks 1 to 3! This material </a:t>
            </a:r>
            <a:r>
              <a:rPr lang="en-GB" b="1" u="sng" dirty="0">
                <a:solidFill>
                  <a:srgbClr val="565656"/>
                </a:solidFill>
                <a:latin typeface="Arial" panose="020B0604020202020204" pitchFamily="34" charset="0"/>
              </a:rPr>
              <a:t>will</a:t>
            </a:r>
            <a:r>
              <a:rPr lang="en-GB" b="1" dirty="0">
                <a:solidFill>
                  <a:srgbClr val="565656"/>
                </a:solidFill>
                <a:latin typeface="Arial" panose="020B0604020202020204" pitchFamily="34" charset="0"/>
              </a:rPr>
              <a:t> be included in the final!</a:t>
            </a:r>
          </a:p>
          <a:p>
            <a:pPr marL="0" indent="0" algn="just" rtl="0" fontAlgn="base">
              <a:buNone/>
            </a:pPr>
            <a:endParaRPr lang="en-GB" b="1" i="0" dirty="0">
              <a:solidFill>
                <a:srgbClr val="565656"/>
              </a:solidFill>
              <a:effectLst/>
              <a:latin typeface="Arial" panose="020B0604020202020204" pitchFamily="34" charset="0"/>
            </a:endParaRPr>
          </a:p>
          <a:p>
            <a:pPr marL="0" indent="0" algn="just" rtl="0" fontAlgn="base">
              <a:buNone/>
            </a:pPr>
            <a:r>
              <a:rPr lang="en-GB" dirty="0">
                <a:solidFill>
                  <a:srgbClr val="000000"/>
                </a:solidFill>
                <a:latin typeface="Segoe UI" panose="020B0502040204020203" pitchFamily="34" charset="0"/>
              </a:rPr>
              <a:t>In general, numerical MCQs questions were more prone to error. </a:t>
            </a:r>
          </a:p>
          <a:p>
            <a:pPr marL="0" indent="0" algn="just" rtl="0" fontAlgn="base">
              <a:buNone/>
            </a:pPr>
            <a:endParaRPr lang="en-GB" b="0" i="0" dirty="0">
              <a:solidFill>
                <a:srgbClr val="000000"/>
              </a:solidFill>
              <a:effectLst/>
              <a:latin typeface="Segoe UI" panose="020B0502040204020203" pitchFamily="34" charset="0"/>
            </a:endParaRPr>
          </a:p>
          <a:p>
            <a:pPr marL="0" indent="0" algn="just" rtl="0" fontAlgn="base">
              <a:buNone/>
            </a:pPr>
            <a:r>
              <a:rPr lang="en-GB" dirty="0">
                <a:solidFill>
                  <a:srgbClr val="000000"/>
                </a:solidFill>
                <a:latin typeface="Segoe UI" panose="020B0502040204020203" pitchFamily="34" charset="0"/>
              </a:rPr>
              <a:t>In the final you will still have 10 MCQs that will cover topics from week 11 to week 20!</a:t>
            </a:r>
            <a:endParaRPr lang="en-GB" b="0" i="0" dirty="0">
              <a:solidFill>
                <a:srgbClr val="000000"/>
              </a:solidFill>
              <a:effectLst/>
              <a:latin typeface="Segoe UI" panose="020B0502040204020203" pitchFamily="34" charset="0"/>
            </a:endParaRPr>
          </a:p>
          <a:p>
            <a:endParaRPr lang="en-GB" b="1" dirty="0"/>
          </a:p>
        </p:txBody>
      </p:sp>
    </p:spTree>
    <p:extLst>
      <p:ext uri="{BB962C8B-B14F-4D97-AF65-F5344CB8AC3E}">
        <p14:creationId xmlns:p14="http://schemas.microsoft.com/office/powerpoint/2010/main" val="1375009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D38F-39E8-451C-9EFF-9E30946F4D75}"/>
              </a:ext>
            </a:extLst>
          </p:cNvPr>
          <p:cNvSpPr>
            <a:spLocks noGrp="1"/>
          </p:cNvSpPr>
          <p:nvPr>
            <p:ph type="title"/>
          </p:nvPr>
        </p:nvSpPr>
        <p:spPr/>
        <p:txBody>
          <a:bodyPr/>
          <a:lstStyle/>
          <a:p>
            <a:r>
              <a:rPr lang="en-GB" b="1" dirty="0">
                <a:solidFill>
                  <a:srgbClr val="C00000"/>
                </a:solidFill>
              </a:rPr>
              <a:t>The Final exam	(June 4</a:t>
            </a:r>
            <a:r>
              <a:rPr lang="en-GB" b="1" baseline="30000" dirty="0">
                <a:solidFill>
                  <a:srgbClr val="C00000"/>
                </a:solidFill>
              </a:rPr>
              <a:t>th</a:t>
            </a:r>
            <a:r>
              <a:rPr lang="en-GB" b="1" dirty="0">
                <a:solidFill>
                  <a:srgbClr val="C00000"/>
                </a:solidFill>
              </a:rPr>
              <a:t> 9AM)</a:t>
            </a:r>
          </a:p>
        </p:txBody>
      </p:sp>
      <p:sp>
        <p:nvSpPr>
          <p:cNvPr id="3" name="Content Placeholder 2">
            <a:extLst>
              <a:ext uri="{FF2B5EF4-FFF2-40B4-BE49-F238E27FC236}">
                <a16:creationId xmlns:a16="http://schemas.microsoft.com/office/drawing/2014/main" id="{8C533BFD-3EE7-4E91-8DED-5B9CDB2E8311}"/>
              </a:ext>
            </a:extLst>
          </p:cNvPr>
          <p:cNvSpPr>
            <a:spLocks noGrp="1"/>
          </p:cNvSpPr>
          <p:nvPr>
            <p:ph idx="1"/>
          </p:nvPr>
        </p:nvSpPr>
        <p:spPr>
          <a:xfrm>
            <a:off x="457200" y="1447800"/>
            <a:ext cx="7886700" cy="4351338"/>
          </a:xfrm>
        </p:spPr>
        <p:txBody>
          <a:bodyPr>
            <a:normAutofit/>
          </a:bodyPr>
          <a:lstStyle/>
          <a:p>
            <a:r>
              <a:rPr lang="en-GB" dirty="0"/>
              <a:t>Final exam will be </a:t>
            </a:r>
            <a:r>
              <a:rPr lang="en-GB" dirty="0">
                <a:highlight>
                  <a:srgbClr val="FFFF00"/>
                </a:highlight>
              </a:rPr>
              <a:t>longer</a:t>
            </a:r>
            <a:r>
              <a:rPr lang="en-GB" dirty="0"/>
              <a:t> and </a:t>
            </a:r>
            <a:r>
              <a:rPr lang="en-GB" dirty="0">
                <a:solidFill>
                  <a:srgbClr val="FF0000"/>
                </a:solidFill>
              </a:rPr>
              <a:t>more difficult </a:t>
            </a:r>
            <a:r>
              <a:rPr lang="en-GB" dirty="0"/>
              <a:t>than term test. </a:t>
            </a:r>
          </a:p>
          <a:p>
            <a:r>
              <a:rPr lang="en-GB" dirty="0"/>
              <a:t>Take your time to read it carefully and choose the questions to answer.</a:t>
            </a:r>
          </a:p>
          <a:p>
            <a:r>
              <a:rPr lang="en-GB" dirty="0"/>
              <a:t>Final exam has been prepared considering it will be an </a:t>
            </a:r>
            <a:r>
              <a:rPr lang="en-GB" dirty="0">
                <a:highlight>
                  <a:srgbClr val="FFFF00"/>
                </a:highlight>
              </a:rPr>
              <a:t>in-person </a:t>
            </a:r>
            <a:r>
              <a:rPr lang="en-GB" u="sng" dirty="0">
                <a:highlight>
                  <a:srgbClr val="FFFF00"/>
                </a:highlight>
              </a:rPr>
              <a:t>closed book exam</a:t>
            </a:r>
            <a:r>
              <a:rPr lang="en-GB" dirty="0">
                <a:highlight>
                  <a:srgbClr val="FFFF00"/>
                </a:highlight>
              </a:rPr>
              <a:t>.</a:t>
            </a:r>
          </a:p>
          <a:p>
            <a:r>
              <a:rPr lang="en-GB" dirty="0"/>
              <a:t>There will be an equal amount of analytical/numerical questions and open ended/essay type questions. Prepare for </a:t>
            </a:r>
            <a:r>
              <a:rPr lang="en-GB" dirty="0">
                <a:highlight>
                  <a:srgbClr val="FFFF00"/>
                </a:highlight>
              </a:rPr>
              <a:t>both</a:t>
            </a:r>
            <a:r>
              <a:rPr lang="en-GB" dirty="0"/>
              <a:t> challenges. </a:t>
            </a:r>
          </a:p>
        </p:txBody>
      </p:sp>
    </p:spTree>
    <p:extLst>
      <p:ext uri="{BB962C8B-B14F-4D97-AF65-F5344CB8AC3E}">
        <p14:creationId xmlns:p14="http://schemas.microsoft.com/office/powerpoint/2010/main" val="52671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D38F-39E8-451C-9EFF-9E30946F4D75}"/>
              </a:ext>
            </a:extLst>
          </p:cNvPr>
          <p:cNvSpPr>
            <a:spLocks noGrp="1"/>
          </p:cNvSpPr>
          <p:nvPr>
            <p:ph type="title"/>
          </p:nvPr>
        </p:nvSpPr>
        <p:spPr/>
        <p:txBody>
          <a:bodyPr/>
          <a:lstStyle/>
          <a:p>
            <a:r>
              <a:rPr lang="en-GB" dirty="0">
                <a:solidFill>
                  <a:srgbClr val="C00000"/>
                </a:solidFill>
              </a:rPr>
              <a:t>The Final exam structure	</a:t>
            </a:r>
          </a:p>
        </p:txBody>
      </p:sp>
      <p:sp>
        <p:nvSpPr>
          <p:cNvPr id="3" name="Content Placeholder 2">
            <a:extLst>
              <a:ext uri="{FF2B5EF4-FFF2-40B4-BE49-F238E27FC236}">
                <a16:creationId xmlns:a16="http://schemas.microsoft.com/office/drawing/2014/main" id="{8C533BFD-3EE7-4E91-8DED-5B9CDB2E8311}"/>
              </a:ext>
            </a:extLst>
          </p:cNvPr>
          <p:cNvSpPr>
            <a:spLocks noGrp="1"/>
          </p:cNvSpPr>
          <p:nvPr>
            <p:ph idx="1"/>
          </p:nvPr>
        </p:nvSpPr>
        <p:spPr>
          <a:xfrm>
            <a:off x="457200" y="1447800"/>
            <a:ext cx="7886700" cy="4351338"/>
          </a:xfrm>
        </p:spPr>
        <p:txBody>
          <a:bodyPr>
            <a:normAutofit lnSpcReduction="10000"/>
          </a:bodyPr>
          <a:lstStyle/>
          <a:p>
            <a:r>
              <a:rPr lang="en-GB" dirty="0"/>
              <a:t>2 hours plus 15 min reading</a:t>
            </a:r>
          </a:p>
          <a:p>
            <a:r>
              <a:rPr lang="en-GB" dirty="0"/>
              <a:t>Section A: Questions 1 to 10. Answer </a:t>
            </a:r>
            <a:r>
              <a:rPr lang="en-GB" b="1" dirty="0"/>
              <a:t>ALL </a:t>
            </a:r>
            <a:r>
              <a:rPr lang="en-GB" dirty="0"/>
              <a:t>questions in this section. (3 marks for each question, total 30 marks for the section)</a:t>
            </a:r>
          </a:p>
          <a:p>
            <a:r>
              <a:rPr lang="en-GB" dirty="0"/>
              <a:t>Section B: answer all questions in this section (total 35 marks)</a:t>
            </a:r>
          </a:p>
          <a:p>
            <a:r>
              <a:rPr lang="en-GB" dirty="0"/>
              <a:t>Section C: Answer only one question (total 35 marks)</a:t>
            </a:r>
          </a:p>
          <a:p>
            <a:r>
              <a:rPr lang="en-GB" dirty="0">
                <a:highlight>
                  <a:srgbClr val="FFFF00"/>
                </a:highlight>
              </a:rPr>
              <a:t>2022-2023 same structure. Available online on Moodle. </a:t>
            </a:r>
          </a:p>
        </p:txBody>
      </p:sp>
    </p:spTree>
    <p:extLst>
      <p:ext uri="{BB962C8B-B14F-4D97-AF65-F5344CB8AC3E}">
        <p14:creationId xmlns:p14="http://schemas.microsoft.com/office/powerpoint/2010/main" val="48790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ACC27-DD75-435E-8E5E-D8B653714D04}"/>
              </a:ext>
            </a:extLst>
          </p:cNvPr>
          <p:cNvSpPr>
            <a:spLocks noGrp="1"/>
          </p:cNvSpPr>
          <p:nvPr>
            <p:ph type="title"/>
          </p:nvPr>
        </p:nvSpPr>
        <p:spPr/>
        <p:txBody>
          <a:bodyPr/>
          <a:lstStyle/>
          <a:p>
            <a:r>
              <a:rPr lang="en-GB" dirty="0">
                <a:solidFill>
                  <a:srgbClr val="C00000"/>
                </a:solidFill>
              </a:rPr>
              <a:t>The Final exam 	</a:t>
            </a:r>
            <a:endParaRPr lang="en-GB" dirty="0"/>
          </a:p>
        </p:txBody>
      </p:sp>
      <p:sp>
        <p:nvSpPr>
          <p:cNvPr id="3" name="Content Placeholder 2">
            <a:extLst>
              <a:ext uri="{FF2B5EF4-FFF2-40B4-BE49-F238E27FC236}">
                <a16:creationId xmlns:a16="http://schemas.microsoft.com/office/drawing/2014/main" id="{1A0E0CB7-1858-42DC-B2EA-38674FE3301D}"/>
              </a:ext>
            </a:extLst>
          </p:cNvPr>
          <p:cNvSpPr>
            <a:spLocks noGrp="1"/>
          </p:cNvSpPr>
          <p:nvPr>
            <p:ph idx="1"/>
          </p:nvPr>
        </p:nvSpPr>
        <p:spPr/>
        <p:txBody>
          <a:bodyPr>
            <a:normAutofit/>
          </a:bodyPr>
          <a:lstStyle/>
          <a:p>
            <a:r>
              <a:rPr lang="en-GB" b="0" i="0" dirty="0">
                <a:solidFill>
                  <a:srgbClr val="000000"/>
                </a:solidFill>
                <a:effectLst/>
                <a:latin typeface="Calibri" panose="020F0502020204030204" pitchFamily="34" charset="0"/>
              </a:rPr>
              <a:t>All Accounting and Finance undergraduate examinations will be </a:t>
            </a:r>
            <a:r>
              <a:rPr lang="en-GB" b="1" i="0" dirty="0">
                <a:solidFill>
                  <a:srgbClr val="000000"/>
                </a:solidFill>
                <a:effectLst/>
                <a:latin typeface="Calibri" panose="020F0502020204030204" pitchFamily="34" charset="0"/>
              </a:rPr>
              <a:t>in person examinations. Check your timetable to make sure you are aware of the venue of the exam. </a:t>
            </a:r>
          </a:p>
          <a:p>
            <a:r>
              <a:rPr lang="en-GB" b="1" dirty="0">
                <a:solidFill>
                  <a:srgbClr val="000000"/>
                </a:solidFill>
                <a:latin typeface="Calibri" panose="020F0502020204030204" pitchFamily="34" charset="0"/>
              </a:rPr>
              <a:t>(4/06 George Fox LT2 and LT5)</a:t>
            </a:r>
          </a:p>
          <a:p>
            <a:pPr algn="l" rtl="0" fontAlgn="base"/>
            <a:r>
              <a:rPr lang="en-GB" sz="1800" b="0" i="0" dirty="0">
                <a:solidFill>
                  <a:srgbClr val="000000"/>
                </a:solidFill>
                <a:effectLst/>
                <a:latin typeface="Arial" panose="020B0604020202020204" pitchFamily="34" charset="0"/>
              </a:rPr>
              <a:t>A list of important formulae is included at the end of the examination paper.  </a:t>
            </a:r>
            <a:endParaRPr lang="en-GB" b="0" i="0" dirty="0">
              <a:solidFill>
                <a:srgbClr val="000000"/>
              </a:solidFill>
              <a:effectLst/>
              <a:latin typeface="Segoe UI" panose="020B0502040204020203" pitchFamily="34" charset="0"/>
            </a:endParaRPr>
          </a:p>
          <a:p>
            <a:pPr marL="0" indent="0" algn="l" rtl="0" fontAlgn="base">
              <a:buNone/>
            </a:pPr>
            <a:endParaRPr lang="en-GB" b="0" i="0" dirty="0">
              <a:solidFill>
                <a:srgbClr val="000000"/>
              </a:solidFill>
              <a:effectLst/>
              <a:latin typeface="Segoe UI" panose="020B0502040204020203" pitchFamily="34" charset="0"/>
            </a:endParaRPr>
          </a:p>
          <a:p>
            <a:pPr algn="l" rtl="0" fontAlgn="base"/>
            <a:r>
              <a:rPr lang="en-GB" sz="1800" b="0" i="0" dirty="0">
                <a:solidFill>
                  <a:srgbClr val="000000"/>
                </a:solidFill>
                <a:effectLst/>
                <a:latin typeface="Arial" panose="020B0604020202020204" pitchFamily="34" charset="0"/>
              </a:rPr>
              <a:t>The use of standard calculators with scientific, and standard arithmetic and statistical functions, is permitted.  </a:t>
            </a:r>
            <a:endParaRPr lang="en-GB" b="0" i="0" dirty="0">
              <a:solidFill>
                <a:srgbClr val="000000"/>
              </a:solidFill>
              <a:effectLst/>
              <a:latin typeface="Segoe UI" panose="020B0502040204020203" pitchFamily="34" charset="0"/>
            </a:endParaRPr>
          </a:p>
          <a:p>
            <a:endParaRPr lang="en-GB"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2606702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ACC27-DD75-435E-8E5E-D8B653714D04}"/>
              </a:ext>
            </a:extLst>
          </p:cNvPr>
          <p:cNvSpPr>
            <a:spLocks noGrp="1"/>
          </p:cNvSpPr>
          <p:nvPr>
            <p:ph type="title"/>
          </p:nvPr>
        </p:nvSpPr>
        <p:spPr/>
        <p:txBody>
          <a:bodyPr/>
          <a:lstStyle/>
          <a:p>
            <a:r>
              <a:rPr lang="en-GB" dirty="0">
                <a:solidFill>
                  <a:srgbClr val="C00000"/>
                </a:solidFill>
              </a:rPr>
              <a:t>The Final exam - </a:t>
            </a:r>
            <a:r>
              <a:rPr lang="en-GB" b="1" dirty="0">
                <a:solidFill>
                  <a:srgbClr val="C00000"/>
                </a:solidFill>
              </a:rPr>
              <a:t>Resit</a:t>
            </a:r>
            <a:r>
              <a:rPr lang="en-GB" dirty="0">
                <a:solidFill>
                  <a:srgbClr val="C00000"/>
                </a:solidFill>
              </a:rPr>
              <a:t> 	</a:t>
            </a:r>
            <a:endParaRPr lang="en-GB" dirty="0"/>
          </a:p>
        </p:txBody>
      </p:sp>
      <p:sp>
        <p:nvSpPr>
          <p:cNvPr id="3" name="Content Placeholder 2">
            <a:extLst>
              <a:ext uri="{FF2B5EF4-FFF2-40B4-BE49-F238E27FC236}">
                <a16:creationId xmlns:a16="http://schemas.microsoft.com/office/drawing/2014/main" id="{1A0E0CB7-1858-42DC-B2EA-38674FE3301D}"/>
              </a:ext>
            </a:extLst>
          </p:cNvPr>
          <p:cNvSpPr>
            <a:spLocks noGrp="1"/>
          </p:cNvSpPr>
          <p:nvPr>
            <p:ph idx="1"/>
          </p:nvPr>
        </p:nvSpPr>
        <p:spPr/>
        <p:txBody>
          <a:bodyPr>
            <a:normAutofit/>
          </a:bodyPr>
          <a:lstStyle/>
          <a:p>
            <a:r>
              <a:rPr lang="en-GB" b="0" i="0" dirty="0">
                <a:solidFill>
                  <a:srgbClr val="000000"/>
                </a:solidFill>
                <a:effectLst/>
                <a:latin typeface="Calibri" panose="020F0502020204030204" pitchFamily="34" charset="0"/>
              </a:rPr>
              <a:t>Date not announced yet.</a:t>
            </a:r>
          </a:p>
          <a:p>
            <a:r>
              <a:rPr lang="en-GB" dirty="0">
                <a:solidFill>
                  <a:srgbClr val="000000"/>
                </a:solidFill>
                <a:latin typeface="Calibri" panose="020F0502020204030204" pitchFamily="34" charset="0"/>
              </a:rPr>
              <a:t>Resits are expected to take place around weeks 12th to 23</a:t>
            </a:r>
            <a:r>
              <a:rPr lang="en-GB" baseline="30000" dirty="0">
                <a:solidFill>
                  <a:srgbClr val="000000"/>
                </a:solidFill>
                <a:latin typeface="Calibri" panose="020F0502020204030204" pitchFamily="34" charset="0"/>
              </a:rPr>
              <a:t>rd</a:t>
            </a:r>
            <a:r>
              <a:rPr lang="en-GB" dirty="0">
                <a:solidFill>
                  <a:srgbClr val="000000"/>
                </a:solidFill>
                <a:latin typeface="Calibri" panose="020F0502020204030204" pitchFamily="34" charset="0"/>
              </a:rPr>
              <a:t> August. </a:t>
            </a:r>
          </a:p>
          <a:p>
            <a:r>
              <a:rPr lang="en-GB" b="0" i="0" dirty="0">
                <a:solidFill>
                  <a:srgbClr val="000000"/>
                </a:solidFill>
                <a:effectLst/>
                <a:latin typeface="Calibri" panose="020F0502020204030204" pitchFamily="34" charset="0"/>
              </a:rPr>
              <a:t>Resits are in-person! Plan summer (jobs/travel/holidays) acco</a:t>
            </a:r>
            <a:r>
              <a:rPr lang="en-GB" dirty="0">
                <a:solidFill>
                  <a:srgbClr val="000000"/>
                </a:solidFill>
                <a:latin typeface="Calibri" panose="020F0502020204030204" pitchFamily="34" charset="0"/>
              </a:rPr>
              <a:t>rdingly.</a:t>
            </a:r>
            <a:endParaRPr lang="en-GB" b="0" i="0" dirty="0">
              <a:solidFill>
                <a:srgbClr val="000000"/>
              </a:solidFill>
              <a:effectLst/>
              <a:latin typeface="Segoe UI" panose="020B0502040204020203" pitchFamily="34" charset="0"/>
            </a:endParaRPr>
          </a:p>
          <a:p>
            <a:endParaRPr lang="en-GB"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4113743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normAutofit fontScale="90000"/>
          </a:bodyPr>
          <a:lstStyle/>
          <a:p>
            <a:r>
              <a:rPr lang="en-GB" dirty="0">
                <a:solidFill>
                  <a:schemeClr val="accent6"/>
                </a:solidFill>
              </a:rPr>
              <a:t>General Advice</a:t>
            </a:r>
          </a:p>
        </p:txBody>
      </p:sp>
      <p:sp>
        <p:nvSpPr>
          <p:cNvPr id="3" name="Content Placeholder 2"/>
          <p:cNvSpPr>
            <a:spLocks noGrp="1"/>
          </p:cNvSpPr>
          <p:nvPr>
            <p:ph idx="1"/>
          </p:nvPr>
        </p:nvSpPr>
        <p:spPr>
          <a:xfrm>
            <a:off x="628650" y="1066800"/>
            <a:ext cx="7886700" cy="5426073"/>
          </a:xfrm>
        </p:spPr>
        <p:txBody>
          <a:bodyPr>
            <a:normAutofit fontScale="92500" lnSpcReduction="10000"/>
          </a:bodyPr>
          <a:lstStyle/>
          <a:p>
            <a:pPr>
              <a:lnSpc>
                <a:spcPct val="120000"/>
              </a:lnSpc>
              <a:spcBef>
                <a:spcPts val="0"/>
              </a:spcBef>
            </a:pPr>
            <a:r>
              <a:rPr lang="en-GB" dirty="0"/>
              <a:t>Read carefully the Department exam guidelines on Moodle.</a:t>
            </a:r>
          </a:p>
          <a:p>
            <a:pPr>
              <a:lnSpc>
                <a:spcPct val="120000"/>
              </a:lnSpc>
              <a:spcBef>
                <a:spcPts val="0"/>
              </a:spcBef>
            </a:pPr>
            <a:r>
              <a:rPr lang="en-GB" b="1" dirty="0">
                <a:solidFill>
                  <a:srgbClr val="C00000"/>
                </a:solidFill>
              </a:rPr>
              <a:t>Manage your time carefully on the day of the exam. </a:t>
            </a:r>
          </a:p>
          <a:p>
            <a:pPr>
              <a:lnSpc>
                <a:spcPct val="120000"/>
              </a:lnSpc>
              <a:spcBef>
                <a:spcPts val="0"/>
              </a:spcBef>
            </a:pPr>
            <a:r>
              <a:rPr lang="en-GB" dirty="0">
                <a:highlight>
                  <a:srgbClr val="FFFF00"/>
                </a:highlight>
              </a:rPr>
              <a:t>STUDY THE LECTURE </a:t>
            </a:r>
            <a:r>
              <a:rPr lang="en-GB" dirty="0"/>
              <a:t>material (do not rely on workshops only. </a:t>
            </a:r>
          </a:p>
          <a:p>
            <a:pPr>
              <a:lnSpc>
                <a:spcPct val="120000"/>
              </a:lnSpc>
              <a:spcBef>
                <a:spcPts val="0"/>
              </a:spcBef>
            </a:pPr>
            <a:r>
              <a:rPr lang="en-GB" dirty="0"/>
              <a:t>Prepare for the hardest exercise of each workshop.</a:t>
            </a:r>
          </a:p>
          <a:p>
            <a:pPr>
              <a:lnSpc>
                <a:spcPct val="120000"/>
              </a:lnSpc>
              <a:spcBef>
                <a:spcPts val="0"/>
              </a:spcBef>
            </a:pPr>
            <a:r>
              <a:rPr lang="en-GB" dirty="0"/>
              <a:t>Help the marker to help you! Make sure that your answer is clear and all the calculations can be followed and understood. This will help the marker to help you giving you partial marks of attempting things. </a:t>
            </a:r>
          </a:p>
          <a:p>
            <a:pPr>
              <a:lnSpc>
                <a:spcPct val="120000"/>
              </a:lnSpc>
              <a:spcBef>
                <a:spcPts val="0"/>
              </a:spcBef>
            </a:pPr>
            <a:r>
              <a:rPr lang="en-GB" dirty="0"/>
              <a:t>Remember to highlight your final answer. The absence of a clear answer can result losing marks.</a:t>
            </a:r>
          </a:p>
          <a:p>
            <a:endParaRPr lang="en-GB" dirty="0"/>
          </a:p>
        </p:txBody>
      </p:sp>
    </p:spTree>
    <p:extLst>
      <p:ext uri="{BB962C8B-B14F-4D97-AF65-F5344CB8AC3E}">
        <p14:creationId xmlns:p14="http://schemas.microsoft.com/office/powerpoint/2010/main" val="17543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1674"/>
          </a:xfrm>
        </p:spPr>
        <p:txBody>
          <a:bodyPr>
            <a:noAutofit/>
          </a:bodyPr>
          <a:lstStyle/>
          <a:p>
            <a:r>
              <a:rPr lang="en-GB" sz="2800" dirty="0">
                <a:solidFill>
                  <a:schemeClr val="accent6"/>
                </a:solidFill>
              </a:rPr>
              <a:t>Revision by topic: You should feel confident with the following topics from each chapter:</a:t>
            </a:r>
          </a:p>
        </p:txBody>
      </p:sp>
      <p:sp>
        <p:nvSpPr>
          <p:cNvPr id="3" name="Content Placeholder 2"/>
          <p:cNvSpPr>
            <a:spLocks noGrp="1"/>
          </p:cNvSpPr>
          <p:nvPr>
            <p:ph idx="1"/>
          </p:nvPr>
        </p:nvSpPr>
        <p:spPr>
          <a:xfrm>
            <a:off x="628650" y="1066801"/>
            <a:ext cx="7886700" cy="5110162"/>
          </a:xfrm>
        </p:spPr>
        <p:txBody>
          <a:bodyPr>
            <a:normAutofit fontScale="62500" lnSpcReduction="20000"/>
          </a:bodyPr>
          <a:lstStyle/>
          <a:p>
            <a:r>
              <a:rPr lang="en-GB" dirty="0"/>
              <a:t>Equity and Debt financing.</a:t>
            </a:r>
          </a:p>
          <a:p>
            <a:r>
              <a:rPr lang="en-GB" dirty="0"/>
              <a:t>Leasing:</a:t>
            </a:r>
          </a:p>
          <a:p>
            <a:pPr lvl="1"/>
            <a:r>
              <a:rPr lang="en-GB" dirty="0"/>
              <a:t>Definition of leasing.</a:t>
            </a:r>
          </a:p>
          <a:p>
            <a:pPr lvl="1"/>
            <a:r>
              <a:rPr lang="en-GB" dirty="0"/>
              <a:t>Classification of lease contracts.</a:t>
            </a:r>
          </a:p>
          <a:p>
            <a:pPr lvl="1"/>
            <a:r>
              <a:rPr lang="en-GB" dirty="0"/>
              <a:t>True tax lease vs. non tax lease. </a:t>
            </a:r>
          </a:p>
          <a:p>
            <a:pPr lvl="1"/>
            <a:r>
              <a:rPr lang="en-GB" dirty="0"/>
              <a:t>Decision of leasing vs. buying.</a:t>
            </a:r>
          </a:p>
          <a:p>
            <a:r>
              <a:rPr lang="en-GB" dirty="0"/>
              <a:t>Working Capital management and short term financing:</a:t>
            </a:r>
          </a:p>
          <a:p>
            <a:pPr lvl="1"/>
            <a:r>
              <a:rPr lang="en-GB" dirty="0"/>
              <a:t>Working capital management</a:t>
            </a:r>
          </a:p>
          <a:p>
            <a:pPr lvl="1"/>
            <a:r>
              <a:rPr lang="en-GB" dirty="0"/>
              <a:t>Understand the difference between short term and long term financial needs.</a:t>
            </a:r>
          </a:p>
          <a:p>
            <a:pPr lvl="1"/>
            <a:r>
              <a:rPr lang="en-GB" dirty="0"/>
              <a:t>Use and combine alternative short term financial instruments.</a:t>
            </a:r>
          </a:p>
          <a:p>
            <a:pPr lvl="1"/>
            <a:r>
              <a:rPr lang="en-GB" dirty="0"/>
              <a:t>Sources of short term financial needs</a:t>
            </a:r>
          </a:p>
          <a:p>
            <a:r>
              <a:rPr lang="en-GB" dirty="0"/>
              <a:t>Mergers and Acquisitions:</a:t>
            </a:r>
          </a:p>
          <a:p>
            <a:pPr lvl="1"/>
            <a:r>
              <a:rPr lang="en-GB" dirty="0"/>
              <a:t>Reasons to acquire</a:t>
            </a:r>
          </a:p>
          <a:p>
            <a:pPr lvl="1"/>
            <a:r>
              <a:rPr lang="en-GB" dirty="0"/>
              <a:t>Valuation and takeovers</a:t>
            </a:r>
          </a:p>
          <a:p>
            <a:pPr lvl="1"/>
            <a:r>
              <a:rPr lang="en-GB" dirty="0"/>
              <a:t>LBOs</a:t>
            </a:r>
          </a:p>
          <a:p>
            <a:r>
              <a:rPr lang="en-GB" dirty="0"/>
              <a:t>Corporate Governance and anti takeover defences (</a:t>
            </a:r>
            <a:r>
              <a:rPr lang="en-GB" dirty="0">
                <a:highlight>
                  <a:srgbClr val="FFFF00"/>
                </a:highlight>
              </a:rPr>
              <a:t>week 20 material – INCLUDED IN FINAL)</a:t>
            </a:r>
          </a:p>
          <a:p>
            <a:pPr lvl="1"/>
            <a:r>
              <a:rPr lang="en-GB" dirty="0"/>
              <a:t>Corporate Governance and Agency costs</a:t>
            </a:r>
          </a:p>
          <a:p>
            <a:pPr lvl="1"/>
            <a:r>
              <a:rPr lang="en-GB" dirty="0"/>
              <a:t>Good handling of jargon and definitions used in corporate governance (Board of directors, type of directors, shareholder activism, entrenchment, what makes a good board, etc.)</a:t>
            </a:r>
          </a:p>
          <a:p>
            <a:pPr lvl="1"/>
            <a:r>
              <a:rPr lang="en-GB" dirty="0"/>
              <a:t>Executive compensation: composition, how it is set, manipulation of pay</a:t>
            </a:r>
          </a:p>
          <a:p>
            <a:endParaRPr lang="en-GB" dirty="0"/>
          </a:p>
        </p:txBody>
      </p:sp>
    </p:spTree>
    <p:extLst>
      <p:ext uri="{BB962C8B-B14F-4D97-AF65-F5344CB8AC3E}">
        <p14:creationId xmlns:p14="http://schemas.microsoft.com/office/powerpoint/2010/main" val="3177797160"/>
      </p:ext>
    </p:extLst>
  </p:cSld>
  <p:clrMapOvr>
    <a:masterClrMapping/>
  </p:clrMapOvr>
</p:sld>
</file>

<file path=ppt/theme/theme1.xml><?xml version="1.0" encoding="utf-8"?>
<a:theme xmlns:a="http://schemas.openxmlformats.org/drawingml/2006/main" name="Office Theme">
  <a:themeElements>
    <a:clrScheme name="Rojo naranja">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99</TotalTime>
  <Words>1246</Words>
  <Application>Microsoft Office PowerPoint</Application>
  <PresentationFormat>On-screen Show (4:3)</PresentationFormat>
  <Paragraphs>105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Verdana</vt:lpstr>
      <vt:lpstr>Cambria Math</vt:lpstr>
      <vt:lpstr>Calibri Light</vt:lpstr>
      <vt:lpstr>Arial</vt:lpstr>
      <vt:lpstr>Calibri</vt:lpstr>
      <vt:lpstr>Segoe UI</vt:lpstr>
      <vt:lpstr>Office Theme</vt:lpstr>
      <vt:lpstr>ACF 302 – Revision Session  Part II (weeks 4 to 10)</vt:lpstr>
      <vt:lpstr>Outline</vt:lpstr>
      <vt:lpstr>Term test results:</vt:lpstr>
      <vt:lpstr>The Final exam (June 4th 9AM)</vt:lpstr>
      <vt:lpstr>The Final exam structure </vt:lpstr>
      <vt:lpstr>The Final exam  </vt:lpstr>
      <vt:lpstr>The Final exam - Resit  </vt:lpstr>
      <vt:lpstr>General Advice</vt:lpstr>
      <vt:lpstr>Revision by topic: You should feel confident with the following topics from each chapter:</vt:lpstr>
      <vt:lpstr>FAQs</vt:lpstr>
      <vt:lpstr>FAQs</vt:lpstr>
      <vt:lpstr>FAQs</vt:lpstr>
      <vt:lpstr>FAQs</vt:lpstr>
      <vt:lpstr>FAQs</vt:lpstr>
      <vt:lpstr>PowerPoint Presentation</vt:lpstr>
      <vt:lpstr>Consultation availability during summer term</vt:lpstr>
      <vt:lpstr>Good Luck and Best wishes!!</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Finance, Fourth Edition</dc:title>
  <dc:subject>Business</dc:subject>
  <dc:creator>Berk/DeMarzo</dc:creator>
  <cp:keywords>Corporate Finance</cp:keywords>
  <cp:lastModifiedBy>Boyallian, Patricia</cp:lastModifiedBy>
  <cp:revision>1110</cp:revision>
  <dcterms:created xsi:type="dcterms:W3CDTF">2014-07-14T20:04:21Z</dcterms:created>
  <dcterms:modified xsi:type="dcterms:W3CDTF">2024-04-22T09:53:50Z</dcterms:modified>
</cp:coreProperties>
</file>