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notesMasterIdLst>
    <p:notesMasterId r:id="rId32"/>
  </p:notesMasterIdLst>
  <p:handoutMasterIdLst>
    <p:handoutMasterId r:id="rId33"/>
  </p:handoutMasterIdLst>
  <p:sldIdLst>
    <p:sldId id="583" r:id="rId5"/>
    <p:sldId id="806" r:id="rId6"/>
    <p:sldId id="645" r:id="rId7"/>
    <p:sldId id="646" r:id="rId8"/>
    <p:sldId id="709" r:id="rId9"/>
    <p:sldId id="802" r:id="rId10"/>
    <p:sldId id="803" r:id="rId11"/>
    <p:sldId id="647" r:id="rId12"/>
    <p:sldId id="648" r:id="rId13"/>
    <p:sldId id="656" r:id="rId14"/>
    <p:sldId id="667" r:id="rId15"/>
    <p:sldId id="668" r:id="rId16"/>
    <p:sldId id="657" r:id="rId17"/>
    <p:sldId id="669" r:id="rId18"/>
    <p:sldId id="649" r:id="rId19"/>
    <p:sldId id="650" r:id="rId20"/>
    <p:sldId id="664" r:id="rId21"/>
    <p:sldId id="805" r:id="rId22"/>
    <p:sldId id="681" r:id="rId23"/>
    <p:sldId id="682" r:id="rId24"/>
    <p:sldId id="683" r:id="rId25"/>
    <p:sldId id="684" r:id="rId26"/>
    <p:sldId id="685" r:id="rId27"/>
    <p:sldId id="687" r:id="rId28"/>
    <p:sldId id="688" r:id="rId29"/>
    <p:sldId id="689" r:id="rId30"/>
    <p:sldId id="686" r:id="rId31"/>
  </p:sldIdLst>
  <p:sldSz cx="9144000" cy="6858000" type="screen4x3"/>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00"/>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93" autoAdjust="0"/>
    <p:restoredTop sz="86443" autoAdjust="0"/>
  </p:normalViewPr>
  <p:slideViewPr>
    <p:cSldViewPr>
      <p:cViewPr varScale="1">
        <p:scale>
          <a:sx n="99" d="100"/>
          <a:sy n="99" d="100"/>
        </p:scale>
        <p:origin x="3462" y="78"/>
      </p:cViewPr>
      <p:guideLst>
        <p:guide orient="horz" pos="2160"/>
        <p:guide pos="2880"/>
      </p:guideLst>
    </p:cSldViewPr>
  </p:slideViewPr>
  <p:outlineViewPr>
    <p:cViewPr>
      <p:scale>
        <a:sx n="33" d="100"/>
        <a:sy n="33" d="100"/>
      </p:scale>
      <p:origin x="0" y="-57516"/>
    </p:cViewPr>
  </p:outlineViewPr>
  <p:notesTextViewPr>
    <p:cViewPr>
      <p:scale>
        <a:sx n="150" d="100"/>
        <a:sy n="150" d="100"/>
      </p:scale>
      <p:origin x="0" y="0"/>
    </p:cViewPr>
  </p:notesTextViewPr>
  <p:notesViewPr>
    <p:cSldViewPr>
      <p:cViewPr varScale="1">
        <p:scale>
          <a:sx n="55" d="100"/>
          <a:sy n="55" d="100"/>
        </p:scale>
        <p:origin x="-2256" y="-102"/>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8D8D874E-E9D5-433B-A149-BDF6BFDD40A8}" type="datetimeFigureOut">
              <a:rPr lang="en-US" smtClean="0"/>
              <a:pPr/>
              <a:t>3/23/2022</a:t>
            </a:fld>
            <a:endParaRPr lang="en-US" dirty="0"/>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EA051F04-9E25-42C3-8BC5-EC2E8469D95E}" type="datetimeFigureOut">
              <a:rPr lang="en-US" smtClean="0"/>
              <a:pPr/>
              <a:t>3/23/2022</a:t>
            </a:fld>
            <a:endParaRPr lang="en-US" dirty="0"/>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Here </a:t>
            </a:r>
            <a:r>
              <a:rPr lang="es-ES" dirty="0" err="1"/>
              <a:t>the</a:t>
            </a:r>
            <a:r>
              <a:rPr lang="es-ES" dirty="0"/>
              <a:t> </a:t>
            </a:r>
            <a:r>
              <a:rPr lang="es-ES" dirty="0" err="1"/>
              <a:t>key</a:t>
            </a:r>
            <a:r>
              <a:rPr lang="es-ES" dirty="0"/>
              <a:t> </a:t>
            </a:r>
            <a:r>
              <a:rPr lang="es-ES" dirty="0" err="1"/>
              <a:t>is</a:t>
            </a:r>
            <a:r>
              <a:rPr lang="es-ES" dirty="0"/>
              <a:t> </a:t>
            </a:r>
            <a:r>
              <a:rPr lang="es-ES" dirty="0" err="1"/>
              <a:t>to</a:t>
            </a:r>
            <a:r>
              <a:rPr lang="es-ES" dirty="0"/>
              <a:t> </a:t>
            </a:r>
            <a:r>
              <a:rPr lang="es-ES" dirty="0" err="1"/>
              <a:t>get</a:t>
            </a:r>
            <a:r>
              <a:rPr lang="es-ES" dirty="0"/>
              <a:t> </a:t>
            </a:r>
            <a:r>
              <a:rPr lang="es-ES" dirty="0" err="1"/>
              <a:t>the</a:t>
            </a:r>
            <a:r>
              <a:rPr lang="es-ES" dirty="0"/>
              <a:t> total </a:t>
            </a:r>
            <a:r>
              <a:rPr lang="es-ES" dirty="0" err="1"/>
              <a:t>number</a:t>
            </a:r>
            <a:r>
              <a:rPr lang="es-ES" dirty="0"/>
              <a:t> </a:t>
            </a:r>
            <a:r>
              <a:rPr lang="es-ES" dirty="0" err="1"/>
              <a:t>of</a:t>
            </a:r>
            <a:r>
              <a:rPr lang="es-ES" dirty="0"/>
              <a:t> shares after </a:t>
            </a:r>
            <a:r>
              <a:rPr lang="es-ES" dirty="0" err="1"/>
              <a:t>the</a:t>
            </a:r>
            <a:r>
              <a:rPr lang="es-ES" dirty="0"/>
              <a:t> </a:t>
            </a:r>
            <a:r>
              <a:rPr lang="es-ES" dirty="0" err="1"/>
              <a:t>merger</a:t>
            </a:r>
            <a:r>
              <a:rPr lang="es-ES" dirty="0"/>
              <a:t> </a:t>
            </a:r>
            <a:r>
              <a:rPr lang="es-ES" dirty="0" err="1"/>
              <a:t>because</a:t>
            </a:r>
            <a:r>
              <a:rPr lang="es-ES" dirty="0"/>
              <a:t> </a:t>
            </a:r>
            <a:r>
              <a:rPr lang="es-ES" dirty="0" err="1"/>
              <a:t>there</a:t>
            </a:r>
            <a:r>
              <a:rPr lang="es-ES" dirty="0"/>
              <a:t> are no </a:t>
            </a:r>
            <a:r>
              <a:rPr lang="es-ES" dirty="0" err="1"/>
              <a:t>synergies</a:t>
            </a:r>
            <a:r>
              <a:rPr lang="es-ES" dirty="0"/>
              <a:t>.</a:t>
            </a:r>
          </a:p>
        </p:txBody>
      </p:sp>
      <p:sp>
        <p:nvSpPr>
          <p:cNvPr id="4" name="Slide Number Placeholder 3"/>
          <p:cNvSpPr>
            <a:spLocks noGrp="1"/>
          </p:cNvSpPr>
          <p:nvPr>
            <p:ph type="sldNum" sz="quarter" idx="5"/>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924894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Similar </a:t>
            </a:r>
            <a:r>
              <a:rPr lang="es-ES" dirty="0" err="1"/>
              <a:t>to</a:t>
            </a:r>
            <a:r>
              <a:rPr lang="es-ES" dirty="0"/>
              <a:t> </a:t>
            </a:r>
            <a:r>
              <a:rPr lang="es-ES" dirty="0" err="1"/>
              <a:t>previous</a:t>
            </a:r>
            <a:endParaRPr lang="es-E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220382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Some</a:t>
            </a:r>
            <a:r>
              <a:rPr lang="es-ES" dirty="0"/>
              <a:t> </a:t>
            </a:r>
            <a:r>
              <a:rPr lang="es-ES" dirty="0" err="1"/>
              <a:t>shareholders</a:t>
            </a:r>
            <a:r>
              <a:rPr lang="es-ES" dirty="0"/>
              <a:t> (50%) </a:t>
            </a:r>
            <a:r>
              <a:rPr lang="es-ES" dirty="0" err="1"/>
              <a:t>will</a:t>
            </a:r>
            <a:r>
              <a:rPr lang="es-ES" dirty="0"/>
              <a:t> </a:t>
            </a:r>
            <a:r>
              <a:rPr lang="es-ES" dirty="0" err="1"/>
              <a:t>accept</a:t>
            </a:r>
            <a:r>
              <a:rPr lang="es-ES" dirty="0"/>
              <a:t> </a:t>
            </a:r>
            <a:r>
              <a:rPr lang="es-ES" dirty="0" err="1"/>
              <a:t>the</a:t>
            </a:r>
            <a:r>
              <a:rPr lang="es-ES" dirty="0"/>
              <a:t> tender </a:t>
            </a:r>
            <a:r>
              <a:rPr lang="es-ES" dirty="0" err="1"/>
              <a:t>offer</a:t>
            </a:r>
            <a:r>
              <a:rPr lang="es-ES" dirty="0"/>
              <a:t> and </a:t>
            </a:r>
            <a:r>
              <a:rPr lang="es-ES" dirty="0" err="1"/>
              <a:t>others</a:t>
            </a:r>
            <a:r>
              <a:rPr lang="es-ES" dirty="0"/>
              <a:t> </a:t>
            </a:r>
            <a:r>
              <a:rPr lang="es-ES" dirty="0" err="1"/>
              <a:t>will</a:t>
            </a:r>
            <a:r>
              <a:rPr lang="es-ES" dirty="0"/>
              <a:t> </a:t>
            </a:r>
            <a:r>
              <a:rPr lang="es-ES" dirty="0" err="1"/>
              <a:t>stay</a:t>
            </a:r>
            <a:r>
              <a:rPr lang="es-ES" dirty="0"/>
              <a:t> </a:t>
            </a:r>
            <a:r>
              <a:rPr lang="es-ES" dirty="0" err="1"/>
              <a:t>with</a:t>
            </a:r>
            <a:r>
              <a:rPr lang="es-ES" dirty="0"/>
              <a:t> </a:t>
            </a:r>
            <a:r>
              <a:rPr lang="es-ES" dirty="0" err="1"/>
              <a:t>the</a:t>
            </a:r>
            <a:r>
              <a:rPr lang="es-ES" dirty="0"/>
              <a:t> </a:t>
            </a:r>
            <a:r>
              <a:rPr lang="es-ES" dirty="0" err="1"/>
              <a:t>company</a:t>
            </a:r>
            <a:r>
              <a:rPr lang="es-ES" dirty="0"/>
              <a:t>.</a:t>
            </a:r>
          </a:p>
        </p:txBody>
      </p:sp>
      <p:sp>
        <p:nvSpPr>
          <p:cNvPr id="4" name="Slide Number Placeholder 3"/>
          <p:cNvSpPr>
            <a:spLocks noGrp="1"/>
          </p:cNvSpPr>
          <p:nvPr>
            <p:ph type="sldNum" sz="quarter" idx="5"/>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68071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5252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91882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607543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3/23/2022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3/23/2022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3/23/2022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00800"/>
            <a:ext cx="6096000" cy="276999"/>
          </a:xfrm>
          <a:prstGeom prst="rect">
            <a:avLst/>
          </a:prstGeom>
          <a:noFill/>
        </p:spPr>
        <p:txBody>
          <a:bodyPr wrap="square" rtlCol="0">
            <a:spAutoFit/>
          </a:bodyPr>
          <a:lstStyle/>
          <a:p>
            <a:pP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3/23/2022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3/23/2022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30041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A9DF6EFB-3F44-496C-A842-1E0B3D3B975A}" type="datetimeFigureOut">
              <a:rPr lang="en-US" smtClean="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0431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9DF6EFB-3F44-496C-A842-1E0B3D3B975A}" type="datetimeFigureOut">
              <a:rPr lang="en-US" smtClean="0"/>
              <a:pPr/>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60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9DF6EFB-3F44-496C-A842-1E0B3D3B975A}" type="datetimeFigureOut">
              <a:rPr lang="en-US" smtClean="0"/>
              <a:pPr/>
              <a:t>3/23/2022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34545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67290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F6EFB-3F44-496C-A842-1E0B3D3B975A}" type="datetimeFigureOut">
              <a:rPr lang="en-US" smtClean="0"/>
              <a:pPr/>
              <a:t>3/23/2022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28925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9DF6EFB-3F44-496C-A842-1E0B3D3B975A}" type="datetimeFigureOut">
              <a:rPr lang="en-US" smtClean="0"/>
              <a:pPr/>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5882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9DF6EFB-3F44-496C-A842-1E0B3D3B975A}" type="datetimeFigureOut">
              <a:rPr lang="en-US" smtClean="0"/>
              <a:pPr/>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14113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F6EFB-3F44-496C-A842-1E0B3D3B975A}" type="datetimeFigureOut">
              <a:rPr lang="en-US" smtClean="0"/>
              <a:pPr/>
              <a:t>3/23/2022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B2350-5261-4F5C-9DF5-EF0D264FC8D2}" type="slidenum">
              <a:rPr lang="en-US" smtClean="0"/>
              <a:pPr/>
              <a:t>‹#›</a:t>
            </a:fld>
            <a:endParaRPr lang="en-US" dirty="0"/>
          </a:p>
        </p:txBody>
      </p:sp>
      <p:sp>
        <p:nvSpPr>
          <p:cNvPr id="7" name="TextBox 7"/>
          <p:cNvSpPr txBox="1"/>
          <p:nvPr userDrawn="1"/>
        </p:nvSpPr>
        <p:spPr>
          <a:xfrm>
            <a:off x="2743200" y="6400800"/>
            <a:ext cx="6096000" cy="276999"/>
          </a:xfrm>
          <a:prstGeom prst="rect">
            <a:avLst/>
          </a:prstGeom>
          <a:noFill/>
        </p:spPr>
        <p:txBody>
          <a:bodyPr wrap="square" rtlCol="0">
            <a:spAutoFit/>
          </a:bodyPr>
          <a:lstStyle/>
          <a:p>
            <a:pP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pic>
        <p:nvPicPr>
          <p:cNvPr id="8" name="Picture 8" descr="Pearson Logo"/>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130967112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657" r:id="rId12"/>
    <p:sldLayoutId id="2147483661" r:id="rId13"/>
    <p:sldLayoutId id="2147483656" r:id="rId14"/>
    <p:sldLayoutId id="2147483658" r:id="rId15"/>
    <p:sldLayoutId id="2147483654" r:id="rId16"/>
    <p:sldLayoutId id="214748365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5800" y="838200"/>
            <a:ext cx="7772400" cy="2387600"/>
          </a:xfrm>
        </p:spPr>
        <p:txBody>
          <a:bodyPr>
            <a:normAutofit fontScale="90000"/>
          </a:bodyPr>
          <a:lstStyle/>
          <a:p>
            <a:pPr algn="r"/>
            <a:r>
              <a:rPr lang="en-US" b="1" dirty="0">
                <a:solidFill>
                  <a:srgbClr val="AC0000"/>
                </a:solidFill>
                <a:latin typeface="Arial" panose="020B0604020202020204" pitchFamily="34" charset="0"/>
                <a:cs typeface="Arial" panose="020B0604020202020204" pitchFamily="34" charset="0"/>
              </a:rPr>
              <a:t>ACF 302 - Week 20 </a:t>
            </a:r>
            <a:br>
              <a:rPr lang="en-US" b="1" dirty="0">
                <a:solidFill>
                  <a:srgbClr val="AC0000"/>
                </a:solidFill>
                <a:latin typeface="Arial" panose="020B0604020202020204" pitchFamily="34" charset="0"/>
                <a:cs typeface="Arial" panose="020B0604020202020204" pitchFamily="34" charset="0"/>
              </a:rPr>
            </a:br>
            <a:br>
              <a:rPr lang="en-US" b="1" dirty="0">
                <a:solidFill>
                  <a:srgbClr val="AC0000"/>
                </a:solidFill>
                <a:latin typeface="Arial" panose="020B0604020202020204" pitchFamily="34" charset="0"/>
                <a:cs typeface="Arial" panose="020B0604020202020204" pitchFamily="34" charset="0"/>
              </a:rPr>
            </a:br>
            <a:r>
              <a:rPr lang="en-US" sz="5300" b="1" dirty="0">
                <a:solidFill>
                  <a:srgbClr val="AC0000"/>
                </a:solidFill>
                <a:latin typeface="Arial" panose="020B0604020202020204" pitchFamily="34" charset="0"/>
                <a:cs typeface="Arial" panose="020B0604020202020204" pitchFamily="34" charset="0"/>
              </a:rPr>
              <a:t>Workshop: Mergers and Acquisitions and CG</a:t>
            </a:r>
            <a:endParaRPr lang="en-US" b="1" dirty="0">
              <a:solidFill>
                <a:srgbClr val="AC0000"/>
              </a:solidFill>
              <a:latin typeface="Arial" panose="020B0604020202020204" pitchFamily="34" charset="0"/>
              <a:cs typeface="Arial" panose="020B0604020202020204" pitchFamily="34" charset="0"/>
            </a:endParaRPr>
          </a:p>
        </p:txBody>
      </p:sp>
      <p:sp>
        <p:nvSpPr>
          <p:cNvPr id="5" name="Subtítulo 4"/>
          <p:cNvSpPr>
            <a:spLocks noGrp="1"/>
          </p:cNvSpPr>
          <p:nvPr>
            <p:ph type="subTitle" idx="1"/>
          </p:nvPr>
        </p:nvSpPr>
        <p:spPr>
          <a:xfrm>
            <a:off x="1143000" y="3581400"/>
            <a:ext cx="6858000" cy="1655762"/>
          </a:xfrm>
        </p:spPr>
        <p:txBody>
          <a:bodyPr>
            <a:noAutofit/>
          </a:bodyPr>
          <a:lstStyle/>
          <a:p>
            <a:r>
              <a:rPr lang="en-US" b="1" dirty="0">
                <a:solidFill>
                  <a:schemeClr val="bg1">
                    <a:lumMod val="50000"/>
                  </a:schemeClr>
                </a:solidFill>
              </a:rPr>
              <a:t>Berk and </a:t>
            </a:r>
            <a:r>
              <a:rPr lang="en-US" b="1" dirty="0" err="1">
                <a:solidFill>
                  <a:schemeClr val="bg1">
                    <a:lumMod val="50000"/>
                  </a:schemeClr>
                </a:solidFill>
              </a:rPr>
              <a:t>DeMarzo</a:t>
            </a:r>
            <a:r>
              <a:rPr lang="en-US" b="1" dirty="0">
                <a:solidFill>
                  <a:schemeClr val="bg1">
                    <a:lumMod val="50000"/>
                  </a:schemeClr>
                </a:solidFill>
              </a:rPr>
              <a:t> Chapter 28, 29</a:t>
            </a:r>
          </a:p>
          <a:p>
            <a:endParaRPr lang="en-US" b="1" dirty="0">
              <a:solidFill>
                <a:schemeClr val="bg1">
                  <a:lumMod val="50000"/>
                </a:schemeClr>
              </a:solidFill>
            </a:endParaRPr>
          </a:p>
          <a:p>
            <a:r>
              <a:rPr lang="en-US" b="1" dirty="0">
                <a:solidFill>
                  <a:schemeClr val="bg1">
                    <a:lumMod val="50000"/>
                  </a:schemeClr>
                </a:solidFill>
              </a:rPr>
              <a:t>This workshop is being recorded</a:t>
            </a:r>
          </a:p>
          <a:p>
            <a:endParaRPr lang="en-US" b="1" dirty="0">
              <a:solidFill>
                <a:schemeClr val="bg1">
                  <a:lumMod val="50000"/>
                </a:schemeClr>
              </a:solidFill>
            </a:endParaRPr>
          </a:p>
          <a:p>
            <a:endParaRPr lang="en-US" b="1" dirty="0">
              <a:solidFill>
                <a:schemeClr val="bg1">
                  <a:lumMod val="50000"/>
                </a:schemeClr>
              </a:solidFill>
            </a:endParaRPr>
          </a:p>
        </p:txBody>
      </p:sp>
    </p:spTree>
    <p:extLst>
      <p:ext uri="{BB962C8B-B14F-4D97-AF65-F5344CB8AC3E}">
        <p14:creationId xmlns:p14="http://schemas.microsoft.com/office/powerpoint/2010/main" val="92576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normAutofit fontScale="90000"/>
          </a:bodyPr>
          <a:lstStyle/>
          <a:p>
            <a:r>
              <a:rPr lang="en-GB" dirty="0">
                <a:solidFill>
                  <a:srgbClr val="C00000"/>
                </a:solidFill>
              </a:rPr>
              <a:t>Question 7)</a:t>
            </a:r>
          </a:p>
        </p:txBody>
      </p:sp>
      <p:sp>
        <p:nvSpPr>
          <p:cNvPr id="3" name="Content Placeholder 2"/>
          <p:cNvSpPr>
            <a:spLocks noGrp="1"/>
          </p:cNvSpPr>
          <p:nvPr>
            <p:ph idx="1"/>
          </p:nvPr>
        </p:nvSpPr>
        <p:spPr>
          <a:xfrm>
            <a:off x="381000" y="1066800"/>
            <a:ext cx="8382000" cy="5110163"/>
          </a:xfrm>
        </p:spPr>
        <p:txBody>
          <a:bodyPr>
            <a:normAutofit fontScale="62500" lnSpcReduction="20000"/>
          </a:bodyPr>
          <a:lstStyle/>
          <a:p>
            <a:pPr marL="0" indent="0" algn="just">
              <a:lnSpc>
                <a:spcPct val="120000"/>
              </a:lnSpc>
              <a:spcAft>
                <a:spcPts val="1200"/>
              </a:spcAft>
              <a:buNone/>
            </a:pPr>
            <a:r>
              <a:rPr lang="en-US" b="1" dirty="0"/>
              <a:t>BuyingCo has earnings per share of £1.8. It </a:t>
            </a:r>
            <a:r>
              <a:rPr lang="en-US" b="1" dirty="0">
                <a:highlight>
                  <a:srgbClr val="FFFF00"/>
                </a:highlight>
              </a:rPr>
              <a:t>has 9 million </a:t>
            </a:r>
            <a:r>
              <a:rPr lang="en-US" b="1" dirty="0"/>
              <a:t>shares outstanding and is trading at £17 per share. BuyingCo is thinking of buying Selling Ltd., which has earnings per share of £1.35, 5 million shares outstanding, and a price per share of £12.28. BuyingCo will pay for Selling Ltd.by </a:t>
            </a:r>
            <a:r>
              <a:rPr lang="en-US" b="1" u="sng" dirty="0"/>
              <a:t>issuing new shares</a:t>
            </a:r>
            <a:r>
              <a:rPr lang="en-US" b="1" dirty="0"/>
              <a:t>. </a:t>
            </a:r>
            <a:r>
              <a:rPr lang="en-US" sz="3200" b="1" dirty="0">
                <a:solidFill>
                  <a:srgbClr val="C00000"/>
                </a:solidFill>
              </a:rPr>
              <a:t>There are no expected synergies from the transaction.</a:t>
            </a:r>
            <a:endParaRPr lang="en-GB" b="1" dirty="0">
              <a:solidFill>
                <a:srgbClr val="C00000"/>
              </a:solidFill>
            </a:endParaRPr>
          </a:p>
          <a:p>
            <a:pPr marL="0" indent="0" algn="just">
              <a:lnSpc>
                <a:spcPct val="120000"/>
              </a:lnSpc>
              <a:spcAft>
                <a:spcPts val="1200"/>
              </a:spcAft>
              <a:buNone/>
            </a:pPr>
            <a:r>
              <a:rPr lang="en-US" b="1" dirty="0"/>
              <a:t> </a:t>
            </a:r>
            <a:r>
              <a:rPr lang="en-US" b="1" u="sng" dirty="0"/>
              <a:t>Case I) If BuyingCo pays no premium to acquire Selling</a:t>
            </a:r>
            <a:endParaRPr lang="en-GB" b="1" u="sng" dirty="0"/>
          </a:p>
          <a:p>
            <a:pPr marL="457200" lvl="1" indent="0" algn="just">
              <a:lnSpc>
                <a:spcPct val="120000"/>
              </a:lnSpc>
              <a:spcAft>
                <a:spcPts val="1200"/>
              </a:spcAft>
              <a:buNone/>
            </a:pPr>
            <a:r>
              <a:rPr lang="en-US" dirty="0"/>
              <a:t>A) What will the earnings per share be after the merger?</a:t>
            </a:r>
            <a:endParaRPr lang="en-GB" dirty="0"/>
          </a:p>
          <a:p>
            <a:pPr marL="457200" lvl="1" indent="0" algn="just">
              <a:lnSpc>
                <a:spcPct val="120000"/>
              </a:lnSpc>
              <a:spcAft>
                <a:spcPts val="1200"/>
              </a:spcAft>
              <a:buNone/>
            </a:pPr>
            <a:r>
              <a:rPr lang="en-US" dirty="0"/>
              <a:t>B) Calculate </a:t>
            </a:r>
            <a:r>
              <a:rPr lang="en-US" dirty="0" err="1"/>
              <a:t>BuyingCo’s</a:t>
            </a:r>
            <a:r>
              <a:rPr lang="en-US" dirty="0"/>
              <a:t> P/E ratio both pre and post merger.</a:t>
            </a:r>
            <a:endParaRPr lang="en-GB" dirty="0"/>
          </a:p>
          <a:p>
            <a:pPr marL="0" indent="0" algn="just">
              <a:lnSpc>
                <a:spcPct val="120000"/>
              </a:lnSpc>
              <a:spcAft>
                <a:spcPts val="1200"/>
              </a:spcAft>
              <a:buNone/>
            </a:pPr>
            <a:r>
              <a:rPr lang="en-US" b="1" u="sng" dirty="0"/>
              <a:t>Case II) If BuyingCo offers an exchange ratio such that, at current pre-announcement share prices for both firms, the offer represents a 20% premium to buy Selling Ltd.</a:t>
            </a:r>
            <a:endParaRPr lang="en-GB" b="1" u="sng" dirty="0"/>
          </a:p>
          <a:p>
            <a:pPr marL="457200" lvl="1" indent="0" algn="just">
              <a:lnSpc>
                <a:spcPct val="120000"/>
              </a:lnSpc>
              <a:spcAft>
                <a:spcPts val="1200"/>
              </a:spcAft>
              <a:buNone/>
            </a:pPr>
            <a:r>
              <a:rPr lang="en-US" dirty="0"/>
              <a:t>A) What is the price per share of the combined corporation after the merger?</a:t>
            </a:r>
            <a:endParaRPr lang="en-GB" dirty="0"/>
          </a:p>
          <a:p>
            <a:pPr marL="457200" lvl="1" indent="0" algn="just">
              <a:lnSpc>
                <a:spcPct val="120000"/>
              </a:lnSpc>
              <a:spcAft>
                <a:spcPts val="1200"/>
              </a:spcAft>
              <a:buNone/>
            </a:pPr>
            <a:r>
              <a:rPr lang="en-US" dirty="0"/>
              <a:t>B) What is the actual premium BuyingCo will pay?</a:t>
            </a:r>
            <a:endParaRPr lang="en-GB" dirty="0"/>
          </a:p>
          <a:p>
            <a:pPr marL="0" indent="0">
              <a:lnSpc>
                <a:spcPct val="120000"/>
              </a:lnSpc>
              <a:spcAft>
                <a:spcPts val="1200"/>
              </a:spcAft>
              <a:buNone/>
            </a:pPr>
            <a:endParaRPr lang="en-GB" dirty="0"/>
          </a:p>
        </p:txBody>
      </p:sp>
    </p:spTree>
    <p:extLst>
      <p:ext uri="{BB962C8B-B14F-4D97-AF65-F5344CB8AC3E}">
        <p14:creationId xmlns:p14="http://schemas.microsoft.com/office/powerpoint/2010/main" val="154513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299" y="198235"/>
            <a:ext cx="7886700" cy="701674"/>
          </a:xfrm>
        </p:spPr>
        <p:txBody>
          <a:bodyPr/>
          <a:lstStyle/>
          <a:p>
            <a:r>
              <a:rPr lang="en-US" dirty="0">
                <a:solidFill>
                  <a:srgbClr val="C00000"/>
                </a:solidFill>
              </a:rPr>
              <a:t>Question 7)</a:t>
            </a:r>
          </a:p>
        </p:txBody>
      </p:sp>
      <p:sp>
        <p:nvSpPr>
          <p:cNvPr id="3" name="Content Placeholder 2"/>
          <p:cNvSpPr>
            <a:spLocks noGrp="1"/>
          </p:cNvSpPr>
          <p:nvPr>
            <p:ph idx="1"/>
          </p:nvPr>
        </p:nvSpPr>
        <p:spPr>
          <a:xfrm>
            <a:off x="368299" y="1143000"/>
            <a:ext cx="7886700" cy="4597371"/>
          </a:xfrm>
        </p:spPr>
        <p:txBody>
          <a:bodyPr>
            <a:normAutofit fontScale="55000" lnSpcReduction="20000"/>
          </a:bodyPr>
          <a:lstStyle/>
          <a:p>
            <a:r>
              <a:rPr lang="en-US" u="sng" dirty="0"/>
              <a:t>Case I: No premium</a:t>
            </a:r>
          </a:p>
          <a:p>
            <a:pPr marL="514350" indent="-514350">
              <a:buAutoNum type="alphaLcParenR"/>
            </a:pPr>
            <a:r>
              <a:rPr lang="en-US" dirty="0"/>
              <a:t>EPS after = (Earnings target + Earnings acquirer)/Total shares</a:t>
            </a:r>
          </a:p>
          <a:p>
            <a:pPr marL="0" indent="0">
              <a:buNone/>
            </a:pPr>
            <a:r>
              <a:rPr lang="en-US" dirty="0"/>
              <a:t>Earnings target = 1.35 x 5million = £67.5 million</a:t>
            </a:r>
          </a:p>
          <a:p>
            <a:pPr marL="0" indent="0">
              <a:buNone/>
            </a:pPr>
            <a:r>
              <a:rPr lang="en-US" dirty="0"/>
              <a:t>Earnings acquirer = 1.8 x 9 million =£ 162 million</a:t>
            </a:r>
          </a:p>
          <a:p>
            <a:pPr marL="0" indent="0">
              <a:buNone/>
            </a:pPr>
            <a:r>
              <a:rPr lang="en-US" dirty="0"/>
              <a:t>Total earnings =£229.5 million</a:t>
            </a:r>
          </a:p>
          <a:p>
            <a:pPr marL="0" indent="0">
              <a:buNone/>
            </a:pPr>
            <a:r>
              <a:rPr lang="en-GB" dirty="0"/>
              <a:t># shares acquirer needs to issue = (12.28 * 5 million )/17 = 3,611,764.11</a:t>
            </a:r>
            <a:endParaRPr lang="en-US" dirty="0"/>
          </a:p>
          <a:p>
            <a:pPr marL="0" indent="0">
              <a:buNone/>
            </a:pPr>
            <a:r>
              <a:rPr lang="en-US" dirty="0"/>
              <a:t> </a:t>
            </a:r>
            <a:r>
              <a:rPr lang="en-GB" dirty="0"/>
              <a:t># shares after merger = 9,000,000+3,611,764.11 =12,611,764.11</a:t>
            </a:r>
            <a:endParaRPr lang="en-US" dirty="0"/>
          </a:p>
          <a:p>
            <a:pPr marL="0" indent="0">
              <a:buNone/>
            </a:pPr>
            <a:endParaRPr lang="en-US" dirty="0"/>
          </a:p>
          <a:p>
            <a:pPr marL="0" indent="0">
              <a:buNone/>
            </a:pPr>
            <a:r>
              <a:rPr lang="en-US" dirty="0"/>
              <a:t>EPS after = 229.5 / 12.612 =1.82</a:t>
            </a:r>
          </a:p>
          <a:p>
            <a:pPr marL="0" indent="0">
              <a:buNone/>
            </a:pPr>
            <a:endParaRPr lang="en-US" dirty="0"/>
          </a:p>
          <a:p>
            <a:pPr marL="0" indent="0">
              <a:buNone/>
            </a:pPr>
            <a:r>
              <a:rPr lang="en-US" dirty="0"/>
              <a:t>b) Acquirers P/E ratio pre and post merger</a:t>
            </a:r>
          </a:p>
          <a:p>
            <a:pPr marL="0" indent="0">
              <a:buNone/>
            </a:pPr>
            <a:r>
              <a:rPr lang="en-US" dirty="0"/>
              <a:t>Pre-merger P/E =  17/1.8 =9.44</a:t>
            </a:r>
          </a:p>
          <a:p>
            <a:pPr marL="0" indent="0">
              <a:buNone/>
            </a:pPr>
            <a:r>
              <a:rPr lang="en-US" dirty="0"/>
              <a:t>Post-merger P/E = 17/1.82 = 9.34</a:t>
            </a:r>
          </a:p>
          <a:p>
            <a:pPr marL="0" indent="0">
              <a:buNone/>
            </a:pPr>
            <a:r>
              <a:rPr lang="en-US" dirty="0">
                <a:solidFill>
                  <a:srgbClr val="FF0000"/>
                </a:solidFill>
              </a:rPr>
              <a:t>NOTE HOW DECIMALS MATTER HERE!! ALWAYS CARRY AND KEEP AT LEAST 2 DECIMALS.</a:t>
            </a:r>
          </a:p>
          <a:p>
            <a:endParaRPr lang="en-US" u="sng" dirty="0"/>
          </a:p>
        </p:txBody>
      </p:sp>
      <p:graphicFrame>
        <p:nvGraphicFramePr>
          <p:cNvPr id="4" name="Table 3"/>
          <p:cNvGraphicFramePr>
            <a:graphicFrameLocks noGrp="1"/>
          </p:cNvGraphicFramePr>
          <p:nvPr/>
        </p:nvGraphicFramePr>
        <p:xfrm>
          <a:off x="4953002" y="200693"/>
          <a:ext cx="3822699" cy="994410"/>
        </p:xfrm>
        <a:graphic>
          <a:graphicData uri="http://schemas.openxmlformats.org/drawingml/2006/table">
            <a:tbl>
              <a:tblPr>
                <a:tableStyleId>{3B4B98B0-60AC-42C2-AFA5-B58CD77FA1E5}</a:tableStyleId>
              </a:tblPr>
              <a:tblGrid>
                <a:gridCol w="1213842">
                  <a:extLst>
                    <a:ext uri="{9D8B030D-6E8A-4147-A177-3AD203B41FA5}">
                      <a16:colId xmlns:a16="http://schemas.microsoft.com/office/drawing/2014/main" val="3191625465"/>
                    </a:ext>
                  </a:extLst>
                </a:gridCol>
                <a:gridCol w="869619">
                  <a:extLst>
                    <a:ext uri="{9D8B030D-6E8A-4147-A177-3AD203B41FA5}">
                      <a16:colId xmlns:a16="http://schemas.microsoft.com/office/drawing/2014/main" val="691676797"/>
                    </a:ext>
                  </a:extLst>
                </a:gridCol>
                <a:gridCol w="869619">
                  <a:extLst>
                    <a:ext uri="{9D8B030D-6E8A-4147-A177-3AD203B41FA5}">
                      <a16:colId xmlns:a16="http://schemas.microsoft.com/office/drawing/2014/main" val="3286328712"/>
                    </a:ext>
                  </a:extLst>
                </a:gridCol>
                <a:gridCol w="869619">
                  <a:extLst>
                    <a:ext uri="{9D8B030D-6E8A-4147-A177-3AD203B41FA5}">
                      <a16:colId xmlns:a16="http://schemas.microsoft.com/office/drawing/2014/main" val="2262253782"/>
                    </a:ext>
                  </a:extLst>
                </a:gridCol>
              </a:tblGrid>
              <a:tr h="184150">
                <a:tc>
                  <a:txBody>
                    <a:bodyPr/>
                    <a:lstStyle/>
                    <a:p>
                      <a:pPr algn="l"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EPS</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#shares</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price share</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88000742"/>
                  </a:ext>
                </a:extLst>
              </a:tr>
              <a:tr h="184150">
                <a:tc>
                  <a:txBody>
                    <a:bodyPr/>
                    <a:lstStyle/>
                    <a:p>
                      <a:pPr algn="l" fontAlgn="b"/>
                      <a:r>
                        <a:rPr lang="en-US" sz="1600" u="none" strike="noStrike">
                          <a:effectLst/>
                        </a:rPr>
                        <a:t>Acquirer</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1.8</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9000000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28754157"/>
                  </a:ext>
                </a:extLst>
              </a:tr>
              <a:tr h="184150">
                <a:tc>
                  <a:txBody>
                    <a:bodyPr/>
                    <a:lstStyle/>
                    <a:p>
                      <a:pPr algn="l" fontAlgn="b"/>
                      <a:r>
                        <a:rPr lang="en-US" sz="1600" u="none" strike="noStrike">
                          <a:effectLst/>
                        </a:rPr>
                        <a:t>Target</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1.35</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5000000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dirty="0">
                          <a:effectLst/>
                        </a:rPr>
                        <a:t>12.28</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81229486"/>
                  </a:ext>
                </a:extLst>
              </a:tr>
            </a:tbl>
          </a:graphicData>
        </a:graphic>
      </p:graphicFrame>
    </p:spTree>
    <p:extLst>
      <p:ext uri="{BB962C8B-B14F-4D97-AF65-F5344CB8AC3E}">
        <p14:creationId xmlns:p14="http://schemas.microsoft.com/office/powerpoint/2010/main" val="423365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299" y="198235"/>
            <a:ext cx="7886700" cy="701674"/>
          </a:xfrm>
        </p:spPr>
        <p:txBody>
          <a:bodyPr/>
          <a:lstStyle/>
          <a:p>
            <a:r>
              <a:rPr lang="en-US" dirty="0">
                <a:solidFill>
                  <a:srgbClr val="C00000"/>
                </a:solidFill>
              </a:rPr>
              <a:t>Question 7)</a:t>
            </a:r>
          </a:p>
        </p:txBody>
      </p:sp>
      <p:sp>
        <p:nvSpPr>
          <p:cNvPr id="3" name="Content Placeholder 2"/>
          <p:cNvSpPr>
            <a:spLocks noGrp="1"/>
          </p:cNvSpPr>
          <p:nvPr>
            <p:ph idx="1"/>
          </p:nvPr>
        </p:nvSpPr>
        <p:spPr>
          <a:xfrm>
            <a:off x="368299" y="1143000"/>
            <a:ext cx="7886700" cy="4597371"/>
          </a:xfrm>
        </p:spPr>
        <p:txBody>
          <a:bodyPr>
            <a:normAutofit fontScale="85000" lnSpcReduction="20000"/>
          </a:bodyPr>
          <a:lstStyle/>
          <a:p>
            <a:pPr marL="0" indent="0">
              <a:buNone/>
            </a:pPr>
            <a:r>
              <a:rPr lang="en-US" sz="1900" u="sng" dirty="0"/>
              <a:t>Case II: 20% premium and pre-announcement price</a:t>
            </a:r>
          </a:p>
          <a:p>
            <a:pPr marL="0" indent="0">
              <a:buNone/>
            </a:pPr>
            <a:r>
              <a:rPr lang="en-US" sz="1900" b="1" dirty="0"/>
              <a:t>A)Price per-share of the combined</a:t>
            </a:r>
          </a:p>
          <a:p>
            <a:pPr marL="0" indent="0">
              <a:buNone/>
            </a:pPr>
            <a:r>
              <a:rPr lang="en-US" sz="1900" dirty="0"/>
              <a:t>Cost to acquire the target = 5 million x 12.28 x (1 + 0.2) = </a:t>
            </a:r>
            <a:r>
              <a:rPr lang="en-US" sz="2000" dirty="0"/>
              <a:t>£</a:t>
            </a:r>
            <a:r>
              <a:rPr lang="en-US" sz="1900" dirty="0"/>
              <a:t>73.68 million</a:t>
            </a:r>
          </a:p>
          <a:p>
            <a:pPr marL="0" indent="0">
              <a:buNone/>
            </a:pPr>
            <a:r>
              <a:rPr lang="en-US" sz="1900" dirty="0"/>
              <a:t>Number of shares to issue to fund the deal = </a:t>
            </a:r>
            <a:r>
              <a:rPr lang="en-US" sz="2000" dirty="0"/>
              <a:t>£</a:t>
            </a:r>
            <a:r>
              <a:rPr lang="en-US" sz="1900" dirty="0"/>
              <a:t> 73.68 million /17 = 4,334,117.6</a:t>
            </a:r>
          </a:p>
          <a:p>
            <a:pPr marL="0" indent="0">
              <a:buNone/>
            </a:pPr>
            <a:r>
              <a:rPr lang="en-US" sz="1900" dirty="0"/>
              <a:t>Target value =</a:t>
            </a:r>
            <a:r>
              <a:rPr lang="en-US" sz="2000" dirty="0"/>
              <a:t>£</a:t>
            </a:r>
            <a:r>
              <a:rPr lang="en-US" sz="1900" dirty="0"/>
              <a:t> 12.28 * 5 million = </a:t>
            </a:r>
            <a:r>
              <a:rPr lang="en-US" sz="2000" dirty="0"/>
              <a:t>£</a:t>
            </a:r>
            <a:r>
              <a:rPr lang="en-US" sz="1900" dirty="0"/>
              <a:t>61.4 million</a:t>
            </a:r>
          </a:p>
          <a:p>
            <a:pPr marL="0" indent="0">
              <a:buNone/>
            </a:pPr>
            <a:r>
              <a:rPr lang="en-US" sz="1900" dirty="0"/>
              <a:t>Acquirer value = </a:t>
            </a:r>
            <a:r>
              <a:rPr lang="en-US" sz="2000" dirty="0"/>
              <a:t>£</a:t>
            </a:r>
            <a:r>
              <a:rPr lang="en-US" sz="1900" dirty="0"/>
              <a:t>17*9 million = </a:t>
            </a:r>
            <a:r>
              <a:rPr lang="en-US" sz="2000" dirty="0"/>
              <a:t>£ </a:t>
            </a:r>
            <a:r>
              <a:rPr lang="en-US" sz="1900" dirty="0"/>
              <a:t>153 million</a:t>
            </a:r>
          </a:p>
          <a:p>
            <a:pPr marL="0" indent="0">
              <a:buNone/>
            </a:pPr>
            <a:r>
              <a:rPr lang="en-US" sz="1900" dirty="0"/>
              <a:t>Value of combined firm =</a:t>
            </a:r>
            <a:r>
              <a:rPr lang="en-US" sz="2000" dirty="0"/>
              <a:t>£</a:t>
            </a:r>
            <a:r>
              <a:rPr lang="en-US" sz="1900" dirty="0"/>
              <a:t> 61.4 + </a:t>
            </a:r>
            <a:r>
              <a:rPr lang="en-US" sz="2000" dirty="0"/>
              <a:t>£</a:t>
            </a:r>
            <a:r>
              <a:rPr lang="en-US" sz="1900" dirty="0"/>
              <a:t>153 = </a:t>
            </a:r>
            <a:r>
              <a:rPr lang="en-US" sz="2000" dirty="0"/>
              <a:t>£</a:t>
            </a:r>
            <a:r>
              <a:rPr lang="en-US" sz="1900" dirty="0"/>
              <a:t>214.4 million</a:t>
            </a:r>
          </a:p>
          <a:p>
            <a:pPr marL="0" indent="0">
              <a:buNone/>
            </a:pPr>
            <a:r>
              <a:rPr lang="en-US" sz="1900" dirty="0"/>
              <a:t>Price per share combined =</a:t>
            </a:r>
            <a:r>
              <a:rPr lang="en-US" sz="2000" dirty="0"/>
              <a:t>£</a:t>
            </a:r>
            <a:r>
              <a:rPr lang="en-US" sz="1900" dirty="0"/>
              <a:t> 214,400,000 /(4,334,117.6+9,000,000)=</a:t>
            </a:r>
            <a:r>
              <a:rPr lang="en-US" sz="2000" dirty="0"/>
              <a:t>£</a:t>
            </a:r>
            <a:r>
              <a:rPr lang="en-US" sz="1900" dirty="0"/>
              <a:t>16.08</a:t>
            </a:r>
          </a:p>
          <a:p>
            <a:pPr marL="0" indent="0">
              <a:buNone/>
            </a:pPr>
            <a:endParaRPr lang="en-US" sz="1900" dirty="0"/>
          </a:p>
          <a:p>
            <a:pPr marL="0" indent="0">
              <a:buNone/>
            </a:pPr>
            <a:r>
              <a:rPr lang="en-US" sz="1900" b="1" dirty="0"/>
              <a:t>B) Actual Premium to be paid</a:t>
            </a:r>
          </a:p>
          <a:p>
            <a:pPr marL="0" indent="0">
              <a:buNone/>
            </a:pPr>
            <a:r>
              <a:rPr lang="en-US" sz="1900" dirty="0"/>
              <a:t>Target shareholders ownership stake of combined = 4,334,117.6/(4,334,117.6+9,000,000) 				          =32.5%</a:t>
            </a:r>
          </a:p>
          <a:p>
            <a:pPr marL="0" indent="0">
              <a:buNone/>
            </a:pPr>
            <a:r>
              <a:rPr lang="en-US" sz="1900" dirty="0"/>
              <a:t>Value of their ownership stake = 0.325 x </a:t>
            </a:r>
            <a:r>
              <a:rPr lang="en-US" sz="2000" dirty="0"/>
              <a:t>£</a:t>
            </a:r>
            <a:r>
              <a:rPr lang="en-US" sz="1900" dirty="0"/>
              <a:t>214.4 million =</a:t>
            </a:r>
            <a:r>
              <a:rPr lang="en-US" sz="2000" dirty="0"/>
              <a:t>£</a:t>
            </a:r>
            <a:r>
              <a:rPr lang="en-US" sz="1900" dirty="0"/>
              <a:t>69,688,512 </a:t>
            </a:r>
          </a:p>
          <a:p>
            <a:pPr marL="0" indent="0">
              <a:buNone/>
            </a:pPr>
            <a:r>
              <a:rPr lang="en-US" sz="1900" dirty="0"/>
              <a:t>Price of target after the announcement = </a:t>
            </a:r>
            <a:r>
              <a:rPr lang="en-US" sz="2000" dirty="0"/>
              <a:t>£</a:t>
            </a:r>
            <a:r>
              <a:rPr lang="en-US" sz="1900" dirty="0"/>
              <a:t>69,688,512/5000000 = </a:t>
            </a:r>
            <a:r>
              <a:rPr lang="en-US" sz="2000" dirty="0"/>
              <a:t>£</a:t>
            </a:r>
            <a:r>
              <a:rPr lang="en-US" sz="1900" dirty="0"/>
              <a:t>13.94</a:t>
            </a:r>
          </a:p>
          <a:p>
            <a:pPr marL="0" indent="0">
              <a:buNone/>
            </a:pPr>
            <a:r>
              <a:rPr lang="en-US" sz="1900" dirty="0"/>
              <a:t>Actual Premium paid = (</a:t>
            </a:r>
            <a:r>
              <a:rPr lang="en-US" sz="2000" dirty="0"/>
              <a:t>£</a:t>
            </a:r>
            <a:r>
              <a:rPr lang="en-US" sz="1900" dirty="0"/>
              <a:t>13.94/</a:t>
            </a:r>
            <a:r>
              <a:rPr lang="en-US" sz="2000" dirty="0"/>
              <a:t>£</a:t>
            </a:r>
            <a:r>
              <a:rPr lang="en-US" sz="1900" dirty="0"/>
              <a:t>12.28)-1=13.5%</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514350" indent="-514350">
              <a:buAutoNum type="alphaUcParenR"/>
            </a:pPr>
            <a:endParaRPr lang="en-US" sz="2000" dirty="0"/>
          </a:p>
          <a:p>
            <a:pPr marL="514350" indent="-514350">
              <a:buAutoNum type="alphaUcParenR"/>
            </a:pPr>
            <a:endParaRPr lang="en-US" sz="2000" dirty="0"/>
          </a:p>
          <a:p>
            <a:endParaRPr lang="en-US" sz="2000" u="sng" dirty="0"/>
          </a:p>
        </p:txBody>
      </p:sp>
      <p:graphicFrame>
        <p:nvGraphicFramePr>
          <p:cNvPr id="4" name="Table 3"/>
          <p:cNvGraphicFramePr>
            <a:graphicFrameLocks noGrp="1"/>
          </p:cNvGraphicFramePr>
          <p:nvPr/>
        </p:nvGraphicFramePr>
        <p:xfrm>
          <a:off x="5562599" y="200693"/>
          <a:ext cx="3213102" cy="994410"/>
        </p:xfrm>
        <a:graphic>
          <a:graphicData uri="http://schemas.openxmlformats.org/drawingml/2006/table">
            <a:tbl>
              <a:tblPr>
                <a:tableStyleId>{3B4B98B0-60AC-42C2-AFA5-B58CD77FA1E5}</a:tableStyleId>
              </a:tblPr>
              <a:tblGrid>
                <a:gridCol w="838201">
                  <a:extLst>
                    <a:ext uri="{9D8B030D-6E8A-4147-A177-3AD203B41FA5}">
                      <a16:colId xmlns:a16="http://schemas.microsoft.com/office/drawing/2014/main" val="3191625465"/>
                    </a:ext>
                  </a:extLst>
                </a:gridCol>
                <a:gridCol w="685800">
                  <a:extLst>
                    <a:ext uri="{9D8B030D-6E8A-4147-A177-3AD203B41FA5}">
                      <a16:colId xmlns:a16="http://schemas.microsoft.com/office/drawing/2014/main" val="691676797"/>
                    </a:ext>
                  </a:extLst>
                </a:gridCol>
                <a:gridCol w="958158">
                  <a:extLst>
                    <a:ext uri="{9D8B030D-6E8A-4147-A177-3AD203B41FA5}">
                      <a16:colId xmlns:a16="http://schemas.microsoft.com/office/drawing/2014/main" val="3286328712"/>
                    </a:ext>
                  </a:extLst>
                </a:gridCol>
                <a:gridCol w="730943">
                  <a:extLst>
                    <a:ext uri="{9D8B030D-6E8A-4147-A177-3AD203B41FA5}">
                      <a16:colId xmlns:a16="http://schemas.microsoft.com/office/drawing/2014/main" val="2262253782"/>
                    </a:ext>
                  </a:extLst>
                </a:gridCol>
              </a:tblGrid>
              <a:tr h="184150">
                <a:tc>
                  <a:txBody>
                    <a:bodyPr/>
                    <a:lstStyle/>
                    <a:p>
                      <a:pPr algn="l" fontAlgn="b"/>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EPS</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#shares</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price share</a:t>
                      </a:r>
                      <a:endParaRPr lang="en-US"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88000742"/>
                  </a:ext>
                </a:extLst>
              </a:tr>
              <a:tr h="184150">
                <a:tc>
                  <a:txBody>
                    <a:bodyPr/>
                    <a:lstStyle/>
                    <a:p>
                      <a:pPr algn="l" fontAlgn="b"/>
                      <a:r>
                        <a:rPr lang="en-US" sz="1600" u="none" strike="noStrike">
                          <a:effectLst/>
                        </a:rPr>
                        <a:t>Acquirer</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1.8</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9000000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dirty="0"/>
                        <a:t>£</a:t>
                      </a:r>
                      <a:r>
                        <a:rPr lang="en-US" sz="1600" u="none" strike="noStrike" dirty="0">
                          <a:effectLst/>
                        </a:rPr>
                        <a:t>17</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28754157"/>
                  </a:ext>
                </a:extLst>
              </a:tr>
              <a:tr h="184150">
                <a:tc>
                  <a:txBody>
                    <a:bodyPr/>
                    <a:lstStyle/>
                    <a:p>
                      <a:pPr algn="l" fontAlgn="b"/>
                      <a:r>
                        <a:rPr lang="en-US" sz="1600" u="none" strike="noStrike">
                          <a:effectLst/>
                        </a:rPr>
                        <a:t>Target</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1.35</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5000000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dirty="0"/>
                        <a:t>£</a:t>
                      </a:r>
                      <a:r>
                        <a:rPr lang="en-US" sz="1600" u="none" strike="noStrike" dirty="0">
                          <a:effectLst/>
                        </a:rPr>
                        <a:t>12.28</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81229486"/>
                  </a:ext>
                </a:extLst>
              </a:tr>
            </a:tbl>
          </a:graphicData>
        </a:graphic>
      </p:graphicFrame>
    </p:spTree>
    <p:extLst>
      <p:ext uri="{BB962C8B-B14F-4D97-AF65-F5344CB8AC3E}">
        <p14:creationId xmlns:p14="http://schemas.microsoft.com/office/powerpoint/2010/main" val="324206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8058150" cy="549274"/>
          </a:xfrm>
        </p:spPr>
        <p:txBody>
          <a:bodyPr>
            <a:normAutofit fontScale="90000"/>
          </a:bodyPr>
          <a:lstStyle/>
          <a:p>
            <a:r>
              <a:rPr lang="en-GB" dirty="0">
                <a:solidFill>
                  <a:srgbClr val="C00000"/>
                </a:solidFill>
              </a:rPr>
              <a:t>Question 8)</a:t>
            </a:r>
          </a:p>
        </p:txBody>
      </p:sp>
      <p:sp>
        <p:nvSpPr>
          <p:cNvPr id="3" name="Content Placeholder 2"/>
          <p:cNvSpPr>
            <a:spLocks noGrp="1"/>
          </p:cNvSpPr>
          <p:nvPr>
            <p:ph idx="1"/>
          </p:nvPr>
        </p:nvSpPr>
        <p:spPr>
          <a:xfrm>
            <a:off x="228600" y="914401"/>
            <a:ext cx="8210550" cy="4952999"/>
          </a:xfrm>
        </p:spPr>
        <p:txBody>
          <a:bodyPr>
            <a:normAutofit fontScale="85000" lnSpcReduction="20000"/>
          </a:bodyPr>
          <a:lstStyle/>
          <a:p>
            <a:pPr algn="just">
              <a:lnSpc>
                <a:spcPct val="120000"/>
              </a:lnSpc>
              <a:spcAft>
                <a:spcPts val="1200"/>
              </a:spcAft>
            </a:pPr>
            <a:r>
              <a:rPr lang="en-US" sz="2400" b="1" dirty="0"/>
              <a:t>Berlina Corp. has 8.5 million shares outstanding, and a share price of £21.  Berlina Corp.  is considering buying Cambridge Industries, which has 6.2 million shares outstanding, and a share price of £14.  </a:t>
            </a:r>
            <a:r>
              <a:rPr lang="en-US" sz="2400" b="1" dirty="0">
                <a:solidFill>
                  <a:srgbClr val="0070C0"/>
                </a:solidFill>
              </a:rPr>
              <a:t>There are no expected synergies from the transaction</a:t>
            </a:r>
            <a:r>
              <a:rPr lang="en-US" sz="2400" b="1" dirty="0"/>
              <a:t>. Berlina Corp. offers to </a:t>
            </a:r>
            <a:r>
              <a:rPr lang="en-US" sz="2400" b="1" u="sng" dirty="0"/>
              <a:t>pay for Cambridge by issuing new shares</a:t>
            </a:r>
            <a:r>
              <a:rPr lang="en-US" sz="2400" b="1" dirty="0"/>
              <a:t>. </a:t>
            </a:r>
            <a:r>
              <a:rPr lang="en-US" sz="2400" b="1" dirty="0">
                <a:solidFill>
                  <a:srgbClr val="00B050"/>
                </a:solidFill>
              </a:rPr>
              <a:t>The offer consists of an exchange ratio of 0.83 shares</a:t>
            </a:r>
            <a:r>
              <a:rPr lang="en-US" sz="2400" b="1" dirty="0"/>
              <a:t> of Berlina for each share of Cambridge. </a:t>
            </a:r>
          </a:p>
          <a:p>
            <a:pPr marL="457200" lvl="1" indent="0" algn="just">
              <a:lnSpc>
                <a:spcPct val="120000"/>
              </a:lnSpc>
              <a:spcAft>
                <a:spcPts val="1200"/>
              </a:spcAft>
              <a:buNone/>
            </a:pPr>
            <a:r>
              <a:rPr lang="en-US" b="1" dirty="0"/>
              <a:t>a) Calculate the price per share of the combined corporation.</a:t>
            </a:r>
            <a:endParaRPr lang="en-GB" b="1" dirty="0"/>
          </a:p>
          <a:p>
            <a:pPr marL="457200" lvl="1" indent="0" algn="just">
              <a:lnSpc>
                <a:spcPct val="120000"/>
              </a:lnSpc>
              <a:spcAft>
                <a:spcPts val="1200"/>
              </a:spcAft>
              <a:buNone/>
            </a:pPr>
            <a:r>
              <a:rPr lang="en-US" b="1" dirty="0"/>
              <a:t>b) What is the price per share of Berlina Corp. immediately after the announcement?</a:t>
            </a:r>
            <a:endParaRPr lang="en-GB" b="1" dirty="0"/>
          </a:p>
          <a:p>
            <a:pPr marL="457200" lvl="1" indent="0" algn="just">
              <a:lnSpc>
                <a:spcPct val="120000"/>
              </a:lnSpc>
              <a:spcAft>
                <a:spcPts val="1200"/>
              </a:spcAft>
              <a:buNone/>
            </a:pPr>
            <a:r>
              <a:rPr lang="en-US" b="1" dirty="0"/>
              <a:t>c) What is the price per share of Cambridge immediately after the announcement?</a:t>
            </a:r>
            <a:endParaRPr lang="en-GB" b="1" dirty="0"/>
          </a:p>
          <a:p>
            <a:pPr marL="457200" lvl="1" indent="0" algn="just">
              <a:lnSpc>
                <a:spcPct val="120000"/>
              </a:lnSpc>
              <a:spcAft>
                <a:spcPts val="1200"/>
              </a:spcAft>
              <a:buNone/>
            </a:pPr>
            <a:r>
              <a:rPr lang="en-US" b="1" dirty="0"/>
              <a:t>d) Calculate the premium actually paid by Berlina Corp. to acquire Cambridge Ind.</a:t>
            </a:r>
            <a:endParaRPr lang="en-GB" b="1" dirty="0"/>
          </a:p>
        </p:txBody>
      </p:sp>
    </p:spTree>
    <p:extLst>
      <p:ext uri="{BB962C8B-B14F-4D97-AF65-F5344CB8AC3E}">
        <p14:creationId xmlns:p14="http://schemas.microsoft.com/office/powerpoint/2010/main" val="2744004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981950" cy="549274"/>
          </a:xfrm>
        </p:spPr>
        <p:txBody>
          <a:bodyPr>
            <a:normAutofit fontScale="90000"/>
          </a:bodyPr>
          <a:lstStyle/>
          <a:p>
            <a:r>
              <a:rPr lang="en-US" dirty="0">
                <a:solidFill>
                  <a:srgbClr val="C00000"/>
                </a:solidFill>
              </a:rPr>
              <a:t>Question 8)</a:t>
            </a:r>
          </a:p>
        </p:txBody>
      </p:sp>
      <p:graphicFrame>
        <p:nvGraphicFramePr>
          <p:cNvPr id="4" name="Content Placeholder 3"/>
          <p:cNvGraphicFramePr>
            <a:graphicFrameLocks noGrp="1"/>
          </p:cNvGraphicFramePr>
          <p:nvPr>
            <p:ph idx="1"/>
          </p:nvPr>
        </p:nvGraphicFramePr>
        <p:xfrm>
          <a:off x="5715000" y="297635"/>
          <a:ext cx="2590799" cy="872490"/>
        </p:xfrm>
        <a:graphic>
          <a:graphicData uri="http://schemas.openxmlformats.org/drawingml/2006/table">
            <a:tbl>
              <a:tblPr>
                <a:tableStyleId>{3B4B98B0-60AC-42C2-AFA5-B58CD77FA1E5}</a:tableStyleId>
              </a:tblPr>
              <a:tblGrid>
                <a:gridCol w="901144">
                  <a:extLst>
                    <a:ext uri="{9D8B030D-6E8A-4147-A177-3AD203B41FA5}">
                      <a16:colId xmlns:a16="http://schemas.microsoft.com/office/drawing/2014/main" val="3533897871"/>
                    </a:ext>
                  </a:extLst>
                </a:gridCol>
                <a:gridCol w="885613">
                  <a:extLst>
                    <a:ext uri="{9D8B030D-6E8A-4147-A177-3AD203B41FA5}">
                      <a16:colId xmlns:a16="http://schemas.microsoft.com/office/drawing/2014/main" val="998736282"/>
                    </a:ext>
                  </a:extLst>
                </a:gridCol>
                <a:gridCol w="804042">
                  <a:extLst>
                    <a:ext uri="{9D8B030D-6E8A-4147-A177-3AD203B41FA5}">
                      <a16:colId xmlns:a16="http://schemas.microsoft.com/office/drawing/2014/main" val="3961411466"/>
                    </a:ext>
                  </a:extLst>
                </a:gridCol>
              </a:tblGrid>
              <a:tr h="188862">
                <a:tc>
                  <a:txBody>
                    <a:bodyPr/>
                    <a:lstStyle/>
                    <a:p>
                      <a:pPr algn="l" fontAlgn="b"/>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400" u="none" strike="noStrike" dirty="0">
                          <a:effectLst/>
                        </a:rPr>
                        <a:t>#shares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400" u="none" strike="noStrike" dirty="0">
                          <a:effectLst/>
                        </a:rPr>
                        <a:t>price share</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05463118"/>
                  </a:ext>
                </a:extLst>
              </a:tr>
              <a:tr h="199891">
                <a:tc>
                  <a:txBody>
                    <a:bodyPr/>
                    <a:lstStyle/>
                    <a:p>
                      <a:pPr algn="l" fontAlgn="b"/>
                      <a:r>
                        <a:rPr lang="en-US" sz="1400" u="none" strike="noStrike" dirty="0">
                          <a:effectLst/>
                        </a:rPr>
                        <a:t>Acquirer</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a:effectLst/>
                        </a:rPr>
                        <a:t>8500000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400" dirty="0"/>
                        <a:t>£</a:t>
                      </a:r>
                      <a:r>
                        <a:rPr lang="en-US" sz="1400" u="none" strike="noStrike" dirty="0">
                          <a:effectLst/>
                        </a:rPr>
                        <a:t>21</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43408008"/>
                  </a:ext>
                </a:extLst>
              </a:tr>
              <a:tr h="199891">
                <a:tc>
                  <a:txBody>
                    <a:bodyPr/>
                    <a:lstStyle/>
                    <a:p>
                      <a:pPr algn="l" fontAlgn="b"/>
                      <a:r>
                        <a:rPr lang="en-US" sz="1400" u="none" strike="noStrike">
                          <a:effectLst/>
                        </a:rPr>
                        <a:t>Target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6200000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dirty="0"/>
                        <a:t>£</a:t>
                      </a:r>
                      <a:r>
                        <a:rPr lang="en-US" sz="1400" u="none" strike="noStrike" dirty="0">
                          <a:effectLst/>
                        </a:rPr>
                        <a:t>14</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3128488"/>
                  </a:ext>
                </a:extLst>
              </a:tr>
            </a:tbl>
          </a:graphicData>
        </a:graphic>
      </p:graphicFrame>
      <p:sp>
        <p:nvSpPr>
          <p:cNvPr id="12" name="TextBox 11"/>
          <p:cNvSpPr txBox="1"/>
          <p:nvPr/>
        </p:nvSpPr>
        <p:spPr>
          <a:xfrm>
            <a:off x="102565" y="994183"/>
            <a:ext cx="8872942" cy="6186309"/>
          </a:xfrm>
          <a:prstGeom prst="rect">
            <a:avLst/>
          </a:prstGeom>
          <a:noFill/>
        </p:spPr>
        <p:txBody>
          <a:bodyPr wrap="none" rtlCol="0">
            <a:spAutoFit/>
          </a:bodyPr>
          <a:lstStyle/>
          <a:p>
            <a:pPr marL="342900" indent="-342900">
              <a:buAutoNum type="alphaLcParenR"/>
            </a:pPr>
            <a:r>
              <a:rPr lang="en-US" u="sng" dirty="0"/>
              <a:t>Price of the combined corporation</a:t>
            </a:r>
          </a:p>
          <a:p>
            <a:r>
              <a:rPr lang="en-US" dirty="0"/>
              <a:t>#shares to issue to fund the deal = exchange ratio x #shares</a:t>
            </a:r>
            <a:r>
              <a:rPr lang="en-US" dirty="0">
                <a:solidFill>
                  <a:srgbClr val="000000"/>
                </a:solidFill>
                <a:latin typeface="Calibri" panose="020F0502020204030204" pitchFamily="34" charset="0"/>
              </a:rPr>
              <a:t> target </a:t>
            </a:r>
          </a:p>
          <a:p>
            <a:r>
              <a:rPr lang="en-US" dirty="0">
                <a:solidFill>
                  <a:srgbClr val="000000"/>
                </a:solidFill>
                <a:latin typeface="Calibri" panose="020F0502020204030204" pitchFamily="34" charset="0"/>
              </a:rPr>
              <a:t>                                                           = 0.83 x 6.2 million =5.146 million</a:t>
            </a:r>
          </a:p>
          <a:p>
            <a:r>
              <a:rPr lang="en-US" dirty="0"/>
              <a:t>#shares total after the deal = 8.5 + 5.146 = 13.646 million shares</a:t>
            </a:r>
          </a:p>
          <a:p>
            <a:r>
              <a:rPr lang="en-US" dirty="0">
                <a:solidFill>
                  <a:srgbClr val="000000"/>
                </a:solidFill>
                <a:latin typeface="Calibri" panose="020F0502020204030204" pitchFamily="34" charset="0"/>
              </a:rPr>
              <a:t>Value of acquirer pre-merger = 8.5 million x </a:t>
            </a:r>
            <a:r>
              <a:rPr lang="en-US" dirty="0"/>
              <a:t>£</a:t>
            </a:r>
            <a:r>
              <a:rPr lang="en-US" dirty="0">
                <a:solidFill>
                  <a:srgbClr val="000000"/>
                </a:solidFill>
                <a:latin typeface="Calibri" panose="020F0502020204030204" pitchFamily="34" charset="0"/>
              </a:rPr>
              <a:t>21 = </a:t>
            </a:r>
            <a:r>
              <a:rPr lang="en-US" dirty="0"/>
              <a:t>£ </a:t>
            </a:r>
            <a:r>
              <a:rPr lang="en-US" dirty="0">
                <a:solidFill>
                  <a:srgbClr val="000000"/>
                </a:solidFill>
                <a:latin typeface="Calibri" panose="020F0502020204030204" pitchFamily="34" charset="0"/>
              </a:rPr>
              <a:t>17.85 million</a:t>
            </a:r>
          </a:p>
          <a:p>
            <a:r>
              <a:rPr lang="en-US" dirty="0">
                <a:solidFill>
                  <a:srgbClr val="000000"/>
                </a:solidFill>
                <a:latin typeface="Calibri" panose="020F0502020204030204" pitchFamily="34" charset="0"/>
              </a:rPr>
              <a:t>Value of target pre –merger = 6.2 million x </a:t>
            </a:r>
            <a:r>
              <a:rPr lang="en-US" dirty="0"/>
              <a:t>£</a:t>
            </a:r>
            <a:r>
              <a:rPr lang="en-US" dirty="0">
                <a:solidFill>
                  <a:srgbClr val="000000"/>
                </a:solidFill>
                <a:latin typeface="Calibri" panose="020F0502020204030204" pitchFamily="34" charset="0"/>
              </a:rPr>
              <a:t>14 = </a:t>
            </a:r>
            <a:r>
              <a:rPr lang="en-US" dirty="0"/>
              <a:t>£</a:t>
            </a:r>
            <a:r>
              <a:rPr lang="en-US" dirty="0">
                <a:solidFill>
                  <a:srgbClr val="000000"/>
                </a:solidFill>
                <a:latin typeface="Calibri" panose="020F0502020204030204" pitchFamily="34" charset="0"/>
              </a:rPr>
              <a:t>8.68 million</a:t>
            </a:r>
          </a:p>
          <a:p>
            <a:r>
              <a:rPr lang="en-US" dirty="0"/>
              <a:t>Price after merger = (£6.68 + £17.85 ) million / 13.646 million= £19.44</a:t>
            </a:r>
          </a:p>
          <a:p>
            <a:endParaRPr lang="en-US" dirty="0"/>
          </a:p>
          <a:p>
            <a:r>
              <a:rPr lang="en-US" dirty="0"/>
              <a:t>b) The price of the acquirer is going to be £19.44 immediately after the announcement. </a:t>
            </a:r>
          </a:p>
          <a:p>
            <a:endParaRPr lang="en-US" dirty="0"/>
          </a:p>
          <a:p>
            <a:r>
              <a:rPr lang="en-US" u="sng" dirty="0"/>
              <a:t>c) Price per share of the target after the announcement</a:t>
            </a:r>
          </a:p>
          <a:p>
            <a:r>
              <a:rPr lang="en-US" dirty="0"/>
              <a:t>Ownership stake of the combined owned by old target shareholders = 5.146 / 13.646 =37.7%</a:t>
            </a:r>
          </a:p>
          <a:p>
            <a:r>
              <a:rPr lang="en-US" dirty="0"/>
              <a:t>Value of their ownership stake = 0.377 x  (£ 6.68 + £ 17.85 ) million= £100,046,446</a:t>
            </a:r>
          </a:p>
          <a:p>
            <a:r>
              <a:rPr lang="en-US" dirty="0"/>
              <a:t>Price of target after announcement = £100,046,446 / 6,200,000 = £16.136</a:t>
            </a:r>
          </a:p>
          <a:p>
            <a:endParaRPr lang="en-US" dirty="0"/>
          </a:p>
          <a:p>
            <a:r>
              <a:rPr lang="en-US" u="sng" dirty="0"/>
              <a:t>d) Premium actually paid for the target</a:t>
            </a:r>
          </a:p>
          <a:p>
            <a:r>
              <a:rPr lang="en-US" dirty="0"/>
              <a:t>Premium = (£16.136 / £14) -1  = 15.26%</a:t>
            </a:r>
          </a:p>
          <a:p>
            <a:endParaRPr lang="en-US" dirty="0"/>
          </a:p>
          <a:p>
            <a:endParaRPr lang="en-US" dirty="0"/>
          </a:p>
          <a:p>
            <a:endParaRPr lang="en-US" dirty="0"/>
          </a:p>
          <a:p>
            <a:pPr marL="342900" indent="-342900">
              <a:buAutoNum type="alphaLcParenR"/>
            </a:pPr>
            <a:endParaRPr lang="en-US" dirty="0"/>
          </a:p>
          <a:p>
            <a:pPr marL="342900" indent="-342900">
              <a:buAutoNum type="alphaLcParenR"/>
            </a:pPr>
            <a:endParaRPr lang="en-US" dirty="0"/>
          </a:p>
        </p:txBody>
      </p:sp>
    </p:spTree>
    <p:extLst>
      <p:ext uri="{BB962C8B-B14F-4D97-AF65-F5344CB8AC3E}">
        <p14:creationId xmlns:p14="http://schemas.microsoft.com/office/powerpoint/2010/main" val="363937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normAutofit fontScale="90000"/>
          </a:bodyPr>
          <a:lstStyle/>
          <a:p>
            <a:r>
              <a:rPr lang="en-GB" dirty="0">
                <a:solidFill>
                  <a:srgbClr val="C00000"/>
                </a:solidFill>
              </a:rPr>
              <a:t>Question 9) LBO</a:t>
            </a:r>
          </a:p>
        </p:txBody>
      </p:sp>
      <p:sp>
        <p:nvSpPr>
          <p:cNvPr id="3" name="Content Placeholder 2"/>
          <p:cNvSpPr>
            <a:spLocks noGrp="1"/>
          </p:cNvSpPr>
          <p:nvPr>
            <p:ph idx="1"/>
          </p:nvPr>
        </p:nvSpPr>
        <p:spPr>
          <a:xfrm>
            <a:off x="628650" y="990600"/>
            <a:ext cx="7829550" cy="5186363"/>
          </a:xfrm>
        </p:spPr>
        <p:txBody>
          <a:bodyPr>
            <a:normAutofit fontScale="92500" lnSpcReduction="10000"/>
          </a:bodyPr>
          <a:lstStyle/>
          <a:p>
            <a:pPr marL="0" indent="0" algn="just">
              <a:lnSpc>
                <a:spcPct val="100000"/>
              </a:lnSpc>
              <a:spcBef>
                <a:spcPts val="1200"/>
              </a:spcBef>
              <a:spcAft>
                <a:spcPts val="1200"/>
              </a:spcAft>
              <a:buNone/>
            </a:pPr>
            <a:r>
              <a:rPr lang="en-US" sz="2600" b="1" dirty="0"/>
              <a:t>You work for a leveraged buyout firm and are evaluating a potential buyout of </a:t>
            </a:r>
            <a:r>
              <a:rPr lang="en-US" sz="2600" b="1" dirty="0" err="1"/>
              <a:t>UnderWater</a:t>
            </a:r>
            <a:r>
              <a:rPr lang="en-US" sz="2600" b="1" dirty="0"/>
              <a:t> Company. </a:t>
            </a:r>
            <a:r>
              <a:rPr lang="en-US" sz="2600" b="1" dirty="0" err="1"/>
              <a:t>UnderWater’s</a:t>
            </a:r>
            <a:r>
              <a:rPr lang="en-US" sz="2600" b="1" dirty="0"/>
              <a:t> </a:t>
            </a:r>
            <a:r>
              <a:rPr lang="en-US" sz="2600" b="1" u="sng" dirty="0"/>
              <a:t>stock price is £20, and it has 2 million shares outstanding. </a:t>
            </a:r>
            <a:r>
              <a:rPr lang="en-US" sz="2600" b="1" dirty="0"/>
              <a:t>You believe that if you buy the company and replace its management, </a:t>
            </a:r>
            <a:r>
              <a:rPr lang="en-US" sz="2600" b="1" dirty="0">
                <a:solidFill>
                  <a:srgbClr val="C00000"/>
                </a:solidFill>
              </a:rPr>
              <a:t>its value will increase by 40%</a:t>
            </a:r>
            <a:r>
              <a:rPr lang="en-US" sz="2600" b="1" dirty="0"/>
              <a:t>. You are planning on doing a </a:t>
            </a:r>
            <a:r>
              <a:rPr lang="en-US" sz="2600" b="1" dirty="0">
                <a:solidFill>
                  <a:srgbClr val="0070C0"/>
                </a:solidFill>
              </a:rPr>
              <a:t>leveraged buyout </a:t>
            </a:r>
            <a:r>
              <a:rPr lang="en-US" sz="2600" b="1" dirty="0"/>
              <a:t>of </a:t>
            </a:r>
            <a:r>
              <a:rPr lang="en-US" sz="2600" b="1" dirty="0" err="1"/>
              <a:t>UnderWater</a:t>
            </a:r>
            <a:r>
              <a:rPr lang="en-US" sz="2600" b="1" dirty="0"/>
              <a:t>, and will offer £25 per share for control of the company.</a:t>
            </a:r>
            <a:endParaRPr lang="en-GB" sz="2600" b="1" dirty="0"/>
          </a:p>
          <a:p>
            <a:pPr marL="457200" lvl="1" indent="0" algn="just">
              <a:lnSpc>
                <a:spcPct val="100000"/>
              </a:lnSpc>
              <a:spcBef>
                <a:spcPts val="1200"/>
              </a:spcBef>
              <a:spcAft>
                <a:spcPts val="1200"/>
              </a:spcAft>
              <a:buNone/>
            </a:pPr>
            <a:r>
              <a:rPr lang="en-US" sz="2200" b="1" dirty="0"/>
              <a:t>a) Assuming you get 50% control, what will happen to the price of non-tendered shares?</a:t>
            </a:r>
            <a:endParaRPr lang="en-GB" sz="2200" b="1" dirty="0"/>
          </a:p>
          <a:p>
            <a:pPr marL="457200" lvl="1" indent="0" algn="just">
              <a:lnSpc>
                <a:spcPct val="100000"/>
              </a:lnSpc>
              <a:spcBef>
                <a:spcPts val="1200"/>
              </a:spcBef>
              <a:spcAft>
                <a:spcPts val="1200"/>
              </a:spcAft>
              <a:buNone/>
            </a:pPr>
            <a:r>
              <a:rPr lang="en-US" sz="2200" b="1" dirty="0"/>
              <a:t>b) Given the answer in part (a), will shareholders tender their shares, not tender their shares, or be indifferent?</a:t>
            </a:r>
            <a:endParaRPr lang="en-GB" sz="2200" b="1" dirty="0"/>
          </a:p>
          <a:p>
            <a:pPr marL="457200" lvl="1" indent="0" algn="just">
              <a:lnSpc>
                <a:spcPct val="100000"/>
              </a:lnSpc>
              <a:spcBef>
                <a:spcPts val="1200"/>
              </a:spcBef>
              <a:spcAft>
                <a:spcPts val="1200"/>
              </a:spcAft>
              <a:buNone/>
            </a:pPr>
            <a:r>
              <a:rPr lang="en-US" sz="2200" b="1" dirty="0"/>
              <a:t>c)  What will be your gain from the transaction?</a:t>
            </a:r>
            <a:endParaRPr lang="en-GB" sz="2200" b="1" dirty="0"/>
          </a:p>
          <a:p>
            <a:endParaRPr lang="en-GB" dirty="0"/>
          </a:p>
        </p:txBody>
      </p:sp>
    </p:spTree>
    <p:extLst>
      <p:ext uri="{BB962C8B-B14F-4D97-AF65-F5344CB8AC3E}">
        <p14:creationId xmlns:p14="http://schemas.microsoft.com/office/powerpoint/2010/main" val="1767689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981950" cy="549274"/>
          </a:xfrm>
        </p:spPr>
        <p:txBody>
          <a:bodyPr>
            <a:normAutofit fontScale="90000"/>
          </a:bodyPr>
          <a:lstStyle/>
          <a:p>
            <a:r>
              <a:rPr lang="en-GB" dirty="0">
                <a:solidFill>
                  <a:srgbClr val="C00000"/>
                </a:solidFill>
              </a:rPr>
              <a:t>Question 9)</a:t>
            </a:r>
          </a:p>
        </p:txBody>
      </p:sp>
      <p:sp>
        <p:nvSpPr>
          <p:cNvPr id="3" name="Content Placeholder 2"/>
          <p:cNvSpPr>
            <a:spLocks noGrp="1"/>
          </p:cNvSpPr>
          <p:nvPr>
            <p:ph idx="1"/>
          </p:nvPr>
        </p:nvSpPr>
        <p:spPr>
          <a:xfrm>
            <a:off x="628650" y="990600"/>
            <a:ext cx="7886700" cy="5186363"/>
          </a:xfrm>
        </p:spPr>
        <p:txBody>
          <a:bodyPr>
            <a:normAutofit fontScale="62500" lnSpcReduction="20000"/>
          </a:bodyPr>
          <a:lstStyle/>
          <a:p>
            <a:pPr>
              <a:lnSpc>
                <a:spcPct val="110000"/>
              </a:lnSpc>
              <a:spcAft>
                <a:spcPts val="1200"/>
              </a:spcAft>
            </a:pPr>
            <a:r>
              <a:rPr lang="en-US" b="1" dirty="0"/>
              <a:t>A) Get 50% of control, what happens to non-tendered?</a:t>
            </a:r>
          </a:p>
          <a:p>
            <a:pPr marL="0" indent="0">
              <a:lnSpc>
                <a:spcPct val="110000"/>
              </a:lnSpc>
              <a:spcAft>
                <a:spcPts val="1200"/>
              </a:spcAft>
              <a:buNone/>
            </a:pPr>
            <a:r>
              <a:rPr lang="en-US" dirty="0"/>
              <a:t>The value should reflect the expected improvement that you will make by replacing the management, so the value of the company will be £40 million plus 40% = £56 million. </a:t>
            </a:r>
          </a:p>
          <a:p>
            <a:pPr marL="0" indent="0">
              <a:lnSpc>
                <a:spcPct val="110000"/>
              </a:lnSpc>
              <a:spcAft>
                <a:spcPts val="1200"/>
              </a:spcAft>
              <a:buNone/>
            </a:pPr>
            <a:r>
              <a:rPr lang="en-US" dirty="0"/>
              <a:t>If you buy 50% of the shares for £25 apiece, you will buy 1 million shares, paying £25 million. </a:t>
            </a:r>
          </a:p>
          <a:p>
            <a:pPr marL="0" indent="0">
              <a:lnSpc>
                <a:spcPct val="110000"/>
              </a:lnSpc>
              <a:spcAft>
                <a:spcPts val="1200"/>
              </a:spcAft>
              <a:buNone/>
            </a:pPr>
            <a:r>
              <a:rPr lang="en-US" dirty="0"/>
              <a:t>However, </a:t>
            </a:r>
            <a:r>
              <a:rPr lang="en-US" b="1" dirty="0">
                <a:solidFill>
                  <a:srgbClr val="C00000"/>
                </a:solidFill>
              </a:rPr>
              <a:t>you will borrow this money</a:t>
            </a:r>
            <a:r>
              <a:rPr lang="en-US" dirty="0"/>
              <a:t>, pledging the shares as collateral and then assign the loan to the company once you have control. </a:t>
            </a:r>
          </a:p>
          <a:p>
            <a:pPr marL="0" indent="0">
              <a:lnSpc>
                <a:spcPct val="110000"/>
              </a:lnSpc>
              <a:spcAft>
                <a:spcPts val="1200"/>
              </a:spcAft>
              <a:buNone/>
            </a:pPr>
            <a:r>
              <a:rPr lang="en-US" dirty="0"/>
              <a:t>V=D+E </a:t>
            </a:r>
            <a:r>
              <a:rPr lang="en-US" dirty="0">
                <a:sym typeface="Wingdings" panose="05000000000000000000" pitchFamily="2" charset="2"/>
              </a:rPr>
              <a:t> E = V - D</a:t>
            </a:r>
            <a:endParaRPr lang="en-US" dirty="0"/>
          </a:p>
          <a:p>
            <a:pPr marL="0" indent="0">
              <a:lnSpc>
                <a:spcPct val="110000"/>
              </a:lnSpc>
              <a:spcAft>
                <a:spcPts val="1200"/>
              </a:spcAft>
              <a:buNone/>
            </a:pPr>
            <a:r>
              <a:rPr lang="en-US" dirty="0"/>
              <a:t>New value of EQUITY = £56 million – £25 million in debt = £31 million. </a:t>
            </a:r>
          </a:p>
          <a:p>
            <a:pPr marL="0" indent="0">
              <a:lnSpc>
                <a:spcPct val="110000"/>
              </a:lnSpc>
              <a:spcAft>
                <a:spcPts val="1200"/>
              </a:spcAft>
              <a:buNone/>
            </a:pPr>
            <a:r>
              <a:rPr lang="en-US" dirty="0"/>
              <a:t>With 2 million shares outstanding, </a:t>
            </a:r>
            <a:r>
              <a:rPr lang="en-US" u="sng" dirty="0"/>
              <a:t>the price of the equity will </a:t>
            </a:r>
            <a:r>
              <a:rPr lang="en-US" b="1" u="sng" dirty="0">
                <a:solidFill>
                  <a:srgbClr val="0070C0"/>
                </a:solidFill>
              </a:rPr>
              <a:t>drop</a:t>
            </a:r>
            <a:r>
              <a:rPr lang="en-US" u="sng" dirty="0"/>
              <a:t> to £15.50. </a:t>
            </a:r>
            <a:endParaRPr lang="en-GB" dirty="0"/>
          </a:p>
          <a:p>
            <a:endParaRPr lang="en-GB" dirty="0"/>
          </a:p>
        </p:txBody>
      </p:sp>
    </p:spTree>
    <p:extLst>
      <p:ext uri="{BB962C8B-B14F-4D97-AF65-F5344CB8AC3E}">
        <p14:creationId xmlns:p14="http://schemas.microsoft.com/office/powerpoint/2010/main" val="353183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981950" cy="549274"/>
          </a:xfrm>
        </p:spPr>
        <p:txBody>
          <a:bodyPr>
            <a:normAutofit fontScale="90000"/>
          </a:bodyPr>
          <a:lstStyle/>
          <a:p>
            <a:r>
              <a:rPr lang="en-GB" dirty="0">
                <a:solidFill>
                  <a:srgbClr val="C00000"/>
                </a:solidFill>
              </a:rPr>
              <a:t>Question 9)</a:t>
            </a:r>
          </a:p>
        </p:txBody>
      </p:sp>
      <p:sp>
        <p:nvSpPr>
          <p:cNvPr id="3" name="Content Placeholder 2"/>
          <p:cNvSpPr>
            <a:spLocks noGrp="1"/>
          </p:cNvSpPr>
          <p:nvPr>
            <p:ph idx="1"/>
          </p:nvPr>
        </p:nvSpPr>
        <p:spPr>
          <a:xfrm>
            <a:off x="628650" y="990600"/>
            <a:ext cx="7886700" cy="5186363"/>
          </a:xfrm>
        </p:spPr>
        <p:txBody>
          <a:bodyPr>
            <a:normAutofit fontScale="70000" lnSpcReduction="20000"/>
          </a:bodyPr>
          <a:lstStyle/>
          <a:p>
            <a:pPr marL="0" indent="0" algn="just">
              <a:lnSpc>
                <a:spcPct val="110000"/>
              </a:lnSpc>
              <a:buNone/>
            </a:pPr>
            <a:r>
              <a:rPr lang="en-US" b="1" dirty="0"/>
              <a:t>B) Will shareholders of the target want to tender?</a:t>
            </a:r>
          </a:p>
          <a:p>
            <a:pPr marL="0" indent="0" algn="just">
              <a:lnSpc>
                <a:spcPct val="110000"/>
              </a:lnSpc>
              <a:buNone/>
            </a:pPr>
            <a:r>
              <a:rPr lang="en-US" dirty="0"/>
              <a:t>Since the price of the shares will </a:t>
            </a:r>
            <a:r>
              <a:rPr lang="en-US" dirty="0">
                <a:solidFill>
                  <a:srgbClr val="FF0000"/>
                </a:solidFill>
              </a:rPr>
              <a:t>drop</a:t>
            </a:r>
            <a:r>
              <a:rPr lang="en-US" dirty="0"/>
              <a:t> from £20 to £15.50 </a:t>
            </a:r>
            <a:r>
              <a:rPr lang="en-US" u="sng" dirty="0"/>
              <a:t>after</a:t>
            </a:r>
            <a:r>
              <a:rPr lang="en-US" dirty="0"/>
              <a:t> the tender offer, everyone will want to tender their shares for £25.</a:t>
            </a:r>
            <a:endParaRPr lang="en-GB" dirty="0"/>
          </a:p>
          <a:p>
            <a:pPr algn="just">
              <a:lnSpc>
                <a:spcPct val="110000"/>
              </a:lnSpc>
            </a:pPr>
            <a:endParaRPr lang="en-US" dirty="0"/>
          </a:p>
          <a:p>
            <a:pPr marL="0" indent="0" algn="just">
              <a:lnSpc>
                <a:spcPct val="110000"/>
              </a:lnSpc>
              <a:buNone/>
            </a:pPr>
            <a:r>
              <a:rPr lang="en-US" b="1" dirty="0"/>
              <a:t>C) What will you gain from the transaction?</a:t>
            </a:r>
          </a:p>
          <a:p>
            <a:pPr marL="0" indent="0" algn="just">
              <a:lnSpc>
                <a:spcPct val="110000"/>
              </a:lnSpc>
              <a:buNone/>
            </a:pPr>
            <a:r>
              <a:rPr lang="en-US" dirty="0"/>
              <a:t>Assuming that </a:t>
            </a:r>
            <a:r>
              <a:rPr lang="en-US" dirty="0">
                <a:solidFill>
                  <a:srgbClr val="FF0000"/>
                </a:solidFill>
              </a:rPr>
              <a:t>everyone tenders</a:t>
            </a:r>
            <a:r>
              <a:rPr lang="en-US" dirty="0"/>
              <a:t> their shares (that would be the rational behavior from investors in a perfect market, given that they know the price of their shares will fall) and you buy them all at £25 apiece, you will pay £50 million to acquire the company. </a:t>
            </a:r>
          </a:p>
          <a:p>
            <a:pPr marL="0" indent="0" algn="just">
              <a:lnSpc>
                <a:spcPct val="110000"/>
              </a:lnSpc>
              <a:buNone/>
            </a:pPr>
            <a:r>
              <a:rPr lang="en-US" dirty="0"/>
              <a:t>£25 million will be debt, and the rest will come from your own cash.</a:t>
            </a:r>
          </a:p>
          <a:p>
            <a:pPr marL="0" indent="0" algn="just">
              <a:lnSpc>
                <a:spcPct val="110000"/>
              </a:lnSpc>
              <a:buNone/>
            </a:pPr>
            <a:r>
              <a:rPr lang="en-US" dirty="0"/>
              <a:t>You will own 100% of the equity, which will be £56 million – £25 million loan to buy the shares = £31 million. </a:t>
            </a:r>
          </a:p>
          <a:p>
            <a:pPr marL="0" indent="0" algn="just">
              <a:lnSpc>
                <a:spcPct val="110000"/>
              </a:lnSpc>
              <a:buNone/>
            </a:pPr>
            <a:r>
              <a:rPr lang="en-US" dirty="0"/>
              <a:t>The LBO paid in cash £25 million to buy an equity stake worth £31 million, then the net gain for the LBO is £6 million. </a:t>
            </a:r>
            <a:endParaRPr lang="en-GB" dirty="0"/>
          </a:p>
          <a:p>
            <a:endParaRPr lang="en-GB" dirty="0"/>
          </a:p>
          <a:p>
            <a:endParaRPr lang="en-GB" dirty="0"/>
          </a:p>
        </p:txBody>
      </p:sp>
    </p:spTree>
    <p:extLst>
      <p:ext uri="{BB962C8B-B14F-4D97-AF65-F5344CB8AC3E}">
        <p14:creationId xmlns:p14="http://schemas.microsoft.com/office/powerpoint/2010/main" val="369269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F998-D68B-4117-9A4D-C16D94C5C3C0}"/>
              </a:ext>
            </a:extLst>
          </p:cNvPr>
          <p:cNvSpPr>
            <a:spLocks noGrp="1"/>
          </p:cNvSpPr>
          <p:nvPr>
            <p:ph type="title"/>
          </p:nvPr>
        </p:nvSpPr>
        <p:spPr/>
        <p:txBody>
          <a:bodyPr/>
          <a:lstStyle/>
          <a:p>
            <a:r>
              <a:rPr lang="en-GB" dirty="0"/>
              <a:t>Some additional revision questions</a:t>
            </a:r>
          </a:p>
        </p:txBody>
      </p:sp>
      <p:sp>
        <p:nvSpPr>
          <p:cNvPr id="3" name="Content Placeholder 2">
            <a:extLst>
              <a:ext uri="{FF2B5EF4-FFF2-40B4-BE49-F238E27FC236}">
                <a16:creationId xmlns:a16="http://schemas.microsoft.com/office/drawing/2014/main" id="{BC398726-7C44-4437-9B85-2B9AF838F34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02558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fontAlgn="base"/>
            <a:r>
              <a:rPr lang="en-GB" sz="2400" b="1" dirty="0">
                <a:solidFill>
                  <a:srgbClr val="C00000"/>
                </a:solidFill>
              </a:rPr>
              <a:t>1) Acquisitions motivated by expertise and intellectual capital</a:t>
            </a:r>
          </a:p>
        </p:txBody>
      </p:sp>
      <p:sp>
        <p:nvSpPr>
          <p:cNvPr id="3" name="Content Placeholder 2"/>
          <p:cNvSpPr>
            <a:spLocks noGrp="1"/>
          </p:cNvSpPr>
          <p:nvPr>
            <p:ph idx="1"/>
          </p:nvPr>
        </p:nvSpPr>
        <p:spPr>
          <a:xfrm>
            <a:off x="381000" y="1371600"/>
            <a:ext cx="7886700" cy="4805363"/>
          </a:xfrm>
        </p:spPr>
        <p:txBody>
          <a:bodyPr/>
          <a:lstStyle/>
          <a:p>
            <a:pPr marL="0" indent="0">
              <a:buNone/>
            </a:pPr>
            <a:endParaRPr lang="en-US" dirty="0"/>
          </a:p>
          <a:p>
            <a:pPr marL="0" indent="0">
              <a:buNone/>
            </a:pPr>
            <a:r>
              <a:rPr lang="en-US" dirty="0"/>
              <a:t>If you are planning an acquisition that is motivated by trying to acquire expertise, you are basically seeking to gain </a:t>
            </a:r>
            <a:r>
              <a:rPr lang="en-US" u="sng" dirty="0"/>
              <a:t>intellectual capital and specialized employees</a:t>
            </a:r>
            <a:r>
              <a:rPr lang="en-US" dirty="0"/>
              <a:t>. </a:t>
            </a:r>
          </a:p>
          <a:p>
            <a:pPr marL="0" indent="0">
              <a:buNone/>
            </a:pPr>
            <a:endParaRPr lang="en-US" dirty="0"/>
          </a:p>
          <a:p>
            <a:pPr marL="0" indent="0">
              <a:buNone/>
            </a:pPr>
            <a:r>
              <a:rPr lang="en-US" dirty="0">
                <a:solidFill>
                  <a:schemeClr val="accent6"/>
                </a:solidFill>
              </a:rPr>
              <a:t>What concerns would you have in structuring the deal and the post-merger integration that would be different from the concerns you would have when buying </a:t>
            </a:r>
            <a:r>
              <a:rPr lang="en-US" u="sng" dirty="0">
                <a:solidFill>
                  <a:schemeClr val="accent6"/>
                </a:solidFill>
              </a:rPr>
              <a:t>physical capital</a:t>
            </a:r>
            <a:r>
              <a:rPr lang="en-US" dirty="0">
                <a:solidFill>
                  <a:schemeClr val="accent6"/>
                </a:solidFill>
              </a:rPr>
              <a:t>?</a:t>
            </a:r>
            <a:endParaRPr lang="en-GB" b="1" dirty="0">
              <a:solidFill>
                <a:schemeClr val="accent6"/>
              </a:solidFill>
            </a:endParaRPr>
          </a:p>
          <a:p>
            <a:endParaRPr lang="en-GB" dirty="0"/>
          </a:p>
        </p:txBody>
      </p:sp>
    </p:spTree>
    <p:extLst>
      <p:ext uri="{BB962C8B-B14F-4D97-AF65-F5344CB8AC3E}">
        <p14:creationId xmlns:p14="http://schemas.microsoft.com/office/powerpoint/2010/main" val="2514724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A9E7-842D-489C-8EDB-2FA822D5327D}"/>
              </a:ext>
            </a:extLst>
          </p:cNvPr>
          <p:cNvSpPr>
            <a:spLocks noGrp="1"/>
          </p:cNvSpPr>
          <p:nvPr>
            <p:ph type="title"/>
          </p:nvPr>
        </p:nvSpPr>
        <p:spPr/>
        <p:txBody>
          <a:bodyPr/>
          <a:lstStyle/>
          <a:p>
            <a:r>
              <a:rPr lang="en-GB" dirty="0">
                <a:solidFill>
                  <a:schemeClr val="accent6"/>
                </a:solidFill>
              </a:rPr>
              <a:t>Outline</a:t>
            </a:r>
          </a:p>
        </p:txBody>
      </p:sp>
      <p:sp>
        <p:nvSpPr>
          <p:cNvPr id="3" name="Content Placeholder 2">
            <a:extLst>
              <a:ext uri="{FF2B5EF4-FFF2-40B4-BE49-F238E27FC236}">
                <a16:creationId xmlns:a16="http://schemas.microsoft.com/office/drawing/2014/main" id="{97CB7D1E-9265-4D3B-88E3-DE6A1FC449A6}"/>
              </a:ext>
            </a:extLst>
          </p:cNvPr>
          <p:cNvSpPr>
            <a:spLocks noGrp="1"/>
          </p:cNvSpPr>
          <p:nvPr>
            <p:ph idx="1"/>
          </p:nvPr>
        </p:nvSpPr>
        <p:spPr/>
        <p:txBody>
          <a:bodyPr/>
          <a:lstStyle/>
          <a:p>
            <a:r>
              <a:rPr lang="en-GB" dirty="0"/>
              <a:t>Today: exercises 4 to 9 from workshop exercise sheet published in week 19.</a:t>
            </a:r>
          </a:p>
          <a:p>
            <a:endParaRPr lang="en-GB" dirty="0"/>
          </a:p>
          <a:p>
            <a:r>
              <a:rPr lang="en-GB" dirty="0"/>
              <a:t>Extra questions on M&amp;A and Corporate Governance</a:t>
            </a:r>
          </a:p>
        </p:txBody>
      </p:sp>
    </p:spTree>
    <p:extLst>
      <p:ext uri="{BB962C8B-B14F-4D97-AF65-F5344CB8AC3E}">
        <p14:creationId xmlns:p14="http://schemas.microsoft.com/office/powerpoint/2010/main" val="45219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149" y="590556"/>
            <a:ext cx="7886700" cy="777874"/>
          </a:xfrm>
        </p:spPr>
        <p:txBody>
          <a:bodyPr>
            <a:noAutofit/>
          </a:bodyPr>
          <a:lstStyle/>
          <a:p>
            <a:r>
              <a:rPr lang="en-GB" sz="2400" dirty="0">
                <a:solidFill>
                  <a:srgbClr val="C00000"/>
                </a:solidFill>
              </a:rPr>
              <a:t>Answer </a:t>
            </a:r>
            <a:r>
              <a:rPr lang="en-GB" sz="2400" b="1" dirty="0">
                <a:solidFill>
                  <a:srgbClr val="C00000"/>
                </a:solidFill>
              </a:rPr>
              <a:t>1) Acquisitions motivated by expertise and intellectual capital</a:t>
            </a:r>
            <a:endParaRPr lang="en-GB" sz="2400" dirty="0">
              <a:solidFill>
                <a:srgbClr val="C00000"/>
              </a:solidFill>
            </a:endParaRPr>
          </a:p>
        </p:txBody>
      </p:sp>
      <p:sp>
        <p:nvSpPr>
          <p:cNvPr id="3" name="Content Placeholder 2"/>
          <p:cNvSpPr>
            <a:spLocks noGrp="1"/>
          </p:cNvSpPr>
          <p:nvPr>
            <p:ph idx="1"/>
          </p:nvPr>
        </p:nvSpPr>
        <p:spPr>
          <a:xfrm>
            <a:off x="305149" y="1406129"/>
            <a:ext cx="7886700" cy="5033962"/>
          </a:xfrm>
        </p:spPr>
        <p:txBody>
          <a:bodyPr>
            <a:noAutofit/>
          </a:bodyPr>
          <a:lstStyle/>
          <a:p>
            <a:r>
              <a:rPr lang="en-US" sz="2000" dirty="0"/>
              <a:t>In cases where you are buying a lot of intangible assets, especially human capital, you have to be particularly worried about how you are going to </a:t>
            </a:r>
            <a:r>
              <a:rPr lang="en-US" sz="2000" b="1" dirty="0"/>
              <a:t>create incentives for the target’s employees to stay on. </a:t>
            </a:r>
          </a:p>
          <a:p>
            <a:r>
              <a:rPr lang="en-US" sz="2000" b="1" dirty="0"/>
              <a:t>Creative and scientific types are volatile, experience high mobility job markets, are scarce talents and are very hard to retain in corporate culture that doesn’t foster freedom and creativity. </a:t>
            </a:r>
          </a:p>
          <a:p>
            <a:r>
              <a:rPr lang="en-US" sz="2000" u="sng" dirty="0"/>
              <a:t>Retention bonuses </a:t>
            </a:r>
            <a:r>
              <a:rPr lang="en-US" sz="2000" dirty="0"/>
              <a:t>are common for key employees in these types of acquisitions. It is also hard to be successful with a hostile acquisition when retention of target employees is critical. </a:t>
            </a:r>
          </a:p>
          <a:p>
            <a:r>
              <a:rPr lang="en-US" sz="2000" u="sng" dirty="0"/>
              <a:t>Keeping uncertainty low </a:t>
            </a:r>
            <a:r>
              <a:rPr lang="en-US" sz="2000" dirty="0"/>
              <a:t>and moving quickly during the integration phase are both critical to acquisitions of expertise.</a:t>
            </a:r>
            <a:endParaRPr lang="en-GB" sz="2000" dirty="0"/>
          </a:p>
          <a:p>
            <a:endParaRPr lang="en-GB" sz="2000" dirty="0"/>
          </a:p>
        </p:txBody>
      </p:sp>
    </p:spTree>
    <p:extLst>
      <p:ext uri="{BB962C8B-B14F-4D97-AF65-F5344CB8AC3E}">
        <p14:creationId xmlns:p14="http://schemas.microsoft.com/office/powerpoint/2010/main" val="275268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6A74-DBDB-4BD8-BAF1-CF02DBB7D96D}"/>
              </a:ext>
            </a:extLst>
          </p:cNvPr>
          <p:cNvSpPr>
            <a:spLocks noGrp="1"/>
          </p:cNvSpPr>
          <p:nvPr>
            <p:ph type="title"/>
          </p:nvPr>
        </p:nvSpPr>
        <p:spPr/>
        <p:txBody>
          <a:bodyPr>
            <a:noAutofit/>
          </a:bodyPr>
          <a:lstStyle/>
          <a:p>
            <a:r>
              <a:rPr lang="en-GB" sz="2400" dirty="0">
                <a:solidFill>
                  <a:srgbClr val="C00000"/>
                </a:solidFill>
              </a:rPr>
              <a:t>2) Discuss which type of companies would benefit the most of having antitakeover defences beyond CEO entrenchment?	</a:t>
            </a:r>
          </a:p>
        </p:txBody>
      </p:sp>
      <p:sp>
        <p:nvSpPr>
          <p:cNvPr id="3" name="Content Placeholder 2">
            <a:extLst>
              <a:ext uri="{FF2B5EF4-FFF2-40B4-BE49-F238E27FC236}">
                <a16:creationId xmlns:a16="http://schemas.microsoft.com/office/drawing/2014/main" id="{AC0B3925-9040-45EC-82BF-78CEAF0602F5}"/>
              </a:ext>
            </a:extLst>
          </p:cNvPr>
          <p:cNvSpPr>
            <a:spLocks noGrp="1"/>
          </p:cNvSpPr>
          <p:nvPr>
            <p:ph idx="1"/>
          </p:nvPr>
        </p:nvSpPr>
        <p:spPr>
          <a:xfrm>
            <a:off x="533400" y="1524000"/>
            <a:ext cx="7886700" cy="4351338"/>
          </a:xfrm>
        </p:spPr>
        <p:txBody>
          <a:bodyPr>
            <a:normAutofit fontScale="85000" lnSpcReduction="10000"/>
          </a:bodyPr>
          <a:lstStyle/>
          <a:p>
            <a:r>
              <a:rPr lang="en-GB" dirty="0"/>
              <a:t>It is argued that young firms with high growth potential but going through difficulties and/or losses at the moment might benefit of having antitakeover defences. These types of firms tend to be the kind of firm with “hidden values” i.e. future projects and developments that are expected to be very successful in the future after long periods or R&amp;D. </a:t>
            </a:r>
          </a:p>
          <a:p>
            <a:endParaRPr lang="en-GB" dirty="0"/>
          </a:p>
          <a:p>
            <a:r>
              <a:rPr lang="en-GB" dirty="0"/>
              <a:t>These firms would be easily bought by any larger firm or competitor with the sole purpose of making it disappear. In absence of antitakeover measures the CEO of this target would have to be constantly worried about the threat of a takeover instead of devoting resources of the firm to continue developing and finding new projects for the firm. </a:t>
            </a:r>
          </a:p>
        </p:txBody>
      </p:sp>
    </p:spTree>
    <p:extLst>
      <p:ext uri="{BB962C8B-B14F-4D97-AF65-F5344CB8AC3E}">
        <p14:creationId xmlns:p14="http://schemas.microsoft.com/office/powerpoint/2010/main" val="168102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56A76-8CB0-47FC-8466-CEDAF37A6305}"/>
              </a:ext>
            </a:extLst>
          </p:cNvPr>
          <p:cNvSpPr>
            <a:spLocks noGrp="1"/>
          </p:cNvSpPr>
          <p:nvPr>
            <p:ph type="title"/>
          </p:nvPr>
        </p:nvSpPr>
        <p:spPr>
          <a:xfrm>
            <a:off x="459297" y="1131095"/>
            <a:ext cx="7886700" cy="695085"/>
          </a:xfrm>
        </p:spPr>
        <p:txBody>
          <a:bodyPr>
            <a:normAutofit fontScale="90000"/>
          </a:bodyPr>
          <a:lstStyle/>
          <a:p>
            <a:r>
              <a:rPr lang="en-GB" dirty="0">
                <a:solidFill>
                  <a:srgbClr val="C00000"/>
                </a:solidFill>
              </a:rPr>
              <a:t>3) Classifying the board of directors candidates</a:t>
            </a:r>
          </a:p>
        </p:txBody>
      </p:sp>
      <p:sp>
        <p:nvSpPr>
          <p:cNvPr id="3" name="Content Placeholder 2">
            <a:extLst>
              <a:ext uri="{FF2B5EF4-FFF2-40B4-BE49-F238E27FC236}">
                <a16:creationId xmlns:a16="http://schemas.microsoft.com/office/drawing/2014/main" id="{23FE18C5-8A60-46AC-B158-597644F991EF}"/>
              </a:ext>
            </a:extLst>
          </p:cNvPr>
          <p:cNvSpPr>
            <a:spLocks noGrp="1"/>
          </p:cNvSpPr>
          <p:nvPr>
            <p:ph idx="1"/>
          </p:nvPr>
        </p:nvSpPr>
        <p:spPr>
          <a:xfrm>
            <a:off x="459297" y="2014931"/>
            <a:ext cx="8056053" cy="3475042"/>
          </a:xfrm>
        </p:spPr>
        <p:txBody>
          <a:bodyPr>
            <a:normAutofit fontScale="55000" lnSpcReduction="20000"/>
          </a:bodyPr>
          <a:lstStyle/>
          <a:p>
            <a:pPr algn="just">
              <a:lnSpc>
                <a:spcPct val="110000"/>
              </a:lnSpc>
            </a:pPr>
            <a:r>
              <a:rPr lang="en-US" dirty="0"/>
              <a:t>Tec Pharma</a:t>
            </a:r>
            <a:r>
              <a:rPr lang="en-GB" dirty="0"/>
              <a:t> is a new Tech-Health company currently specialized in using AI to create personalized over-the-counter medicine. This company is about to become public.  Big 4 Accounting LP is in charge of the accounting and auditing and New Britain Bank is the investment bank dealing with the IPO and also the main investor of the firm. Part of the success of the IPO depends on giving a strong signal of good governance to potential shareholders. You need to advise the composition of the future board of directors. You are given the following list of directors and their main bio. </a:t>
            </a:r>
          </a:p>
          <a:p>
            <a:pPr marL="385763" indent="-385763" algn="just" fontAlgn="base">
              <a:lnSpc>
                <a:spcPct val="120000"/>
              </a:lnSpc>
              <a:buFont typeface="+mj-lt"/>
              <a:buAutoNum type="alphaLcParenR"/>
            </a:pPr>
            <a:r>
              <a:rPr lang="en-US" dirty="0"/>
              <a:t>Using the information provided, classify each director by type and provide a brief explanation of main advantages and disadvantages (conflicts of interest) if any.</a:t>
            </a:r>
            <a:r>
              <a:rPr lang="en-GB" dirty="0"/>
              <a:t> </a:t>
            </a:r>
          </a:p>
          <a:p>
            <a:pPr marL="385763" indent="-385763" algn="just" fontAlgn="base">
              <a:lnSpc>
                <a:spcPct val="120000"/>
              </a:lnSpc>
              <a:buFont typeface="+mj-lt"/>
              <a:buAutoNum type="alphaLcParenR"/>
            </a:pPr>
            <a:r>
              <a:rPr lang="en-US" dirty="0"/>
              <a:t>Form your ideal Board for this company selecting 5 members from the previous list. Explain your criteria to select each director, who should be the Chairman and why you think these directors would form a good Board.  </a:t>
            </a:r>
            <a:r>
              <a:rPr lang="en-GB" dirty="0"/>
              <a:t> </a:t>
            </a:r>
            <a:endParaRPr lang="en-GB" sz="2100" dirty="0"/>
          </a:p>
          <a:p>
            <a:endParaRPr lang="en-GB" dirty="0"/>
          </a:p>
        </p:txBody>
      </p:sp>
    </p:spTree>
    <p:extLst>
      <p:ext uri="{BB962C8B-B14F-4D97-AF65-F5344CB8AC3E}">
        <p14:creationId xmlns:p14="http://schemas.microsoft.com/office/powerpoint/2010/main" val="2549475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99C6-D129-4CDA-8C98-468E32C7F213}"/>
              </a:ext>
            </a:extLst>
          </p:cNvPr>
          <p:cNvSpPr>
            <a:spLocks noGrp="1"/>
          </p:cNvSpPr>
          <p:nvPr>
            <p:ph type="title"/>
          </p:nvPr>
        </p:nvSpPr>
        <p:spPr/>
        <p:txBody>
          <a:bodyPr/>
          <a:lstStyle/>
          <a:p>
            <a:r>
              <a:rPr lang="en-GB" dirty="0">
                <a:solidFill>
                  <a:srgbClr val="C00000"/>
                </a:solidFill>
              </a:rPr>
              <a:t>Answer 3) Classifying the board of directors slates</a:t>
            </a:r>
            <a:endParaRPr lang="en-GB" dirty="0"/>
          </a:p>
        </p:txBody>
      </p:sp>
      <p:sp>
        <p:nvSpPr>
          <p:cNvPr id="3" name="Content Placeholder 2">
            <a:extLst>
              <a:ext uri="{FF2B5EF4-FFF2-40B4-BE49-F238E27FC236}">
                <a16:creationId xmlns:a16="http://schemas.microsoft.com/office/drawing/2014/main" id="{D5C2B6AD-C448-4C22-B27D-AB39ACC55BBC}"/>
              </a:ext>
            </a:extLst>
          </p:cNvPr>
          <p:cNvSpPr>
            <a:spLocks noGrp="1"/>
          </p:cNvSpPr>
          <p:nvPr>
            <p:ph idx="1"/>
          </p:nvPr>
        </p:nvSpPr>
        <p:spPr/>
        <p:txBody>
          <a:bodyPr>
            <a:normAutofit fontScale="47500" lnSpcReduction="20000"/>
          </a:bodyPr>
          <a:lstStyle/>
          <a:p>
            <a:pPr fontAlgn="base">
              <a:lnSpc>
                <a:spcPct val="120000"/>
              </a:lnSpc>
            </a:pPr>
            <a:r>
              <a:rPr lang="en-GB" dirty="0"/>
              <a:t>Mark Smith. Founder of the firm. PhD in Chemistry with extensive experience in lab innovation. Had the initial idea of a chemical component that could be adapted and created the main product of the firm in 1993. Company actually started in a home-lab in his garage. Left the management of the firm early in 2001. </a:t>
            </a:r>
          </a:p>
          <a:p>
            <a:pPr lvl="1" fontAlgn="base">
              <a:lnSpc>
                <a:spcPct val="120000"/>
              </a:lnSpc>
            </a:pPr>
            <a:r>
              <a:rPr lang="en-GB" dirty="0"/>
              <a:t>Good candidate for President or Chairman if truly independent. Can provide advise to the CEO. </a:t>
            </a:r>
          </a:p>
          <a:p>
            <a:pPr fontAlgn="base">
              <a:lnSpc>
                <a:spcPct val="120000"/>
              </a:lnSpc>
            </a:pPr>
            <a:r>
              <a:rPr lang="en-GB" dirty="0"/>
              <a:t>Linda Solo. Engineer. CEO of Environment UK (an NGO promoting environmental efficiency in the production of chemical products). </a:t>
            </a:r>
          </a:p>
          <a:p>
            <a:pPr lvl="1" fontAlgn="base">
              <a:lnSpc>
                <a:spcPct val="120000"/>
              </a:lnSpc>
            </a:pPr>
            <a:r>
              <a:rPr lang="en-GB" dirty="0"/>
              <a:t>Independent director. Good relevant expertise. Belonging to the third sector is an asset as she can contribute with the vision of alternative stakeholders.</a:t>
            </a:r>
          </a:p>
          <a:p>
            <a:pPr fontAlgn="base">
              <a:lnSpc>
                <a:spcPct val="120000"/>
              </a:lnSpc>
            </a:pPr>
            <a:r>
              <a:rPr lang="en-GB" dirty="0"/>
              <a:t>Tim Jones. First partner of the firm. PhD Chemistry. Recruited by Mark Smith to contribute to the development of the product in the early nineties. Currently serves as a COO. </a:t>
            </a:r>
          </a:p>
          <a:p>
            <a:pPr lvl="1" fontAlgn="base">
              <a:lnSpc>
                <a:spcPct val="120000"/>
              </a:lnSpc>
            </a:pPr>
            <a:r>
              <a:rPr lang="en-GB" dirty="0"/>
              <a:t>Executive director (not independent). Lots of experience. Has been since the beginning of the firm (before the current CEO).  </a:t>
            </a:r>
          </a:p>
          <a:p>
            <a:pPr fontAlgn="base">
              <a:lnSpc>
                <a:spcPct val="120000"/>
              </a:lnSpc>
            </a:pPr>
            <a:r>
              <a:rPr lang="en-GB" dirty="0"/>
              <a:t>Richard </a:t>
            </a:r>
            <a:r>
              <a:rPr lang="en-GB" dirty="0" err="1"/>
              <a:t>Lando</a:t>
            </a:r>
            <a:r>
              <a:rPr lang="en-GB" dirty="0"/>
              <a:t>. CEO of the company. MBA Lancaster University (1999). Entered the firm in June 2001 and has been working over two decades in the firm developing the commercial and production growth. His previous appointments include COO of a food manufacturing company and VP of </a:t>
            </a:r>
            <a:r>
              <a:rPr lang="en-GB" dirty="0" err="1"/>
              <a:t>AgroLanc</a:t>
            </a:r>
            <a:r>
              <a:rPr lang="en-GB" dirty="0"/>
              <a:t> (a medium sized agrochemical private company). Currently serves as a director at </a:t>
            </a:r>
            <a:r>
              <a:rPr lang="en-GB" dirty="0" err="1"/>
              <a:t>LongTransport</a:t>
            </a:r>
            <a:r>
              <a:rPr lang="en-GB" dirty="0"/>
              <a:t> CO. </a:t>
            </a:r>
          </a:p>
          <a:p>
            <a:pPr lvl="1" fontAlgn="base">
              <a:lnSpc>
                <a:spcPct val="120000"/>
              </a:lnSpc>
            </a:pPr>
            <a:r>
              <a:rPr lang="en-GB" dirty="0"/>
              <a:t>Executive director.  </a:t>
            </a:r>
          </a:p>
          <a:p>
            <a:endParaRPr lang="en-GB" dirty="0"/>
          </a:p>
        </p:txBody>
      </p:sp>
    </p:spTree>
    <p:extLst>
      <p:ext uri="{BB962C8B-B14F-4D97-AF65-F5344CB8AC3E}">
        <p14:creationId xmlns:p14="http://schemas.microsoft.com/office/powerpoint/2010/main" val="74343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9276A-6B84-4F6B-95DE-3AFFAF78E23B}"/>
              </a:ext>
            </a:extLst>
          </p:cNvPr>
          <p:cNvSpPr>
            <a:spLocks noGrp="1"/>
          </p:cNvSpPr>
          <p:nvPr>
            <p:ph type="title"/>
          </p:nvPr>
        </p:nvSpPr>
        <p:spPr/>
        <p:txBody>
          <a:bodyPr/>
          <a:lstStyle/>
          <a:p>
            <a:r>
              <a:rPr lang="en-GB" dirty="0">
                <a:solidFill>
                  <a:srgbClr val="C00000"/>
                </a:solidFill>
              </a:rPr>
              <a:t>Answer 3) Classifying candidates for the board of directors</a:t>
            </a:r>
            <a:endParaRPr lang="en-GB" dirty="0"/>
          </a:p>
        </p:txBody>
      </p:sp>
      <p:sp>
        <p:nvSpPr>
          <p:cNvPr id="3" name="Content Placeholder 2">
            <a:extLst>
              <a:ext uri="{FF2B5EF4-FFF2-40B4-BE49-F238E27FC236}">
                <a16:creationId xmlns:a16="http://schemas.microsoft.com/office/drawing/2014/main" id="{DA3CEB0D-2015-410F-BB0F-79F3F92090A2}"/>
              </a:ext>
            </a:extLst>
          </p:cNvPr>
          <p:cNvSpPr>
            <a:spLocks noGrp="1"/>
          </p:cNvSpPr>
          <p:nvPr>
            <p:ph idx="1"/>
          </p:nvPr>
        </p:nvSpPr>
        <p:spPr/>
        <p:txBody>
          <a:bodyPr>
            <a:normAutofit fontScale="62500" lnSpcReduction="20000"/>
          </a:bodyPr>
          <a:lstStyle/>
          <a:p>
            <a:pPr fontAlgn="base">
              <a:lnSpc>
                <a:spcPct val="120000"/>
              </a:lnSpc>
            </a:pPr>
            <a:r>
              <a:rPr lang="en-GB" dirty="0"/>
              <a:t>Jane Goodall Chartered Accountant. Over 20 years of experience in finance. Appointed as CFO in January 2002. </a:t>
            </a:r>
          </a:p>
          <a:p>
            <a:pPr lvl="1" fontAlgn="base">
              <a:lnSpc>
                <a:spcPct val="120000"/>
              </a:lnSpc>
            </a:pPr>
            <a:r>
              <a:rPr lang="en-GB" dirty="0"/>
              <a:t>Executive director. Appointed </a:t>
            </a:r>
            <a:r>
              <a:rPr lang="en-GB" b="1" dirty="0">
                <a:solidFill>
                  <a:srgbClr val="FF0000"/>
                </a:solidFill>
              </a:rPr>
              <a:t>after</a:t>
            </a:r>
            <a:r>
              <a:rPr lang="en-GB" dirty="0"/>
              <a:t> the CEO was elected. Potential strong loyalty to the CEO. </a:t>
            </a:r>
          </a:p>
          <a:p>
            <a:pPr fontAlgn="base">
              <a:lnSpc>
                <a:spcPct val="120000"/>
              </a:lnSpc>
            </a:pPr>
            <a:r>
              <a:rPr lang="en-GB" dirty="0"/>
              <a:t>Vikram </a:t>
            </a:r>
            <a:r>
              <a:rPr lang="en-GB" dirty="0" err="1"/>
              <a:t>Napal</a:t>
            </a:r>
            <a:r>
              <a:rPr lang="en-GB" dirty="0"/>
              <a:t>. CEO of </a:t>
            </a:r>
            <a:r>
              <a:rPr lang="en-GB" dirty="0" err="1"/>
              <a:t>LongTransport</a:t>
            </a:r>
            <a:r>
              <a:rPr lang="en-GB" dirty="0"/>
              <a:t> Co. with over 15 years of experience in Logistics and retail transport. </a:t>
            </a:r>
          </a:p>
          <a:p>
            <a:pPr lvl="1" fontAlgn="base">
              <a:lnSpc>
                <a:spcPct val="120000"/>
              </a:lnSpc>
            </a:pPr>
            <a:r>
              <a:rPr lang="en-GB" dirty="0"/>
              <a:t>Independent director. Careful with potential interlocking directorates with the CEO.  </a:t>
            </a:r>
          </a:p>
          <a:p>
            <a:pPr fontAlgn="base">
              <a:lnSpc>
                <a:spcPct val="120000"/>
              </a:lnSpc>
            </a:pPr>
            <a:r>
              <a:rPr lang="en-GB" dirty="0"/>
              <a:t>VP of Big4 Accounting LP. </a:t>
            </a:r>
          </a:p>
          <a:p>
            <a:pPr lvl="1" fontAlgn="base">
              <a:lnSpc>
                <a:spcPct val="120000"/>
              </a:lnSpc>
            </a:pPr>
            <a:r>
              <a:rPr lang="en-GB" dirty="0"/>
              <a:t>Grey director. Potential conflict of interest since this could be the Auditing </a:t>
            </a:r>
            <a:r>
              <a:rPr lang="en-GB" dirty="0" err="1"/>
              <a:t>cCompany</a:t>
            </a:r>
            <a:r>
              <a:rPr lang="en-GB" dirty="0"/>
              <a:t>.  </a:t>
            </a:r>
          </a:p>
          <a:p>
            <a:pPr fontAlgn="base">
              <a:lnSpc>
                <a:spcPct val="120000"/>
              </a:lnSpc>
            </a:pPr>
            <a:r>
              <a:rPr lang="en-GB" dirty="0"/>
              <a:t>VP Young Investments at New Britain Bank. Over 30 years of experience accelerating young firms.  </a:t>
            </a:r>
          </a:p>
          <a:p>
            <a:pPr lvl="1" fontAlgn="base">
              <a:lnSpc>
                <a:spcPct val="120000"/>
              </a:lnSpc>
            </a:pPr>
            <a:r>
              <a:rPr lang="en-GB" dirty="0"/>
              <a:t>Grey director. Not employed by the firm but represents an investor with a large chunk invested in the firm.  </a:t>
            </a:r>
          </a:p>
          <a:p>
            <a:endParaRPr lang="en-GB" dirty="0"/>
          </a:p>
        </p:txBody>
      </p:sp>
    </p:spTree>
    <p:extLst>
      <p:ext uri="{BB962C8B-B14F-4D97-AF65-F5344CB8AC3E}">
        <p14:creationId xmlns:p14="http://schemas.microsoft.com/office/powerpoint/2010/main" val="280315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C11A-8766-4705-8E47-4F1524A84F84}"/>
              </a:ext>
            </a:extLst>
          </p:cNvPr>
          <p:cNvSpPr>
            <a:spLocks noGrp="1"/>
          </p:cNvSpPr>
          <p:nvPr>
            <p:ph type="title"/>
          </p:nvPr>
        </p:nvSpPr>
        <p:spPr/>
        <p:txBody>
          <a:bodyPr/>
          <a:lstStyle/>
          <a:p>
            <a:r>
              <a:rPr lang="en-GB" dirty="0">
                <a:solidFill>
                  <a:srgbClr val="C00000"/>
                </a:solidFill>
              </a:rPr>
              <a:t>Answer 3) Classifying the board of directors slates</a:t>
            </a:r>
            <a:endParaRPr lang="en-GB" dirty="0"/>
          </a:p>
        </p:txBody>
      </p:sp>
      <p:sp>
        <p:nvSpPr>
          <p:cNvPr id="3" name="Content Placeholder 2">
            <a:extLst>
              <a:ext uri="{FF2B5EF4-FFF2-40B4-BE49-F238E27FC236}">
                <a16:creationId xmlns:a16="http://schemas.microsoft.com/office/drawing/2014/main" id="{D1B62B4D-E057-4C79-8237-B5D8453F703B}"/>
              </a:ext>
            </a:extLst>
          </p:cNvPr>
          <p:cNvSpPr>
            <a:spLocks noGrp="1"/>
          </p:cNvSpPr>
          <p:nvPr>
            <p:ph idx="1"/>
          </p:nvPr>
        </p:nvSpPr>
        <p:spPr/>
        <p:txBody>
          <a:bodyPr>
            <a:normAutofit fontScale="55000" lnSpcReduction="20000"/>
          </a:bodyPr>
          <a:lstStyle/>
          <a:p>
            <a:pPr fontAlgn="base">
              <a:lnSpc>
                <a:spcPct val="120000"/>
              </a:lnSpc>
            </a:pPr>
            <a:r>
              <a:rPr lang="en-GB" dirty="0"/>
              <a:t>Former CEO of </a:t>
            </a:r>
            <a:r>
              <a:rPr lang="en-GB" dirty="0" err="1"/>
              <a:t>SuperSupermarkets</a:t>
            </a:r>
            <a:r>
              <a:rPr lang="en-GB" dirty="0"/>
              <a:t>. 67 years old. Over 40 years of experience in retail, has served as a Director at over 7 boards in his lifetime. Has mentored several successful younger CEOs including Richard </a:t>
            </a:r>
            <a:r>
              <a:rPr lang="en-GB" dirty="0" err="1"/>
              <a:t>Lando</a:t>
            </a:r>
            <a:r>
              <a:rPr lang="en-GB" dirty="0"/>
              <a:t>.  </a:t>
            </a:r>
          </a:p>
          <a:p>
            <a:pPr lvl="1" fontAlgn="base">
              <a:lnSpc>
                <a:spcPct val="120000"/>
              </a:lnSpc>
            </a:pPr>
            <a:r>
              <a:rPr lang="en-GB" dirty="0"/>
              <a:t>Could be independent director. Great expertise for the advisory role. Conflict of interest is that he is the CEOs mentor. This might create a conflict of interest and might undermine his ability to monitor the CEO.  </a:t>
            </a:r>
          </a:p>
          <a:p>
            <a:pPr fontAlgn="base">
              <a:lnSpc>
                <a:spcPct val="120000"/>
              </a:lnSpc>
            </a:pPr>
            <a:r>
              <a:rPr lang="en-GB" dirty="0"/>
              <a:t>Matti Aalto. AI serial entrepreneur with various technological start-ups in Latvia and Finland. Currently sits at 2 boards around the world.  </a:t>
            </a:r>
          </a:p>
          <a:p>
            <a:pPr lvl="1" fontAlgn="base">
              <a:lnSpc>
                <a:spcPct val="120000"/>
              </a:lnSpc>
            </a:pPr>
            <a:r>
              <a:rPr lang="en-GB" dirty="0"/>
              <a:t>Independent director. Potential issue is that already sits at 2 boards. This could be his third and suddenly become a busy director according to empirical literature on the topic. Directors who serve at 3 boards are considered to be busy directors and this could undermine his capacity to pay attention.  </a:t>
            </a:r>
          </a:p>
          <a:p>
            <a:pPr fontAlgn="base">
              <a:lnSpc>
                <a:spcPct val="120000"/>
              </a:lnSpc>
            </a:pPr>
            <a:r>
              <a:rPr lang="en-GB" dirty="0"/>
              <a:t>Robert Dash. MBA Lancaster University (’99). Founder and CEO of the largest FinTech in the UK.  </a:t>
            </a:r>
          </a:p>
          <a:p>
            <a:pPr lvl="1" fontAlgn="base">
              <a:lnSpc>
                <a:spcPct val="120000"/>
              </a:lnSpc>
            </a:pPr>
            <a:r>
              <a:rPr lang="en-GB" dirty="0"/>
              <a:t>Independent director. Same MBA cohort as the CEO. They could be friends (belong to a close network) and this could undermine his capacity to monitor the CEO.  </a:t>
            </a:r>
          </a:p>
          <a:p>
            <a:endParaRPr lang="en-GB" dirty="0"/>
          </a:p>
        </p:txBody>
      </p:sp>
    </p:spTree>
    <p:extLst>
      <p:ext uri="{BB962C8B-B14F-4D97-AF65-F5344CB8AC3E}">
        <p14:creationId xmlns:p14="http://schemas.microsoft.com/office/powerpoint/2010/main" val="253567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F05E1-D713-47C2-A399-7B4A172E5B61}"/>
              </a:ext>
            </a:extLst>
          </p:cNvPr>
          <p:cNvSpPr>
            <a:spLocks noGrp="1"/>
          </p:cNvSpPr>
          <p:nvPr>
            <p:ph type="title"/>
          </p:nvPr>
        </p:nvSpPr>
        <p:spPr/>
        <p:txBody>
          <a:bodyPr/>
          <a:lstStyle/>
          <a:p>
            <a:r>
              <a:rPr lang="en-GB" dirty="0">
                <a:solidFill>
                  <a:srgbClr val="C00000"/>
                </a:solidFill>
              </a:rPr>
              <a:t>Answer 3) Classifying the board of directors slates</a:t>
            </a:r>
            <a:endParaRPr lang="en-GB" dirty="0"/>
          </a:p>
        </p:txBody>
      </p:sp>
      <p:sp>
        <p:nvSpPr>
          <p:cNvPr id="3" name="Content Placeholder 2">
            <a:extLst>
              <a:ext uri="{FF2B5EF4-FFF2-40B4-BE49-F238E27FC236}">
                <a16:creationId xmlns:a16="http://schemas.microsoft.com/office/drawing/2014/main" id="{E626F9F4-3DE7-4136-A9BC-47111C415EF9}"/>
              </a:ext>
            </a:extLst>
          </p:cNvPr>
          <p:cNvSpPr>
            <a:spLocks noGrp="1"/>
          </p:cNvSpPr>
          <p:nvPr>
            <p:ph idx="1"/>
          </p:nvPr>
        </p:nvSpPr>
        <p:spPr/>
        <p:txBody>
          <a:bodyPr>
            <a:normAutofit/>
          </a:bodyPr>
          <a:lstStyle/>
          <a:p>
            <a:pPr fontAlgn="base">
              <a:lnSpc>
                <a:spcPct val="100000"/>
              </a:lnSpc>
            </a:pPr>
            <a:r>
              <a:rPr lang="en-GB" sz="1500" dirty="0"/>
              <a:t>Xi Li </a:t>
            </a:r>
            <a:r>
              <a:rPr lang="en-GB" sz="1500" dirty="0" err="1"/>
              <a:t>Lando</a:t>
            </a:r>
            <a:r>
              <a:rPr lang="en-GB" sz="1500" dirty="0"/>
              <a:t>. MBA Stanford. VP Amazing.com (biggest online retailer in the world) with ample experience in retail and product placement. </a:t>
            </a:r>
          </a:p>
          <a:p>
            <a:pPr lvl="1" fontAlgn="base">
              <a:lnSpc>
                <a:spcPct val="100000"/>
              </a:lnSpc>
            </a:pPr>
            <a:r>
              <a:rPr lang="en-GB" sz="1350" dirty="0"/>
              <a:t>Independent (?) director. Great expertise that can be useful. However, the name might indicate that she is related to the CEO (daughter, sister, wife?). This is a potential conflict of interest. </a:t>
            </a:r>
          </a:p>
          <a:p>
            <a:pPr lvl="1" fontAlgn="base">
              <a:lnSpc>
                <a:spcPct val="100000"/>
              </a:lnSpc>
            </a:pPr>
            <a:endParaRPr lang="en-GB" sz="1350" dirty="0"/>
          </a:p>
          <a:p>
            <a:pPr fontAlgn="base">
              <a:lnSpc>
                <a:spcPct val="100000"/>
              </a:lnSpc>
            </a:pPr>
            <a:r>
              <a:rPr lang="en-GB" sz="1500" dirty="0"/>
              <a:t>Stephanie Macron. MBA NYU – Stern. VP Marketing at Avon since 2008. 10 years of experience in the beauty – pharma sector with several successful campaigns for cutting edge rejuvenating products at top tier companies such as Revlon and </a:t>
            </a:r>
            <a:r>
              <a:rPr lang="en-GB" sz="1500" dirty="0" err="1"/>
              <a:t>Lancome</a:t>
            </a:r>
            <a:r>
              <a:rPr lang="en-GB" sz="1500" dirty="0"/>
              <a:t>.  </a:t>
            </a:r>
          </a:p>
          <a:p>
            <a:pPr lvl="1" fontAlgn="base">
              <a:lnSpc>
                <a:spcPct val="100000"/>
              </a:lnSpc>
            </a:pPr>
            <a:r>
              <a:rPr lang="en-GB" sz="1350" dirty="0"/>
              <a:t>Independent. Good expertise. </a:t>
            </a:r>
          </a:p>
          <a:p>
            <a:endParaRPr lang="en-GB" sz="1500" dirty="0"/>
          </a:p>
        </p:txBody>
      </p:sp>
    </p:spTree>
    <p:extLst>
      <p:ext uri="{BB962C8B-B14F-4D97-AF65-F5344CB8AC3E}">
        <p14:creationId xmlns:p14="http://schemas.microsoft.com/office/powerpoint/2010/main" val="12644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D411-2540-4E85-B63A-2018C5F0B498}"/>
              </a:ext>
            </a:extLst>
          </p:cNvPr>
          <p:cNvSpPr>
            <a:spLocks noGrp="1"/>
          </p:cNvSpPr>
          <p:nvPr>
            <p:ph type="title"/>
          </p:nvPr>
        </p:nvSpPr>
        <p:spPr/>
        <p:txBody>
          <a:bodyPr>
            <a:noAutofit/>
          </a:bodyPr>
          <a:lstStyle/>
          <a:p>
            <a:r>
              <a:rPr lang="en-US" sz="1800" b="1" dirty="0">
                <a:solidFill>
                  <a:srgbClr val="C00000"/>
                </a:solidFill>
              </a:rPr>
              <a:t>b) Form your ideal Board for this company selecting 5 members from the previous list. Explain your criteria to select each director, who should be the Chairman and why you think these directors would form a good Board.  </a:t>
            </a:r>
            <a:r>
              <a:rPr lang="en-GB" sz="1800" b="1" dirty="0">
                <a:solidFill>
                  <a:srgbClr val="C00000"/>
                </a:solidFill>
              </a:rPr>
              <a:t> </a:t>
            </a:r>
            <a:br>
              <a:rPr lang="en-GB" sz="1800" b="1" dirty="0">
                <a:solidFill>
                  <a:srgbClr val="C00000"/>
                </a:solidFill>
              </a:rPr>
            </a:br>
            <a:endParaRPr lang="en-GB" sz="1800" b="1" dirty="0">
              <a:solidFill>
                <a:srgbClr val="C00000"/>
              </a:solidFill>
            </a:endParaRPr>
          </a:p>
        </p:txBody>
      </p:sp>
      <p:sp>
        <p:nvSpPr>
          <p:cNvPr id="3" name="Content Placeholder 2">
            <a:extLst>
              <a:ext uri="{FF2B5EF4-FFF2-40B4-BE49-F238E27FC236}">
                <a16:creationId xmlns:a16="http://schemas.microsoft.com/office/drawing/2014/main" id="{5724C027-0112-48D3-BB78-0560158DD051}"/>
              </a:ext>
            </a:extLst>
          </p:cNvPr>
          <p:cNvSpPr>
            <a:spLocks noGrp="1"/>
          </p:cNvSpPr>
          <p:nvPr>
            <p:ph idx="1"/>
          </p:nvPr>
        </p:nvSpPr>
        <p:spPr/>
        <p:txBody>
          <a:bodyPr>
            <a:normAutofit fontScale="92500" lnSpcReduction="20000"/>
          </a:bodyPr>
          <a:lstStyle/>
          <a:p>
            <a:r>
              <a:rPr lang="en-GB" dirty="0"/>
              <a:t>In general, the board should have at least 3 independent directors (majority of independent)</a:t>
            </a:r>
          </a:p>
          <a:p>
            <a:r>
              <a:rPr lang="en-GB" dirty="0"/>
              <a:t>The CEO is included (but he should </a:t>
            </a:r>
            <a:r>
              <a:rPr lang="en-GB" b="1" dirty="0"/>
              <a:t>not</a:t>
            </a:r>
            <a:r>
              <a:rPr lang="en-GB" dirty="0"/>
              <a:t> be the chairman).</a:t>
            </a:r>
          </a:p>
          <a:p>
            <a:r>
              <a:rPr lang="en-GB" dirty="0"/>
              <a:t>You may/may not include another executive director besides the CEO. </a:t>
            </a:r>
          </a:p>
          <a:p>
            <a:r>
              <a:rPr lang="en-GB" dirty="0"/>
              <a:t>Most of people should be there because of their capacity to oversight CEO activity but also because they can provide good advise (having relevant expertise in an area relevant for the strategy of the firm is key). </a:t>
            </a:r>
          </a:p>
          <a:p>
            <a:r>
              <a:rPr lang="en-GB" dirty="0"/>
              <a:t>Consider diversity issues at the board (at least one female/ minority director).</a:t>
            </a:r>
          </a:p>
        </p:txBody>
      </p:sp>
    </p:spTree>
    <p:extLst>
      <p:ext uri="{BB962C8B-B14F-4D97-AF65-F5344CB8AC3E}">
        <p14:creationId xmlns:p14="http://schemas.microsoft.com/office/powerpoint/2010/main" val="405500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753350" cy="549274"/>
          </a:xfrm>
        </p:spPr>
        <p:txBody>
          <a:bodyPr>
            <a:normAutofit fontScale="90000"/>
          </a:bodyPr>
          <a:lstStyle/>
          <a:p>
            <a:r>
              <a:rPr lang="en-GB" dirty="0">
                <a:solidFill>
                  <a:srgbClr val="C00000"/>
                </a:solidFill>
              </a:rPr>
              <a:t>Question 4) Maximum </a:t>
            </a:r>
            <a:r>
              <a:rPr lang="en-GB" dirty="0" err="1">
                <a:solidFill>
                  <a:srgbClr val="C00000"/>
                </a:solidFill>
              </a:rPr>
              <a:t>exhange</a:t>
            </a:r>
            <a:r>
              <a:rPr lang="en-GB" dirty="0">
                <a:solidFill>
                  <a:srgbClr val="C00000"/>
                </a:solidFill>
              </a:rPr>
              <a:t> ratio</a:t>
            </a:r>
          </a:p>
        </p:txBody>
      </p:sp>
      <p:sp>
        <p:nvSpPr>
          <p:cNvPr id="3" name="Content Placeholder 2"/>
          <p:cNvSpPr>
            <a:spLocks noGrp="1"/>
          </p:cNvSpPr>
          <p:nvPr>
            <p:ph idx="1"/>
          </p:nvPr>
        </p:nvSpPr>
        <p:spPr>
          <a:xfrm>
            <a:off x="628650" y="1066800"/>
            <a:ext cx="7753350" cy="5110163"/>
          </a:xfrm>
        </p:spPr>
        <p:txBody>
          <a:bodyPr/>
          <a:lstStyle/>
          <a:p>
            <a:pPr marL="0" indent="0">
              <a:buNone/>
            </a:pPr>
            <a:r>
              <a:rPr lang="en-US" sz="2400" b="1" dirty="0"/>
              <a:t>The </a:t>
            </a:r>
            <a:r>
              <a:rPr lang="en-US" sz="2400" b="1" dirty="0">
                <a:solidFill>
                  <a:srgbClr val="00B050"/>
                </a:solidFill>
              </a:rPr>
              <a:t>NFF</a:t>
            </a:r>
            <a:r>
              <a:rPr lang="en-US" sz="2400" b="1" dirty="0"/>
              <a:t> Corporation has announced plans to acquire </a:t>
            </a:r>
            <a:r>
              <a:rPr lang="en-US" sz="2400" b="1" dirty="0">
                <a:solidFill>
                  <a:srgbClr val="00B0F0"/>
                </a:solidFill>
              </a:rPr>
              <a:t>LE</a:t>
            </a:r>
            <a:r>
              <a:rPr lang="en-US" sz="2400" b="1" dirty="0"/>
              <a:t> Corporation. </a:t>
            </a:r>
          </a:p>
          <a:p>
            <a:pPr marL="0" indent="0">
              <a:buNone/>
            </a:pPr>
            <a:r>
              <a:rPr lang="en-US" sz="2400" b="1" dirty="0"/>
              <a:t>NFF is trading for £35 per share and LE is trading for £25 per share, implying a premerger value of LE of approximately £4 billion. </a:t>
            </a:r>
          </a:p>
          <a:p>
            <a:pPr marL="0" indent="0">
              <a:buNone/>
            </a:pPr>
            <a:r>
              <a:rPr lang="en-US" sz="2400" b="1" dirty="0"/>
              <a:t>If the </a:t>
            </a:r>
            <a:r>
              <a:rPr lang="en-US" sz="2400" b="1" u="sng" dirty="0"/>
              <a:t>projected synergies are £1 billion</a:t>
            </a:r>
            <a:r>
              <a:rPr lang="en-US" sz="2400" b="1" dirty="0"/>
              <a:t>, </a:t>
            </a:r>
            <a:r>
              <a:rPr lang="en-US" sz="2400" b="1" dirty="0">
                <a:solidFill>
                  <a:srgbClr val="C00000"/>
                </a:solidFill>
              </a:rPr>
              <a:t>what is the maximum exchange ratio NFF could offer </a:t>
            </a:r>
            <a:r>
              <a:rPr lang="en-US" sz="2400" b="1" dirty="0"/>
              <a:t>in a stock swap and still generate a positive NPV?</a:t>
            </a:r>
            <a:endParaRPr lang="en-GB" sz="2400" b="1" dirty="0"/>
          </a:p>
          <a:p>
            <a:endParaRPr lang="en-GB" dirty="0"/>
          </a:p>
        </p:txBody>
      </p:sp>
      <p:graphicFrame>
        <p:nvGraphicFramePr>
          <p:cNvPr id="4" name="Table 3"/>
          <p:cNvGraphicFramePr>
            <a:graphicFrameLocks noGrp="1"/>
          </p:cNvGraphicFramePr>
          <p:nvPr/>
        </p:nvGraphicFramePr>
        <p:xfrm>
          <a:off x="1457323" y="4267200"/>
          <a:ext cx="6391276" cy="1568873"/>
        </p:xfrm>
        <a:graphic>
          <a:graphicData uri="http://schemas.openxmlformats.org/drawingml/2006/table">
            <a:tbl>
              <a:tblPr firstRow="1" bandRow="1">
                <a:tableStyleId>{3B4B98B0-60AC-42C2-AFA5-B58CD77FA1E5}</a:tableStyleId>
              </a:tblPr>
              <a:tblGrid>
                <a:gridCol w="1597819">
                  <a:extLst>
                    <a:ext uri="{9D8B030D-6E8A-4147-A177-3AD203B41FA5}">
                      <a16:colId xmlns:a16="http://schemas.microsoft.com/office/drawing/2014/main" val="2885455850"/>
                    </a:ext>
                  </a:extLst>
                </a:gridCol>
                <a:gridCol w="1597819">
                  <a:extLst>
                    <a:ext uri="{9D8B030D-6E8A-4147-A177-3AD203B41FA5}">
                      <a16:colId xmlns:a16="http://schemas.microsoft.com/office/drawing/2014/main" val="769609889"/>
                    </a:ext>
                  </a:extLst>
                </a:gridCol>
                <a:gridCol w="1597819">
                  <a:extLst>
                    <a:ext uri="{9D8B030D-6E8A-4147-A177-3AD203B41FA5}">
                      <a16:colId xmlns:a16="http://schemas.microsoft.com/office/drawing/2014/main" val="1086741035"/>
                    </a:ext>
                  </a:extLst>
                </a:gridCol>
                <a:gridCol w="1597819">
                  <a:extLst>
                    <a:ext uri="{9D8B030D-6E8A-4147-A177-3AD203B41FA5}">
                      <a16:colId xmlns:a16="http://schemas.microsoft.com/office/drawing/2014/main" val="1435695554"/>
                    </a:ext>
                  </a:extLst>
                </a:gridCol>
              </a:tblGrid>
              <a:tr h="563033">
                <a:tc>
                  <a:txBody>
                    <a:bodyPr/>
                    <a:lstStyle/>
                    <a:p>
                      <a:endParaRPr lang="en-US" dirty="0"/>
                    </a:p>
                  </a:txBody>
                  <a:tcPr/>
                </a:tc>
                <a:tc>
                  <a:txBody>
                    <a:bodyPr/>
                    <a:lstStyle/>
                    <a:p>
                      <a:r>
                        <a:rPr lang="en-US" dirty="0"/>
                        <a:t>Price per share</a:t>
                      </a:r>
                    </a:p>
                  </a:txBody>
                  <a:tcPr/>
                </a:tc>
                <a:tc>
                  <a:txBody>
                    <a:bodyPr/>
                    <a:lstStyle/>
                    <a:p>
                      <a:r>
                        <a:rPr lang="en-US" dirty="0"/>
                        <a:t>Number of shares</a:t>
                      </a:r>
                    </a:p>
                  </a:txBody>
                  <a:tcPr/>
                </a:tc>
                <a:tc>
                  <a:txBody>
                    <a:bodyPr/>
                    <a:lstStyle/>
                    <a:p>
                      <a:r>
                        <a:rPr lang="en-US" dirty="0"/>
                        <a:t>Market value</a:t>
                      </a:r>
                    </a:p>
                  </a:txBody>
                  <a:tcPr/>
                </a:tc>
                <a:extLst>
                  <a:ext uri="{0D108BD9-81ED-4DB2-BD59-A6C34878D82A}">
                    <a16:rowId xmlns:a16="http://schemas.microsoft.com/office/drawing/2014/main" val="1103644647"/>
                  </a:ext>
                </a:extLst>
              </a:tr>
              <a:tr h="321733">
                <a:tc>
                  <a:txBody>
                    <a:bodyPr/>
                    <a:lstStyle/>
                    <a:p>
                      <a:r>
                        <a:rPr lang="en-US" dirty="0"/>
                        <a:t>NFF</a:t>
                      </a:r>
                    </a:p>
                  </a:txBody>
                  <a:tcPr/>
                </a:tc>
                <a:tc>
                  <a:txBody>
                    <a:bodyPr/>
                    <a:lstStyle/>
                    <a:p>
                      <a:r>
                        <a:rPr lang="en-US" sz="1800" b="1" dirty="0"/>
                        <a:t>£</a:t>
                      </a:r>
                      <a:r>
                        <a:rPr lang="en-US" dirty="0"/>
                        <a:t>35</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15733441"/>
                  </a:ext>
                </a:extLst>
              </a:tr>
              <a:tr h="563033">
                <a:tc>
                  <a:txBody>
                    <a:bodyPr/>
                    <a:lstStyle/>
                    <a:p>
                      <a:r>
                        <a:rPr lang="en-US" dirty="0"/>
                        <a: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a:t>
                      </a:r>
                      <a:r>
                        <a:rPr lang="en-US" sz="1800" b="0" dirty="0"/>
                        <a:t>2</a:t>
                      </a:r>
                      <a:r>
                        <a:rPr lang="en-US" dirty="0"/>
                        <a:t>5</a:t>
                      </a:r>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a:t>
                      </a:r>
                      <a:r>
                        <a:rPr lang="en-US" sz="1800" b="0" dirty="0"/>
                        <a:t>4</a:t>
                      </a:r>
                      <a:r>
                        <a:rPr lang="en-US" sz="1800" b="0" baseline="0" dirty="0"/>
                        <a:t> billion</a:t>
                      </a:r>
                      <a:endParaRPr lang="en-US" dirty="0"/>
                    </a:p>
                  </a:txBody>
                  <a:tcPr/>
                </a:tc>
                <a:extLst>
                  <a:ext uri="{0D108BD9-81ED-4DB2-BD59-A6C34878D82A}">
                    <a16:rowId xmlns:a16="http://schemas.microsoft.com/office/drawing/2014/main" val="4283260954"/>
                  </a:ext>
                </a:extLst>
              </a:tr>
            </a:tbl>
          </a:graphicData>
        </a:graphic>
      </p:graphicFrame>
    </p:spTree>
    <p:extLst>
      <p:ext uri="{BB962C8B-B14F-4D97-AF65-F5344CB8AC3E}">
        <p14:creationId xmlns:p14="http://schemas.microsoft.com/office/powerpoint/2010/main" val="273168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normAutofit fontScale="90000"/>
          </a:bodyPr>
          <a:lstStyle/>
          <a:p>
            <a:r>
              <a:rPr lang="en-GB" dirty="0">
                <a:solidFill>
                  <a:srgbClr val="C00000"/>
                </a:solidFill>
              </a:rPr>
              <a:t>Question 4)</a:t>
            </a:r>
          </a:p>
        </p:txBody>
      </p:sp>
      <p:sp>
        <p:nvSpPr>
          <p:cNvPr id="3" name="Content Placeholder 2"/>
          <p:cNvSpPr>
            <a:spLocks noGrp="1"/>
          </p:cNvSpPr>
          <p:nvPr>
            <p:ph idx="1"/>
          </p:nvPr>
        </p:nvSpPr>
        <p:spPr>
          <a:xfrm>
            <a:off x="611444" y="1219200"/>
            <a:ext cx="7886700" cy="4576763"/>
          </a:xfrm>
        </p:spPr>
        <p:txBody>
          <a:bodyPr>
            <a:normAutofit fontScale="85000" lnSpcReduction="20000"/>
          </a:bodyPr>
          <a:lstStyle/>
          <a:p>
            <a:pPr>
              <a:lnSpc>
                <a:spcPct val="150000"/>
              </a:lnSpc>
            </a:pPr>
            <a:r>
              <a:rPr lang="en-US" sz="2000" dirty="0"/>
              <a:t>Number of shares of LE:</a:t>
            </a:r>
            <a:endParaRPr lang="en-GB" sz="2000" dirty="0"/>
          </a:p>
          <a:p>
            <a:pPr>
              <a:lnSpc>
                <a:spcPct val="150000"/>
              </a:lnSpc>
            </a:pPr>
            <a:endParaRPr lang="en-GB" sz="2000" dirty="0"/>
          </a:p>
          <a:p>
            <a:pPr>
              <a:lnSpc>
                <a:spcPct val="150000"/>
              </a:lnSpc>
            </a:pPr>
            <a:endParaRPr lang="en-GB" sz="2000" dirty="0"/>
          </a:p>
          <a:p>
            <a:pPr>
              <a:lnSpc>
                <a:spcPct val="150000"/>
              </a:lnSpc>
            </a:pPr>
            <a:r>
              <a:rPr lang="en-US" sz="2000" dirty="0"/>
              <a:t>Including synergies, LE will be worth £4 billion + £1 billion = £5 billion, or £31.25 per share (= £5 billion / 160 million).</a:t>
            </a:r>
            <a:endParaRPr lang="en-GB" sz="2000" dirty="0"/>
          </a:p>
          <a:p>
            <a:pPr>
              <a:lnSpc>
                <a:spcPct val="150000"/>
              </a:lnSpc>
            </a:pPr>
            <a:r>
              <a:rPr lang="en-US" sz="2000" dirty="0"/>
              <a:t>Hence the maximum exchange ratio that NFF can offer is:</a:t>
            </a:r>
          </a:p>
          <a:p>
            <a:pPr>
              <a:lnSpc>
                <a:spcPct val="150000"/>
              </a:lnSpc>
            </a:pPr>
            <a:endParaRPr lang="en-US" sz="2000" dirty="0"/>
          </a:p>
          <a:p>
            <a:pPr>
              <a:lnSpc>
                <a:spcPct val="150000"/>
              </a:lnSpc>
            </a:pPr>
            <a:endParaRPr lang="en-US" sz="2000" dirty="0"/>
          </a:p>
          <a:p>
            <a:pPr>
              <a:lnSpc>
                <a:spcPct val="150000"/>
              </a:lnSpc>
            </a:pPr>
            <a:r>
              <a:rPr lang="en-US" sz="2000" dirty="0"/>
              <a:t>Thus, NFF can offer a maximum exchange ratio of 0.893 of its share in exchange of each share of LE.</a:t>
            </a:r>
            <a:endParaRPr lang="en-GB" sz="2000" dirty="0"/>
          </a:p>
          <a:p>
            <a:endParaRPr lang="en-GB" sz="2400" dirty="0"/>
          </a:p>
          <a:p>
            <a:endParaRPr lang="en-GB" sz="2400" dirty="0"/>
          </a:p>
          <a:p>
            <a:endParaRPr lang="en-GB" sz="2400" dirty="0"/>
          </a:p>
        </p:txBody>
      </p:sp>
      <p:sp>
        <p:nvSpPr>
          <p:cNvPr id="9" name="Rectangle 7"/>
          <p:cNvSpPr>
            <a:spLocks noChangeArrowheads="1"/>
          </p:cNvSpPr>
          <p:nvPr/>
        </p:nvSpPr>
        <p:spPr bwMode="auto">
          <a:xfrm>
            <a:off x="137160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mc:AlternateContent xmlns:mc="http://schemas.openxmlformats.org/markup-compatibility/2006" xmlns:a14="http://schemas.microsoft.com/office/drawing/2010/main">
        <mc:Choice Requires="a14">
          <p:sp>
            <p:nvSpPr>
              <p:cNvPr id="10" name="Object 9"/>
              <p:cNvSpPr txBox="1"/>
              <p:nvPr/>
            </p:nvSpPr>
            <p:spPr bwMode="auto">
              <a:xfrm>
                <a:off x="1354138" y="1781175"/>
                <a:ext cx="5311775" cy="657225"/>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r>
                        <m:rPr>
                          <m:nor/>
                        </m:rPr>
                        <a:rPr lang="es-ES" i="0">
                          <a:solidFill>
                            <a:srgbClr val="000000"/>
                          </a:solidFill>
                          <a:latin typeface="Cambria Math" panose="02040503050406030204" pitchFamily="18" charset="0"/>
                        </a:rPr>
                        <m:t>Number</m:t>
                      </m:r>
                      <m:r>
                        <m:rPr>
                          <m:nor/>
                        </m:rPr>
                        <a:rPr lang="es-ES" i="0">
                          <a:solidFill>
                            <a:srgbClr val="000000"/>
                          </a:solidFill>
                          <a:latin typeface="Cambria Math" panose="02040503050406030204" pitchFamily="18" charset="0"/>
                        </a:rPr>
                        <m:t> </m:t>
                      </m:r>
                      <m:r>
                        <m:rPr>
                          <m:nor/>
                        </m:rPr>
                        <a:rPr lang="es-ES" i="0">
                          <a:solidFill>
                            <a:srgbClr val="000000"/>
                          </a:solidFill>
                          <a:latin typeface="Cambria Math" panose="02040503050406030204" pitchFamily="18" charset="0"/>
                        </a:rPr>
                        <m:t>of</m:t>
                      </m:r>
                      <m:r>
                        <m:rPr>
                          <m:nor/>
                        </m:rPr>
                        <a:rPr lang="es-ES" i="0">
                          <a:solidFill>
                            <a:srgbClr val="000000"/>
                          </a:solidFill>
                          <a:latin typeface="Cambria Math" panose="02040503050406030204" pitchFamily="18" charset="0"/>
                        </a:rPr>
                        <m:t> </m:t>
                      </m:r>
                      <m:r>
                        <m:rPr>
                          <m:nor/>
                        </m:rPr>
                        <a:rPr lang="es-ES" i="0">
                          <a:solidFill>
                            <a:srgbClr val="000000"/>
                          </a:solidFill>
                          <a:latin typeface="Cambria Math" panose="02040503050406030204" pitchFamily="18" charset="0"/>
                        </a:rPr>
                        <m:t>shares</m:t>
                      </m:r>
                      <m:r>
                        <a:rPr lang="es-ES" i="1">
                          <a:solidFill>
                            <a:srgbClr val="000000"/>
                          </a:solidFill>
                          <a:latin typeface="Cambria Math" panose="02040503050406030204" pitchFamily="18" charset="0"/>
                        </a:rPr>
                        <m:t>=</m:t>
                      </m:r>
                      <m:f>
                        <m:fPr>
                          <m:ctrlPr>
                            <a:rPr lang="es-ES" i="1">
                              <a:solidFill>
                                <a:srgbClr val="000000"/>
                              </a:solidFill>
                              <a:latin typeface="Cambria Math" panose="02040503050406030204" pitchFamily="18" charset="0"/>
                            </a:rPr>
                          </m:ctrlPr>
                        </m:fPr>
                        <m:num>
                          <m:r>
                            <m:rPr>
                              <m:nor/>
                            </m:rPr>
                            <a:rPr lang="en-US" dirty="0"/>
                            <m:t>£</m:t>
                          </m:r>
                          <m:r>
                            <a:rPr lang="es-ES" i="1">
                              <a:solidFill>
                                <a:srgbClr val="000000"/>
                              </a:solidFill>
                              <a:latin typeface="Cambria Math" panose="02040503050406030204" pitchFamily="18" charset="0"/>
                            </a:rPr>
                            <m:t>4,000,000,000</m:t>
                          </m:r>
                        </m:num>
                        <m:den>
                          <m:r>
                            <m:rPr>
                              <m:nor/>
                            </m:rPr>
                            <a:rPr lang="en-US" dirty="0"/>
                            <m:t>£</m:t>
                          </m:r>
                          <m:r>
                            <a:rPr lang="es-ES" i="1">
                              <a:solidFill>
                                <a:srgbClr val="000000"/>
                              </a:solidFill>
                              <a:latin typeface="Cambria Math" panose="02040503050406030204" pitchFamily="18" charset="0"/>
                            </a:rPr>
                            <m:t>25</m:t>
                          </m:r>
                        </m:den>
                      </m:f>
                      <m:r>
                        <a:rPr lang="es-ES" i="1">
                          <a:solidFill>
                            <a:srgbClr val="000000"/>
                          </a:solidFill>
                          <a:latin typeface="Cambria Math" panose="02040503050406030204" pitchFamily="18" charset="0"/>
                        </a:rPr>
                        <m:t>=160,000,000.</m:t>
                      </m:r>
                    </m:oMath>
                  </m:oMathPara>
                </a14:m>
                <a:endParaRPr lang="es-ES" dirty="0"/>
              </a:p>
            </p:txBody>
          </p:sp>
        </mc:Choice>
        <mc:Fallback xmlns="">
          <p:sp>
            <p:nvSpPr>
              <p:cNvPr id="10" name="Object 9"/>
              <p:cNvSpPr txBox="1">
                <a:spLocks noRot="1" noChangeAspect="1" noMove="1" noResize="1" noEditPoints="1" noAdjustHandles="1" noChangeArrowheads="1" noChangeShapeType="1" noTextEdit="1"/>
              </p:cNvSpPr>
              <p:nvPr/>
            </p:nvSpPr>
            <p:spPr bwMode="auto">
              <a:xfrm>
                <a:off x="1354138" y="1781175"/>
                <a:ext cx="5311775" cy="657225"/>
              </a:xfrm>
              <a:prstGeom prst="rect">
                <a:avLst/>
              </a:prstGeom>
              <a:blipFill>
                <a:blip r:embed="rId2"/>
                <a:stretch>
                  <a:fillRect/>
                </a:stretch>
              </a:blipFill>
            </p:spPr>
            <p:txBody>
              <a:bodyPr/>
              <a:lstStyle/>
              <a:p>
                <a:r>
                  <a:rPr lang="es-ES">
                    <a:noFill/>
                  </a:rPr>
                  <a:t> </a:t>
                </a:r>
              </a:p>
            </p:txBody>
          </p:sp>
        </mc:Fallback>
      </mc:AlternateContent>
      <p:sp>
        <p:nvSpPr>
          <p:cNvPr id="11" name="Rectangle 9"/>
          <p:cNvSpPr>
            <a:spLocks noChangeArrowheads="1"/>
          </p:cNvSpPr>
          <p:nvPr/>
        </p:nvSpPr>
        <p:spPr bwMode="auto">
          <a:xfrm>
            <a:off x="3333750" y="518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mc:AlternateContent xmlns:mc="http://schemas.openxmlformats.org/markup-compatibility/2006" xmlns:a14="http://schemas.microsoft.com/office/drawing/2010/main">
        <mc:Choice Requires="a14">
          <p:sp>
            <p:nvSpPr>
              <p:cNvPr id="12" name="Object 11"/>
              <p:cNvSpPr txBox="1"/>
              <p:nvPr/>
            </p:nvSpPr>
            <p:spPr bwMode="auto">
              <a:xfrm>
                <a:off x="2743200" y="3810000"/>
                <a:ext cx="3424238" cy="681038"/>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r>
                        <m:rPr>
                          <m:nor/>
                        </m:rPr>
                        <a:rPr lang="es-ES" i="0">
                          <a:solidFill>
                            <a:srgbClr val="000000"/>
                          </a:solidFill>
                          <a:latin typeface="Cambria Math" panose="02040503050406030204" pitchFamily="18" charset="0"/>
                        </a:rPr>
                        <m:t>Exchange</m:t>
                      </m:r>
                      <m:r>
                        <m:rPr>
                          <m:nor/>
                        </m:rPr>
                        <a:rPr lang="es-ES" i="0">
                          <a:solidFill>
                            <a:srgbClr val="000000"/>
                          </a:solidFill>
                          <a:latin typeface="Cambria Math" panose="02040503050406030204" pitchFamily="18" charset="0"/>
                        </a:rPr>
                        <m:t> </m:t>
                      </m:r>
                      <m:r>
                        <m:rPr>
                          <m:nor/>
                        </m:rPr>
                        <a:rPr lang="es-ES" i="0">
                          <a:solidFill>
                            <a:srgbClr val="000000"/>
                          </a:solidFill>
                          <a:latin typeface="Cambria Math" panose="02040503050406030204" pitchFamily="18" charset="0"/>
                        </a:rPr>
                        <m:t>ratio</m:t>
                      </m:r>
                      <m:r>
                        <a:rPr lang="es-ES" i="1">
                          <a:solidFill>
                            <a:srgbClr val="000000"/>
                          </a:solidFill>
                          <a:latin typeface="Cambria Math" panose="02040503050406030204" pitchFamily="18" charset="0"/>
                        </a:rPr>
                        <m:t>=</m:t>
                      </m:r>
                      <m:f>
                        <m:fPr>
                          <m:ctrlPr>
                            <a:rPr lang="es-ES" i="1">
                              <a:solidFill>
                                <a:srgbClr val="000000"/>
                              </a:solidFill>
                              <a:latin typeface="Cambria Math" panose="02040503050406030204" pitchFamily="18" charset="0"/>
                            </a:rPr>
                          </m:ctrlPr>
                        </m:fPr>
                        <m:num>
                          <m:r>
                            <m:rPr>
                              <m:nor/>
                            </m:rPr>
                            <a:rPr lang="en-US" dirty="0"/>
                            <m:t>£</m:t>
                          </m:r>
                          <m:r>
                            <a:rPr lang="es-ES" i="1">
                              <a:solidFill>
                                <a:srgbClr val="000000"/>
                              </a:solidFill>
                              <a:latin typeface="Cambria Math" panose="02040503050406030204" pitchFamily="18" charset="0"/>
                            </a:rPr>
                            <m:t>31.25</m:t>
                          </m:r>
                        </m:num>
                        <m:den>
                          <m:r>
                            <m:rPr>
                              <m:nor/>
                            </m:rPr>
                            <a:rPr lang="en-US" dirty="0"/>
                            <m:t>£</m:t>
                          </m:r>
                          <m:r>
                            <a:rPr lang="es-ES" i="1">
                              <a:solidFill>
                                <a:srgbClr val="000000"/>
                              </a:solidFill>
                              <a:latin typeface="Cambria Math" panose="02040503050406030204" pitchFamily="18" charset="0"/>
                            </a:rPr>
                            <m:t>35</m:t>
                          </m:r>
                        </m:den>
                      </m:f>
                      <m:r>
                        <a:rPr lang="es-ES" i="1">
                          <a:solidFill>
                            <a:srgbClr val="000000"/>
                          </a:solidFill>
                          <a:latin typeface="Cambria Math" panose="02040503050406030204" pitchFamily="18" charset="0"/>
                        </a:rPr>
                        <m:t>=0.893.</m:t>
                      </m:r>
                    </m:oMath>
                  </m:oMathPara>
                </a14:m>
                <a:endParaRPr lang="es-ES" dirty="0"/>
              </a:p>
            </p:txBody>
          </p:sp>
        </mc:Choice>
        <mc:Fallback xmlns="">
          <p:sp>
            <p:nvSpPr>
              <p:cNvPr id="12" name="Object 11"/>
              <p:cNvSpPr txBox="1">
                <a:spLocks noRot="1" noChangeAspect="1" noMove="1" noResize="1" noEditPoints="1" noAdjustHandles="1" noChangeArrowheads="1" noChangeShapeType="1" noTextEdit="1"/>
              </p:cNvSpPr>
              <p:nvPr/>
            </p:nvSpPr>
            <p:spPr bwMode="auto">
              <a:xfrm>
                <a:off x="2743200" y="3810000"/>
                <a:ext cx="3424238" cy="681038"/>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72540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30C0-29F4-4C1B-97A8-03AE7A824EAA}"/>
              </a:ext>
            </a:extLst>
          </p:cNvPr>
          <p:cNvSpPr>
            <a:spLocks noGrp="1"/>
          </p:cNvSpPr>
          <p:nvPr>
            <p:ph type="title"/>
          </p:nvPr>
        </p:nvSpPr>
        <p:spPr>
          <a:xfrm>
            <a:off x="628650" y="365127"/>
            <a:ext cx="7886700" cy="625474"/>
          </a:xfrm>
        </p:spPr>
        <p:txBody>
          <a:bodyPr>
            <a:normAutofit fontScale="90000"/>
          </a:bodyPr>
          <a:lstStyle/>
          <a:p>
            <a:r>
              <a:rPr lang="es-ES" dirty="0" err="1">
                <a:solidFill>
                  <a:schemeClr val="accent6"/>
                </a:solidFill>
              </a:rPr>
              <a:t>Question</a:t>
            </a:r>
            <a:r>
              <a:rPr lang="es-ES" dirty="0">
                <a:solidFill>
                  <a:schemeClr val="accent6"/>
                </a:solidFill>
              </a:rPr>
              <a:t> 5) </a:t>
            </a:r>
          </a:p>
        </p:txBody>
      </p:sp>
      <p:sp>
        <p:nvSpPr>
          <p:cNvPr id="3" name="Content Placeholder 2">
            <a:extLst>
              <a:ext uri="{FF2B5EF4-FFF2-40B4-BE49-F238E27FC236}">
                <a16:creationId xmlns:a16="http://schemas.microsoft.com/office/drawing/2014/main" id="{10CF57B4-0611-47D9-8EEE-C99A1F2CC2CC}"/>
              </a:ext>
            </a:extLst>
          </p:cNvPr>
          <p:cNvSpPr>
            <a:spLocks noGrp="1"/>
          </p:cNvSpPr>
          <p:nvPr>
            <p:ph idx="1"/>
          </p:nvPr>
        </p:nvSpPr>
        <p:spPr>
          <a:xfrm>
            <a:off x="628650" y="1143000"/>
            <a:ext cx="7886700" cy="5033963"/>
          </a:xfrm>
        </p:spPr>
        <p:txBody>
          <a:bodyPr>
            <a:normAutofit/>
          </a:bodyPr>
          <a:lstStyle/>
          <a:p>
            <a:pPr marL="0" indent="0" algn="just">
              <a:buNone/>
            </a:pPr>
            <a:r>
              <a:rPr lang="en-US" sz="1800" dirty="0" err="1"/>
              <a:t>ExpensiveCo</a:t>
            </a:r>
            <a:r>
              <a:rPr lang="en-US" sz="1800" dirty="0"/>
              <a:t> has earnings per share of £2. It has 9 million shares outstanding and is trading at £19 per share. </a:t>
            </a:r>
            <a:r>
              <a:rPr lang="en-US" sz="1800" dirty="0" err="1"/>
              <a:t>ExpensiveCo</a:t>
            </a:r>
            <a:r>
              <a:rPr lang="en-US" sz="1800" dirty="0"/>
              <a:t> is thinking of buying </a:t>
            </a:r>
            <a:r>
              <a:rPr lang="en-US" sz="1800" dirty="0" err="1"/>
              <a:t>CheapCo</a:t>
            </a:r>
            <a:r>
              <a:rPr lang="en-US" sz="1800" dirty="0"/>
              <a:t>, which has earnings per share of £1.25, 5.2 million shares outstanding, and a price per share of £13. </a:t>
            </a:r>
            <a:r>
              <a:rPr lang="en-US" sz="1800" dirty="0" err="1"/>
              <a:t>ExpensiveCo</a:t>
            </a:r>
            <a:r>
              <a:rPr lang="en-US" sz="1800" dirty="0"/>
              <a:t> will pay for </a:t>
            </a:r>
            <a:r>
              <a:rPr lang="en-US" sz="1800" dirty="0" err="1"/>
              <a:t>CheapCo</a:t>
            </a:r>
            <a:r>
              <a:rPr lang="en-US" sz="1800" dirty="0"/>
              <a:t> by issuing new shares. There are no expected synergies from the transaction. If </a:t>
            </a:r>
            <a:r>
              <a:rPr lang="en-US" sz="1800" dirty="0" err="1"/>
              <a:t>ExpensiveCo</a:t>
            </a:r>
            <a:r>
              <a:rPr lang="en-US" sz="1800" dirty="0"/>
              <a:t> offers an exchange ratio such that, at current pre-announcement share prices for both firms, the offer represents a 22% premium to buy </a:t>
            </a:r>
            <a:r>
              <a:rPr lang="en-US" sz="1800" dirty="0" err="1"/>
              <a:t>CheapCo</a:t>
            </a:r>
            <a:r>
              <a:rPr lang="en-US" sz="1800" dirty="0"/>
              <a:t>,  </a:t>
            </a:r>
            <a:endParaRPr lang="es-ES" sz="1800" b="1" dirty="0"/>
          </a:p>
          <a:p>
            <a:pPr marL="0" indent="0" algn="just">
              <a:buNone/>
            </a:pPr>
            <a:endParaRPr lang="es-ES" sz="1800" b="1" dirty="0"/>
          </a:p>
          <a:p>
            <a:pPr marL="800100" lvl="1" indent="-342900" algn="just" fontAlgn="base">
              <a:buAutoNum type="alphaLcParenR"/>
            </a:pPr>
            <a:r>
              <a:rPr lang="en-US" sz="1800" dirty="0"/>
              <a:t>Calculate the price per share of the combined corporation after the merger. </a:t>
            </a:r>
            <a:endParaRPr lang="es-ES" sz="1800" dirty="0"/>
          </a:p>
          <a:p>
            <a:pPr marL="800100" lvl="1" indent="-342900" algn="just" fontAlgn="base">
              <a:buAutoNum type="alphaLcParenR"/>
            </a:pPr>
            <a:r>
              <a:rPr lang="en-US" sz="1800" dirty="0"/>
              <a:t>What is the price per share of the </a:t>
            </a:r>
            <a:r>
              <a:rPr lang="en-US" sz="1800" dirty="0" err="1"/>
              <a:t>ExpensiveCo</a:t>
            </a:r>
            <a:r>
              <a:rPr lang="en-US" sz="1800" dirty="0"/>
              <a:t> immediately after the announcement? </a:t>
            </a:r>
          </a:p>
          <a:p>
            <a:pPr marL="800100" lvl="1" indent="-342900" algn="just" fontAlgn="base">
              <a:buAutoNum type="alphaLcParenR"/>
            </a:pPr>
            <a:r>
              <a:rPr lang="en-US" sz="1800" dirty="0"/>
              <a:t>What is the price per share of the target company immediately after the announcement? </a:t>
            </a:r>
          </a:p>
          <a:p>
            <a:pPr marL="800100" lvl="1" indent="-342900" algn="just" fontAlgn="base">
              <a:buFont typeface="Arial" panose="020B0604020202020204" pitchFamily="34" charset="0"/>
              <a:buAutoNum type="alphaLcParenR"/>
            </a:pPr>
            <a:r>
              <a:rPr lang="en-US" sz="1800" dirty="0"/>
              <a:t>What is the actual premium the bidder will pay</a:t>
            </a:r>
            <a:r>
              <a:rPr lang="en-US" dirty="0"/>
              <a:t>? </a:t>
            </a:r>
            <a:endParaRPr lang="es-ES" dirty="0"/>
          </a:p>
          <a:p>
            <a:pPr marL="457200" lvl="1" indent="0" algn="just" fontAlgn="base">
              <a:buNone/>
            </a:pPr>
            <a:endParaRPr lang="es-ES" sz="1800" dirty="0"/>
          </a:p>
          <a:p>
            <a:pPr algn="just"/>
            <a:endParaRPr lang="es-ES" sz="1800" dirty="0"/>
          </a:p>
        </p:txBody>
      </p:sp>
    </p:spTree>
    <p:extLst>
      <p:ext uri="{BB962C8B-B14F-4D97-AF65-F5344CB8AC3E}">
        <p14:creationId xmlns:p14="http://schemas.microsoft.com/office/powerpoint/2010/main" val="87959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EA6FA-47DE-4550-994F-00F3CD9EAE98}"/>
              </a:ext>
            </a:extLst>
          </p:cNvPr>
          <p:cNvSpPr>
            <a:spLocks noGrp="1"/>
          </p:cNvSpPr>
          <p:nvPr>
            <p:ph type="title"/>
          </p:nvPr>
        </p:nvSpPr>
        <p:spPr>
          <a:xfrm>
            <a:off x="628650" y="365127"/>
            <a:ext cx="7600950" cy="396874"/>
          </a:xfrm>
        </p:spPr>
        <p:txBody>
          <a:bodyPr>
            <a:normAutofit fontScale="90000"/>
          </a:bodyPr>
          <a:lstStyle/>
          <a:p>
            <a:r>
              <a:rPr lang="es-ES" dirty="0" err="1">
                <a:solidFill>
                  <a:schemeClr val="accent6"/>
                </a:solidFill>
              </a:rPr>
              <a:t>Question</a:t>
            </a:r>
            <a:r>
              <a:rPr lang="es-ES" dirty="0">
                <a:solidFill>
                  <a:schemeClr val="accent6"/>
                </a:solidFill>
              </a:rPr>
              <a:t> 5-a)</a:t>
            </a:r>
          </a:p>
        </p:txBody>
      </p:sp>
      <p:sp>
        <p:nvSpPr>
          <p:cNvPr id="3" name="Content Placeholder 2">
            <a:extLst>
              <a:ext uri="{FF2B5EF4-FFF2-40B4-BE49-F238E27FC236}">
                <a16:creationId xmlns:a16="http://schemas.microsoft.com/office/drawing/2014/main" id="{3870C571-899D-4EA0-890D-33118C395303}"/>
              </a:ext>
            </a:extLst>
          </p:cNvPr>
          <p:cNvSpPr>
            <a:spLocks noGrp="1"/>
          </p:cNvSpPr>
          <p:nvPr>
            <p:ph idx="1"/>
          </p:nvPr>
        </p:nvSpPr>
        <p:spPr>
          <a:xfrm>
            <a:off x="618490" y="914400"/>
            <a:ext cx="8296910" cy="4652963"/>
          </a:xfrm>
        </p:spPr>
        <p:txBody>
          <a:bodyPr>
            <a:noAutofit/>
          </a:bodyPr>
          <a:lstStyle/>
          <a:p>
            <a:pPr marL="0" indent="0" fontAlgn="base">
              <a:buNone/>
            </a:pPr>
            <a:r>
              <a:rPr lang="en-US" sz="2000" dirty="0"/>
              <a:t>Value of </a:t>
            </a:r>
            <a:r>
              <a:rPr lang="en-US" sz="2000" dirty="0" err="1"/>
              <a:t>CheapCo</a:t>
            </a:r>
            <a:r>
              <a:rPr lang="en-US" sz="2000" dirty="0"/>
              <a:t> = £13 × 1.22 per share ×5.2million shares = £82.472 million.</a:t>
            </a:r>
            <a:endParaRPr lang="es-ES" sz="2000" dirty="0"/>
          </a:p>
          <a:p>
            <a:pPr marL="0" indent="0" fontAlgn="base">
              <a:buNone/>
            </a:pPr>
            <a:endParaRPr lang="es-ES" sz="2000" dirty="0"/>
          </a:p>
          <a:p>
            <a:pPr marL="0" indent="0" fontAlgn="base">
              <a:buNone/>
            </a:pPr>
            <a:r>
              <a:rPr lang="en-GB" sz="2000" dirty="0"/>
              <a:t>Therefore </a:t>
            </a:r>
            <a:r>
              <a:rPr lang="en-GB" sz="2000" dirty="0" err="1"/>
              <a:t>ExpensiveCo</a:t>
            </a:r>
            <a:r>
              <a:rPr lang="en-GB" sz="2000" dirty="0"/>
              <a:t>. will have to issue £82.472 million/£19 per share = 4.34 million new shares to fund the deal.</a:t>
            </a:r>
          </a:p>
          <a:p>
            <a:pPr marL="0" indent="0" fontAlgn="base">
              <a:buNone/>
            </a:pPr>
            <a:endParaRPr lang="es-ES" sz="2000" dirty="0"/>
          </a:p>
          <a:p>
            <a:pPr marL="0" indent="0" fontAlgn="base">
              <a:buNone/>
            </a:pPr>
            <a:r>
              <a:rPr lang="en-GB" sz="2000" dirty="0"/>
              <a:t>This will give </a:t>
            </a:r>
            <a:r>
              <a:rPr lang="en-GB" sz="2000" dirty="0" err="1"/>
              <a:t>ExpensiveCo</a:t>
            </a:r>
            <a:r>
              <a:rPr lang="en-GB" sz="2000" dirty="0"/>
              <a:t>. 9 + 4.34 million shares = 13.34 million shares post merger. </a:t>
            </a:r>
          </a:p>
          <a:p>
            <a:pPr marL="0" indent="0" fontAlgn="base">
              <a:buNone/>
            </a:pPr>
            <a:endParaRPr lang="es-ES" sz="2000" dirty="0"/>
          </a:p>
          <a:p>
            <a:pPr marL="0" indent="0" fontAlgn="base">
              <a:buNone/>
            </a:pPr>
            <a:r>
              <a:rPr lang="en-US" sz="2000" dirty="0"/>
              <a:t>The total value of </a:t>
            </a:r>
            <a:r>
              <a:rPr lang="en-US" sz="2000" dirty="0" err="1"/>
              <a:t>ExpensiveCo</a:t>
            </a:r>
            <a:r>
              <a:rPr lang="en-US" sz="2000" dirty="0"/>
              <a:t>. premerger is £19 per share × 9 million shares = £171 million and the value of </a:t>
            </a:r>
            <a:r>
              <a:rPr lang="en-US" sz="2000" dirty="0" err="1"/>
              <a:t>CheapCo</a:t>
            </a:r>
            <a:r>
              <a:rPr lang="en-US" sz="2000" dirty="0"/>
              <a:t> premerger is £13 per share × 5.2 million shares = £67.6 million , for a combined value of £238.6 million.</a:t>
            </a:r>
            <a:endParaRPr lang="es-ES" sz="2000" dirty="0"/>
          </a:p>
          <a:p>
            <a:pPr marL="0" indent="0" fontAlgn="base">
              <a:buNone/>
            </a:pPr>
            <a:endParaRPr lang="es-ES" sz="2000" dirty="0"/>
          </a:p>
          <a:p>
            <a:pPr marL="0" indent="0" fontAlgn="base">
              <a:buNone/>
            </a:pPr>
            <a:r>
              <a:rPr lang="en-US" sz="2000" dirty="0"/>
              <a:t>The share price after the merger is £238.6 million/13.34 million shares = £17.89.</a:t>
            </a:r>
            <a:endParaRPr lang="es-ES" sz="2000" dirty="0"/>
          </a:p>
          <a:p>
            <a:pPr marL="0" indent="0" fontAlgn="base">
              <a:buNone/>
            </a:pPr>
            <a:endParaRPr lang="es-ES" sz="2000" dirty="0"/>
          </a:p>
          <a:p>
            <a:endParaRPr lang="es-ES" sz="2000" dirty="0"/>
          </a:p>
        </p:txBody>
      </p:sp>
    </p:spTree>
    <p:extLst>
      <p:ext uri="{BB962C8B-B14F-4D97-AF65-F5344CB8AC3E}">
        <p14:creationId xmlns:p14="http://schemas.microsoft.com/office/powerpoint/2010/main" val="322897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6351-3DF4-4226-9E09-0D6ED553D7EE}"/>
              </a:ext>
            </a:extLst>
          </p:cNvPr>
          <p:cNvSpPr>
            <a:spLocks noGrp="1"/>
          </p:cNvSpPr>
          <p:nvPr>
            <p:ph type="title"/>
          </p:nvPr>
        </p:nvSpPr>
        <p:spPr>
          <a:xfrm>
            <a:off x="628650" y="365127"/>
            <a:ext cx="7886700" cy="777874"/>
          </a:xfrm>
        </p:spPr>
        <p:txBody>
          <a:bodyPr/>
          <a:lstStyle/>
          <a:p>
            <a:r>
              <a:rPr lang="es-ES" dirty="0" err="1">
                <a:solidFill>
                  <a:schemeClr val="accent6"/>
                </a:solidFill>
              </a:rPr>
              <a:t>Question</a:t>
            </a:r>
            <a:r>
              <a:rPr lang="es-ES" dirty="0">
                <a:solidFill>
                  <a:schemeClr val="accent6"/>
                </a:solidFill>
              </a:rPr>
              <a:t> 5-b) - c) and d)</a:t>
            </a:r>
          </a:p>
        </p:txBody>
      </p:sp>
      <p:sp>
        <p:nvSpPr>
          <p:cNvPr id="3" name="Content Placeholder 2">
            <a:extLst>
              <a:ext uri="{FF2B5EF4-FFF2-40B4-BE49-F238E27FC236}">
                <a16:creationId xmlns:a16="http://schemas.microsoft.com/office/drawing/2014/main" id="{38798C71-CAE1-481E-8837-00C4D7721D75}"/>
              </a:ext>
            </a:extLst>
          </p:cNvPr>
          <p:cNvSpPr>
            <a:spLocks noGrp="1"/>
          </p:cNvSpPr>
          <p:nvPr>
            <p:ph idx="1"/>
          </p:nvPr>
        </p:nvSpPr>
        <p:spPr>
          <a:xfrm>
            <a:off x="628650" y="1219200"/>
            <a:ext cx="8286750" cy="4957763"/>
          </a:xfrm>
        </p:spPr>
        <p:txBody>
          <a:bodyPr>
            <a:normAutofit lnSpcReduction="10000"/>
          </a:bodyPr>
          <a:lstStyle/>
          <a:p>
            <a:pPr marL="0" indent="0">
              <a:buNone/>
            </a:pPr>
            <a:r>
              <a:rPr lang="es-ES" sz="2400" dirty="0"/>
              <a:t>b) </a:t>
            </a:r>
            <a:r>
              <a:rPr lang="en-US" sz="2400" dirty="0"/>
              <a:t>The share price after the merger is £238.6  million/13.34 million shares = £17.89 and this will be immediately felt in </a:t>
            </a:r>
            <a:r>
              <a:rPr lang="en-US" sz="2400" dirty="0" err="1"/>
              <a:t>ExpensiveCo</a:t>
            </a:r>
            <a:r>
              <a:rPr lang="en-US" sz="2400" dirty="0"/>
              <a:t>.'s stock price at the announcement. </a:t>
            </a:r>
          </a:p>
          <a:p>
            <a:pPr marL="0" indent="0">
              <a:buNone/>
            </a:pPr>
            <a:endParaRPr lang="es-ES" sz="2400" dirty="0"/>
          </a:p>
          <a:p>
            <a:pPr marL="0" indent="0" fontAlgn="base">
              <a:buNone/>
            </a:pPr>
            <a:r>
              <a:rPr lang="es-ES" sz="2400" dirty="0"/>
              <a:t>c) Price </a:t>
            </a:r>
            <a:r>
              <a:rPr lang="es-ES" sz="2400" dirty="0" err="1"/>
              <a:t>of</a:t>
            </a:r>
            <a:r>
              <a:rPr lang="es-ES" sz="2400" dirty="0"/>
              <a:t> target after </a:t>
            </a:r>
            <a:r>
              <a:rPr lang="es-ES" sz="2400" dirty="0" err="1"/>
              <a:t>announcement</a:t>
            </a:r>
            <a:r>
              <a:rPr lang="es-ES" sz="2400" dirty="0"/>
              <a:t>: t</a:t>
            </a:r>
            <a:r>
              <a:rPr lang="en-GB" sz="2400" dirty="0"/>
              <a:t>he </a:t>
            </a:r>
            <a:r>
              <a:rPr lang="en-GB" sz="2400" dirty="0" err="1"/>
              <a:t>CheapCo</a:t>
            </a:r>
            <a:r>
              <a:rPr lang="en-GB" sz="2400" dirty="0"/>
              <a:t> shareholders will own 4.34 /13.34 = 32.54% percent of the company worth £238.36 million = £77.633 million in value. </a:t>
            </a:r>
            <a:endParaRPr lang="es-ES" sz="2400" dirty="0"/>
          </a:p>
          <a:p>
            <a:pPr marL="0" indent="0" fontAlgn="base">
              <a:buNone/>
            </a:pPr>
            <a:r>
              <a:rPr lang="en-US" sz="2400" dirty="0"/>
              <a:t>The per share price can be calculated by dividing the £77.633 million in value by 5.2 million shares of </a:t>
            </a:r>
            <a:r>
              <a:rPr lang="en-US" sz="2400" dirty="0" err="1"/>
              <a:t>CheapCo</a:t>
            </a:r>
            <a:r>
              <a:rPr lang="en-US" sz="2400" dirty="0"/>
              <a:t> = £14.92 per share.</a:t>
            </a:r>
          </a:p>
          <a:p>
            <a:pPr marL="0" indent="0" fontAlgn="base">
              <a:buNone/>
            </a:pPr>
            <a:endParaRPr lang="en-US" sz="2400" dirty="0"/>
          </a:p>
          <a:p>
            <a:pPr marL="0" indent="0" fontAlgn="base">
              <a:buNone/>
            </a:pPr>
            <a:r>
              <a:rPr lang="en-US" sz="2400" dirty="0"/>
              <a:t>d) </a:t>
            </a:r>
            <a:r>
              <a:rPr lang="en-US" sz="2400" dirty="0" err="1"/>
              <a:t>ExpensiveCo</a:t>
            </a:r>
            <a:r>
              <a:rPr lang="en-US" sz="2400" dirty="0"/>
              <a:t>. is paying £77.633 million for a company worth £67.6 million.    </a:t>
            </a:r>
            <a:endParaRPr lang="es-ES" sz="2400" dirty="0"/>
          </a:p>
          <a:p>
            <a:pPr marL="0" indent="0">
              <a:buNone/>
            </a:pPr>
            <a:r>
              <a:rPr lang="en-US" sz="2400" dirty="0"/>
              <a:t>The premium is 77.63/67.6 -1 =15% </a:t>
            </a:r>
            <a:endParaRPr lang="es-ES" sz="2400" dirty="0"/>
          </a:p>
          <a:p>
            <a:endParaRPr lang="es-ES" sz="2400" dirty="0"/>
          </a:p>
        </p:txBody>
      </p:sp>
    </p:spTree>
    <p:extLst>
      <p:ext uri="{BB962C8B-B14F-4D97-AF65-F5344CB8AC3E}">
        <p14:creationId xmlns:p14="http://schemas.microsoft.com/office/powerpoint/2010/main" val="142251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normAutofit fontScale="90000"/>
          </a:bodyPr>
          <a:lstStyle/>
          <a:p>
            <a:r>
              <a:rPr lang="en-GB" dirty="0">
                <a:solidFill>
                  <a:srgbClr val="C00000"/>
                </a:solidFill>
              </a:rPr>
              <a:t>Question 6)</a:t>
            </a:r>
          </a:p>
        </p:txBody>
      </p:sp>
      <p:sp>
        <p:nvSpPr>
          <p:cNvPr id="3" name="Content Placeholder 2"/>
          <p:cNvSpPr>
            <a:spLocks noGrp="1"/>
          </p:cNvSpPr>
          <p:nvPr>
            <p:ph idx="1"/>
          </p:nvPr>
        </p:nvSpPr>
        <p:spPr>
          <a:xfrm>
            <a:off x="228600" y="1143000"/>
            <a:ext cx="8534400" cy="4724400"/>
          </a:xfrm>
        </p:spPr>
        <p:txBody>
          <a:bodyPr>
            <a:normAutofit fontScale="70000" lnSpcReduction="20000"/>
          </a:bodyPr>
          <a:lstStyle/>
          <a:p>
            <a:pPr marL="0" indent="0" algn="just">
              <a:lnSpc>
                <a:spcPct val="120000"/>
              </a:lnSpc>
              <a:spcBef>
                <a:spcPts val="600"/>
              </a:spcBef>
              <a:buNone/>
            </a:pPr>
            <a:r>
              <a:rPr lang="en-US" dirty="0"/>
              <a:t>ABC has 1 million shares outstanding, each of which has a price of £20. It has made a takeover offer of XYZ Corporation which has 1 million shares outstanding and a price per share of £2.50. Assume that </a:t>
            </a:r>
            <a:r>
              <a:rPr lang="en-US" u="sng" dirty="0"/>
              <a:t>the takeover will occur with certainty</a:t>
            </a:r>
            <a:r>
              <a:rPr lang="en-US" dirty="0"/>
              <a:t> and all market participants know this. Furthermore, </a:t>
            </a:r>
            <a:r>
              <a:rPr lang="en-US" u="sng" dirty="0"/>
              <a:t>there are no synergies to merging the two firms.</a:t>
            </a:r>
            <a:endParaRPr lang="en-GB" u="sng" dirty="0"/>
          </a:p>
          <a:p>
            <a:pPr algn="just">
              <a:lnSpc>
                <a:spcPct val="120000"/>
              </a:lnSpc>
              <a:spcBef>
                <a:spcPts val="600"/>
              </a:spcBef>
            </a:pPr>
            <a:r>
              <a:rPr lang="en-US" dirty="0"/>
              <a:t>A) Assume ABC made </a:t>
            </a:r>
            <a:r>
              <a:rPr lang="en-US" u="sng" dirty="0"/>
              <a:t>a cash offer </a:t>
            </a:r>
            <a:r>
              <a:rPr lang="en-US" dirty="0"/>
              <a:t>to purchase XYZ for £3 million. What happens to the price of ABC and XYZ on the announcement? What premium over the current market price does this offer represent?</a:t>
            </a:r>
            <a:endParaRPr lang="en-GB" dirty="0"/>
          </a:p>
          <a:p>
            <a:pPr algn="just">
              <a:lnSpc>
                <a:spcPct val="120000"/>
              </a:lnSpc>
              <a:spcBef>
                <a:spcPts val="600"/>
              </a:spcBef>
            </a:pPr>
            <a:r>
              <a:rPr lang="en-US" dirty="0"/>
              <a:t>B) Assume ABC makes </a:t>
            </a:r>
            <a:r>
              <a:rPr lang="en-US" u="sng" dirty="0"/>
              <a:t>a stock offer </a:t>
            </a:r>
            <a:r>
              <a:rPr lang="en-US" dirty="0"/>
              <a:t>with an exchange ratio of 0.15. What happens to the price of ABC and XYZ this time? What premium over the current market price does this offer represent?</a:t>
            </a:r>
            <a:endParaRPr lang="en-GB" dirty="0"/>
          </a:p>
          <a:p>
            <a:pPr algn="just">
              <a:lnSpc>
                <a:spcPct val="120000"/>
              </a:lnSpc>
              <a:spcBef>
                <a:spcPts val="600"/>
              </a:spcBef>
            </a:pPr>
            <a:r>
              <a:rPr lang="en-US" dirty="0"/>
              <a:t>C) At current market prices, both offers are offers to purchase XYZ for £3 million. Does that mean that your answers to parts (a) and (b) must be identical? Explain.</a:t>
            </a:r>
            <a:endParaRPr lang="en-GB" dirty="0"/>
          </a:p>
          <a:p>
            <a:endParaRPr lang="en-GB" dirty="0"/>
          </a:p>
        </p:txBody>
      </p:sp>
    </p:spTree>
    <p:extLst>
      <p:ext uri="{BB962C8B-B14F-4D97-AF65-F5344CB8AC3E}">
        <p14:creationId xmlns:p14="http://schemas.microsoft.com/office/powerpoint/2010/main" val="28260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886700" cy="549274"/>
          </a:xfrm>
        </p:spPr>
        <p:txBody>
          <a:bodyPr>
            <a:normAutofit fontScale="90000"/>
          </a:bodyPr>
          <a:lstStyle/>
          <a:p>
            <a:r>
              <a:rPr lang="en-GB" dirty="0">
                <a:solidFill>
                  <a:srgbClr val="C00000"/>
                </a:solidFill>
              </a:rPr>
              <a:t>Question 6)</a:t>
            </a:r>
          </a:p>
        </p:txBody>
      </p:sp>
      <p:sp>
        <p:nvSpPr>
          <p:cNvPr id="3" name="Content Placeholder 2"/>
          <p:cNvSpPr>
            <a:spLocks noGrp="1"/>
          </p:cNvSpPr>
          <p:nvPr>
            <p:ph idx="1"/>
          </p:nvPr>
        </p:nvSpPr>
        <p:spPr>
          <a:xfrm>
            <a:off x="381000" y="748028"/>
            <a:ext cx="8610600" cy="5271772"/>
          </a:xfrm>
        </p:spPr>
        <p:txBody>
          <a:bodyPr>
            <a:noAutofit/>
          </a:bodyPr>
          <a:lstStyle/>
          <a:p>
            <a:pPr marL="0" indent="0">
              <a:buNone/>
            </a:pPr>
            <a:r>
              <a:rPr lang="en-US" sz="1600" u="sng" dirty="0"/>
              <a:t>A) Cash offer of </a:t>
            </a:r>
            <a:r>
              <a:rPr lang="en-US" sz="1600" b="1" u="sng" dirty="0"/>
              <a:t>£</a:t>
            </a:r>
            <a:r>
              <a:rPr lang="en-US" sz="1600" u="sng" dirty="0"/>
              <a:t>3 million</a:t>
            </a:r>
          </a:p>
          <a:p>
            <a:pPr marL="0" indent="0">
              <a:buNone/>
            </a:pPr>
            <a:r>
              <a:rPr lang="en-US" sz="1600" dirty="0"/>
              <a:t>Premium  = (3 million/2.5 x 1 million)-1 = 20%</a:t>
            </a:r>
          </a:p>
          <a:p>
            <a:pPr marL="0" indent="0">
              <a:buNone/>
            </a:pPr>
            <a:r>
              <a:rPr lang="en-US" sz="1600" dirty="0"/>
              <a:t>Price of target = £2.5 x 1.2 =£3. </a:t>
            </a:r>
          </a:p>
          <a:p>
            <a:pPr marL="0" indent="0">
              <a:buNone/>
            </a:pPr>
            <a:r>
              <a:rPr lang="en-US" sz="1600" dirty="0"/>
              <a:t>Price of acquirer = 20 – premium x £2.5= 20-0.2*2.5 = £19.5 (remember there are no synergies from this transaction, and that the premium is coming from acquirer’s pocket).</a:t>
            </a:r>
            <a:endParaRPr lang="en-GB" sz="1600" dirty="0"/>
          </a:p>
          <a:p>
            <a:pPr marL="0" indent="0">
              <a:buNone/>
            </a:pPr>
            <a:endParaRPr lang="en-US" sz="1600" u="sng" dirty="0"/>
          </a:p>
          <a:p>
            <a:pPr marL="0" indent="0">
              <a:buNone/>
            </a:pPr>
            <a:r>
              <a:rPr lang="en-US" sz="1600" u="sng" dirty="0"/>
              <a:t>B)  Exchange ratio 0.15</a:t>
            </a:r>
          </a:p>
          <a:p>
            <a:pPr marL="0" indent="0">
              <a:buNone/>
            </a:pPr>
            <a:r>
              <a:rPr lang="en-US" sz="1600" dirty="0"/>
              <a:t>Acquirer price = price of combined entity </a:t>
            </a:r>
          </a:p>
          <a:p>
            <a:pPr marL="0" indent="0">
              <a:buNone/>
            </a:pPr>
            <a:r>
              <a:rPr lang="en-US" sz="1600" dirty="0"/>
              <a:t>	      = (£20 x 1 million + £2.5 x 1 million) / (1 million +0.15 million) = £19.5652.</a:t>
            </a:r>
            <a:endParaRPr lang="en-GB" sz="1600" dirty="0"/>
          </a:p>
          <a:p>
            <a:pPr marL="0" indent="0">
              <a:buNone/>
            </a:pPr>
            <a:r>
              <a:rPr lang="en-US" sz="1600" dirty="0"/>
              <a:t>Target price = amount shareholders will receive in the swap = 0.15 × £19.5652 = £2.9345</a:t>
            </a:r>
            <a:endParaRPr lang="en-GB" sz="1600" dirty="0"/>
          </a:p>
          <a:p>
            <a:pPr marL="0" indent="0">
              <a:buNone/>
            </a:pPr>
            <a:r>
              <a:rPr lang="en-US" sz="1600" dirty="0"/>
              <a:t>Premium = £2.9345/£2.5 = 17.4% premium</a:t>
            </a:r>
          </a:p>
          <a:p>
            <a:pPr marL="0" indent="0">
              <a:buNone/>
            </a:pPr>
            <a:r>
              <a:rPr lang="en-US" sz="1600" u="sng" dirty="0"/>
              <a:t>C) Should answers A and B be the same?</a:t>
            </a:r>
          </a:p>
          <a:p>
            <a:pPr marL="0" indent="0">
              <a:buNone/>
            </a:pPr>
            <a:r>
              <a:rPr lang="en-US" sz="1600" u="sng" dirty="0"/>
              <a:t>In both cases the cost of the acquisition is </a:t>
            </a:r>
            <a:r>
              <a:rPr lang="en-US" sz="1600" dirty="0"/>
              <a:t>£3 million. But answers are different.</a:t>
            </a:r>
            <a:endParaRPr lang="en-US" sz="1600" u="sng" dirty="0"/>
          </a:p>
          <a:p>
            <a:pPr marL="0" indent="0" algn="just">
              <a:lnSpc>
                <a:spcPct val="100000"/>
              </a:lnSpc>
              <a:spcAft>
                <a:spcPts val="1200"/>
              </a:spcAft>
              <a:buNone/>
            </a:pPr>
            <a:r>
              <a:rPr lang="en-US" sz="1600" b="1" dirty="0">
                <a:solidFill>
                  <a:srgbClr val="C00000"/>
                </a:solidFill>
              </a:rPr>
              <a:t>T</a:t>
            </a:r>
            <a:r>
              <a:rPr lang="en-US" sz="1600" dirty="0"/>
              <a:t>he premium in the stock offer is lower because market prices change to reflect the fact that Acquirer’s shareholders are giving target shareholders money because they are paying a premium. The part (b) announcement means target stock goes up and acquirer’s stock goes down, which lowers the premium relative to the cash offer. Shareholders of the bidder are diluting their position.</a:t>
            </a:r>
            <a:endParaRPr lang="en-GB" sz="1600" dirty="0"/>
          </a:p>
          <a:p>
            <a:endParaRPr lang="en-GB" sz="1600" dirty="0"/>
          </a:p>
        </p:txBody>
      </p:sp>
      <p:graphicFrame>
        <p:nvGraphicFramePr>
          <p:cNvPr id="4" name="Table 3"/>
          <p:cNvGraphicFramePr>
            <a:graphicFrameLocks noGrp="1"/>
          </p:cNvGraphicFramePr>
          <p:nvPr/>
        </p:nvGraphicFramePr>
        <p:xfrm>
          <a:off x="5238750" y="304800"/>
          <a:ext cx="3276600" cy="1097280"/>
        </p:xfrm>
        <a:graphic>
          <a:graphicData uri="http://schemas.openxmlformats.org/drawingml/2006/table">
            <a:tbl>
              <a:tblPr firstRow="1" bandRow="1">
                <a:tableStyleId>{3B4B98B0-60AC-42C2-AFA5-B58CD77FA1E5}</a:tableStyleId>
              </a:tblPr>
              <a:tblGrid>
                <a:gridCol w="1092200">
                  <a:extLst>
                    <a:ext uri="{9D8B030D-6E8A-4147-A177-3AD203B41FA5}">
                      <a16:colId xmlns:a16="http://schemas.microsoft.com/office/drawing/2014/main" val="111211523"/>
                    </a:ext>
                  </a:extLst>
                </a:gridCol>
                <a:gridCol w="1092200">
                  <a:extLst>
                    <a:ext uri="{9D8B030D-6E8A-4147-A177-3AD203B41FA5}">
                      <a16:colId xmlns:a16="http://schemas.microsoft.com/office/drawing/2014/main" val="1219955251"/>
                    </a:ext>
                  </a:extLst>
                </a:gridCol>
                <a:gridCol w="1092200">
                  <a:extLst>
                    <a:ext uri="{9D8B030D-6E8A-4147-A177-3AD203B41FA5}">
                      <a16:colId xmlns:a16="http://schemas.microsoft.com/office/drawing/2014/main" val="3645972579"/>
                    </a:ext>
                  </a:extLst>
                </a:gridCol>
              </a:tblGrid>
              <a:tr h="345440">
                <a:tc>
                  <a:txBody>
                    <a:bodyPr/>
                    <a:lstStyle/>
                    <a:p>
                      <a:endParaRPr lang="en-US" dirty="0"/>
                    </a:p>
                  </a:txBody>
                  <a:tcPr/>
                </a:tc>
                <a:tc>
                  <a:txBody>
                    <a:bodyPr/>
                    <a:lstStyle/>
                    <a:p>
                      <a:r>
                        <a:rPr lang="en-US" dirty="0"/>
                        <a:t>Shares</a:t>
                      </a:r>
                    </a:p>
                  </a:txBody>
                  <a:tcPr/>
                </a:tc>
                <a:tc>
                  <a:txBody>
                    <a:bodyPr/>
                    <a:lstStyle/>
                    <a:p>
                      <a:r>
                        <a:rPr lang="en-US" dirty="0"/>
                        <a:t>Price</a:t>
                      </a:r>
                    </a:p>
                  </a:txBody>
                  <a:tcPr/>
                </a:tc>
                <a:extLst>
                  <a:ext uri="{0D108BD9-81ED-4DB2-BD59-A6C34878D82A}">
                    <a16:rowId xmlns:a16="http://schemas.microsoft.com/office/drawing/2014/main" val="884981644"/>
                  </a:ext>
                </a:extLst>
              </a:tr>
              <a:tr h="345440">
                <a:tc>
                  <a:txBody>
                    <a:bodyPr/>
                    <a:lstStyle/>
                    <a:p>
                      <a:r>
                        <a:rPr lang="en-US" dirty="0"/>
                        <a:t>Acquirer</a:t>
                      </a:r>
                    </a:p>
                  </a:txBody>
                  <a:tcPr/>
                </a:tc>
                <a:tc>
                  <a:txBody>
                    <a:bodyPr/>
                    <a:lstStyle/>
                    <a:p>
                      <a:r>
                        <a:rPr lang="en-US" dirty="0"/>
                        <a:t>1 million</a:t>
                      </a:r>
                    </a:p>
                  </a:txBody>
                  <a:tcPr/>
                </a:tc>
                <a:tc>
                  <a:txBody>
                    <a:bodyPr/>
                    <a:lstStyle/>
                    <a:p>
                      <a:r>
                        <a:rPr lang="en-US" sz="1800" b="0" u="none" dirty="0"/>
                        <a:t>£</a:t>
                      </a:r>
                      <a:r>
                        <a:rPr lang="en-US" b="0" u="none" dirty="0"/>
                        <a:t>20</a:t>
                      </a:r>
                    </a:p>
                  </a:txBody>
                  <a:tcPr/>
                </a:tc>
                <a:extLst>
                  <a:ext uri="{0D108BD9-81ED-4DB2-BD59-A6C34878D82A}">
                    <a16:rowId xmlns:a16="http://schemas.microsoft.com/office/drawing/2014/main" val="35994051"/>
                  </a:ext>
                </a:extLst>
              </a:tr>
              <a:tr h="345440">
                <a:tc>
                  <a:txBody>
                    <a:bodyPr/>
                    <a:lstStyle/>
                    <a:p>
                      <a:r>
                        <a:rPr lang="en-US" dirty="0"/>
                        <a:t>Target</a:t>
                      </a:r>
                    </a:p>
                  </a:txBody>
                  <a:tcPr/>
                </a:tc>
                <a:tc>
                  <a:txBody>
                    <a:bodyPr/>
                    <a:lstStyle/>
                    <a:p>
                      <a:r>
                        <a:rPr lang="en-US" dirty="0"/>
                        <a:t>1 million</a:t>
                      </a:r>
                    </a:p>
                  </a:txBody>
                  <a:tcPr/>
                </a:tc>
                <a:tc>
                  <a:txBody>
                    <a:bodyPr/>
                    <a:lstStyle/>
                    <a:p>
                      <a:r>
                        <a:rPr lang="en-US" sz="1800" b="0" u="none" dirty="0"/>
                        <a:t>£</a:t>
                      </a:r>
                      <a:r>
                        <a:rPr lang="en-US" b="0" u="none" dirty="0"/>
                        <a:t>2.5</a:t>
                      </a:r>
                    </a:p>
                  </a:txBody>
                  <a:tcPr/>
                </a:tc>
                <a:extLst>
                  <a:ext uri="{0D108BD9-81ED-4DB2-BD59-A6C34878D82A}">
                    <a16:rowId xmlns:a16="http://schemas.microsoft.com/office/drawing/2014/main" val="2570288942"/>
                  </a:ext>
                </a:extLst>
              </a:tr>
            </a:tbl>
          </a:graphicData>
        </a:graphic>
      </p:graphicFrame>
    </p:spTree>
    <p:extLst>
      <p:ext uri="{BB962C8B-B14F-4D97-AF65-F5344CB8AC3E}">
        <p14:creationId xmlns:p14="http://schemas.microsoft.com/office/powerpoint/2010/main" val="318111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Rojo naranja">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154D3032AC0A41AAADC06867B1CF71" ma:contentTypeVersion="12" ma:contentTypeDescription="Create a new document." ma:contentTypeScope="" ma:versionID="917059bf4bda5b839178457695f30ffd">
  <xsd:schema xmlns:xsd="http://www.w3.org/2001/XMLSchema" xmlns:xs="http://www.w3.org/2001/XMLSchema" xmlns:p="http://schemas.microsoft.com/office/2006/metadata/properties" xmlns:ns3="c2c5a5ef-612f-4f03-9617-5e02b70a3f25" xmlns:ns4="3b8d6571-e89d-4e17-a433-6d6ed448c57b" targetNamespace="http://schemas.microsoft.com/office/2006/metadata/properties" ma:root="true" ma:fieldsID="3ac20821f7dc4ee6c31812b163ada784" ns3:_="" ns4:_="">
    <xsd:import namespace="c2c5a5ef-612f-4f03-9617-5e02b70a3f25"/>
    <xsd:import namespace="3b8d6571-e89d-4e17-a433-6d6ed448c57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c5a5ef-612f-4f03-9617-5e02b70a3f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8d6571-e89d-4e17-a433-6d6ed448c57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12528C-CBDC-4414-B050-A97DE589F9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c5a5ef-612f-4f03-9617-5e02b70a3f25"/>
    <ds:schemaRef ds:uri="3b8d6571-e89d-4e17-a433-6d6ed448c5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3CA190-81F0-4118-8CBC-BB74EC95BD91}">
  <ds:schemaRefs>
    <ds:schemaRef ds:uri="http://schemas.microsoft.com/sharepoint/v3/contenttype/forms"/>
  </ds:schemaRefs>
</ds:datastoreItem>
</file>

<file path=customXml/itemProps3.xml><?xml version="1.0" encoding="utf-8"?>
<ds:datastoreItem xmlns:ds="http://schemas.openxmlformats.org/officeDocument/2006/customXml" ds:itemID="{345CAC46-499E-4B61-AFF8-9D0F29B59E41}">
  <ds:schemaRefs>
    <ds:schemaRef ds:uri="http://www.w3.org/XML/1998/namespace"/>
    <ds:schemaRef ds:uri="http://schemas.openxmlformats.org/package/2006/metadata/core-properties"/>
    <ds:schemaRef ds:uri="http://purl.org/dc/terms/"/>
    <ds:schemaRef ds:uri="c2c5a5ef-612f-4f03-9617-5e02b70a3f25"/>
    <ds:schemaRef ds:uri="http://schemas.microsoft.com/office/2006/documentManagement/types"/>
    <ds:schemaRef ds:uri="http://schemas.microsoft.com/office/2006/metadata/properties"/>
    <ds:schemaRef ds:uri="http://purl.org/dc/elements/1.1/"/>
    <ds:schemaRef ds:uri="http://schemas.microsoft.com/office/infopath/2007/PartnerControls"/>
    <ds:schemaRef ds:uri="3b8d6571-e89d-4e17-a433-6d6ed448c57b"/>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3949</Words>
  <Application>Microsoft Office PowerPoint</Application>
  <PresentationFormat>On-screen Show (4:3)</PresentationFormat>
  <Paragraphs>268</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Cambria Math</vt:lpstr>
      <vt:lpstr>Verdana</vt:lpstr>
      <vt:lpstr>Wingdings</vt:lpstr>
      <vt:lpstr>Office Theme</vt:lpstr>
      <vt:lpstr>ACF 302 - Week 20   Workshop: Mergers and Acquisitions and CG</vt:lpstr>
      <vt:lpstr>Outline</vt:lpstr>
      <vt:lpstr>Question 4) Maximum exhange ratio</vt:lpstr>
      <vt:lpstr>Question 4)</vt:lpstr>
      <vt:lpstr>Question 5) </vt:lpstr>
      <vt:lpstr>Question 5-a)</vt:lpstr>
      <vt:lpstr>Question 5-b) - c) and d)</vt:lpstr>
      <vt:lpstr>Question 6)</vt:lpstr>
      <vt:lpstr>Question 6)</vt:lpstr>
      <vt:lpstr>Question 7)</vt:lpstr>
      <vt:lpstr>Question 7)</vt:lpstr>
      <vt:lpstr>Question 7)</vt:lpstr>
      <vt:lpstr>Question 8)</vt:lpstr>
      <vt:lpstr>Question 8)</vt:lpstr>
      <vt:lpstr>Question 9) LBO</vt:lpstr>
      <vt:lpstr>Question 9)</vt:lpstr>
      <vt:lpstr>Question 9)</vt:lpstr>
      <vt:lpstr>Some additional revision questions</vt:lpstr>
      <vt:lpstr>1) Acquisitions motivated by expertise and intellectual capital</vt:lpstr>
      <vt:lpstr>Answer 1) Acquisitions motivated by expertise and intellectual capital</vt:lpstr>
      <vt:lpstr>2) Discuss which type of companies would benefit the most of having antitakeover defences beyond CEO entrenchment? </vt:lpstr>
      <vt:lpstr>3) Classifying the board of directors candidates</vt:lpstr>
      <vt:lpstr>Answer 3) Classifying the board of directors slates</vt:lpstr>
      <vt:lpstr>Answer 3) Classifying candidates for the board of directors</vt:lpstr>
      <vt:lpstr>Answer 3) Classifying the board of directors slates</vt:lpstr>
      <vt:lpstr>Answer 3) Classifying the board of directors slates</vt:lpstr>
      <vt:lpstr>b) Form your ideal Board for this company selecting 5 members from the previous list. Explain your criteria to select each director, who should be the Chairman and why you think these directors would form a good Board.    </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Finance, Fourth Edition</dc:title>
  <dc:subject>Business</dc:subject>
  <dc:creator>Berk/DeMarzo</dc:creator>
  <cp:keywords>Corporate Finance</cp:keywords>
  <cp:lastModifiedBy>Boyallian, Patricia</cp:lastModifiedBy>
  <cp:revision>1060</cp:revision>
  <cp:lastPrinted>2019-03-14T14:37:53Z</cp:lastPrinted>
  <dcterms:created xsi:type="dcterms:W3CDTF">2014-07-14T20:04:21Z</dcterms:created>
  <dcterms:modified xsi:type="dcterms:W3CDTF">2022-03-24T10:12:39Z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0x01010064154D3032AC0A41AAADC06867B1CF71</vt:lpwstr>
  </property>
</Properties>
</file>