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325" r:id="rId5"/>
    <p:sldId id="288" r:id="rId6"/>
    <p:sldId id="259" r:id="rId7"/>
    <p:sldId id="289" r:id="rId8"/>
    <p:sldId id="326" r:id="rId9"/>
    <p:sldId id="340" r:id="rId10"/>
    <p:sldId id="338" r:id="rId11"/>
    <p:sldId id="336" r:id="rId12"/>
    <p:sldId id="337" r:id="rId13"/>
    <p:sldId id="299" r:id="rId14"/>
    <p:sldId id="327" r:id="rId15"/>
    <p:sldId id="330" r:id="rId16"/>
    <p:sldId id="341" r:id="rId17"/>
    <p:sldId id="329" r:id="rId18"/>
    <p:sldId id="342" r:id="rId19"/>
    <p:sldId id="30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55467B9-B155-4E5E-8945-A1D92AB7ECCE}">
          <p14:sldIdLst>
            <p14:sldId id="286"/>
            <p14:sldId id="325"/>
            <p14:sldId id="288"/>
            <p14:sldId id="299"/>
            <p14:sldId id="306"/>
            <p14:sldId id="259"/>
            <p14:sldId id="336"/>
            <p14:sldId id="337"/>
            <p14:sldId id="289"/>
            <p14:sldId id="327"/>
            <p14:sldId id="338"/>
            <p14:sldId id="329"/>
            <p14:sldId id="342"/>
            <p14:sldId id="340"/>
            <p14:sldId id="330"/>
            <p14:sldId id="341"/>
            <p14:sldId id="326"/>
          </p14:sldIdLst>
        </p14:section>
        <p14:section name="无标题节" id="{5E464752-439D-44AE-ADF0-AB49C094F0E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071"/>
    <a:srgbClr val="404040"/>
    <a:srgbClr val="BBBBBB"/>
    <a:srgbClr val="EB475B"/>
    <a:srgbClr val="E1E1E1"/>
    <a:srgbClr val="EDD3D1"/>
    <a:srgbClr val="12D9DE"/>
    <a:srgbClr val="27E3A0"/>
    <a:srgbClr val="5A5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850EA-80C4-4645-B739-B110ABE7FB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DFCE1-AB6E-47AC-9DA3-3E176C0871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2DFCE1-AB6E-47AC-9DA3-3E176C0871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2FE03F-81B9-4530-AB12-FB0484BF58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blipFill dpi="0" rotWithShape="1">
            <a:blip r:embed="rId2">
              <a:alphaModFix amt="53000"/>
            </a:blip>
            <a:srcRect/>
            <a:stretch>
              <a:fillRect/>
            </a:stretch>
          </a:blipFill>
          <a:ln w="12700" cap="flat" cmpd="sng" algn="ctr">
            <a:noFill/>
            <a:prstDash val="solid"/>
            <a:miter lim="800000"/>
          </a:ln>
          <a:effectLst/>
        </p:spPr>
        <p:txBody>
          <a:bodyPr rtlCol="0" anchor="ctr"/>
          <a:lstStyle/>
          <a:p>
            <a:pPr algn="ctr">
              <a:defRPr/>
            </a:pPr>
            <a:endParaRPr lang="zh-CN" altLang="en-US" kern="0" dirty="0">
              <a:solidFill>
                <a:prstClr val="white"/>
              </a:solidFill>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blipFill dpi="0" rotWithShape="1">
            <a:blip r:embed="rId2">
              <a:alphaModFix amt="53000"/>
            </a:blip>
            <a:srcRect/>
            <a:stretch>
              <a:fillRect/>
            </a:stretch>
          </a:blipFill>
          <a:ln w="12700" cap="flat" cmpd="sng" algn="ctr">
            <a:noFill/>
            <a:prstDash val="solid"/>
            <a:miter lim="800000"/>
          </a:ln>
          <a:effectLst/>
        </p:spPr>
        <p:txBody>
          <a:bodyPr rtlCol="0" anchor="ctr"/>
          <a:lstStyle/>
          <a:p>
            <a:pPr algn="ctr">
              <a:defRPr/>
            </a:pPr>
            <a:endParaRPr lang="zh-CN" altLang="en-US" kern="0" dirty="0">
              <a:solidFill>
                <a:prstClr val="white"/>
              </a:solidFill>
              <a:ea typeface="方正黑体简体" panose="02010601030101010101" pitchFamily="2" charset="-122"/>
            </a:endParaRPr>
          </a:p>
        </p:txBody>
      </p:sp>
      <p:grpSp>
        <p:nvGrpSpPr>
          <p:cNvPr id="15" name="组合 14"/>
          <p:cNvGrpSpPr/>
          <p:nvPr userDrawn="1"/>
        </p:nvGrpSpPr>
        <p:grpSpPr>
          <a:xfrm>
            <a:off x="0" y="131097"/>
            <a:ext cx="2386584" cy="569433"/>
            <a:chOff x="0" y="194743"/>
            <a:chExt cx="3126179" cy="569433"/>
          </a:xfrm>
        </p:grpSpPr>
        <p:sp>
          <p:nvSpPr>
            <p:cNvPr id="16" name="圆角矩形 2"/>
            <p:cNvSpPr/>
            <p:nvPr/>
          </p:nvSpPr>
          <p:spPr>
            <a:xfrm>
              <a:off x="173209" y="194743"/>
              <a:ext cx="2952970" cy="569433"/>
            </a:xfrm>
            <a:prstGeom prst="roundRect">
              <a:avLst>
                <a:gd name="adj" fmla="val 9976"/>
              </a:avLst>
            </a:prstGeom>
            <a:solidFill>
              <a:schemeClr val="tx1">
                <a:lumMod val="75000"/>
                <a:lumOff val="25000"/>
              </a:schemeClr>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方正黑体简体" panose="02010601030101010101" pitchFamily="2" charset="-122"/>
                <a:ea typeface="方正黑体简体" panose="02010601030101010101" pitchFamily="2" charset="-122"/>
              </a:endParaRPr>
            </a:p>
          </p:txBody>
        </p:sp>
        <p:grpSp>
          <p:nvGrpSpPr>
            <p:cNvPr id="17" name="组合 16"/>
            <p:cNvGrpSpPr/>
            <p:nvPr/>
          </p:nvGrpSpPr>
          <p:grpSpPr>
            <a:xfrm>
              <a:off x="0" y="290669"/>
              <a:ext cx="424561" cy="355906"/>
              <a:chOff x="469900" y="728859"/>
              <a:chExt cx="424561" cy="355906"/>
            </a:xfrm>
          </p:grpSpPr>
          <p:sp>
            <p:nvSpPr>
              <p:cNvPr id="18" name="椭圆 1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19" name="椭圆 1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0" name="椭圆 1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1" name="椭圆 2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2" name="圆角矩形 8"/>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3" name="圆角矩形 9"/>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4" name="圆角矩形 10"/>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sp>
            <p:nvSpPr>
              <p:cNvPr id="25" name="圆角矩形 11"/>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方正黑体简体" panose="02010601030101010101" pitchFamily="2" charset="-122"/>
                  <a:ea typeface="方正黑体简体" panose="02010601030101010101" pitchFamily="2" charset="-122"/>
                </a:endParaRPr>
              </a:p>
            </p:txBody>
          </p:sp>
        </p:grpSp>
      </p:grpSp>
      <p:sp>
        <p:nvSpPr>
          <p:cNvPr id="26" name="TextBox 25"/>
          <p:cNvSpPr txBox="1"/>
          <p:nvPr userDrawn="1"/>
        </p:nvSpPr>
        <p:spPr>
          <a:xfrm>
            <a:off x="438138" y="215758"/>
            <a:ext cx="1723549" cy="400110"/>
          </a:xfrm>
          <a:prstGeom prst="rect">
            <a:avLst/>
          </a:prstGeom>
          <a:noFill/>
        </p:spPr>
        <p:txBody>
          <a:bodyPr wrap="none" rtlCol="0">
            <a:spAutoFit/>
          </a:bodyPr>
          <a:lstStyle/>
          <a:p>
            <a:pPr algn="ctr"/>
            <a:r>
              <a:rPr lang="zh-CN" altLang="en-US" sz="2000" b="1" dirty="0">
                <a:solidFill>
                  <a:srgbClr val="E87071"/>
                </a:solidFill>
                <a:latin typeface="方正黑体简体" panose="02010601030101010101" pitchFamily="2" charset="-122"/>
                <a:ea typeface="方正黑体简体" panose="02010601030101010101" pitchFamily="2" charset="-122"/>
              </a:rPr>
              <a:t>添加标题信息</a:t>
            </a:r>
            <a:endParaRPr lang="zh-CN" altLang="en-US" sz="2000" dirty="0">
              <a:solidFill>
                <a:srgbClr val="E87071"/>
              </a:solidFill>
              <a:latin typeface="方正黑体简体" panose="02010601030101010101" pitchFamily="2" charset="-122"/>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方正黑体简体" panose="02010601030101010101" pitchFamily="2"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方正黑体简体" panose="02010601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方正黑体简体" panose="02010601030101010101" pitchFamily="2"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方正黑体简体" panose="02010601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方正黑体简体" panose="02010601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方正黑体简体" panose="02010601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方正黑体简体" panose="02010601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黑体简体" panose="02010601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黑体简体" panose="02010601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1944033" y="260433"/>
            <a:ext cx="2659645" cy="3316286"/>
            <a:chOff x="3295850" y="1908877"/>
            <a:chExt cx="3738030" cy="4660916"/>
          </a:xfrm>
        </p:grpSpPr>
        <p:sp>
          <p:nvSpPr>
            <p:cNvPr id="8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8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grpSp>
      <p:grpSp>
        <p:nvGrpSpPr>
          <p:cNvPr id="88" name="组合 87"/>
          <p:cNvGrpSpPr/>
          <p:nvPr/>
        </p:nvGrpSpPr>
        <p:grpSpPr>
          <a:xfrm>
            <a:off x="4024784" y="263547"/>
            <a:ext cx="2659645" cy="3316286"/>
            <a:chOff x="3295850" y="1908877"/>
            <a:chExt cx="3738030" cy="4660916"/>
          </a:xfrm>
        </p:grpSpPr>
        <p:sp>
          <p:nvSpPr>
            <p:cNvPr id="8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3" name="组合 92"/>
          <p:cNvGrpSpPr/>
          <p:nvPr/>
        </p:nvGrpSpPr>
        <p:grpSpPr>
          <a:xfrm>
            <a:off x="6104367" y="255621"/>
            <a:ext cx="2659645" cy="3316286"/>
            <a:chOff x="3295850" y="1908877"/>
            <a:chExt cx="3738030" cy="4660916"/>
          </a:xfrm>
        </p:grpSpPr>
        <p:sp>
          <p:nvSpPr>
            <p:cNvPr id="9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8" name="组合 97"/>
          <p:cNvGrpSpPr/>
          <p:nvPr/>
        </p:nvGrpSpPr>
        <p:grpSpPr>
          <a:xfrm>
            <a:off x="8194301" y="255620"/>
            <a:ext cx="2659645" cy="3316286"/>
            <a:chOff x="3295850" y="1908877"/>
            <a:chExt cx="3738030" cy="4660916"/>
          </a:xfrm>
        </p:grpSpPr>
        <p:sp>
          <p:nvSpPr>
            <p:cNvPr id="9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10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4310" y="5079925"/>
            <a:ext cx="7106642" cy="1991003"/>
          </a:xfrm>
          <a:prstGeom prst="rect">
            <a:avLst/>
          </a:prstGeom>
        </p:spPr>
      </p:pic>
      <p:sp>
        <p:nvSpPr>
          <p:cNvPr id="4" name="矩形 3"/>
          <p:cNvSpPr/>
          <p:nvPr/>
        </p:nvSpPr>
        <p:spPr>
          <a:xfrm>
            <a:off x="2517333" y="713433"/>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4" name="矩形 103"/>
          <p:cNvSpPr/>
          <p:nvPr/>
        </p:nvSpPr>
        <p:spPr>
          <a:xfrm>
            <a:off x="8819642" y="692859"/>
            <a:ext cx="680536" cy="1198880"/>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5" name="矩形 104"/>
          <p:cNvSpPr/>
          <p:nvPr/>
        </p:nvSpPr>
        <p:spPr>
          <a:xfrm>
            <a:off x="6703963" y="716975"/>
            <a:ext cx="680536" cy="1198880"/>
          </a:xfrm>
          <a:prstGeom prst="rect">
            <a:avLst/>
          </a:prstGeom>
        </p:spPr>
        <p:txBody>
          <a:bodyPr wrap="square">
            <a:spAutoFit/>
          </a:bodyPr>
          <a:lstStyle/>
          <a:p>
            <a:pPr algn="ctr"/>
            <a:r>
              <a:rPr lang="en-US" altLang="zh-CN" sz="7200" b="1" dirty="0" smtClean="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6" name="矩形 105"/>
          <p:cNvSpPr/>
          <p:nvPr/>
        </p:nvSpPr>
        <p:spPr>
          <a:xfrm>
            <a:off x="4620858" y="739684"/>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7" name="矩形 106"/>
          <p:cNvSpPr/>
          <p:nvPr/>
        </p:nvSpPr>
        <p:spPr>
          <a:xfrm>
            <a:off x="3331754" y="-1209822"/>
            <a:ext cx="1394991" cy="661182"/>
          </a:xfrm>
          <a:prstGeom prst="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232,112,113</a:t>
            </a:r>
            <a:endParaRPr lang="zh-CN" altLang="en-US" dirty="0">
              <a:ea typeface="方正黑体简体" panose="02010601030101010101" pitchFamily="2" charset="-122"/>
            </a:endParaRPr>
          </a:p>
        </p:txBody>
      </p:sp>
      <p:sp>
        <p:nvSpPr>
          <p:cNvPr id="108" name="TextBox 7"/>
          <p:cNvSpPr>
            <a:spLocks noChangeArrowheads="1"/>
          </p:cNvSpPr>
          <p:nvPr/>
        </p:nvSpPr>
        <p:spPr bwMode="auto">
          <a:xfrm>
            <a:off x="628926" y="2638896"/>
            <a:ext cx="11056451"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0" tIns="60949" rIns="121900" bIns="60949">
            <a:spAutoFit/>
          </a:bodyPr>
          <a:lstStyle/>
          <a:p>
            <a:pPr algn="ct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S</a:t>
            </a:r>
            <a:r>
              <a:rPr lang="zh-CN" altLang="en-US"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enarios of </a:t>
            </a: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F</a:t>
            </a:r>
            <a:r>
              <a:rPr lang="zh-CN" altLang="en-US"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inal</a:t>
            </a: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-001</a:t>
            </a:r>
            <a:endPar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10" name="TextBox 84"/>
          <p:cNvSpPr txBox="1"/>
          <p:nvPr/>
        </p:nvSpPr>
        <p:spPr>
          <a:xfrm>
            <a:off x="6550851" y="3908039"/>
            <a:ext cx="5641340" cy="398780"/>
          </a:xfrm>
          <a:prstGeom prst="rect">
            <a:avLst/>
          </a:prstGeom>
          <a:noFill/>
        </p:spPr>
        <p:txBody>
          <a:bodyPr wrap="none" rtlCol="0">
            <a:spAutoFit/>
          </a:bodyPr>
          <a:lstStyle/>
          <a:p>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汇报人</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0184411</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殷鹏飞       </a:t>
            </a:r>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时间</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2020</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年</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04</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月</a:t>
            </a:r>
            <a:endPar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endParaRPr>
          </a:p>
        </p:txBody>
      </p:sp>
      <p:sp>
        <p:nvSpPr>
          <p:cNvPr id="32" name="矩形 31"/>
          <p:cNvSpPr/>
          <p:nvPr/>
        </p:nvSpPr>
        <p:spPr>
          <a:xfrm>
            <a:off x="5649240" y="-1209822"/>
            <a:ext cx="1394991" cy="66118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64,64,64</a:t>
            </a:r>
            <a:endParaRPr lang="zh-CN" altLang="en-US" dirty="0">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88"/>
                                        </p:tgtEl>
                                        <p:attrNameLst>
                                          <p:attrName>style.visibility</p:attrName>
                                        </p:attrNameLst>
                                      </p:cBhvr>
                                      <p:to>
                                        <p:strVal val="visible"/>
                                      </p:to>
                                    </p:set>
                                    <p:anim calcmode="lin" valueType="num">
                                      <p:cBhvr>
                                        <p:cTn id="20" dur="500" fill="hold"/>
                                        <p:tgtEl>
                                          <p:spTgt spid="88"/>
                                        </p:tgtEl>
                                        <p:attrNameLst>
                                          <p:attrName>ppt_w</p:attrName>
                                        </p:attrNameLst>
                                      </p:cBhvr>
                                      <p:tavLst>
                                        <p:tav tm="0">
                                          <p:val>
                                            <p:fltVal val="0"/>
                                          </p:val>
                                        </p:tav>
                                        <p:tav tm="100000">
                                          <p:val>
                                            <p:strVal val="#ppt_w"/>
                                          </p:val>
                                        </p:tav>
                                      </p:tavLst>
                                    </p:anim>
                                    <p:anim calcmode="lin" valueType="num">
                                      <p:cBhvr>
                                        <p:cTn id="21" dur="500" fill="hold"/>
                                        <p:tgtEl>
                                          <p:spTgt spid="88"/>
                                        </p:tgtEl>
                                        <p:attrNameLst>
                                          <p:attrName>ppt_h</p:attrName>
                                        </p:attrNameLst>
                                      </p:cBhvr>
                                      <p:tavLst>
                                        <p:tav tm="0">
                                          <p:val>
                                            <p:fltVal val="0"/>
                                          </p:val>
                                        </p:tav>
                                        <p:tav tm="100000">
                                          <p:val>
                                            <p:strVal val="#ppt_h"/>
                                          </p:val>
                                        </p:tav>
                                      </p:tavLst>
                                    </p:anim>
                                    <p:anim calcmode="lin" valueType="num">
                                      <p:cBhvr>
                                        <p:cTn id="22" dur="500" fill="hold"/>
                                        <p:tgtEl>
                                          <p:spTgt spid="88"/>
                                        </p:tgtEl>
                                        <p:attrNameLst>
                                          <p:attrName>style.rotation</p:attrName>
                                        </p:attrNameLst>
                                      </p:cBhvr>
                                      <p:tavLst>
                                        <p:tav tm="0">
                                          <p:val>
                                            <p:fltVal val="90"/>
                                          </p:val>
                                        </p:tav>
                                        <p:tav tm="100000">
                                          <p:val>
                                            <p:fltVal val="0"/>
                                          </p:val>
                                        </p:tav>
                                      </p:tavLst>
                                    </p:anim>
                                    <p:animEffect transition="in" filter="fade">
                                      <p:cBhvr>
                                        <p:cTn id="23" dur="500"/>
                                        <p:tgtEl>
                                          <p:spTgt spid="88"/>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p:cTn id="26" dur="500" fill="hold"/>
                                        <p:tgtEl>
                                          <p:spTgt spid="106"/>
                                        </p:tgtEl>
                                        <p:attrNameLst>
                                          <p:attrName>ppt_w</p:attrName>
                                        </p:attrNameLst>
                                      </p:cBhvr>
                                      <p:tavLst>
                                        <p:tav tm="0">
                                          <p:val>
                                            <p:fltVal val="0"/>
                                          </p:val>
                                        </p:tav>
                                        <p:tav tm="100000">
                                          <p:val>
                                            <p:strVal val="#ppt_w"/>
                                          </p:val>
                                        </p:tav>
                                      </p:tavLst>
                                    </p:anim>
                                    <p:anim calcmode="lin" valueType="num">
                                      <p:cBhvr>
                                        <p:cTn id="27" dur="500" fill="hold"/>
                                        <p:tgtEl>
                                          <p:spTgt spid="106"/>
                                        </p:tgtEl>
                                        <p:attrNameLst>
                                          <p:attrName>ppt_h</p:attrName>
                                        </p:attrNameLst>
                                      </p:cBhvr>
                                      <p:tavLst>
                                        <p:tav tm="0">
                                          <p:val>
                                            <p:fltVal val="0"/>
                                          </p:val>
                                        </p:tav>
                                        <p:tav tm="100000">
                                          <p:val>
                                            <p:strVal val="#ppt_h"/>
                                          </p:val>
                                        </p:tav>
                                      </p:tavLst>
                                    </p:anim>
                                    <p:anim calcmode="lin" valueType="num">
                                      <p:cBhvr>
                                        <p:cTn id="28" dur="500" fill="hold"/>
                                        <p:tgtEl>
                                          <p:spTgt spid="106"/>
                                        </p:tgtEl>
                                        <p:attrNameLst>
                                          <p:attrName>style.rotation</p:attrName>
                                        </p:attrNameLst>
                                      </p:cBhvr>
                                      <p:tavLst>
                                        <p:tav tm="0">
                                          <p:val>
                                            <p:fltVal val="90"/>
                                          </p:val>
                                        </p:tav>
                                        <p:tav tm="100000">
                                          <p:val>
                                            <p:fltVal val="0"/>
                                          </p:val>
                                        </p:tav>
                                      </p:tavLst>
                                    </p:anim>
                                    <p:animEffect transition="in" filter="fade">
                                      <p:cBhvr>
                                        <p:cTn id="29" dur="500"/>
                                        <p:tgtEl>
                                          <p:spTgt spid="106"/>
                                        </p:tgtEl>
                                      </p:cBhvr>
                                    </p:animEffect>
                                  </p:childTnLst>
                                </p:cTn>
                              </p:par>
                            </p:childTnLst>
                          </p:cTn>
                        </p:par>
                        <p:par>
                          <p:cTn id="30" fill="hold">
                            <p:stCondLst>
                              <p:cond delay="1500"/>
                            </p:stCondLst>
                            <p:childTnLst>
                              <p:par>
                                <p:cTn id="31" presetID="31" presetClass="entr" presetSubtype="0" fill="hold" nodeType="after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 calcmode="lin" valueType="num">
                                      <p:cBhvr>
                                        <p:cTn id="35" dur="500" fill="hold"/>
                                        <p:tgtEl>
                                          <p:spTgt spid="93"/>
                                        </p:tgtEl>
                                        <p:attrNameLst>
                                          <p:attrName>style.rotation</p:attrName>
                                        </p:attrNameLst>
                                      </p:cBhvr>
                                      <p:tavLst>
                                        <p:tav tm="0">
                                          <p:val>
                                            <p:fltVal val="90"/>
                                          </p:val>
                                        </p:tav>
                                        <p:tav tm="100000">
                                          <p:val>
                                            <p:fltVal val="0"/>
                                          </p:val>
                                        </p:tav>
                                      </p:tavLst>
                                    </p:anim>
                                    <p:animEffect transition="in" filter="fade">
                                      <p:cBhvr>
                                        <p:cTn id="36" dur="500"/>
                                        <p:tgtEl>
                                          <p:spTgt spid="9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p:cTn id="39" dur="500" fill="hold"/>
                                        <p:tgtEl>
                                          <p:spTgt spid="105"/>
                                        </p:tgtEl>
                                        <p:attrNameLst>
                                          <p:attrName>ppt_w</p:attrName>
                                        </p:attrNameLst>
                                      </p:cBhvr>
                                      <p:tavLst>
                                        <p:tav tm="0">
                                          <p:val>
                                            <p:fltVal val="0"/>
                                          </p:val>
                                        </p:tav>
                                        <p:tav tm="100000">
                                          <p:val>
                                            <p:strVal val="#ppt_w"/>
                                          </p:val>
                                        </p:tav>
                                      </p:tavLst>
                                    </p:anim>
                                    <p:anim calcmode="lin" valueType="num">
                                      <p:cBhvr>
                                        <p:cTn id="40" dur="500" fill="hold"/>
                                        <p:tgtEl>
                                          <p:spTgt spid="105"/>
                                        </p:tgtEl>
                                        <p:attrNameLst>
                                          <p:attrName>ppt_h</p:attrName>
                                        </p:attrNameLst>
                                      </p:cBhvr>
                                      <p:tavLst>
                                        <p:tav tm="0">
                                          <p:val>
                                            <p:fltVal val="0"/>
                                          </p:val>
                                        </p:tav>
                                        <p:tav tm="100000">
                                          <p:val>
                                            <p:strVal val="#ppt_h"/>
                                          </p:val>
                                        </p:tav>
                                      </p:tavLst>
                                    </p:anim>
                                    <p:anim calcmode="lin" valueType="num">
                                      <p:cBhvr>
                                        <p:cTn id="41" dur="500" fill="hold"/>
                                        <p:tgtEl>
                                          <p:spTgt spid="105"/>
                                        </p:tgtEl>
                                        <p:attrNameLst>
                                          <p:attrName>style.rotation</p:attrName>
                                        </p:attrNameLst>
                                      </p:cBhvr>
                                      <p:tavLst>
                                        <p:tav tm="0">
                                          <p:val>
                                            <p:fltVal val="90"/>
                                          </p:val>
                                        </p:tav>
                                        <p:tav tm="100000">
                                          <p:val>
                                            <p:fltVal val="0"/>
                                          </p:val>
                                        </p:tav>
                                      </p:tavLst>
                                    </p:anim>
                                    <p:animEffect transition="in" filter="fade">
                                      <p:cBhvr>
                                        <p:cTn id="42" dur="500"/>
                                        <p:tgtEl>
                                          <p:spTgt spid="105"/>
                                        </p:tgtEl>
                                      </p:cBhvr>
                                    </p:animEffect>
                                  </p:childTnLst>
                                </p:cTn>
                              </p:par>
                            </p:childTnLst>
                          </p:cTn>
                        </p:par>
                        <p:par>
                          <p:cTn id="43" fill="hold">
                            <p:stCondLst>
                              <p:cond delay="2000"/>
                            </p:stCondLst>
                            <p:childTnLst>
                              <p:par>
                                <p:cTn id="44" presetID="31" presetClass="entr" presetSubtype="0" fill="hold" nodeType="afterEffect">
                                  <p:stCondLst>
                                    <p:cond delay="0"/>
                                  </p:stCondLst>
                                  <p:childTnLst>
                                    <p:set>
                                      <p:cBhvr>
                                        <p:cTn id="45" dur="1" fill="hold">
                                          <p:stCondLst>
                                            <p:cond delay="0"/>
                                          </p:stCondLst>
                                        </p:cTn>
                                        <p:tgtEl>
                                          <p:spTgt spid="98"/>
                                        </p:tgtEl>
                                        <p:attrNameLst>
                                          <p:attrName>style.visibility</p:attrName>
                                        </p:attrNameLst>
                                      </p:cBhvr>
                                      <p:to>
                                        <p:strVal val="visible"/>
                                      </p:to>
                                    </p:set>
                                    <p:anim calcmode="lin" valueType="num">
                                      <p:cBhvr>
                                        <p:cTn id="46" dur="500" fill="hold"/>
                                        <p:tgtEl>
                                          <p:spTgt spid="98"/>
                                        </p:tgtEl>
                                        <p:attrNameLst>
                                          <p:attrName>ppt_w</p:attrName>
                                        </p:attrNameLst>
                                      </p:cBhvr>
                                      <p:tavLst>
                                        <p:tav tm="0">
                                          <p:val>
                                            <p:fltVal val="0"/>
                                          </p:val>
                                        </p:tav>
                                        <p:tav tm="100000">
                                          <p:val>
                                            <p:strVal val="#ppt_w"/>
                                          </p:val>
                                        </p:tav>
                                      </p:tavLst>
                                    </p:anim>
                                    <p:anim calcmode="lin" valueType="num">
                                      <p:cBhvr>
                                        <p:cTn id="47" dur="500" fill="hold"/>
                                        <p:tgtEl>
                                          <p:spTgt spid="98"/>
                                        </p:tgtEl>
                                        <p:attrNameLst>
                                          <p:attrName>ppt_h</p:attrName>
                                        </p:attrNameLst>
                                      </p:cBhvr>
                                      <p:tavLst>
                                        <p:tav tm="0">
                                          <p:val>
                                            <p:fltVal val="0"/>
                                          </p:val>
                                        </p:tav>
                                        <p:tav tm="100000">
                                          <p:val>
                                            <p:strVal val="#ppt_h"/>
                                          </p:val>
                                        </p:tav>
                                      </p:tavLst>
                                    </p:anim>
                                    <p:anim calcmode="lin" valueType="num">
                                      <p:cBhvr>
                                        <p:cTn id="48" dur="500" fill="hold"/>
                                        <p:tgtEl>
                                          <p:spTgt spid="98"/>
                                        </p:tgtEl>
                                        <p:attrNameLst>
                                          <p:attrName>style.rotation</p:attrName>
                                        </p:attrNameLst>
                                      </p:cBhvr>
                                      <p:tavLst>
                                        <p:tav tm="0">
                                          <p:val>
                                            <p:fltVal val="90"/>
                                          </p:val>
                                        </p:tav>
                                        <p:tav tm="100000">
                                          <p:val>
                                            <p:fltVal val="0"/>
                                          </p:val>
                                        </p:tav>
                                      </p:tavLst>
                                    </p:anim>
                                    <p:animEffect transition="in" filter="fade">
                                      <p:cBhvr>
                                        <p:cTn id="49" dur="500"/>
                                        <p:tgtEl>
                                          <p:spTgt spid="98"/>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04"/>
                                        </p:tgtEl>
                                        <p:attrNameLst>
                                          <p:attrName>style.visibility</p:attrName>
                                        </p:attrNameLst>
                                      </p:cBhvr>
                                      <p:to>
                                        <p:strVal val="visible"/>
                                      </p:to>
                                    </p:set>
                                    <p:anim calcmode="lin" valueType="num">
                                      <p:cBhvr>
                                        <p:cTn id="52" dur="500" fill="hold"/>
                                        <p:tgtEl>
                                          <p:spTgt spid="104"/>
                                        </p:tgtEl>
                                        <p:attrNameLst>
                                          <p:attrName>ppt_w</p:attrName>
                                        </p:attrNameLst>
                                      </p:cBhvr>
                                      <p:tavLst>
                                        <p:tav tm="0">
                                          <p:val>
                                            <p:fltVal val="0"/>
                                          </p:val>
                                        </p:tav>
                                        <p:tav tm="100000">
                                          <p:val>
                                            <p:strVal val="#ppt_w"/>
                                          </p:val>
                                        </p:tav>
                                      </p:tavLst>
                                    </p:anim>
                                    <p:anim calcmode="lin" valueType="num">
                                      <p:cBhvr>
                                        <p:cTn id="53" dur="500" fill="hold"/>
                                        <p:tgtEl>
                                          <p:spTgt spid="104"/>
                                        </p:tgtEl>
                                        <p:attrNameLst>
                                          <p:attrName>ppt_h</p:attrName>
                                        </p:attrNameLst>
                                      </p:cBhvr>
                                      <p:tavLst>
                                        <p:tav tm="0">
                                          <p:val>
                                            <p:fltVal val="0"/>
                                          </p:val>
                                        </p:tav>
                                        <p:tav tm="100000">
                                          <p:val>
                                            <p:strVal val="#ppt_h"/>
                                          </p:val>
                                        </p:tav>
                                      </p:tavLst>
                                    </p:anim>
                                    <p:anim calcmode="lin" valueType="num">
                                      <p:cBhvr>
                                        <p:cTn id="54" dur="500" fill="hold"/>
                                        <p:tgtEl>
                                          <p:spTgt spid="104"/>
                                        </p:tgtEl>
                                        <p:attrNameLst>
                                          <p:attrName>style.rotation</p:attrName>
                                        </p:attrNameLst>
                                      </p:cBhvr>
                                      <p:tavLst>
                                        <p:tav tm="0">
                                          <p:val>
                                            <p:fltVal val="90"/>
                                          </p:val>
                                        </p:tav>
                                        <p:tav tm="100000">
                                          <p:val>
                                            <p:fltVal val="0"/>
                                          </p:val>
                                        </p:tav>
                                      </p:tavLst>
                                    </p:anim>
                                    <p:animEffect transition="in" filter="fade">
                                      <p:cBhvr>
                                        <p:cTn id="55" dur="500"/>
                                        <p:tgtEl>
                                          <p:spTgt spid="104"/>
                                        </p:tgtEl>
                                      </p:cBhvr>
                                    </p:animEffect>
                                  </p:childTnLst>
                                </p:cTn>
                              </p:par>
                            </p:childTnLst>
                          </p:cTn>
                        </p:par>
                        <p:par>
                          <p:cTn id="56" fill="hold">
                            <p:stCondLst>
                              <p:cond delay="2500"/>
                            </p:stCondLst>
                            <p:childTnLst>
                              <p:par>
                                <p:cTn id="57" presetID="52" presetClass="entr" presetSubtype="0" fill="hold" grpId="0" nodeType="afterEffect">
                                  <p:stCondLst>
                                    <p:cond delay="0"/>
                                  </p:stCondLst>
                                  <p:iterate type="lt">
                                    <p:tmPct val="10000"/>
                                  </p:iterate>
                                  <p:childTnLst>
                                    <p:set>
                                      <p:cBhvr>
                                        <p:cTn id="58" dur="1" fill="hold">
                                          <p:stCondLst>
                                            <p:cond delay="0"/>
                                          </p:stCondLst>
                                        </p:cTn>
                                        <p:tgtEl>
                                          <p:spTgt spid="108"/>
                                        </p:tgtEl>
                                        <p:attrNameLst>
                                          <p:attrName>style.visibility</p:attrName>
                                        </p:attrNameLst>
                                      </p:cBhvr>
                                      <p:to>
                                        <p:strVal val="visible"/>
                                      </p:to>
                                    </p:set>
                                    <p:animScale>
                                      <p:cBhvr>
                                        <p:cTn id="59"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08"/>
                                        </p:tgtEl>
                                        <p:attrNameLst>
                                          <p:attrName>ppt_x</p:attrName>
                                          <p:attrName>ppt_y</p:attrName>
                                        </p:attrNameLst>
                                      </p:cBhvr>
                                    </p:animMotion>
                                    <p:animEffect transition="in" filter="fade">
                                      <p:cBhvr>
                                        <p:cTn id="61" dur="1000"/>
                                        <p:tgtEl>
                                          <p:spTgt spid="108"/>
                                        </p:tgtEl>
                                      </p:cBhvr>
                                    </p:animEffect>
                                  </p:childTnLst>
                                </p:cTn>
                              </p:par>
                              <p:par>
                                <p:cTn id="62" presetID="42" presetClass="entr" presetSubtype="0" fill="hold"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par>
                          <p:cTn id="67" fill="hold">
                            <p:stCondLst>
                              <p:cond delay="5500"/>
                            </p:stCondLst>
                            <p:childTnLst>
                              <p:par>
                                <p:cTn id="68" presetID="16" presetClass="entr" presetSubtype="21" fill="hold" grpId="0" nodeType="afterEffect">
                                  <p:stCondLst>
                                    <p:cond delay="0"/>
                                  </p:stCondLst>
                                  <p:childTnLst>
                                    <p:set>
                                      <p:cBhvr>
                                        <p:cTn id="69" dur="1" fill="hold">
                                          <p:stCondLst>
                                            <p:cond delay="0"/>
                                          </p:stCondLst>
                                        </p:cTn>
                                        <p:tgtEl>
                                          <p:spTgt spid="110"/>
                                        </p:tgtEl>
                                        <p:attrNameLst>
                                          <p:attrName>style.visibility</p:attrName>
                                        </p:attrNameLst>
                                      </p:cBhvr>
                                      <p:to>
                                        <p:strVal val="visible"/>
                                      </p:to>
                                    </p:set>
                                    <p:animEffect transition="in" filter="barn(inVertical)">
                                      <p:cBhvr>
                                        <p:cTn id="70"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4" grpId="0"/>
      <p:bldP spid="105" grpId="0"/>
      <p:bldP spid="106" grpId="0"/>
      <p:bldP spid="108" grpId="0"/>
      <p:bldP spid="1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矩形 99"/>
          <p:cNvSpPr/>
          <p:nvPr/>
        </p:nvSpPr>
        <p:spPr>
          <a:xfrm>
            <a:off x="654050" y="1005205"/>
            <a:ext cx="10813415" cy="542099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38101" y="83044"/>
            <a:ext cx="2891742" cy="674511"/>
            <a:chOff x="4200288" y="3019961"/>
            <a:chExt cx="3646344"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200288" y="3027341"/>
              <a:ext cx="3340536" cy="552544"/>
            </a:xfrm>
            <a:prstGeom prst="rect">
              <a:avLst/>
            </a:prstGeom>
            <a:noFill/>
          </p:spPr>
          <p:txBody>
            <a:bodyPr wrap="square" lIns="89769" tIns="44884" rIns="89769" bIns="44884"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smtClean="0">
                  <a:solidFill>
                    <a:srgbClr val="E87071"/>
                  </a:solidFill>
                  <a:uFillTx/>
                  <a:latin typeface="方正黑体简体" charset="0"/>
                  <a:ea typeface="方正黑体简体" panose="02010601030101010101" pitchFamily="2" charset="-122"/>
                  <a:sym typeface="+mn-ea"/>
                </a:rPr>
                <a:t>customer</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
          <p:nvSpPr>
            <p:cNvPr id="41"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758825" y="1129030"/>
            <a:ext cx="10674350" cy="517334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25000"/>
              </a:lnSpc>
              <a:spcBef>
                <a:spcPts val="600"/>
              </a:spcBef>
              <a:spcAft>
                <a:spcPts val="600"/>
              </a:spcAft>
              <a:buClrTx/>
              <a:buSzTx/>
              <a:buNone/>
            </a:pPr>
            <a:r>
              <a:rPr lang="en-US" dirty="0">
                <a:solidFill>
                  <a:schemeClr val="tx1">
                    <a:lumMod val="75000"/>
                    <a:lumOff val="25000"/>
                  </a:schemeClr>
                </a:solidFill>
              </a:rPr>
              <a:t>     </a:t>
            </a:r>
            <a:r>
              <a:rPr lang="en-US" sz="1600" dirty="0">
                <a:solidFill>
                  <a:schemeClr val="tx1">
                    <a:lumMod val="75000"/>
                    <a:lumOff val="25000"/>
                  </a:schemeClr>
                </a:solidFill>
              </a:rPr>
              <a:t>  </a:t>
            </a:r>
            <a:r>
              <a:rPr sz="2000" dirty="0">
                <a:solidFill>
                  <a:schemeClr val="tx1">
                    <a:lumMod val="75000"/>
                    <a:lumOff val="25000"/>
                  </a:schemeClr>
                </a:solidFill>
              </a:rPr>
              <a:t>Diners can order their own meals and can sort and choose according to the click rate and score of past diners.</a:t>
            </a:r>
            <a:endParaRPr sz="2000" dirty="0">
              <a:solidFill>
                <a:schemeClr val="tx1">
                  <a:lumMod val="75000"/>
                  <a:lumOff val="25000"/>
                </a:schemeClr>
              </a:solidFill>
            </a:endParaRPr>
          </a:p>
          <a:p>
            <a:pPr algn="l">
              <a:lnSpc>
                <a:spcPct val="125000"/>
              </a:lnSpc>
              <a:spcBef>
                <a:spcPts val="600"/>
              </a:spcBef>
              <a:spcAft>
                <a:spcPts val="600"/>
              </a:spcAft>
              <a:buClrTx/>
              <a:buSzTx/>
              <a:buNone/>
            </a:pPr>
            <a:r>
              <a:rPr sz="2000" dirty="0">
                <a:solidFill>
                  <a:schemeClr val="tx1">
                    <a:lumMod val="75000"/>
                    <a:lumOff val="25000"/>
                  </a:schemeClr>
                </a:solidFill>
              </a:rPr>
              <a:t>      Diners can reserve seats through the Internet or telephone, queue up remotely to pick up numbers, and order in advance.  When calling merchants, the cloud-based CRM system can help merchants identify customers' identities and consumption habits, thus helping merchants to provide higher quality services.</a:t>
            </a:r>
            <a:endParaRPr sz="2000" dirty="0">
              <a:solidFill>
                <a:schemeClr val="tx1">
                  <a:lumMod val="75000"/>
                  <a:lumOff val="25000"/>
                </a:schemeClr>
              </a:solidFill>
            </a:endParaRPr>
          </a:p>
          <a:p>
            <a:pPr algn="l">
              <a:lnSpc>
                <a:spcPct val="125000"/>
              </a:lnSpc>
              <a:spcBef>
                <a:spcPts val="600"/>
              </a:spcBef>
              <a:spcAft>
                <a:spcPts val="600"/>
              </a:spcAft>
              <a:buClrTx/>
              <a:buSzTx/>
              <a:buNone/>
            </a:pPr>
            <a:r>
              <a:rPr sz="2000" dirty="0">
                <a:solidFill>
                  <a:schemeClr val="tx1">
                    <a:lumMod val="75000"/>
                    <a:lumOff val="25000"/>
                  </a:schemeClr>
                </a:solidFill>
              </a:rPr>
              <a:t>      Based on the consumption trajectory of diners, the consumption pattern of diners is mined and the consumption demand of diners is predicted.  According to the diner's taste, preference and consumption ability, and in combination with the diner's position, push some food to the diner.</a:t>
            </a:r>
            <a:endParaRPr sz="2000" dirty="0">
              <a:solidFill>
                <a:schemeClr val="tx1">
                  <a:lumMod val="75000"/>
                  <a:lumOff val="25000"/>
                </a:schemeClr>
              </a:solidFill>
            </a:endParaRPr>
          </a:p>
          <a:p>
            <a:pPr algn="l">
              <a:lnSpc>
                <a:spcPct val="125000"/>
              </a:lnSpc>
              <a:spcBef>
                <a:spcPts val="600"/>
              </a:spcBef>
              <a:spcAft>
                <a:spcPts val="600"/>
              </a:spcAft>
              <a:buClrTx/>
              <a:buSzTx/>
              <a:buNone/>
            </a:pPr>
            <a:r>
              <a:rPr sz="2000" dirty="0">
                <a:solidFill>
                  <a:schemeClr val="tx1">
                    <a:lumMod val="75000"/>
                    <a:lumOff val="25000"/>
                  </a:schemeClr>
                </a:solidFill>
              </a:rPr>
              <a:t>      The system reminds diners to queue while Shopping, or order in advance while queuing, thus effectively utilizing the queuing time.</a:t>
            </a:r>
            <a:endParaRPr sz="2000" dirty="0">
              <a:solidFill>
                <a:schemeClr val="tx1">
                  <a:lumMod val="75000"/>
                  <a:lumOff val="25000"/>
                </a:schemeClr>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45">
                                            <p:txEl>
                                              <p:pRg st="2" end="2"/>
                                            </p:txEl>
                                          </p:spTgt>
                                        </p:tgtEl>
                                        <p:attrNameLst>
                                          <p:attrName>style.visibility</p:attrName>
                                        </p:attrNameLst>
                                      </p:cBhvr>
                                      <p:to>
                                        <p:strVal val="visible"/>
                                      </p:to>
                                    </p:set>
                                    <p:animEffect transition="in" filter="randombar(horizontal)">
                                      <p:cBhvr>
                                        <p:cTn id="21" dur="1000"/>
                                        <p:tgtEl>
                                          <p:spTgt spid="45">
                                            <p:txEl>
                                              <p:pRg st="2" end="2"/>
                                            </p:txEl>
                                          </p:spTgt>
                                        </p:tgtEl>
                                      </p:cBhvr>
                                    </p:animEffect>
                                  </p:childTnLst>
                                </p:cTn>
                              </p:par>
                            </p:childTnLst>
                          </p:cTn>
                        </p:par>
                        <p:par>
                          <p:cTn id="22" fill="hold">
                            <p:stCondLst>
                              <p:cond delay="3500"/>
                            </p:stCondLst>
                            <p:childTnLst>
                              <p:par>
                                <p:cTn id="23" presetID="14" presetClass="entr" presetSubtype="10" fill="hold" nodeType="afterEffect">
                                  <p:stCondLst>
                                    <p:cond delay="0"/>
                                  </p:stCondLst>
                                  <p:childTnLst>
                                    <p:set>
                                      <p:cBhvr>
                                        <p:cTn id="24" dur="1" fill="hold">
                                          <p:stCondLst>
                                            <p:cond delay="0"/>
                                          </p:stCondLst>
                                        </p:cTn>
                                        <p:tgtEl>
                                          <p:spTgt spid="45">
                                            <p:txEl>
                                              <p:pRg st="3" end="3"/>
                                            </p:txEl>
                                          </p:spTgt>
                                        </p:tgtEl>
                                        <p:attrNameLst>
                                          <p:attrName>style.visibility</p:attrName>
                                        </p:attrNameLst>
                                      </p:cBhvr>
                                      <p:to>
                                        <p:strVal val="visible"/>
                                      </p:to>
                                    </p:set>
                                    <p:animEffect transition="in" filter="randombar(horizontal)">
                                      <p:cBhvr>
                                        <p:cTn id="25" dur="10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4899515" y="3080275"/>
              <a:ext cx="2699404" cy="474493"/>
            </a:xfrm>
            <a:prstGeom prst="rect">
              <a:avLst/>
            </a:prstGeom>
            <a:noFill/>
          </p:spPr>
          <p:txBody>
            <a:bodyPr wrap="square" lIns="89770" tIns="44885" rIns="89770" bIns="44885" rtlCol="0">
              <a:spAutoFit/>
            </a:bodyPr>
            <a:lstStyle/>
            <a:p>
              <a:pPr algn="ctr"/>
              <a:r>
                <a:rPr lang="en-US" altLang="zh-CN" sz="32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32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3200" b="1" dirty="0">
                  <a:solidFill>
                    <a:srgbClr val="E87071"/>
                  </a:solidFill>
                  <a:latin typeface="方正黑体简体" panose="02010601030101010101" pitchFamily="2" charset="-122"/>
                  <a:ea typeface="方正黑体简体" panose="02010601030101010101" pitchFamily="2" charset="-122"/>
                  <a:sym typeface="+mn-ea"/>
                </a:rPr>
                <a:t>staff</a:t>
              </a:r>
              <a:endParaRPr lang="zh-CN" altLang="en-US" sz="3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7615852" y="3063094"/>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15686" y="2116493"/>
              <a:ext cx="1474376" cy="1071736"/>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04</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矩形 99"/>
          <p:cNvSpPr/>
          <p:nvPr/>
        </p:nvSpPr>
        <p:spPr>
          <a:xfrm>
            <a:off x="1247775" y="1541780"/>
            <a:ext cx="9882505" cy="380174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38100" y="74295"/>
            <a:ext cx="2792095" cy="674370"/>
            <a:chOff x="4200288" y="3019961"/>
            <a:chExt cx="3646344"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200288" y="3027207"/>
              <a:ext cx="2939383" cy="552660"/>
            </a:xfrm>
            <a:prstGeom prst="rect">
              <a:avLst/>
            </a:prstGeom>
            <a:noFill/>
          </p:spPr>
          <p:txBody>
            <a:bodyPr wrap="square" lIns="89769" tIns="44884" rIns="89769" bIns="44884"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a:solidFill>
                    <a:srgbClr val="E87071"/>
                  </a:solidFill>
                  <a:latin typeface="方正黑体简体" panose="02010601030101010101" pitchFamily="2" charset="-122"/>
                  <a:ea typeface="方正黑体简体" panose="02010601030101010101" pitchFamily="2" charset="-122"/>
                  <a:sym typeface="+mn-ea"/>
                </a:rPr>
                <a:t>staff</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
          <p:nvSpPr>
            <p:cNvPr id="41" name="Freeform 6"/>
            <p:cNvSpPr>
              <a:spLocks noEditPoints="1"/>
            </p:cNvSpPr>
            <p:nvPr/>
          </p:nvSpPr>
          <p:spPr bwMode="auto">
            <a:xfrm>
              <a:off x="7094030" y="3058609"/>
              <a:ext cx="553286" cy="489138"/>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1528445" y="1760855"/>
            <a:ext cx="9601835" cy="313690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80000"/>
              </a:lnSpc>
              <a:spcBef>
                <a:spcPts val="600"/>
              </a:spcBef>
              <a:spcAft>
                <a:spcPts val="600"/>
              </a:spcAft>
              <a:buClrTx/>
              <a:buSzTx/>
              <a:buNone/>
            </a:pPr>
            <a:r>
              <a:rPr lang="en-US" altLang="zh-CN" sz="2300" b="1" dirty="0" smtClean="0">
                <a:solidFill>
                  <a:schemeClr val="tx1">
                    <a:lumMod val="75000"/>
                    <a:lumOff val="25000"/>
                  </a:schemeClr>
                </a:solidFill>
                <a:uFillTx/>
                <a:latin typeface="+mn-ea"/>
                <a:ea typeface="+mn-ea"/>
              </a:rPr>
              <a:t>  </a:t>
            </a:r>
            <a:r>
              <a:rPr sz="2000" dirty="0">
                <a:solidFill>
                  <a:schemeClr val="tx1">
                    <a:lumMod val="75000"/>
                    <a:lumOff val="25000"/>
                  </a:schemeClr>
                </a:solidFill>
                <a:ea typeface="微软雅黑" panose="020B0503020204020204" pitchFamily="34" charset="-122"/>
              </a:rPr>
              <a:t>  </a:t>
            </a:r>
            <a:r>
              <a:rPr sz="2400" dirty="0">
                <a:solidFill>
                  <a:schemeClr val="tx1">
                    <a:lumMod val="75000"/>
                    <a:lumOff val="25000"/>
                  </a:schemeClr>
                </a:solidFill>
                <a:ea typeface="微软雅黑" panose="020B0503020204020204" pitchFamily="34" charset="-122"/>
              </a:rPr>
              <a:t>1. </a:t>
            </a:r>
            <a:r>
              <a:rPr lang="en-US" sz="2400" dirty="0">
                <a:solidFill>
                  <a:schemeClr val="tx1">
                    <a:lumMod val="75000"/>
                    <a:lumOff val="25000"/>
                  </a:schemeClr>
                </a:solidFill>
                <a:ea typeface="微软雅黑" panose="020B0503020204020204" pitchFamily="34" charset="-122"/>
              </a:rPr>
              <a:t>For  manager</a:t>
            </a:r>
            <a:endParaRPr lang="en-US" sz="2400" dirty="0">
              <a:solidFill>
                <a:schemeClr val="tx1">
                  <a:lumMod val="75000"/>
                  <a:lumOff val="25000"/>
                </a:schemeClr>
              </a:solidFill>
              <a:ea typeface="微软雅黑" panose="020B0503020204020204" pitchFamily="34" charset="-122"/>
            </a:endParaRPr>
          </a:p>
          <a:p>
            <a:pPr algn="l">
              <a:lnSpc>
                <a:spcPct val="180000"/>
              </a:lnSpc>
              <a:spcBef>
                <a:spcPts val="600"/>
              </a:spcBef>
              <a:spcAft>
                <a:spcPts val="600"/>
              </a:spcAft>
              <a:buClrTx/>
              <a:buSzTx/>
              <a:buNone/>
            </a:pPr>
            <a:r>
              <a:rPr lang="en-US" altLang="zh-CN" sz="2400" b="1" dirty="0" smtClean="0">
                <a:solidFill>
                  <a:schemeClr val="tx1">
                    <a:lumMod val="75000"/>
                    <a:lumOff val="25000"/>
                  </a:schemeClr>
                </a:solidFill>
                <a:uFillTx/>
                <a:latin typeface="+mn-ea"/>
                <a:ea typeface="+mn-ea"/>
              </a:rPr>
              <a:t>   </a:t>
            </a:r>
            <a:r>
              <a:rPr lang="en-US" sz="2400" dirty="0">
                <a:solidFill>
                  <a:schemeClr val="tx1">
                    <a:lumMod val="75000"/>
                    <a:lumOff val="25000"/>
                  </a:schemeClr>
                </a:solidFill>
                <a:ea typeface="微软雅黑" panose="020B0503020204020204" pitchFamily="34" charset="-122"/>
              </a:rPr>
              <a:t>2. </a:t>
            </a:r>
            <a:r>
              <a:rPr lang="en-US" sz="2400" dirty="0">
                <a:solidFill>
                  <a:schemeClr val="tx1">
                    <a:lumMod val="75000"/>
                    <a:lumOff val="25000"/>
                  </a:schemeClr>
                </a:solidFill>
                <a:ea typeface="微软雅黑" panose="020B0503020204020204" pitchFamily="34" charset="-122"/>
                <a:sym typeface="+mn-ea"/>
              </a:rPr>
              <a:t>For  dispatchers</a:t>
            </a:r>
            <a:endParaRPr lang="en-US" sz="2400" dirty="0">
              <a:solidFill>
                <a:schemeClr val="tx1">
                  <a:lumMod val="75000"/>
                  <a:lumOff val="25000"/>
                </a:schemeClr>
              </a:solidFill>
              <a:ea typeface="微软雅黑" panose="020B0503020204020204" pitchFamily="34" charset="-122"/>
              <a:sym typeface="+mn-lt"/>
            </a:endParaRPr>
          </a:p>
          <a:p>
            <a:pPr algn="l">
              <a:lnSpc>
                <a:spcPct val="180000"/>
              </a:lnSpc>
              <a:spcBef>
                <a:spcPts val="600"/>
              </a:spcBef>
              <a:spcAft>
                <a:spcPts val="600"/>
              </a:spcAft>
              <a:buClrTx/>
              <a:buSzTx/>
              <a:buNone/>
            </a:pPr>
            <a:r>
              <a:rPr lang="en-US" sz="2400" dirty="0">
                <a:solidFill>
                  <a:schemeClr val="tx1">
                    <a:lumMod val="75000"/>
                    <a:lumOff val="25000"/>
                  </a:schemeClr>
                </a:solidFill>
                <a:ea typeface="微软雅黑" panose="020B0503020204020204" pitchFamily="34" charset="-122"/>
              </a:rPr>
              <a:t>      3. </a:t>
            </a:r>
            <a:r>
              <a:rPr lang="en-US" sz="2400" dirty="0">
                <a:solidFill>
                  <a:schemeClr val="tx1">
                    <a:lumMod val="75000"/>
                    <a:lumOff val="25000"/>
                  </a:schemeClr>
                </a:solidFill>
                <a:ea typeface="微软雅黑" panose="020B0503020204020204" pitchFamily="34" charset="-122"/>
                <a:sym typeface="+mn-ea"/>
              </a:rPr>
              <a:t>For  cashiers</a:t>
            </a:r>
            <a:r>
              <a:rPr lang="en-US" sz="2400" dirty="0">
                <a:solidFill>
                  <a:schemeClr val="tx1">
                    <a:lumMod val="75000"/>
                    <a:lumOff val="25000"/>
                  </a:schemeClr>
                </a:solidFill>
                <a:ea typeface="微软雅黑" panose="020B0503020204020204" pitchFamily="34" charset="-122"/>
              </a:rPr>
              <a:t>      </a:t>
            </a:r>
            <a:endParaRPr lang="en-US" sz="2400" dirty="0">
              <a:solidFill>
                <a:schemeClr val="tx1">
                  <a:lumMod val="75000"/>
                  <a:lumOff val="25000"/>
                </a:schemeClr>
              </a:solidFill>
              <a:ea typeface="微软雅黑" panose="020B0503020204020204" pitchFamily="34" charset="-122"/>
            </a:endParaRPr>
          </a:p>
          <a:p>
            <a:pPr algn="l">
              <a:lnSpc>
                <a:spcPct val="180000"/>
              </a:lnSpc>
              <a:spcBef>
                <a:spcPts val="0"/>
              </a:spcBef>
              <a:spcAft>
                <a:spcPts val="600"/>
              </a:spcAft>
              <a:buClrTx/>
              <a:buSzTx/>
              <a:buNone/>
            </a:pPr>
            <a:r>
              <a:rPr lang="en-US" sz="2400" dirty="0">
                <a:solidFill>
                  <a:schemeClr val="tx1">
                    <a:lumMod val="75000"/>
                    <a:lumOff val="25000"/>
                  </a:schemeClr>
                </a:solidFill>
                <a:ea typeface="微软雅黑" panose="020B0503020204020204" pitchFamily="34" charset="-122"/>
              </a:rPr>
              <a:t>      4.  </a:t>
            </a:r>
            <a:r>
              <a:rPr lang="en-US" sz="2000" b="1" dirty="0">
                <a:solidFill>
                  <a:schemeClr val="tx1">
                    <a:lumMod val="75000"/>
                    <a:lumOff val="25000"/>
                  </a:schemeClr>
                </a:solidFill>
                <a:ea typeface="微软雅黑" panose="020B0503020204020204" pitchFamily="34" charset="-122"/>
              </a:rPr>
              <a:t>. . . . . .</a:t>
            </a:r>
            <a:endParaRPr lang="en-US" sz="2000" b="1" dirty="0">
              <a:solidFill>
                <a:schemeClr val="tx1">
                  <a:lumMod val="75000"/>
                  <a:lumOff val="25000"/>
                </a:schemeClr>
              </a:solidFill>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45">
                                            <p:txEl>
                                              <p:pRg st="2" end="2"/>
                                            </p:txEl>
                                          </p:spTgt>
                                        </p:tgtEl>
                                        <p:attrNameLst>
                                          <p:attrName>style.visibility</p:attrName>
                                        </p:attrNameLst>
                                      </p:cBhvr>
                                      <p:to>
                                        <p:strVal val="visible"/>
                                      </p:to>
                                    </p:set>
                                    <p:animEffect transition="in" filter="randombar(horizontal)">
                                      <p:cBhvr>
                                        <p:cTn id="21" dur="1000"/>
                                        <p:tgtEl>
                                          <p:spTgt spid="45">
                                            <p:txEl>
                                              <p:pRg st="2" end="2"/>
                                            </p:txEl>
                                          </p:spTgt>
                                        </p:tgtEl>
                                      </p:cBhvr>
                                    </p:animEffect>
                                  </p:childTnLst>
                                </p:cTn>
                              </p:par>
                            </p:childTnLst>
                          </p:cTn>
                        </p:par>
                        <p:par>
                          <p:cTn id="22" fill="hold">
                            <p:stCondLst>
                              <p:cond delay="3500"/>
                            </p:stCondLst>
                            <p:childTnLst>
                              <p:par>
                                <p:cTn id="23" presetID="14" presetClass="entr" presetSubtype="10" fill="hold" nodeType="afterEffect">
                                  <p:stCondLst>
                                    <p:cond delay="0"/>
                                  </p:stCondLst>
                                  <p:childTnLst>
                                    <p:set>
                                      <p:cBhvr>
                                        <p:cTn id="24" dur="1" fill="hold">
                                          <p:stCondLst>
                                            <p:cond delay="0"/>
                                          </p:stCondLst>
                                        </p:cTn>
                                        <p:tgtEl>
                                          <p:spTgt spid="45">
                                            <p:txEl>
                                              <p:pRg st="3" end="3"/>
                                            </p:txEl>
                                          </p:spTgt>
                                        </p:tgtEl>
                                        <p:attrNameLst>
                                          <p:attrName>style.visibility</p:attrName>
                                        </p:attrNameLst>
                                      </p:cBhvr>
                                      <p:to>
                                        <p:strVal val="visible"/>
                                      </p:to>
                                    </p:set>
                                    <p:animEffect transition="in" filter="randombar(horizontal)">
                                      <p:cBhvr>
                                        <p:cTn id="25" dur="10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矩形 99"/>
          <p:cNvSpPr/>
          <p:nvPr/>
        </p:nvSpPr>
        <p:spPr>
          <a:xfrm>
            <a:off x="759460" y="1760855"/>
            <a:ext cx="10716260" cy="386651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86360" y="83185"/>
            <a:ext cx="2574290" cy="674370"/>
            <a:chOff x="4352486" y="3019961"/>
            <a:chExt cx="3494146"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1" name="Freeform 6"/>
            <p:cNvSpPr>
              <a:spLocks noEditPoints="1"/>
            </p:cNvSpPr>
            <p:nvPr/>
          </p:nvSpPr>
          <p:spPr bwMode="auto">
            <a:xfrm>
              <a:off x="7095916" y="3050161"/>
              <a:ext cx="596435" cy="489240"/>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937895" y="1753870"/>
            <a:ext cx="10360025" cy="388048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50000"/>
              </a:lnSpc>
              <a:spcBef>
                <a:spcPts val="600"/>
              </a:spcBef>
              <a:spcAft>
                <a:spcPts val="600"/>
              </a:spcAft>
              <a:buClrTx/>
              <a:buSzTx/>
              <a:buNone/>
            </a:pPr>
            <a:r>
              <a:rPr lang="en-US" altLang="zh-CN" sz="2300" b="1" dirty="0" smtClean="0">
                <a:solidFill>
                  <a:schemeClr val="tx1">
                    <a:lumMod val="75000"/>
                    <a:lumOff val="25000"/>
                  </a:schemeClr>
                </a:solidFill>
                <a:uFillTx/>
                <a:latin typeface="+mn-ea"/>
                <a:ea typeface="+mn-ea"/>
              </a:rPr>
              <a:t>   </a:t>
            </a:r>
            <a:r>
              <a:rPr sz="2400" dirty="0">
                <a:solidFill>
                  <a:schemeClr val="tx1">
                    <a:lumMod val="75000"/>
                    <a:lumOff val="25000"/>
                  </a:schemeClr>
                </a:solidFill>
                <a:ea typeface="微软雅黑" panose="020B0503020204020204" pitchFamily="34" charset="-122"/>
              </a:rPr>
              <a:t>1. </a:t>
            </a:r>
            <a:r>
              <a:rPr lang="en-US" sz="2400" dirty="0">
                <a:solidFill>
                  <a:schemeClr val="tx1">
                    <a:lumMod val="75000"/>
                    <a:lumOff val="25000"/>
                  </a:schemeClr>
                </a:solidFill>
                <a:ea typeface="微软雅黑" panose="020B0503020204020204" pitchFamily="34" charset="-122"/>
              </a:rPr>
              <a:t>C</a:t>
            </a:r>
            <a:r>
              <a:rPr sz="2400" dirty="0">
                <a:solidFill>
                  <a:schemeClr val="tx1">
                    <a:lumMod val="75000"/>
                    <a:lumOff val="25000"/>
                  </a:schemeClr>
                </a:solidFill>
                <a:ea typeface="微软雅黑" panose="020B0503020204020204" pitchFamily="34" charset="-122"/>
              </a:rPr>
              <a:t>heck the monthly turnover.       </a:t>
            </a:r>
            <a:endParaRPr sz="2400" dirty="0">
              <a:solidFill>
                <a:schemeClr val="tx1">
                  <a:lumMod val="75000"/>
                  <a:lumOff val="25000"/>
                </a:schemeClr>
              </a:solidFill>
              <a:ea typeface="微软雅黑" panose="020B0503020204020204" pitchFamily="34" charset="-122"/>
            </a:endParaRPr>
          </a:p>
          <a:p>
            <a:pPr algn="l">
              <a:lnSpc>
                <a:spcPct val="150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2. </a:t>
            </a:r>
            <a:r>
              <a:rPr lang="en-US" sz="2400" dirty="0">
                <a:solidFill>
                  <a:schemeClr val="tx1">
                    <a:lumMod val="75000"/>
                    <a:lumOff val="25000"/>
                  </a:schemeClr>
                </a:solidFill>
                <a:ea typeface="微软雅黑" panose="020B0503020204020204" pitchFamily="34" charset="-122"/>
              </a:rPr>
              <a:t>A</a:t>
            </a:r>
            <a:r>
              <a:rPr sz="2400" dirty="0">
                <a:solidFill>
                  <a:schemeClr val="tx1">
                    <a:lumMod val="75000"/>
                    <a:lumOff val="25000"/>
                  </a:schemeClr>
                </a:solidFill>
                <a:ea typeface="微软雅黑" panose="020B0503020204020204" pitchFamily="34" charset="-122"/>
              </a:rPr>
              <a:t>ssign various tasks to employees in the system to facilitate employees to work efficiently</a:t>
            </a:r>
            <a:r>
              <a:rPr lang="en-US" sz="2400" dirty="0">
                <a:solidFill>
                  <a:schemeClr val="tx1">
                    <a:lumMod val="75000"/>
                    <a:lumOff val="25000"/>
                  </a:schemeClr>
                </a:solidFill>
                <a:ea typeface="微软雅黑" panose="020B0503020204020204" pitchFamily="34" charset="-122"/>
              </a:rPr>
              <a:t>.</a:t>
            </a:r>
            <a:endParaRPr lang="en-US" sz="2400" dirty="0">
              <a:solidFill>
                <a:schemeClr val="tx1">
                  <a:lumMod val="75000"/>
                  <a:lumOff val="25000"/>
                </a:schemeClr>
              </a:solidFill>
              <a:ea typeface="微软雅黑" panose="020B0503020204020204" pitchFamily="34" charset="-122"/>
            </a:endParaRPr>
          </a:p>
          <a:p>
            <a:pPr algn="l">
              <a:lnSpc>
                <a:spcPct val="150000"/>
              </a:lnSpc>
              <a:spcBef>
                <a:spcPts val="600"/>
              </a:spcBef>
              <a:spcAft>
                <a:spcPts val="600"/>
              </a:spcAft>
              <a:buClrTx/>
              <a:buSzTx/>
              <a:buNone/>
            </a:pPr>
            <a:r>
              <a:rPr lang="en-US" sz="2400" dirty="0">
                <a:solidFill>
                  <a:schemeClr val="tx1">
                    <a:lumMod val="75000"/>
                    <a:lumOff val="25000"/>
                  </a:schemeClr>
                </a:solidFill>
                <a:ea typeface="微软雅黑" panose="020B0503020204020204" pitchFamily="34" charset="-122"/>
              </a:rPr>
              <a:t>      3.View VIP member users and their membership grades.</a:t>
            </a:r>
            <a:endParaRPr lang="en-US" sz="2400" dirty="0">
              <a:solidFill>
                <a:schemeClr val="tx1">
                  <a:lumMod val="75000"/>
                  <a:lumOff val="25000"/>
                </a:schemeClr>
              </a:solidFill>
              <a:ea typeface="微软雅黑" panose="020B0503020204020204" pitchFamily="34" charset="-122"/>
            </a:endParaRPr>
          </a:p>
          <a:p>
            <a:pPr algn="l">
              <a:lnSpc>
                <a:spcPct val="150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a:t>
            </a:r>
            <a:r>
              <a:rPr lang="en-US" sz="2400" dirty="0">
                <a:solidFill>
                  <a:schemeClr val="tx1">
                    <a:lumMod val="75000"/>
                    <a:lumOff val="25000"/>
                  </a:schemeClr>
                </a:solidFill>
                <a:ea typeface="微软雅黑" panose="020B0503020204020204" pitchFamily="34" charset="-122"/>
              </a:rPr>
              <a:t>4</a:t>
            </a:r>
            <a:r>
              <a:rPr sz="2400" dirty="0">
                <a:solidFill>
                  <a:schemeClr val="tx1">
                    <a:lumMod val="75000"/>
                    <a:lumOff val="25000"/>
                  </a:schemeClr>
                </a:solidFill>
                <a:ea typeface="微软雅黑" panose="020B0503020204020204" pitchFamily="34" charset="-122"/>
              </a:rPr>
              <a:t>. </a:t>
            </a:r>
            <a:r>
              <a:rPr lang="en-US" sz="2400" dirty="0">
                <a:solidFill>
                  <a:schemeClr val="tx1">
                    <a:lumMod val="75000"/>
                    <a:lumOff val="25000"/>
                  </a:schemeClr>
                </a:solidFill>
                <a:ea typeface="微软雅黑" panose="020B0503020204020204" pitchFamily="34" charset="-122"/>
              </a:rPr>
              <a:t>A</a:t>
            </a:r>
            <a:r>
              <a:rPr sz="2400" dirty="0">
                <a:solidFill>
                  <a:schemeClr val="tx1">
                    <a:lumMod val="75000"/>
                    <a:lumOff val="25000"/>
                  </a:schemeClr>
                </a:solidFill>
                <a:ea typeface="微软雅黑" panose="020B0503020204020204" pitchFamily="34" charset="-122"/>
              </a:rPr>
              <a:t>ccept feedback from users, such as suggestions for improvement of dishes and reports from diners.</a:t>
            </a:r>
            <a:endParaRPr sz="2400" dirty="0">
              <a:solidFill>
                <a:schemeClr val="tx1">
                  <a:lumMod val="75000"/>
                  <a:lumOff val="25000"/>
                </a:schemeClr>
              </a:solidFill>
              <a:ea typeface="微软雅黑" panose="020B0503020204020204" pitchFamily="34" charset="-122"/>
            </a:endParaRPr>
          </a:p>
        </p:txBody>
      </p:sp>
      <p:sp>
        <p:nvSpPr>
          <p:cNvPr id="3" name="矩形 2"/>
          <p:cNvSpPr/>
          <p:nvPr/>
        </p:nvSpPr>
        <p:spPr>
          <a:xfrm>
            <a:off x="759460" y="1300480"/>
            <a:ext cx="2653665" cy="460375"/>
          </a:xfrm>
          <a:prstGeom prst="rect">
            <a:avLst/>
          </a:prstGeom>
        </p:spPr>
        <p:txBody>
          <a:bodyPr wrap="square">
            <a:spAutoFit/>
          </a:bodyPr>
          <a:p>
            <a:pPr algn="l" defTabSz="1203960">
              <a:buClrTx/>
              <a:buSzTx/>
              <a:buFontTx/>
              <a:defRPr/>
            </a:pP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smtClean="0">
                <a:solidFill>
                  <a:srgbClr val="E87071"/>
                </a:solidFill>
                <a:uFillTx/>
                <a:latin typeface="方正黑体简体" charset="0"/>
                <a:ea typeface="方正黑体简体" panose="02010601030101010101" pitchFamily="2" charset="-122"/>
                <a:sym typeface="+mn-ea"/>
              </a:rPr>
              <a:t>manager</a:t>
            </a:r>
            <a:endParaRPr lang="en-US" altLang="zh-CN" sz="2400" b="1" dirty="0" smtClean="0">
              <a:solidFill>
                <a:srgbClr val="E87071"/>
              </a:solidFill>
              <a:uFillTx/>
              <a:latin typeface="方正黑体简体" charset="0"/>
              <a:ea typeface="方正黑体简体" panose="02010601030101010101" pitchFamily="2" charset="-122"/>
              <a:sym typeface="+mn-ea"/>
            </a:endParaRPr>
          </a:p>
        </p:txBody>
      </p:sp>
      <p:sp>
        <p:nvSpPr>
          <p:cNvPr id="4" name="TextBox 4"/>
          <p:cNvSpPr txBox="1"/>
          <p:nvPr/>
        </p:nvSpPr>
        <p:spPr>
          <a:xfrm>
            <a:off x="-38100" y="90805"/>
            <a:ext cx="2230120" cy="581025"/>
          </a:xfrm>
          <a:prstGeom prst="rect">
            <a:avLst/>
          </a:prstGeom>
          <a:noFill/>
        </p:spPr>
        <p:txBody>
          <a:bodyPr wrap="square" lIns="89769" tIns="44884" rIns="89769" bIns="44884" rtlCol="0">
            <a:spAutoFit/>
          </a:bodyPr>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a:solidFill>
                  <a:srgbClr val="E87071"/>
                </a:solidFill>
                <a:latin typeface="方正黑体简体" panose="02010601030101010101" pitchFamily="2" charset="-122"/>
                <a:ea typeface="方正黑体简体" panose="02010601030101010101" pitchFamily="2" charset="-122"/>
                <a:sym typeface="+mn-ea"/>
              </a:rPr>
              <a:t>staff</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45">
                                            <p:txEl>
                                              <p:pRg st="2" end="2"/>
                                            </p:txEl>
                                          </p:spTgt>
                                        </p:tgtEl>
                                        <p:attrNameLst>
                                          <p:attrName>style.visibility</p:attrName>
                                        </p:attrNameLst>
                                      </p:cBhvr>
                                      <p:to>
                                        <p:strVal val="visible"/>
                                      </p:to>
                                    </p:set>
                                    <p:animEffect transition="in" filter="randombar(horizontal)">
                                      <p:cBhvr>
                                        <p:cTn id="21" dur="1000"/>
                                        <p:tgtEl>
                                          <p:spTgt spid="45">
                                            <p:txEl>
                                              <p:pRg st="2" end="2"/>
                                            </p:txEl>
                                          </p:spTgt>
                                        </p:tgtEl>
                                      </p:cBhvr>
                                    </p:animEffect>
                                  </p:childTnLst>
                                </p:cTn>
                              </p:par>
                            </p:childTnLst>
                          </p:cTn>
                        </p:par>
                        <p:par>
                          <p:cTn id="22" fill="hold">
                            <p:stCondLst>
                              <p:cond delay="3500"/>
                            </p:stCondLst>
                            <p:childTnLst>
                              <p:par>
                                <p:cTn id="23" presetID="14" presetClass="entr" presetSubtype="10" fill="hold" nodeType="afterEffect">
                                  <p:stCondLst>
                                    <p:cond delay="0"/>
                                  </p:stCondLst>
                                  <p:childTnLst>
                                    <p:set>
                                      <p:cBhvr>
                                        <p:cTn id="24" dur="1" fill="hold">
                                          <p:stCondLst>
                                            <p:cond delay="0"/>
                                          </p:stCondLst>
                                        </p:cTn>
                                        <p:tgtEl>
                                          <p:spTgt spid="45">
                                            <p:txEl>
                                              <p:pRg st="3" end="3"/>
                                            </p:txEl>
                                          </p:spTgt>
                                        </p:tgtEl>
                                        <p:attrNameLst>
                                          <p:attrName>style.visibility</p:attrName>
                                        </p:attrNameLst>
                                      </p:cBhvr>
                                      <p:to>
                                        <p:strVal val="visible"/>
                                      </p:to>
                                    </p:set>
                                    <p:animEffect transition="in" filter="randombar(horizontal)">
                                      <p:cBhvr>
                                        <p:cTn id="25" dur="10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矩形 99"/>
          <p:cNvSpPr/>
          <p:nvPr/>
        </p:nvSpPr>
        <p:spPr>
          <a:xfrm>
            <a:off x="759460" y="2038985"/>
            <a:ext cx="10716260" cy="358838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86360" y="83185"/>
            <a:ext cx="2792095" cy="674370"/>
            <a:chOff x="4352486" y="3019961"/>
            <a:chExt cx="3494146"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1"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937260" y="2303145"/>
            <a:ext cx="10360025" cy="306006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80000"/>
              </a:lnSpc>
              <a:spcBef>
                <a:spcPts val="600"/>
              </a:spcBef>
              <a:spcAft>
                <a:spcPts val="600"/>
              </a:spcAft>
              <a:buClrTx/>
              <a:buSzTx/>
              <a:buNone/>
            </a:pPr>
            <a:r>
              <a:rPr lang="en-US" altLang="zh-CN" sz="2300" b="1" dirty="0" smtClean="0">
                <a:solidFill>
                  <a:schemeClr val="tx1">
                    <a:lumMod val="75000"/>
                    <a:lumOff val="25000"/>
                  </a:schemeClr>
                </a:solidFill>
                <a:uFillTx/>
                <a:latin typeface="+mn-ea"/>
                <a:ea typeface="+mn-ea"/>
              </a:rPr>
              <a:t>   </a:t>
            </a:r>
            <a:r>
              <a:rPr sz="2400" dirty="0">
                <a:solidFill>
                  <a:schemeClr val="tx1">
                    <a:lumMod val="75000"/>
                    <a:lumOff val="25000"/>
                  </a:schemeClr>
                </a:solidFill>
                <a:ea typeface="微软雅黑" panose="020B0503020204020204" pitchFamily="34" charset="-122"/>
              </a:rPr>
              <a:t>1. Check whether the food materials in the back kitchen are sufficient.        </a:t>
            </a:r>
            <a:endParaRPr sz="2400" dirty="0">
              <a:solidFill>
                <a:schemeClr val="tx1">
                  <a:lumMod val="75000"/>
                  <a:lumOff val="25000"/>
                </a:schemeClr>
              </a:solidFill>
              <a:ea typeface="微软雅黑" panose="020B0503020204020204" pitchFamily="34" charset="-122"/>
            </a:endParaRPr>
          </a:p>
          <a:p>
            <a:pPr algn="l">
              <a:lnSpc>
                <a:spcPct val="180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2. Assign specific areas to which waiters are responsible. </a:t>
            </a:r>
            <a:endParaRPr sz="2400" dirty="0">
              <a:solidFill>
                <a:schemeClr val="tx1">
                  <a:lumMod val="75000"/>
                  <a:lumOff val="25000"/>
                </a:schemeClr>
              </a:solidFill>
              <a:ea typeface="微软雅黑" panose="020B0503020204020204" pitchFamily="34" charset="-122"/>
            </a:endParaRPr>
          </a:p>
          <a:p>
            <a:pPr algn="l">
              <a:lnSpc>
                <a:spcPct val="180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3. </a:t>
            </a:r>
            <a:r>
              <a:rPr lang="en-US" sz="2400" dirty="0">
                <a:solidFill>
                  <a:schemeClr val="tx1">
                    <a:lumMod val="75000"/>
                    <a:lumOff val="25000"/>
                  </a:schemeClr>
                </a:solidFill>
                <a:ea typeface="微软雅黑" panose="020B0503020204020204" pitchFamily="34" charset="-122"/>
              </a:rPr>
              <a:t>H</a:t>
            </a:r>
            <a:r>
              <a:rPr sz="2400" dirty="0">
                <a:solidFill>
                  <a:schemeClr val="tx1">
                    <a:lumMod val="75000"/>
                    <a:lumOff val="25000"/>
                  </a:schemeClr>
                </a:solidFill>
                <a:ea typeface="微软雅黑" panose="020B0503020204020204" pitchFamily="34" charset="-122"/>
              </a:rPr>
              <a:t>ave the right to modify the menu appropriately according to customer requirements.</a:t>
            </a:r>
            <a:endParaRPr sz="2400" dirty="0">
              <a:solidFill>
                <a:schemeClr val="tx1">
                  <a:lumMod val="75000"/>
                  <a:lumOff val="25000"/>
                </a:schemeClr>
              </a:solidFill>
              <a:ea typeface="微软雅黑" panose="020B0503020204020204" pitchFamily="34" charset="-122"/>
            </a:endParaRPr>
          </a:p>
        </p:txBody>
      </p:sp>
      <p:sp>
        <p:nvSpPr>
          <p:cNvPr id="3" name="矩形 2"/>
          <p:cNvSpPr/>
          <p:nvPr/>
        </p:nvSpPr>
        <p:spPr>
          <a:xfrm>
            <a:off x="786130" y="1538605"/>
            <a:ext cx="2653665" cy="460375"/>
          </a:xfrm>
          <a:prstGeom prst="rect">
            <a:avLst/>
          </a:prstGeom>
        </p:spPr>
        <p:txBody>
          <a:bodyPr wrap="square">
            <a:spAutoFit/>
          </a:bodyPr>
          <a:p>
            <a:pPr algn="l" defTabSz="1203960">
              <a:buClrTx/>
              <a:buSzTx/>
              <a:buFontTx/>
              <a:defRPr/>
            </a:pP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smtClean="0">
                <a:solidFill>
                  <a:srgbClr val="E87071"/>
                </a:solidFill>
                <a:uFillTx/>
                <a:latin typeface="方正黑体简体" charset="0"/>
                <a:ea typeface="方正黑体简体" panose="02010601030101010101" pitchFamily="2" charset="-122"/>
                <a:sym typeface="+mn-ea"/>
              </a:rPr>
              <a:t>dispatchers</a:t>
            </a:r>
            <a:endParaRPr lang="en-US" altLang="zh-CN" sz="2400" b="1" dirty="0" smtClean="0">
              <a:solidFill>
                <a:srgbClr val="E87071"/>
              </a:solidFill>
              <a:uFillTx/>
              <a:latin typeface="方正黑体简体" charset="0"/>
              <a:ea typeface="方正黑体简体" panose="02010601030101010101" pitchFamily="2" charset="-122"/>
              <a:sym typeface="+mn-ea"/>
            </a:endParaRPr>
          </a:p>
        </p:txBody>
      </p:sp>
      <p:sp>
        <p:nvSpPr>
          <p:cNvPr id="4" name="TextBox 4"/>
          <p:cNvSpPr txBox="1"/>
          <p:nvPr/>
        </p:nvSpPr>
        <p:spPr>
          <a:xfrm>
            <a:off x="-38101" y="90804"/>
            <a:ext cx="2649220" cy="581025"/>
          </a:xfrm>
          <a:prstGeom prst="rect">
            <a:avLst/>
          </a:prstGeom>
          <a:noFill/>
        </p:spPr>
        <p:txBody>
          <a:bodyPr wrap="square" lIns="89769" tIns="44884" rIns="89769" bIns="44884" rtlCol="0">
            <a:spAutoFit/>
          </a:bodyPr>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a:solidFill>
                  <a:srgbClr val="E87071"/>
                </a:solidFill>
                <a:latin typeface="方正黑体简体" panose="02010601030101010101" pitchFamily="2" charset="-122"/>
                <a:ea typeface="方正黑体简体" panose="02010601030101010101" pitchFamily="2" charset="-122"/>
                <a:sym typeface="+mn-ea"/>
              </a:rPr>
              <a:t>staff</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45">
                                            <p:txEl>
                                              <p:pRg st="2" end="2"/>
                                            </p:txEl>
                                          </p:spTgt>
                                        </p:tgtEl>
                                        <p:attrNameLst>
                                          <p:attrName>style.visibility</p:attrName>
                                        </p:attrNameLst>
                                      </p:cBhvr>
                                      <p:to>
                                        <p:strVal val="visible"/>
                                      </p:to>
                                    </p:set>
                                    <p:animEffect transition="in" filter="randombar(horizontal)">
                                      <p:cBhvr>
                                        <p:cTn id="21" dur="10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057275" y="1902460"/>
            <a:ext cx="9882505" cy="285750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87630" y="83185"/>
            <a:ext cx="2807970" cy="674370"/>
            <a:chOff x="4352486" y="3019961"/>
            <a:chExt cx="3494146"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1" name="Freeform 6"/>
            <p:cNvSpPr>
              <a:spLocks noEditPoints="1"/>
            </p:cNvSpPr>
            <p:nvPr/>
          </p:nvSpPr>
          <p:spPr bwMode="auto">
            <a:xfrm>
              <a:off x="7231042"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1258570" y="2210435"/>
            <a:ext cx="9479280" cy="224155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80000"/>
              </a:lnSpc>
              <a:spcBef>
                <a:spcPts val="600"/>
              </a:spcBef>
              <a:spcAft>
                <a:spcPts val="600"/>
              </a:spcAft>
              <a:buClrTx/>
              <a:buSzTx/>
              <a:buNone/>
            </a:pPr>
            <a:r>
              <a:rPr lang="en-US" altLang="zh-CN" sz="2300" b="1" dirty="0" smtClean="0">
                <a:solidFill>
                  <a:schemeClr val="tx1">
                    <a:lumMod val="75000"/>
                    <a:lumOff val="25000"/>
                  </a:schemeClr>
                </a:solidFill>
                <a:uFillTx/>
                <a:latin typeface="+mn-ea"/>
                <a:ea typeface="+mn-ea"/>
              </a:rPr>
              <a:t>   </a:t>
            </a:r>
            <a:r>
              <a:rPr sz="2400" dirty="0">
                <a:solidFill>
                  <a:schemeClr val="tx1">
                    <a:lumMod val="75000"/>
                    <a:lumOff val="25000"/>
                  </a:schemeClr>
                </a:solidFill>
                <a:ea typeface="微软雅黑" panose="020B0503020204020204" pitchFamily="34" charset="-122"/>
              </a:rPr>
              <a:t>1. Verify if the customer belongs to a member     </a:t>
            </a:r>
            <a:endParaRPr sz="2400" dirty="0">
              <a:solidFill>
                <a:schemeClr val="tx1">
                  <a:lumMod val="75000"/>
                  <a:lumOff val="25000"/>
                </a:schemeClr>
              </a:solidFill>
              <a:ea typeface="微软雅黑" panose="020B0503020204020204" pitchFamily="34" charset="-122"/>
            </a:endParaRPr>
          </a:p>
          <a:p>
            <a:pPr algn="l">
              <a:lnSpc>
                <a:spcPct val="180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2. Check the payment and discount of each table according to the customer's VIP card</a:t>
            </a:r>
            <a:endParaRPr sz="2400" dirty="0">
              <a:solidFill>
                <a:schemeClr val="tx1">
                  <a:lumMod val="75000"/>
                  <a:lumOff val="25000"/>
                </a:schemeClr>
              </a:solidFill>
              <a:ea typeface="微软雅黑" panose="020B0503020204020204" pitchFamily="34" charset="-122"/>
            </a:endParaRPr>
          </a:p>
        </p:txBody>
      </p:sp>
      <p:sp>
        <p:nvSpPr>
          <p:cNvPr id="3" name="矩形 2"/>
          <p:cNvSpPr/>
          <p:nvPr/>
        </p:nvSpPr>
        <p:spPr>
          <a:xfrm>
            <a:off x="1057275" y="1380490"/>
            <a:ext cx="2668905" cy="521970"/>
          </a:xfrm>
          <a:prstGeom prst="rect">
            <a:avLst/>
          </a:prstGeom>
        </p:spPr>
        <p:txBody>
          <a:bodyPr wrap="square">
            <a:spAutoFit/>
          </a:bodyPr>
          <a:p>
            <a:pPr algn="l" defTabSz="1203960">
              <a:buClrTx/>
              <a:buSzTx/>
              <a:buFontTx/>
              <a:defRPr/>
            </a:pPr>
            <a:r>
              <a:rPr lang="en-US" altLang="zh-CN" sz="28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8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800" b="1" dirty="0">
                <a:solidFill>
                  <a:srgbClr val="E87071"/>
                </a:solidFill>
                <a:latin typeface="方正黑体简体" panose="02010601030101010101" pitchFamily="2" charset="-122"/>
                <a:ea typeface="方正黑体简体" panose="02010601030101010101" pitchFamily="2" charset="-122"/>
                <a:sym typeface="+mn-ea"/>
              </a:rPr>
              <a:t>cashiers</a:t>
            </a:r>
            <a:endParaRPr lang="en-US" altLang="zh-CN" sz="2800" b="1" dirty="0" smtClean="0">
              <a:solidFill>
                <a:srgbClr val="E87071"/>
              </a:solidFill>
              <a:latin typeface="方正黑体简体" panose="02010601030101010101" pitchFamily="2" charset="-122"/>
              <a:ea typeface="方正黑体简体" panose="02010601030101010101" pitchFamily="2" charset="-122"/>
              <a:sym typeface="+mn-ea"/>
            </a:endParaRPr>
          </a:p>
        </p:txBody>
      </p:sp>
      <p:sp>
        <p:nvSpPr>
          <p:cNvPr id="2" name="TextBox 4"/>
          <p:cNvSpPr txBox="1"/>
          <p:nvPr/>
        </p:nvSpPr>
        <p:spPr>
          <a:xfrm>
            <a:off x="-38101" y="90804"/>
            <a:ext cx="2649220" cy="581025"/>
          </a:xfrm>
          <a:prstGeom prst="rect">
            <a:avLst/>
          </a:prstGeom>
          <a:noFill/>
        </p:spPr>
        <p:txBody>
          <a:bodyPr wrap="square" lIns="89769" tIns="44884" rIns="89769" bIns="44884"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a:solidFill>
                  <a:srgbClr val="E87071"/>
                </a:solidFill>
                <a:latin typeface="方正黑体简体" panose="02010601030101010101" pitchFamily="2" charset="-122"/>
                <a:ea typeface="方正黑体简体" panose="02010601030101010101" pitchFamily="2" charset="-122"/>
                <a:sym typeface="+mn-ea"/>
              </a:rPr>
              <a:t>staff</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1057275" y="1902460"/>
            <a:ext cx="9882505" cy="285750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87630" y="83185"/>
            <a:ext cx="2807970" cy="674370"/>
            <a:chOff x="4352486" y="3019961"/>
            <a:chExt cx="3494146"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1" name="Freeform 6"/>
            <p:cNvSpPr>
              <a:spLocks noEditPoints="1"/>
            </p:cNvSpPr>
            <p:nvPr/>
          </p:nvSpPr>
          <p:spPr bwMode="auto">
            <a:xfrm>
              <a:off x="7231042"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1186180" y="1902460"/>
            <a:ext cx="9624695" cy="275209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80000"/>
              </a:lnSpc>
              <a:spcBef>
                <a:spcPts val="600"/>
              </a:spcBef>
              <a:spcAft>
                <a:spcPts val="600"/>
              </a:spcAft>
              <a:buClrTx/>
              <a:buSzTx/>
              <a:buNone/>
            </a:pPr>
            <a:r>
              <a:rPr lang="en-US" sz="2400" dirty="0">
                <a:solidFill>
                  <a:schemeClr val="tx1">
                    <a:lumMod val="75000"/>
                    <a:lumOff val="25000"/>
                  </a:schemeClr>
                </a:solidFill>
              </a:rPr>
              <a:t>      </a:t>
            </a:r>
            <a:r>
              <a:rPr sz="2400" dirty="0">
                <a:solidFill>
                  <a:schemeClr val="tx1">
                    <a:lumMod val="75000"/>
                    <a:lumOff val="25000"/>
                  </a:schemeClr>
                </a:solidFill>
              </a:rPr>
              <a:t>Milestone 1.0' s system interface is simple and easy to operate, with powerful functions. It solves many painful problems of merchants and diners. </a:t>
            </a:r>
            <a:r>
              <a:rPr lang="en-US" sz="2400" dirty="0">
                <a:solidFill>
                  <a:schemeClr val="tx1">
                    <a:lumMod val="75000"/>
                    <a:lumOff val="25000"/>
                  </a:schemeClr>
                </a:solidFill>
              </a:rPr>
              <a:t>We</a:t>
            </a:r>
            <a:r>
              <a:rPr sz="2400" dirty="0">
                <a:solidFill>
                  <a:schemeClr val="tx1">
                    <a:lumMod val="75000"/>
                    <a:lumOff val="25000"/>
                  </a:schemeClr>
                </a:solidFill>
              </a:rPr>
              <a:t> believe this system will soon set off a revolutionary wave of catering management.</a:t>
            </a:r>
            <a:endParaRPr sz="2400" dirty="0">
              <a:solidFill>
                <a:schemeClr val="tx1">
                  <a:lumMod val="75000"/>
                  <a:lumOff val="25000"/>
                </a:schemeClr>
              </a:solidFill>
            </a:endParaRPr>
          </a:p>
        </p:txBody>
      </p:sp>
      <p:sp>
        <p:nvSpPr>
          <p:cNvPr id="2" name="TextBox 4"/>
          <p:cNvSpPr txBox="1"/>
          <p:nvPr/>
        </p:nvSpPr>
        <p:spPr>
          <a:xfrm>
            <a:off x="-38101" y="90804"/>
            <a:ext cx="2649220" cy="581025"/>
          </a:xfrm>
          <a:prstGeom prst="rect">
            <a:avLst/>
          </a:prstGeom>
          <a:noFill/>
        </p:spPr>
        <p:txBody>
          <a:bodyPr wrap="square" lIns="89769" tIns="44884" rIns="89769" bIns="44884"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sz="2400" b="1" dirty="0">
                <a:solidFill>
                  <a:srgbClr val="E87071"/>
                </a:solidFill>
                <a:latin typeface="方正黑体简体" panose="02010601030101010101" pitchFamily="2" charset="-122"/>
                <a:ea typeface="方正黑体简体" panose="02010601030101010101" pitchFamily="2" charset="-122"/>
              </a:rPr>
              <a:t>Summary</a:t>
            </a:r>
            <a:endParaRPr sz="2400" b="1" dirty="0">
              <a:solidFill>
                <a:srgbClr val="E87071"/>
              </a:solidFill>
              <a:latin typeface="方正黑体简体" panose="02010601030101010101" pitchFamily="2" charset="-122"/>
              <a:ea typeface="方正黑体简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1944033" y="260433"/>
            <a:ext cx="2659645" cy="3316286"/>
            <a:chOff x="3295850" y="1908877"/>
            <a:chExt cx="3738030" cy="4660916"/>
          </a:xfrm>
        </p:grpSpPr>
        <p:sp>
          <p:nvSpPr>
            <p:cNvPr id="8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8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8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grpSp>
      <p:grpSp>
        <p:nvGrpSpPr>
          <p:cNvPr id="88" name="组合 87"/>
          <p:cNvGrpSpPr/>
          <p:nvPr/>
        </p:nvGrpSpPr>
        <p:grpSpPr>
          <a:xfrm>
            <a:off x="4024784" y="263547"/>
            <a:ext cx="2659645" cy="3316286"/>
            <a:chOff x="3295850" y="1908877"/>
            <a:chExt cx="3738030" cy="4660916"/>
          </a:xfrm>
        </p:grpSpPr>
        <p:sp>
          <p:nvSpPr>
            <p:cNvPr id="8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3" name="组合 92"/>
          <p:cNvGrpSpPr/>
          <p:nvPr/>
        </p:nvGrpSpPr>
        <p:grpSpPr>
          <a:xfrm>
            <a:off x="6104367" y="255621"/>
            <a:ext cx="2659645" cy="3316286"/>
            <a:chOff x="3295850" y="1908877"/>
            <a:chExt cx="3738030" cy="4660916"/>
          </a:xfrm>
        </p:grpSpPr>
        <p:sp>
          <p:nvSpPr>
            <p:cNvPr id="94"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96"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9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grpSp>
        <p:nvGrpSpPr>
          <p:cNvPr id="98" name="组合 97"/>
          <p:cNvGrpSpPr/>
          <p:nvPr/>
        </p:nvGrpSpPr>
        <p:grpSpPr>
          <a:xfrm>
            <a:off x="8194301" y="255620"/>
            <a:ext cx="2659645" cy="3316286"/>
            <a:chOff x="3295850" y="1908877"/>
            <a:chExt cx="3738030" cy="4660916"/>
          </a:xfrm>
        </p:grpSpPr>
        <p:sp>
          <p:nvSpPr>
            <p:cNvPr id="99"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sp>
          <p:nvSpPr>
            <p:cNvPr id="101"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a:solidFill>
                  <a:prstClr val="white"/>
                </a:solidFill>
                <a:latin typeface="方正黑体简体" panose="02010601030101010101" pitchFamily="2" charset="-122"/>
                <a:ea typeface="方正黑体简体" panose="02010601030101010101" pitchFamily="2" charset="-122"/>
              </a:endParaRPr>
            </a:p>
          </p:txBody>
        </p:sp>
        <p:sp>
          <p:nvSpPr>
            <p:cNvPr id="10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a:solidFill>
                  <a:prstClr val="black"/>
                </a:solidFill>
                <a:latin typeface="方正黑体简体" panose="02010601030101010101" pitchFamily="2" charset="-122"/>
                <a:ea typeface="方正黑体简体" panose="02010601030101010101" pitchFamily="2" charset="-122"/>
              </a:endParaRPr>
            </a:p>
          </p:txBody>
        </p:sp>
      </p:grpSp>
      <p:sp>
        <p:nvSpPr>
          <p:cNvPr id="4" name="矩形 3"/>
          <p:cNvSpPr/>
          <p:nvPr/>
        </p:nvSpPr>
        <p:spPr>
          <a:xfrm>
            <a:off x="2517333" y="713433"/>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2</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4" name="矩形 103"/>
          <p:cNvSpPr/>
          <p:nvPr/>
        </p:nvSpPr>
        <p:spPr>
          <a:xfrm>
            <a:off x="8819642" y="692859"/>
            <a:ext cx="680536" cy="1198880"/>
          </a:xfrm>
          <a:prstGeom prst="rect">
            <a:avLst/>
          </a:prstGeom>
        </p:spPr>
        <p:txBody>
          <a:bodyPr wrap="square">
            <a:spAutoFit/>
          </a:bodyPr>
          <a:lstStyle/>
          <a:p>
            <a:pPr algn="ctr"/>
            <a:r>
              <a:rPr lang="en-US"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5" name="矩形 104"/>
          <p:cNvSpPr/>
          <p:nvPr/>
        </p:nvSpPr>
        <p:spPr>
          <a:xfrm>
            <a:off x="6703963" y="716975"/>
            <a:ext cx="680536" cy="1198880"/>
          </a:xfrm>
          <a:prstGeom prst="rect">
            <a:avLst/>
          </a:prstGeom>
        </p:spPr>
        <p:txBody>
          <a:bodyPr wrap="square">
            <a:spAutoFit/>
          </a:bodyPr>
          <a:lstStyle/>
          <a:p>
            <a:pPr algn="ctr"/>
            <a:r>
              <a:rPr lang="en-US" sz="7200" b="1" dirty="0" smtClean="0">
                <a:solidFill>
                  <a:srgbClr val="E87071"/>
                </a:solidFill>
                <a:latin typeface="方正黑体简体" panose="02010601030101010101" pitchFamily="2" charset="-122"/>
                <a:ea typeface="方正黑体简体" panose="02010601030101010101" pitchFamily="2" charset="-122"/>
                <a:cs typeface="+mn-ea"/>
                <a:sym typeface="+mn-lt"/>
              </a:rPr>
              <a:t>2</a:t>
            </a:r>
            <a:endParaRPr 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6" name="矩形 105"/>
          <p:cNvSpPr/>
          <p:nvPr/>
        </p:nvSpPr>
        <p:spPr>
          <a:xfrm>
            <a:off x="4620858" y="739684"/>
            <a:ext cx="680536" cy="1200329"/>
          </a:xfrm>
          <a:prstGeom prst="rect">
            <a:avLst/>
          </a:prstGeom>
        </p:spPr>
        <p:txBody>
          <a:bodyPr wrap="square">
            <a:spAutoFit/>
          </a:bodyPr>
          <a:lstStyle/>
          <a:p>
            <a:pPr algn="ctr"/>
            <a:r>
              <a:rPr lang="en-US" altLang="zh-CN" sz="7200" b="1" dirty="0">
                <a:solidFill>
                  <a:srgbClr val="E87071"/>
                </a:solidFill>
                <a:latin typeface="方正黑体简体" panose="02010601030101010101" pitchFamily="2" charset="-122"/>
                <a:ea typeface="方正黑体简体" panose="02010601030101010101" pitchFamily="2" charset="-122"/>
                <a:cs typeface="+mn-ea"/>
                <a:sym typeface="+mn-lt"/>
              </a:rPr>
              <a:t>0</a:t>
            </a:r>
            <a:endParaRPr lang="zh-CN" altLang="en-US" sz="7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7" name="矩形 106"/>
          <p:cNvSpPr/>
          <p:nvPr/>
        </p:nvSpPr>
        <p:spPr>
          <a:xfrm>
            <a:off x="3331754" y="-1209822"/>
            <a:ext cx="1394991" cy="661182"/>
          </a:xfrm>
          <a:prstGeom prst="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232,112,113</a:t>
            </a:r>
            <a:endParaRPr lang="zh-CN" altLang="en-US" dirty="0">
              <a:ea typeface="方正黑体简体" panose="02010601030101010101" pitchFamily="2" charset="-122"/>
            </a:endParaRPr>
          </a:p>
        </p:txBody>
      </p:sp>
      <p:sp>
        <p:nvSpPr>
          <p:cNvPr id="110" name="TextBox 84"/>
          <p:cNvSpPr txBox="1"/>
          <p:nvPr/>
        </p:nvSpPr>
        <p:spPr>
          <a:xfrm>
            <a:off x="6550577" y="3900232"/>
            <a:ext cx="5641340" cy="398780"/>
          </a:xfrm>
          <a:prstGeom prst="rect">
            <a:avLst/>
          </a:prstGeom>
          <a:noFill/>
        </p:spPr>
        <p:txBody>
          <a:bodyPr wrap="none" rtlCol="0">
            <a:spAutoFit/>
          </a:bodyPr>
          <a:lstStyle/>
          <a:p>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汇报人</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0184411</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殷鹏飞       </a:t>
            </a:r>
            <a:r>
              <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时间</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2020</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年</a:t>
            </a:r>
            <a:r>
              <a:rPr lang="en-US" altLang="zh-CN"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04</a:t>
            </a:r>
            <a:r>
              <a:rPr lang="zh-CN" altLang="en-US" sz="2000" dirty="0" smtClean="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rPr>
              <a:t>月</a:t>
            </a:r>
            <a:endParaRPr lang="zh-CN" altLang="en-US" sz="2000" dirty="0">
              <a:solidFill>
                <a:schemeClr val="tx1">
                  <a:lumMod val="65000"/>
                  <a:lumOff val="35000"/>
                </a:schemeClr>
              </a:solidFill>
              <a:latin typeface="方正黑体简体" panose="02010601030101010101" pitchFamily="2" charset="-122"/>
              <a:ea typeface="方正黑体简体" panose="02010601030101010101" pitchFamily="2" charset="-122"/>
              <a:cs typeface="+mn-ea"/>
              <a:sym typeface="+mn-lt"/>
            </a:endParaRPr>
          </a:p>
        </p:txBody>
      </p:sp>
      <p:sp>
        <p:nvSpPr>
          <p:cNvPr id="32" name="矩形 31"/>
          <p:cNvSpPr/>
          <p:nvPr/>
        </p:nvSpPr>
        <p:spPr>
          <a:xfrm>
            <a:off x="5649240" y="-1209822"/>
            <a:ext cx="1394991" cy="66118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方正黑体简体" panose="02010601030101010101" pitchFamily="2" charset="-122"/>
              </a:rPr>
              <a:t>64,64,64</a:t>
            </a:r>
            <a:endParaRPr lang="zh-CN" altLang="en-US" dirty="0">
              <a:ea typeface="方正黑体简体" panose="02010601030101010101" pitchFamily="2" charset="-122"/>
            </a:endParaRPr>
          </a:p>
        </p:txBody>
      </p:sp>
      <p:grpSp>
        <p:nvGrpSpPr>
          <p:cNvPr id="6" name="组合 5"/>
          <p:cNvGrpSpPr/>
          <p:nvPr/>
        </p:nvGrpSpPr>
        <p:grpSpPr>
          <a:xfrm>
            <a:off x="2637630" y="4740728"/>
            <a:ext cx="6314266" cy="1569660"/>
            <a:chOff x="2637630" y="4740728"/>
            <a:chExt cx="6314266" cy="1569660"/>
          </a:xfrm>
        </p:grpSpPr>
        <p:grpSp>
          <p:nvGrpSpPr>
            <p:cNvPr id="33" name="组合 32"/>
            <p:cNvGrpSpPr/>
            <p:nvPr/>
          </p:nvGrpSpPr>
          <p:grpSpPr>
            <a:xfrm>
              <a:off x="2637630" y="4881055"/>
              <a:ext cx="6292849" cy="1290637"/>
              <a:chOff x="2665413" y="2087563"/>
              <a:chExt cx="6292849" cy="1290637"/>
            </a:xfrm>
          </p:grpSpPr>
          <p:cxnSp>
            <p:nvCxnSpPr>
              <p:cNvPr id="35" name="直接连接符 35"/>
              <p:cNvCxnSpPr/>
              <p:nvPr/>
            </p:nvCxnSpPr>
            <p:spPr>
              <a:xfrm>
                <a:off x="2665413" y="2087563"/>
                <a:ext cx="6221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6"/>
              <p:cNvCxnSpPr/>
              <p:nvPr/>
            </p:nvCxnSpPr>
            <p:spPr>
              <a:xfrm>
                <a:off x="2736850" y="3378200"/>
                <a:ext cx="6221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3422818" y="4740728"/>
              <a:ext cx="5529078" cy="1569660"/>
            </a:xfrm>
            <a:prstGeom prst="rect">
              <a:avLst/>
            </a:prstGeom>
          </p:spPr>
          <p:txBody>
            <a:bodyPr wrap="none">
              <a:spAutoFit/>
            </a:bodyPr>
            <a:lstStyle/>
            <a:p>
              <a:pPr lvl="0" algn="r"/>
              <a:r>
                <a:rPr kumimoji="1" lang="en-US" altLang="zh-CN" sz="9600" b="1" dirty="0">
                  <a:solidFill>
                    <a:srgbClr val="00AA8C"/>
                  </a:solidFill>
                  <a:latin typeface="微软雅黑" panose="020B0503020204020204" pitchFamily="34" charset="-122"/>
                  <a:ea typeface="微软雅黑" panose="020B0503020204020204" pitchFamily="34" charset="-122"/>
                  <a:cs typeface="微软雅黑" panose="020B0503020204020204" pitchFamily="34" charset="-122"/>
                </a:rPr>
                <a:t>T</a:t>
              </a:r>
              <a:r>
                <a:rPr kumimoji="1" lang="en-US" altLang="zh-CN" sz="9600" b="1" dirty="0">
                  <a:solidFill>
                    <a:srgbClr val="E87071"/>
                  </a:solidFill>
                  <a:latin typeface="微软雅黑" panose="020B0503020204020204" pitchFamily="34" charset="-122"/>
                  <a:ea typeface="微软雅黑" panose="020B0503020204020204" pitchFamily="34" charset="-122"/>
                  <a:cs typeface="微软雅黑" panose="020B0503020204020204" pitchFamily="34" charset="-122"/>
                </a:rPr>
                <a:t>H</a:t>
              </a:r>
              <a:r>
                <a:rPr kumimoji="1" lang="en-US" altLang="zh-CN" sz="9600" b="1" dirty="0">
                  <a:solidFill>
                    <a:srgbClr val="30B9EC"/>
                  </a:solidFill>
                  <a:latin typeface="微软雅黑" panose="020B0503020204020204" pitchFamily="34" charset="-122"/>
                  <a:ea typeface="微软雅黑" panose="020B0503020204020204" pitchFamily="34" charset="-122"/>
                  <a:cs typeface="微软雅黑" panose="020B0503020204020204" pitchFamily="34" charset="-122"/>
                </a:rPr>
                <a:t>A</a:t>
              </a:r>
              <a:r>
                <a:rPr kumimoji="1" lang="en-US" altLang="zh-CN" sz="96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N</a:t>
              </a:r>
              <a:r>
                <a:rPr kumimoji="1" lang="en-US" altLang="zh-CN" sz="9600" b="1" dirty="0">
                  <a:solidFill>
                    <a:srgbClr val="00AA8C"/>
                  </a:solidFill>
                  <a:latin typeface="微软雅黑" panose="020B0503020204020204" pitchFamily="34" charset="-122"/>
                  <a:ea typeface="微软雅黑" panose="020B0503020204020204" pitchFamily="34" charset="-122"/>
                  <a:cs typeface="微软雅黑" panose="020B0503020204020204" pitchFamily="34" charset="-122"/>
                </a:rPr>
                <a:t>K</a:t>
              </a:r>
              <a:r>
                <a:rPr kumimoji="1" lang="en-US" altLang="zh-CN" sz="9600" b="1" dirty="0">
                  <a:solidFill>
                    <a:srgbClr val="E87071"/>
                  </a:solidFill>
                  <a:latin typeface="微软雅黑" panose="020B0503020204020204" pitchFamily="34" charset="-122"/>
                  <a:ea typeface="微软雅黑" panose="020B0503020204020204" pitchFamily="34" charset="-122"/>
                  <a:cs typeface="微软雅黑" panose="020B0503020204020204" pitchFamily="34" charset="-122"/>
                </a:rPr>
                <a:t>S</a:t>
              </a:r>
              <a:endParaRPr kumimoji="1" lang="zh-CN" altLang="en-US" sz="9600" b="1" dirty="0">
                <a:solidFill>
                  <a:srgbClr val="E8707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TextBox 7"/>
          <p:cNvSpPr>
            <a:spLocks noChangeArrowheads="1"/>
          </p:cNvSpPr>
          <p:nvPr/>
        </p:nvSpPr>
        <p:spPr bwMode="auto">
          <a:xfrm>
            <a:off x="628926" y="2638896"/>
            <a:ext cx="11056451"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00" tIns="60949" rIns="121900" bIns="60949">
            <a:spAutoFit/>
          </a:bodyPr>
          <a:p>
            <a:pPr algn="ct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S</a:t>
            </a:r>
            <a:r>
              <a:rPr lang="zh-CN" altLang="en-US"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enarios of </a:t>
            </a: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F</a:t>
            </a:r>
            <a:r>
              <a:rPr lang="zh-CN" altLang="en-US"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inal</a:t>
            </a:r>
            <a:r>
              <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rPr>
              <a:t>-001</a:t>
            </a:r>
            <a:endParaRPr lang="en-US" altLang="zh-CN" sz="5400" b="1" spc="600" dirty="0" smtClean="0">
              <a:solidFill>
                <a:schemeClr val="tx1">
                  <a:lumMod val="65000"/>
                  <a:lumOff val="35000"/>
                </a:schemeClr>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31" presetClass="entr" presetSubtype="0" fill="hold" nodeType="afterEffect">
                                  <p:stCondLst>
                                    <p:cond delay="0"/>
                                  </p:stCondLst>
                                  <p:childTnLst>
                                    <p:set>
                                      <p:cBhvr>
                                        <p:cTn id="19" dur="1" fill="hold">
                                          <p:stCondLst>
                                            <p:cond delay="0"/>
                                          </p:stCondLst>
                                        </p:cTn>
                                        <p:tgtEl>
                                          <p:spTgt spid="88"/>
                                        </p:tgtEl>
                                        <p:attrNameLst>
                                          <p:attrName>style.visibility</p:attrName>
                                        </p:attrNameLst>
                                      </p:cBhvr>
                                      <p:to>
                                        <p:strVal val="visible"/>
                                      </p:to>
                                    </p:set>
                                    <p:anim calcmode="lin" valueType="num">
                                      <p:cBhvr>
                                        <p:cTn id="20" dur="500" fill="hold"/>
                                        <p:tgtEl>
                                          <p:spTgt spid="88"/>
                                        </p:tgtEl>
                                        <p:attrNameLst>
                                          <p:attrName>ppt_w</p:attrName>
                                        </p:attrNameLst>
                                      </p:cBhvr>
                                      <p:tavLst>
                                        <p:tav tm="0">
                                          <p:val>
                                            <p:fltVal val="0"/>
                                          </p:val>
                                        </p:tav>
                                        <p:tav tm="100000">
                                          <p:val>
                                            <p:strVal val="#ppt_w"/>
                                          </p:val>
                                        </p:tav>
                                      </p:tavLst>
                                    </p:anim>
                                    <p:anim calcmode="lin" valueType="num">
                                      <p:cBhvr>
                                        <p:cTn id="21" dur="500" fill="hold"/>
                                        <p:tgtEl>
                                          <p:spTgt spid="88"/>
                                        </p:tgtEl>
                                        <p:attrNameLst>
                                          <p:attrName>ppt_h</p:attrName>
                                        </p:attrNameLst>
                                      </p:cBhvr>
                                      <p:tavLst>
                                        <p:tav tm="0">
                                          <p:val>
                                            <p:fltVal val="0"/>
                                          </p:val>
                                        </p:tav>
                                        <p:tav tm="100000">
                                          <p:val>
                                            <p:strVal val="#ppt_h"/>
                                          </p:val>
                                        </p:tav>
                                      </p:tavLst>
                                    </p:anim>
                                    <p:anim calcmode="lin" valueType="num">
                                      <p:cBhvr>
                                        <p:cTn id="22" dur="500" fill="hold"/>
                                        <p:tgtEl>
                                          <p:spTgt spid="88"/>
                                        </p:tgtEl>
                                        <p:attrNameLst>
                                          <p:attrName>style.rotation</p:attrName>
                                        </p:attrNameLst>
                                      </p:cBhvr>
                                      <p:tavLst>
                                        <p:tav tm="0">
                                          <p:val>
                                            <p:fltVal val="90"/>
                                          </p:val>
                                        </p:tav>
                                        <p:tav tm="100000">
                                          <p:val>
                                            <p:fltVal val="0"/>
                                          </p:val>
                                        </p:tav>
                                      </p:tavLst>
                                    </p:anim>
                                    <p:animEffect transition="in" filter="fade">
                                      <p:cBhvr>
                                        <p:cTn id="23" dur="500"/>
                                        <p:tgtEl>
                                          <p:spTgt spid="88"/>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p:cTn id="26" dur="500" fill="hold"/>
                                        <p:tgtEl>
                                          <p:spTgt spid="106"/>
                                        </p:tgtEl>
                                        <p:attrNameLst>
                                          <p:attrName>ppt_w</p:attrName>
                                        </p:attrNameLst>
                                      </p:cBhvr>
                                      <p:tavLst>
                                        <p:tav tm="0">
                                          <p:val>
                                            <p:fltVal val="0"/>
                                          </p:val>
                                        </p:tav>
                                        <p:tav tm="100000">
                                          <p:val>
                                            <p:strVal val="#ppt_w"/>
                                          </p:val>
                                        </p:tav>
                                      </p:tavLst>
                                    </p:anim>
                                    <p:anim calcmode="lin" valueType="num">
                                      <p:cBhvr>
                                        <p:cTn id="27" dur="500" fill="hold"/>
                                        <p:tgtEl>
                                          <p:spTgt spid="106"/>
                                        </p:tgtEl>
                                        <p:attrNameLst>
                                          <p:attrName>ppt_h</p:attrName>
                                        </p:attrNameLst>
                                      </p:cBhvr>
                                      <p:tavLst>
                                        <p:tav tm="0">
                                          <p:val>
                                            <p:fltVal val="0"/>
                                          </p:val>
                                        </p:tav>
                                        <p:tav tm="100000">
                                          <p:val>
                                            <p:strVal val="#ppt_h"/>
                                          </p:val>
                                        </p:tav>
                                      </p:tavLst>
                                    </p:anim>
                                    <p:anim calcmode="lin" valueType="num">
                                      <p:cBhvr>
                                        <p:cTn id="28" dur="500" fill="hold"/>
                                        <p:tgtEl>
                                          <p:spTgt spid="106"/>
                                        </p:tgtEl>
                                        <p:attrNameLst>
                                          <p:attrName>style.rotation</p:attrName>
                                        </p:attrNameLst>
                                      </p:cBhvr>
                                      <p:tavLst>
                                        <p:tav tm="0">
                                          <p:val>
                                            <p:fltVal val="90"/>
                                          </p:val>
                                        </p:tav>
                                        <p:tav tm="100000">
                                          <p:val>
                                            <p:fltVal val="0"/>
                                          </p:val>
                                        </p:tav>
                                      </p:tavLst>
                                    </p:anim>
                                    <p:animEffect transition="in" filter="fade">
                                      <p:cBhvr>
                                        <p:cTn id="29" dur="500"/>
                                        <p:tgtEl>
                                          <p:spTgt spid="106"/>
                                        </p:tgtEl>
                                      </p:cBhvr>
                                    </p:animEffect>
                                  </p:childTnLst>
                                </p:cTn>
                              </p:par>
                            </p:childTnLst>
                          </p:cTn>
                        </p:par>
                        <p:par>
                          <p:cTn id="30" fill="hold">
                            <p:stCondLst>
                              <p:cond delay="1500"/>
                            </p:stCondLst>
                            <p:childTnLst>
                              <p:par>
                                <p:cTn id="31" presetID="31" presetClass="entr" presetSubtype="0" fill="hold" nodeType="after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 calcmode="lin" valueType="num">
                                      <p:cBhvr>
                                        <p:cTn id="35" dur="500" fill="hold"/>
                                        <p:tgtEl>
                                          <p:spTgt spid="93"/>
                                        </p:tgtEl>
                                        <p:attrNameLst>
                                          <p:attrName>style.rotation</p:attrName>
                                        </p:attrNameLst>
                                      </p:cBhvr>
                                      <p:tavLst>
                                        <p:tav tm="0">
                                          <p:val>
                                            <p:fltVal val="90"/>
                                          </p:val>
                                        </p:tav>
                                        <p:tav tm="100000">
                                          <p:val>
                                            <p:fltVal val="0"/>
                                          </p:val>
                                        </p:tav>
                                      </p:tavLst>
                                    </p:anim>
                                    <p:animEffect transition="in" filter="fade">
                                      <p:cBhvr>
                                        <p:cTn id="36" dur="500"/>
                                        <p:tgtEl>
                                          <p:spTgt spid="93"/>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p:cTn id="39" dur="500" fill="hold"/>
                                        <p:tgtEl>
                                          <p:spTgt spid="105"/>
                                        </p:tgtEl>
                                        <p:attrNameLst>
                                          <p:attrName>ppt_w</p:attrName>
                                        </p:attrNameLst>
                                      </p:cBhvr>
                                      <p:tavLst>
                                        <p:tav tm="0">
                                          <p:val>
                                            <p:fltVal val="0"/>
                                          </p:val>
                                        </p:tav>
                                        <p:tav tm="100000">
                                          <p:val>
                                            <p:strVal val="#ppt_w"/>
                                          </p:val>
                                        </p:tav>
                                      </p:tavLst>
                                    </p:anim>
                                    <p:anim calcmode="lin" valueType="num">
                                      <p:cBhvr>
                                        <p:cTn id="40" dur="500" fill="hold"/>
                                        <p:tgtEl>
                                          <p:spTgt spid="105"/>
                                        </p:tgtEl>
                                        <p:attrNameLst>
                                          <p:attrName>ppt_h</p:attrName>
                                        </p:attrNameLst>
                                      </p:cBhvr>
                                      <p:tavLst>
                                        <p:tav tm="0">
                                          <p:val>
                                            <p:fltVal val="0"/>
                                          </p:val>
                                        </p:tav>
                                        <p:tav tm="100000">
                                          <p:val>
                                            <p:strVal val="#ppt_h"/>
                                          </p:val>
                                        </p:tav>
                                      </p:tavLst>
                                    </p:anim>
                                    <p:anim calcmode="lin" valueType="num">
                                      <p:cBhvr>
                                        <p:cTn id="41" dur="500" fill="hold"/>
                                        <p:tgtEl>
                                          <p:spTgt spid="105"/>
                                        </p:tgtEl>
                                        <p:attrNameLst>
                                          <p:attrName>style.rotation</p:attrName>
                                        </p:attrNameLst>
                                      </p:cBhvr>
                                      <p:tavLst>
                                        <p:tav tm="0">
                                          <p:val>
                                            <p:fltVal val="90"/>
                                          </p:val>
                                        </p:tav>
                                        <p:tav tm="100000">
                                          <p:val>
                                            <p:fltVal val="0"/>
                                          </p:val>
                                        </p:tav>
                                      </p:tavLst>
                                    </p:anim>
                                    <p:animEffect transition="in" filter="fade">
                                      <p:cBhvr>
                                        <p:cTn id="42" dur="500"/>
                                        <p:tgtEl>
                                          <p:spTgt spid="105"/>
                                        </p:tgtEl>
                                      </p:cBhvr>
                                    </p:animEffect>
                                  </p:childTnLst>
                                </p:cTn>
                              </p:par>
                            </p:childTnLst>
                          </p:cTn>
                        </p:par>
                        <p:par>
                          <p:cTn id="43" fill="hold">
                            <p:stCondLst>
                              <p:cond delay="2000"/>
                            </p:stCondLst>
                            <p:childTnLst>
                              <p:par>
                                <p:cTn id="44" presetID="31" presetClass="entr" presetSubtype="0" fill="hold" nodeType="afterEffect">
                                  <p:stCondLst>
                                    <p:cond delay="0"/>
                                  </p:stCondLst>
                                  <p:childTnLst>
                                    <p:set>
                                      <p:cBhvr>
                                        <p:cTn id="45" dur="1" fill="hold">
                                          <p:stCondLst>
                                            <p:cond delay="0"/>
                                          </p:stCondLst>
                                        </p:cTn>
                                        <p:tgtEl>
                                          <p:spTgt spid="98"/>
                                        </p:tgtEl>
                                        <p:attrNameLst>
                                          <p:attrName>style.visibility</p:attrName>
                                        </p:attrNameLst>
                                      </p:cBhvr>
                                      <p:to>
                                        <p:strVal val="visible"/>
                                      </p:to>
                                    </p:set>
                                    <p:anim calcmode="lin" valueType="num">
                                      <p:cBhvr>
                                        <p:cTn id="46" dur="500" fill="hold"/>
                                        <p:tgtEl>
                                          <p:spTgt spid="98"/>
                                        </p:tgtEl>
                                        <p:attrNameLst>
                                          <p:attrName>ppt_w</p:attrName>
                                        </p:attrNameLst>
                                      </p:cBhvr>
                                      <p:tavLst>
                                        <p:tav tm="0">
                                          <p:val>
                                            <p:fltVal val="0"/>
                                          </p:val>
                                        </p:tav>
                                        <p:tav tm="100000">
                                          <p:val>
                                            <p:strVal val="#ppt_w"/>
                                          </p:val>
                                        </p:tav>
                                      </p:tavLst>
                                    </p:anim>
                                    <p:anim calcmode="lin" valueType="num">
                                      <p:cBhvr>
                                        <p:cTn id="47" dur="500" fill="hold"/>
                                        <p:tgtEl>
                                          <p:spTgt spid="98"/>
                                        </p:tgtEl>
                                        <p:attrNameLst>
                                          <p:attrName>ppt_h</p:attrName>
                                        </p:attrNameLst>
                                      </p:cBhvr>
                                      <p:tavLst>
                                        <p:tav tm="0">
                                          <p:val>
                                            <p:fltVal val="0"/>
                                          </p:val>
                                        </p:tav>
                                        <p:tav tm="100000">
                                          <p:val>
                                            <p:strVal val="#ppt_h"/>
                                          </p:val>
                                        </p:tav>
                                      </p:tavLst>
                                    </p:anim>
                                    <p:anim calcmode="lin" valueType="num">
                                      <p:cBhvr>
                                        <p:cTn id="48" dur="500" fill="hold"/>
                                        <p:tgtEl>
                                          <p:spTgt spid="98"/>
                                        </p:tgtEl>
                                        <p:attrNameLst>
                                          <p:attrName>style.rotation</p:attrName>
                                        </p:attrNameLst>
                                      </p:cBhvr>
                                      <p:tavLst>
                                        <p:tav tm="0">
                                          <p:val>
                                            <p:fltVal val="90"/>
                                          </p:val>
                                        </p:tav>
                                        <p:tav tm="100000">
                                          <p:val>
                                            <p:fltVal val="0"/>
                                          </p:val>
                                        </p:tav>
                                      </p:tavLst>
                                    </p:anim>
                                    <p:animEffect transition="in" filter="fade">
                                      <p:cBhvr>
                                        <p:cTn id="49" dur="500"/>
                                        <p:tgtEl>
                                          <p:spTgt spid="98"/>
                                        </p:tgtEl>
                                      </p:cBhvr>
                                    </p:animEffect>
                                  </p:childTnLst>
                                </p:cTn>
                              </p:par>
                            </p:childTnLst>
                          </p:cTn>
                        </p:par>
                        <p:par>
                          <p:cTn id="50" fill="hold">
                            <p:stCondLst>
                              <p:cond delay="2500"/>
                            </p:stCondLst>
                            <p:childTnLst>
                              <p:par>
                                <p:cTn id="51" presetID="52" presetClass="entr" presetSubtype="0" fill="hold" grpId="0" nodeType="afterEffect">
                                  <p:stCondLst>
                                    <p:cond delay="0"/>
                                  </p:stCondLst>
                                  <p:iterate type="lt">
                                    <p:tmPct val="10000"/>
                                  </p:iterate>
                                  <p:childTnLst>
                                    <p:set>
                                      <p:cBhvr>
                                        <p:cTn id="52" dur="1" fill="hold">
                                          <p:stCondLst>
                                            <p:cond delay="0"/>
                                          </p:stCondLst>
                                        </p:cTn>
                                        <p:tgtEl>
                                          <p:spTgt spid="3"/>
                                        </p:tgtEl>
                                        <p:attrNameLst>
                                          <p:attrName>style.visibility</p:attrName>
                                        </p:attrNameLst>
                                      </p:cBhvr>
                                      <p:to>
                                        <p:strVal val="visible"/>
                                      </p:to>
                                    </p:set>
                                    <p:animScale>
                                      <p:cBhvr>
                                        <p:cTn id="53"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3"/>
                                        </p:tgtEl>
                                        <p:attrNameLst>
                                          <p:attrName>ppt_x</p:attrName>
                                          <p:attrName>ppt_y</p:attrName>
                                        </p:attrNameLst>
                                      </p:cBhvr>
                                    </p:animMotion>
                                    <p:animEffect transition="in" filter="fade">
                                      <p:cBhvr>
                                        <p:cTn id="55" dur="1000"/>
                                        <p:tgtEl>
                                          <p:spTgt spid="3"/>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04"/>
                                        </p:tgtEl>
                                        <p:attrNameLst>
                                          <p:attrName>style.visibility</p:attrName>
                                        </p:attrNameLst>
                                      </p:cBhvr>
                                      <p:to>
                                        <p:strVal val="visible"/>
                                      </p:to>
                                    </p:set>
                                    <p:anim calcmode="lin" valueType="num">
                                      <p:cBhvr>
                                        <p:cTn id="58" dur="500" fill="hold"/>
                                        <p:tgtEl>
                                          <p:spTgt spid="104"/>
                                        </p:tgtEl>
                                        <p:attrNameLst>
                                          <p:attrName>ppt_w</p:attrName>
                                        </p:attrNameLst>
                                      </p:cBhvr>
                                      <p:tavLst>
                                        <p:tav tm="0">
                                          <p:val>
                                            <p:fltVal val="0"/>
                                          </p:val>
                                        </p:tav>
                                        <p:tav tm="100000">
                                          <p:val>
                                            <p:strVal val="#ppt_w"/>
                                          </p:val>
                                        </p:tav>
                                      </p:tavLst>
                                    </p:anim>
                                    <p:anim calcmode="lin" valueType="num">
                                      <p:cBhvr>
                                        <p:cTn id="59" dur="500" fill="hold"/>
                                        <p:tgtEl>
                                          <p:spTgt spid="104"/>
                                        </p:tgtEl>
                                        <p:attrNameLst>
                                          <p:attrName>ppt_h</p:attrName>
                                        </p:attrNameLst>
                                      </p:cBhvr>
                                      <p:tavLst>
                                        <p:tav tm="0">
                                          <p:val>
                                            <p:fltVal val="0"/>
                                          </p:val>
                                        </p:tav>
                                        <p:tav tm="100000">
                                          <p:val>
                                            <p:strVal val="#ppt_h"/>
                                          </p:val>
                                        </p:tav>
                                      </p:tavLst>
                                    </p:anim>
                                    <p:anim calcmode="lin" valueType="num">
                                      <p:cBhvr>
                                        <p:cTn id="60" dur="500" fill="hold"/>
                                        <p:tgtEl>
                                          <p:spTgt spid="104"/>
                                        </p:tgtEl>
                                        <p:attrNameLst>
                                          <p:attrName>style.rotation</p:attrName>
                                        </p:attrNameLst>
                                      </p:cBhvr>
                                      <p:tavLst>
                                        <p:tav tm="0">
                                          <p:val>
                                            <p:fltVal val="90"/>
                                          </p:val>
                                        </p:tav>
                                        <p:tav tm="100000">
                                          <p:val>
                                            <p:fltVal val="0"/>
                                          </p:val>
                                        </p:tav>
                                      </p:tavLst>
                                    </p:anim>
                                    <p:animEffect transition="in" filter="fade">
                                      <p:cBhvr>
                                        <p:cTn id="61" dur="500"/>
                                        <p:tgtEl>
                                          <p:spTgt spid="104"/>
                                        </p:tgtEl>
                                      </p:cBhvr>
                                    </p:animEffect>
                                  </p:childTnLst>
                                </p:cTn>
                              </p:par>
                            </p:childTnLst>
                          </p:cTn>
                        </p:par>
                        <p:par>
                          <p:cTn id="62" fill="hold">
                            <p:stCondLst>
                              <p:cond delay="5500"/>
                            </p:stCondLst>
                            <p:childTnLst>
                              <p:par>
                                <p:cTn id="63" presetID="16" presetClass="entr" presetSubtype="21" fill="hold" grpId="0"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barn(inVertical)">
                                      <p:cBhvr>
                                        <p:cTn id="65" dur="500"/>
                                        <p:tgtEl>
                                          <p:spTgt spid="110"/>
                                        </p:tgtEl>
                                      </p:cBhvr>
                                    </p:animEffect>
                                  </p:childTnLst>
                                </p:cTn>
                              </p:par>
                            </p:childTnLst>
                          </p:cTn>
                        </p:par>
                        <p:par>
                          <p:cTn id="66" fill="hold">
                            <p:stCondLst>
                              <p:cond delay="6000"/>
                            </p:stCondLst>
                            <p:childTnLst>
                              <p:par>
                                <p:cTn id="67" presetID="42" presetClass="entr" presetSubtype="0"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4" grpId="0"/>
      <p:bldP spid="105" grpId="0"/>
      <p:bldP spid="106" grpId="0"/>
      <p:bldP spid="110"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09979" y="1915079"/>
            <a:ext cx="3719577" cy="4637905"/>
            <a:chOff x="3295850" y="1908877"/>
            <a:chExt cx="3738030" cy="4660916"/>
          </a:xfrm>
        </p:grpSpPr>
        <p:sp>
          <p:nvSpPr>
            <p:cNvPr id="3" name="圆角矩形 4"/>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5" name="圆角矩形 6"/>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7" name="组合 6"/>
          <p:cNvGrpSpPr/>
          <p:nvPr/>
        </p:nvGrpSpPr>
        <p:grpSpPr>
          <a:xfrm>
            <a:off x="1091155" y="2778587"/>
            <a:ext cx="1633220" cy="1520188"/>
            <a:chOff x="2607239" y="4342226"/>
            <a:chExt cx="1213614" cy="1129624"/>
          </a:xfrm>
        </p:grpSpPr>
        <p:sp>
          <p:nvSpPr>
            <p:cNvPr id="8" name="文本框 26"/>
            <p:cNvSpPr txBox="1"/>
            <p:nvPr/>
          </p:nvSpPr>
          <p:spPr>
            <a:xfrm>
              <a:off x="2711519" y="4342226"/>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01</a:t>
              </a:r>
              <a:endParaRPr lang="zh-CN" altLang="en-US" sz="3810" dirty="0">
                <a:solidFill>
                  <a:srgbClr val="E87071"/>
                </a:solidFill>
                <a:latin typeface="方正黑体简体" panose="02010601030101010101" pitchFamily="2" charset="-122"/>
                <a:ea typeface="方正黑体简体" panose="02010601030101010101" pitchFamily="2" charset="-122"/>
              </a:endParaRPr>
            </a:p>
          </p:txBody>
        </p:sp>
        <p:sp>
          <p:nvSpPr>
            <p:cNvPr id="9" name="文本框 27"/>
            <p:cNvSpPr txBox="1"/>
            <p:nvPr/>
          </p:nvSpPr>
          <p:spPr>
            <a:xfrm>
              <a:off x="2607239" y="4946673"/>
              <a:ext cx="1213614" cy="525177"/>
            </a:xfrm>
            <a:prstGeom prst="rect">
              <a:avLst/>
            </a:prstGeom>
            <a:noFill/>
          </p:spPr>
          <p:txBody>
            <a:bodyPr wrap="square" rtlCol="0">
              <a:spAutoFit/>
            </a:bodyPr>
            <a:lstStyle/>
            <a:p>
              <a:pPr algn="ctr">
                <a:buClrTx/>
                <a:buSzTx/>
                <a:buFontTx/>
              </a:pPr>
              <a:r>
                <a:rPr lang="en-US" altLang="zh-CN" sz="2000" b="1" dirty="0" smtClean="0">
                  <a:solidFill>
                    <a:srgbClr val="E87071"/>
                  </a:solidFill>
                  <a:latin typeface="方正黑体简体" panose="02010601030101010101" pitchFamily="2" charset="-122"/>
                  <a:ea typeface="方正黑体简体" panose="02010601030101010101" pitchFamily="2" charset="-122"/>
                </a:rPr>
                <a:t>Scenario description</a:t>
              </a:r>
              <a:endParaRPr lang="en-US" altLang="zh-CN" sz="2000" b="1" dirty="0" smtClean="0">
                <a:solidFill>
                  <a:srgbClr val="E87071"/>
                </a:solidFill>
                <a:latin typeface="方正黑体简体" panose="02010601030101010101" pitchFamily="2" charset="-122"/>
                <a:ea typeface="方正黑体简体" panose="02010601030101010101" pitchFamily="2" charset="-122"/>
              </a:endParaRPr>
            </a:p>
          </p:txBody>
        </p:sp>
      </p:grpSp>
      <p:grpSp>
        <p:nvGrpSpPr>
          <p:cNvPr id="10" name="组合 9"/>
          <p:cNvGrpSpPr/>
          <p:nvPr/>
        </p:nvGrpSpPr>
        <p:grpSpPr>
          <a:xfrm>
            <a:off x="3331755" y="1915079"/>
            <a:ext cx="3706760" cy="4637905"/>
            <a:chOff x="3295850" y="1895995"/>
            <a:chExt cx="3725149" cy="4660916"/>
          </a:xfrm>
        </p:grpSpPr>
        <p:sp>
          <p:nvSpPr>
            <p:cNvPr id="11" name="圆角矩形 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12"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13" name="圆角矩形 11"/>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14"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15" name="组合 14"/>
          <p:cNvGrpSpPr/>
          <p:nvPr/>
        </p:nvGrpSpPr>
        <p:grpSpPr>
          <a:xfrm>
            <a:off x="3946288" y="2784082"/>
            <a:ext cx="1401132" cy="1379190"/>
            <a:chOff x="2724661" y="4342226"/>
            <a:chExt cx="1041155" cy="1024851"/>
          </a:xfrm>
        </p:grpSpPr>
        <p:sp>
          <p:nvSpPr>
            <p:cNvPr id="16" name="文本框 32"/>
            <p:cNvSpPr txBox="1"/>
            <p:nvPr/>
          </p:nvSpPr>
          <p:spPr>
            <a:xfrm>
              <a:off x="2734379" y="4342226"/>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02</a:t>
              </a:r>
              <a:endParaRPr lang="zh-CN" altLang="en-US" sz="5715" dirty="0">
                <a:solidFill>
                  <a:srgbClr val="E87071"/>
                </a:solidFill>
                <a:latin typeface="方正黑体简体" panose="02010601030101010101" pitchFamily="2" charset="-122"/>
                <a:ea typeface="方正黑体简体" panose="02010601030101010101" pitchFamily="2" charset="-122"/>
              </a:endParaRPr>
            </a:p>
          </p:txBody>
        </p:sp>
        <p:sp>
          <p:nvSpPr>
            <p:cNvPr id="17" name="文本框 33"/>
            <p:cNvSpPr txBox="1"/>
            <p:nvPr/>
          </p:nvSpPr>
          <p:spPr>
            <a:xfrm>
              <a:off x="2724661" y="5070751"/>
              <a:ext cx="1041060" cy="296326"/>
            </a:xfrm>
            <a:prstGeom prst="rect">
              <a:avLst/>
            </a:prstGeom>
            <a:noFill/>
          </p:spPr>
          <p:txBody>
            <a:bodyPr wrap="square" rtlCol="0">
              <a:spAutoFit/>
            </a:bodyPr>
            <a:lstStyle/>
            <a:p>
              <a:pPr algn="ctr"/>
              <a:r>
                <a:rPr lang="en-US" sz="2000" b="1" dirty="0" smtClean="0">
                  <a:solidFill>
                    <a:srgbClr val="E87071"/>
                  </a:solidFill>
                  <a:latin typeface="方正黑体简体" panose="02010601030101010101" pitchFamily="2" charset="-122"/>
                  <a:ea typeface="方正黑体简体" panose="02010601030101010101" pitchFamily="2" charset="-122"/>
                  <a:sym typeface="+mn-ea"/>
                </a:rPr>
                <a:t>Q &amp; A</a:t>
              </a:r>
              <a:endParaRPr lang="en-US" sz="2000" b="1" dirty="0" smtClean="0">
                <a:solidFill>
                  <a:srgbClr val="E87071"/>
                </a:solidFill>
                <a:latin typeface="方正黑体简体" panose="02010601030101010101" pitchFamily="2" charset="-122"/>
                <a:ea typeface="方正黑体简体" panose="02010601030101010101" pitchFamily="2" charset="-122"/>
                <a:sym typeface="+mn-ea"/>
              </a:endParaRPr>
            </a:p>
          </p:txBody>
        </p:sp>
      </p:grpSp>
      <p:grpSp>
        <p:nvGrpSpPr>
          <p:cNvPr id="18" name="组合 17"/>
          <p:cNvGrpSpPr/>
          <p:nvPr/>
        </p:nvGrpSpPr>
        <p:grpSpPr>
          <a:xfrm>
            <a:off x="6060407" y="1915079"/>
            <a:ext cx="3706760" cy="4637905"/>
            <a:chOff x="3295850" y="1895995"/>
            <a:chExt cx="3725149" cy="4660916"/>
          </a:xfrm>
        </p:grpSpPr>
        <p:sp>
          <p:nvSpPr>
            <p:cNvPr id="19" name="圆角矩形 14"/>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2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21" name="圆角矩形 16"/>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2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23" name="组合 22"/>
          <p:cNvGrpSpPr/>
          <p:nvPr/>
        </p:nvGrpSpPr>
        <p:grpSpPr>
          <a:xfrm>
            <a:off x="6541180" y="2784080"/>
            <a:ext cx="1659891" cy="1379220"/>
            <a:chOff x="2643311" y="4342226"/>
            <a:chExt cx="1233433" cy="1024873"/>
          </a:xfrm>
        </p:grpSpPr>
        <p:sp>
          <p:nvSpPr>
            <p:cNvPr id="24" name="文本框 35"/>
            <p:cNvSpPr txBox="1"/>
            <p:nvPr/>
          </p:nvSpPr>
          <p:spPr>
            <a:xfrm>
              <a:off x="2734379" y="4342226"/>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03</a:t>
              </a:r>
              <a:endParaRPr lang="zh-CN" altLang="en-US" sz="5715" dirty="0">
                <a:solidFill>
                  <a:srgbClr val="E87071"/>
                </a:solidFill>
                <a:latin typeface="方正黑体简体" panose="02010601030101010101" pitchFamily="2" charset="-122"/>
                <a:ea typeface="方正黑体简体" panose="02010601030101010101" pitchFamily="2" charset="-122"/>
              </a:endParaRPr>
            </a:p>
          </p:txBody>
        </p:sp>
        <p:sp>
          <p:nvSpPr>
            <p:cNvPr id="25" name="文本框 36"/>
            <p:cNvSpPr txBox="1"/>
            <p:nvPr/>
          </p:nvSpPr>
          <p:spPr>
            <a:xfrm>
              <a:off x="2643311" y="5070773"/>
              <a:ext cx="1233433" cy="296326"/>
            </a:xfrm>
            <a:prstGeom prst="rect">
              <a:avLst/>
            </a:prstGeom>
            <a:noFill/>
          </p:spPr>
          <p:txBody>
            <a:bodyPr wrap="square" rtlCol="0">
              <a:spAutoFit/>
            </a:bodyPr>
            <a:lstStyle/>
            <a:p>
              <a:pPr algn="ctr"/>
              <a:r>
                <a:rPr lang="en-US" altLang="zh-CN" sz="2000" b="1" dirty="0" smtClean="0">
                  <a:solidFill>
                    <a:srgbClr val="E87071"/>
                  </a:solidFill>
                  <a:latin typeface="方正黑体简体" panose="02010601030101010101" pitchFamily="2" charset="-122"/>
                  <a:ea typeface="方正黑体简体" panose="02010601030101010101" pitchFamily="2" charset="-122"/>
                  <a:sym typeface="+mn-ea"/>
                </a:rPr>
                <a:t>For  </a:t>
              </a:r>
              <a:r>
                <a:rPr lang="en-US" altLang="zh-CN" sz="2000" b="1" dirty="0" smtClean="0">
                  <a:solidFill>
                    <a:srgbClr val="E87071"/>
                  </a:solidFill>
                  <a:uFillTx/>
                  <a:latin typeface="方正黑体简体" charset="0"/>
                  <a:ea typeface="方正黑体简体" panose="02010601030101010101" pitchFamily="2" charset="-122"/>
                  <a:sym typeface="+mn-ea"/>
                </a:rPr>
                <a:t>diner</a:t>
              </a:r>
              <a:endParaRPr lang="en-US" altLang="zh-CN" b="1" dirty="0" smtClean="0">
                <a:solidFill>
                  <a:srgbClr val="E87071"/>
                </a:solidFill>
                <a:uFillTx/>
                <a:latin typeface="方正黑体简体" charset="0"/>
                <a:ea typeface="方正黑体简体" panose="02010601030101010101" pitchFamily="2" charset="-122"/>
              </a:endParaRPr>
            </a:p>
          </p:txBody>
        </p:sp>
      </p:grpSp>
      <p:grpSp>
        <p:nvGrpSpPr>
          <p:cNvPr id="26" name="组合 25"/>
          <p:cNvGrpSpPr/>
          <p:nvPr/>
        </p:nvGrpSpPr>
        <p:grpSpPr>
          <a:xfrm>
            <a:off x="8787467" y="1915079"/>
            <a:ext cx="3706760" cy="4637905"/>
            <a:chOff x="3295850" y="1895995"/>
            <a:chExt cx="3725149" cy="4660916"/>
          </a:xfrm>
        </p:grpSpPr>
        <p:sp>
          <p:nvSpPr>
            <p:cNvPr id="27" name="圆角矩形 1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28"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sp>
          <p:nvSpPr>
            <p:cNvPr id="29" name="圆角矩形 21"/>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5" dirty="0">
                <a:solidFill>
                  <a:prstClr val="white"/>
                </a:solidFill>
                <a:ea typeface="方正黑体简体" panose="02010601030101010101" pitchFamily="2" charset="-122"/>
              </a:endParaRPr>
            </a:p>
          </p:txBody>
        </p:sp>
        <p:sp>
          <p:nvSpPr>
            <p:cNvPr id="30"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ea typeface="方正黑体简体" panose="02010601030101010101" pitchFamily="2" charset="-122"/>
              </a:endParaRPr>
            </a:p>
          </p:txBody>
        </p:sp>
      </p:grpSp>
      <p:grpSp>
        <p:nvGrpSpPr>
          <p:cNvPr id="31" name="组合 30"/>
          <p:cNvGrpSpPr/>
          <p:nvPr/>
        </p:nvGrpSpPr>
        <p:grpSpPr>
          <a:xfrm>
            <a:off x="9188493" y="2778469"/>
            <a:ext cx="1829435" cy="1384300"/>
            <a:chOff x="2575364" y="4342226"/>
            <a:chExt cx="1359418" cy="1028648"/>
          </a:xfrm>
        </p:grpSpPr>
        <p:sp>
          <p:nvSpPr>
            <p:cNvPr id="32" name="文本框 38"/>
            <p:cNvSpPr txBox="1"/>
            <p:nvPr/>
          </p:nvSpPr>
          <p:spPr>
            <a:xfrm>
              <a:off x="2734379" y="4342226"/>
              <a:ext cx="1031437" cy="722034"/>
            </a:xfrm>
            <a:prstGeom prst="rect">
              <a:avLst/>
            </a:prstGeom>
            <a:noFill/>
          </p:spPr>
          <p:txBody>
            <a:bodyPr wrap="square" rtlCol="0">
              <a:spAutoFit/>
            </a:bodyPr>
            <a:lstStyle/>
            <a:p>
              <a:pPr algn="ctr"/>
              <a:r>
                <a:rPr lang="en-US" altLang="zh-CN" sz="5715" dirty="0">
                  <a:solidFill>
                    <a:srgbClr val="E87071"/>
                  </a:solidFill>
                  <a:latin typeface="方正黑体简体" panose="02010601030101010101" pitchFamily="2" charset="-122"/>
                  <a:ea typeface="方正黑体简体" panose="02010601030101010101" pitchFamily="2" charset="-122"/>
                </a:rPr>
                <a:t>04</a:t>
              </a:r>
              <a:endParaRPr lang="zh-CN" altLang="en-US" sz="5715" dirty="0">
                <a:solidFill>
                  <a:srgbClr val="E87071"/>
                </a:solidFill>
                <a:latin typeface="方正黑体简体" panose="02010601030101010101" pitchFamily="2" charset="-122"/>
                <a:ea typeface="方正黑体简体" panose="02010601030101010101" pitchFamily="2" charset="-122"/>
              </a:endParaRPr>
            </a:p>
          </p:txBody>
        </p:sp>
        <p:sp>
          <p:nvSpPr>
            <p:cNvPr id="33" name="文本框 39"/>
            <p:cNvSpPr txBox="1"/>
            <p:nvPr/>
          </p:nvSpPr>
          <p:spPr>
            <a:xfrm>
              <a:off x="2575364" y="5074548"/>
              <a:ext cx="1359418" cy="296326"/>
            </a:xfrm>
            <a:prstGeom prst="rect">
              <a:avLst/>
            </a:prstGeom>
            <a:noFill/>
          </p:spPr>
          <p:txBody>
            <a:bodyPr wrap="square" rtlCol="0">
              <a:spAutoFit/>
            </a:bodyPr>
            <a:lstStyle/>
            <a:p>
              <a:pPr algn="ctr"/>
              <a:r>
                <a:rPr lang="en-US" altLang="zh-CN" sz="2000" b="1" dirty="0" smtClean="0">
                  <a:solidFill>
                    <a:srgbClr val="E87071"/>
                  </a:solidFill>
                  <a:latin typeface="方正黑体简体" panose="02010601030101010101" pitchFamily="2" charset="-122"/>
                  <a:ea typeface="方正黑体简体" panose="02010601030101010101" pitchFamily="2" charset="-122"/>
                  <a:sym typeface="+mn-ea"/>
                </a:rPr>
                <a:t>For  </a:t>
              </a:r>
              <a:r>
                <a:rPr lang="en-US" altLang="zh-CN" sz="2000" b="1" dirty="0">
                  <a:solidFill>
                    <a:srgbClr val="E87071"/>
                  </a:solidFill>
                  <a:latin typeface="方正黑体简体" panose="02010601030101010101" pitchFamily="2" charset="-122"/>
                  <a:ea typeface="方正黑体简体" panose="02010601030101010101" pitchFamily="2" charset="-122"/>
                  <a:sym typeface="+mn-ea"/>
                </a:rPr>
                <a:t>staff</a:t>
              </a:r>
              <a:endParaRPr lang="en-US" altLang="zh-CN" sz="2000" b="1" dirty="0">
                <a:solidFill>
                  <a:srgbClr val="E87071"/>
                </a:solidFill>
                <a:latin typeface="方正黑体简体" panose="02010601030101010101" pitchFamily="2" charset="-122"/>
                <a:ea typeface="方正黑体简体" panose="02010601030101010101" pitchFamily="2" charset="-122"/>
                <a:sym typeface="+mn-ea"/>
              </a:endParaRPr>
            </a:p>
          </p:txBody>
        </p:sp>
      </p:grpSp>
      <p:sp>
        <p:nvSpPr>
          <p:cNvPr id="35" name="标题 1"/>
          <p:cNvSpPr txBox="1"/>
          <p:nvPr/>
        </p:nvSpPr>
        <p:spPr>
          <a:xfrm>
            <a:off x="1448120" y="439427"/>
            <a:ext cx="688372" cy="39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72570" tIns="36286" rIns="72570" bIns="36286">
            <a:spAutoFit/>
          </a:bodyPr>
          <a:lstStyle>
            <a:lvl1pPr algn="ctr" defTabSz="914400" rtl="0" eaLnBrk="1" latinLnBrk="0" hangingPunct="1">
              <a:spcBef>
                <a:spcPct val="0"/>
              </a:spcBef>
              <a:buNone/>
              <a:defRPr lang="zh-CN" altLang="en-US" sz="2000" b="0" kern="1200">
                <a:solidFill>
                  <a:schemeClr val="tx1">
                    <a:lumMod val="85000"/>
                    <a:lumOff val="15000"/>
                  </a:schemeClr>
                </a:solidFill>
                <a:latin typeface="微软雅黑" panose="020B0503020204020204" pitchFamily="34" charset="-122"/>
                <a:ea typeface="+mj-ea"/>
                <a:cs typeface="+mn-cs"/>
              </a:defRPr>
            </a:lvl1pPr>
          </a:lstStyle>
          <a:p>
            <a:pPr algn="l"/>
            <a:r>
              <a:rPr lang="zh-CN" altLang="en-US" sz="2115" b="1" dirty="0">
                <a:latin typeface="方正黑体简体" panose="02010601030101010101" pitchFamily="2" charset="-122"/>
                <a:ea typeface="方正黑体简体" panose="02010601030101010101" pitchFamily="2" charset="-122"/>
              </a:rPr>
              <a:t>目录</a:t>
            </a:r>
            <a:endParaRPr lang="zh-CN" altLang="en-US" sz="2115" b="1" dirty="0">
              <a:latin typeface="方正黑体简体" panose="02010601030101010101" pitchFamily="2" charset="-122"/>
              <a:ea typeface="方正黑体简体" panose="02010601030101010101" pitchFamily="2" charset="-122"/>
            </a:endParaRPr>
          </a:p>
        </p:txBody>
      </p:sp>
      <p:sp>
        <p:nvSpPr>
          <p:cNvPr id="36" name="Freeform 5"/>
          <p:cNvSpPr/>
          <p:nvPr/>
        </p:nvSpPr>
        <p:spPr bwMode="auto">
          <a:xfrm rot="10800000">
            <a:off x="176524" y="277872"/>
            <a:ext cx="432523" cy="3833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87071"/>
          </a:solidFill>
          <a:ln w="25400">
            <a:solidFill>
              <a:srgbClr val="E87071"/>
            </a:soli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sp>
        <p:nvSpPr>
          <p:cNvPr id="37" name="Freeform 5"/>
          <p:cNvSpPr/>
          <p:nvPr/>
        </p:nvSpPr>
        <p:spPr bwMode="auto">
          <a:xfrm rot="10800000">
            <a:off x="609048" y="368911"/>
            <a:ext cx="761947" cy="67530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96757" tIns="48378" rIns="96757" bIns="48378" numCol="1" anchor="t" anchorCtr="0" compatLnSpc="1"/>
          <a:lstStyle/>
          <a:p>
            <a:endParaRPr lang="zh-CN" altLang="en-US" sz="1905" dirty="0">
              <a:solidFill>
                <a:prstClr val="black"/>
              </a:solidFill>
              <a:latin typeface="方正黑体简体" panose="02010601030101010101" pitchFamily="2" charset="-122"/>
              <a:ea typeface="方正黑体简体" panose="02010601030101010101" pitchFamily="2" charset="-122"/>
            </a:endParaRPr>
          </a:p>
        </p:txBody>
      </p:sp>
      <p:sp>
        <p:nvSpPr>
          <p:cNvPr id="53" name="文本框 52"/>
          <p:cNvSpPr txBox="1"/>
          <p:nvPr/>
        </p:nvSpPr>
        <p:spPr>
          <a:xfrm>
            <a:off x="14099121" y="8635730"/>
            <a:ext cx="1055097" cy="439672"/>
          </a:xfrm>
          <a:prstGeom prst="rect">
            <a:avLst/>
          </a:prstGeom>
          <a:noFill/>
        </p:spPr>
        <p:txBody>
          <a:bodyPr wrap="none" rtlCol="0">
            <a:spAutoFit/>
          </a:bodyPr>
          <a:lstStyle/>
          <a:p>
            <a:r>
              <a:rPr lang="zh-CN" altLang="en-US" sz="2255" dirty="0"/>
              <a:t>延迟符</a:t>
            </a:r>
            <a:endParaRPr lang="zh-CN" altLang="en-US" sz="2255" dirty="0"/>
          </a:p>
        </p:txBody>
      </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1000"/>
                                        <p:tgtEl>
                                          <p:spTgt spid="7"/>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par>
                                <p:cTn id="25" presetID="14"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000"/>
                                        <p:tgtEl>
                                          <p:spTgt spid="15"/>
                                        </p:tgtEl>
                                      </p:cBhvr>
                                    </p:animEffect>
                                  </p:childTnLst>
                                </p:cTn>
                              </p:par>
                            </p:childTnLst>
                          </p:cTn>
                        </p:par>
                        <p:par>
                          <p:cTn id="28" fill="hold">
                            <p:stCondLst>
                              <p:cond delay="2500"/>
                            </p:stCondLst>
                            <p:childTnLst>
                              <p:par>
                                <p:cTn id="29" presetID="31" presetClass="entr" presetSubtype="0"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par>
                                <p:cTn id="35" presetID="14" presetClass="entr" presetSubtype="1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1000"/>
                                        <p:tgtEl>
                                          <p:spTgt spid="23"/>
                                        </p:tgtEl>
                                      </p:cBhvr>
                                    </p:animEffect>
                                  </p:childTnLst>
                                </p:cTn>
                              </p:par>
                            </p:childTnLst>
                          </p:cTn>
                        </p:par>
                        <p:par>
                          <p:cTn id="38" fill="hold">
                            <p:stCondLst>
                              <p:cond delay="3500"/>
                            </p:stCondLst>
                            <p:childTnLst>
                              <p:par>
                                <p:cTn id="39" presetID="31" presetClass="entr" presetSubtype="0" fill="hold"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1000" fill="hold"/>
                                        <p:tgtEl>
                                          <p:spTgt spid="26"/>
                                        </p:tgtEl>
                                        <p:attrNameLst>
                                          <p:attrName>ppt_w</p:attrName>
                                        </p:attrNameLst>
                                      </p:cBhvr>
                                      <p:tavLst>
                                        <p:tav tm="0">
                                          <p:val>
                                            <p:fltVal val="0"/>
                                          </p:val>
                                        </p:tav>
                                        <p:tav tm="100000">
                                          <p:val>
                                            <p:strVal val="#ppt_w"/>
                                          </p:val>
                                        </p:tav>
                                      </p:tavLst>
                                    </p:anim>
                                    <p:anim calcmode="lin" valueType="num">
                                      <p:cBhvr>
                                        <p:cTn id="42" dur="1000" fill="hold"/>
                                        <p:tgtEl>
                                          <p:spTgt spid="26"/>
                                        </p:tgtEl>
                                        <p:attrNameLst>
                                          <p:attrName>ppt_h</p:attrName>
                                        </p:attrNameLst>
                                      </p:cBhvr>
                                      <p:tavLst>
                                        <p:tav tm="0">
                                          <p:val>
                                            <p:fltVal val="0"/>
                                          </p:val>
                                        </p:tav>
                                        <p:tav tm="100000">
                                          <p:val>
                                            <p:strVal val="#ppt_h"/>
                                          </p:val>
                                        </p:tav>
                                      </p:tavLst>
                                    </p:anim>
                                    <p:anim calcmode="lin" valueType="num">
                                      <p:cBhvr>
                                        <p:cTn id="43" dur="1000" fill="hold"/>
                                        <p:tgtEl>
                                          <p:spTgt spid="26"/>
                                        </p:tgtEl>
                                        <p:attrNameLst>
                                          <p:attrName>style.rotation</p:attrName>
                                        </p:attrNameLst>
                                      </p:cBhvr>
                                      <p:tavLst>
                                        <p:tav tm="0">
                                          <p:val>
                                            <p:fltVal val="90"/>
                                          </p:val>
                                        </p:tav>
                                        <p:tav tm="100000">
                                          <p:val>
                                            <p:fltVal val="0"/>
                                          </p:val>
                                        </p:tav>
                                      </p:tavLst>
                                    </p:anim>
                                    <p:animEffect transition="in" filter="fade">
                                      <p:cBhvr>
                                        <p:cTn id="44" dur="1000"/>
                                        <p:tgtEl>
                                          <p:spTgt spid="26"/>
                                        </p:tgtEl>
                                      </p:cBhvr>
                                    </p:animEffect>
                                  </p:childTnLst>
                                </p:cTn>
                              </p:par>
                              <p:par>
                                <p:cTn id="45" presetID="14" presetClass="entr" presetSubtype="1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randombar(horizontal)">
                                      <p:cBhvr>
                                        <p:cTn id="47" dur="10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down)">
                                      <p:cBhvr>
                                        <p:cTn id="5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4517896" y="3093925"/>
              <a:ext cx="3703122" cy="474493"/>
            </a:xfrm>
            <a:prstGeom prst="rect">
              <a:avLst/>
            </a:prstGeom>
            <a:noFill/>
          </p:spPr>
          <p:txBody>
            <a:bodyPr wrap="square" lIns="89770" tIns="44885" rIns="89770" bIns="44885"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800" b="1" dirty="0" smtClean="0">
                  <a:solidFill>
                    <a:srgbClr val="E87071"/>
                  </a:solidFill>
                  <a:latin typeface="方正黑体简体" panose="02010601030101010101" pitchFamily="2" charset="-122"/>
                  <a:ea typeface="方正黑体简体" panose="02010601030101010101" pitchFamily="2" charset="-122"/>
                  <a:sym typeface="+mn-ea"/>
                </a:rPr>
                <a:t>Scenario  description</a:t>
              </a:r>
              <a:endParaRPr lang="en-US" altLang="zh-CN" sz="28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
          <p:nvSpPr>
            <p:cNvPr id="5" name="Freeform 6"/>
            <p:cNvSpPr>
              <a:spLocks noEditPoints="1"/>
            </p:cNvSpPr>
            <p:nvPr/>
          </p:nvSpPr>
          <p:spPr bwMode="auto">
            <a:xfrm>
              <a:off x="7771934" y="3072663"/>
              <a:ext cx="449602" cy="489532"/>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50561" y="2116493"/>
              <a:ext cx="1474376" cy="1072721"/>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01</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810895" y="1688465"/>
            <a:ext cx="10470515" cy="460057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130810" y="128905"/>
            <a:ext cx="4250690" cy="641350"/>
            <a:chOff x="4268378" y="3050296"/>
            <a:chExt cx="3424097" cy="641448"/>
          </a:xfrm>
        </p:grpSpPr>
        <p:sp>
          <p:nvSpPr>
            <p:cNvPr id="39" name="圆角矩形 4"/>
            <p:cNvSpPr/>
            <p:nvPr/>
          </p:nvSpPr>
          <p:spPr>
            <a:xfrm>
              <a:off x="4268378" y="3050296"/>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746647" y="3126508"/>
              <a:ext cx="2505923" cy="457905"/>
            </a:xfrm>
            <a:prstGeom prst="rect">
              <a:avLst/>
            </a:prstGeom>
            <a:noFill/>
          </p:spPr>
          <p:txBody>
            <a:bodyPr wrap="square" lIns="89770" tIns="44885" rIns="89770" bIns="44885" rtlCol="0">
              <a:spAutoFit/>
            </a:bodyPr>
            <a:lstStyle/>
            <a:p>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Scenario  description</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
          <p:nvSpPr>
            <p:cNvPr id="41" name="Freeform 6"/>
            <p:cNvSpPr>
              <a:spLocks noEditPoints="1"/>
            </p:cNvSpPr>
            <p:nvPr/>
          </p:nvSpPr>
          <p:spPr bwMode="auto">
            <a:xfrm>
              <a:off x="7178647" y="3110615"/>
              <a:ext cx="397926" cy="489501"/>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6" name="矩形 5"/>
          <p:cNvSpPr/>
          <p:nvPr/>
        </p:nvSpPr>
        <p:spPr>
          <a:xfrm>
            <a:off x="704215" y="981710"/>
            <a:ext cx="3398520" cy="706755"/>
          </a:xfrm>
          <a:prstGeom prst="rect">
            <a:avLst/>
          </a:prstGeom>
        </p:spPr>
        <p:txBody>
          <a:bodyPr wrap="square">
            <a:spAutoFit/>
          </a:bodyPr>
          <a:lstStyle/>
          <a:p>
            <a:pPr defTabSz="1203960">
              <a:defRPr/>
            </a:pPr>
            <a:r>
              <a:rPr lang="en-US" altLang="zh-CN" sz="4000" b="1" dirty="0" smtClean="0">
                <a:solidFill>
                  <a:srgbClr val="E87071"/>
                </a:solidFill>
                <a:latin typeface="方正黑体简体" panose="02010601030101010101" pitchFamily="2" charset="-122"/>
                <a:ea typeface="方正黑体简体" panose="02010601030101010101" pitchFamily="2" charset="-122"/>
                <a:sym typeface="+mn-ea"/>
              </a:rPr>
              <a:t>Scenario 7</a:t>
            </a:r>
            <a:endParaRPr lang="zh-CN" altLang="en-US" sz="1600" kern="0" dirty="0">
              <a:solidFill>
                <a:srgbClr val="03A9F5"/>
              </a:solidFill>
              <a:ea typeface="微软雅黑" panose="020B0503020204020204" pitchFamily="34" charset="-122"/>
              <a:sym typeface="Arial" panose="020B0604020202020204" pitchFamily="34" charset="0"/>
            </a:endParaRPr>
          </a:p>
        </p:txBody>
      </p:sp>
      <p:sp>
        <p:nvSpPr>
          <p:cNvPr id="45" name="Rectangle 11"/>
          <p:cNvSpPr>
            <a:spLocks noChangeArrowheads="1"/>
          </p:cNvSpPr>
          <p:nvPr/>
        </p:nvSpPr>
        <p:spPr bwMode="auto">
          <a:xfrm>
            <a:off x="1026160" y="1761490"/>
            <a:ext cx="10139045" cy="452691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200000"/>
              </a:lnSpc>
            </a:pPr>
            <a:r>
              <a:rPr sz="1800" dirty="0">
                <a:solidFill>
                  <a:schemeClr val="tx1">
                    <a:lumMod val="75000"/>
                    <a:lumOff val="25000"/>
                  </a:schemeClr>
                </a:solidFill>
                <a:ea typeface="微软雅黑" panose="020B0503020204020204" pitchFamily="34" charset="-122"/>
              </a:rPr>
              <a:t>       A catering company tries to open a free waiter/waitress restaurant. The restaurant wants to add a new tablet on the table and install software which can help the client do the order themselves on the tablet. The client should be able to view all the dishes on the menu and order the dishes and alcohol as they wanted. They also should be able to check if the dishes have been made so if they decide to change or retreat a dish. There are also dish dispatchers who can constantly change and check the state of ordered dishes. The cashier can check the payment of each table and the discount according to client’s VIP card. The manager should be able to check the turnover of every month. </a:t>
            </a:r>
            <a:endParaRPr lang="zh-CN" altLang="en-US" sz="1800" dirty="0">
              <a:solidFill>
                <a:schemeClr val="tx1">
                  <a:lumMod val="75000"/>
                  <a:lumOff val="25000"/>
                </a:schemeClr>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5077953" y="3093925"/>
              <a:ext cx="2343426" cy="474493"/>
            </a:xfrm>
            <a:prstGeom prst="rect">
              <a:avLst/>
            </a:prstGeom>
            <a:noFill/>
          </p:spPr>
          <p:txBody>
            <a:bodyPr wrap="square" lIns="89770" tIns="44885" rIns="89770" bIns="44885" rtlCol="0">
              <a:spAutoFit/>
            </a:bodyPr>
            <a:lstStyle/>
            <a:p>
              <a:pPr algn="ctr"/>
              <a:r>
                <a:rPr lang="en-US" altLang="zh-CN" sz="3200" b="1" dirty="0" smtClean="0">
                  <a:solidFill>
                    <a:srgbClr val="E87071"/>
                  </a:solidFill>
                  <a:latin typeface="方正黑体简体" panose="02010601030101010101" pitchFamily="2" charset="-122"/>
                  <a:ea typeface="方正黑体简体" panose="02010601030101010101" pitchFamily="2" charset="-122"/>
                  <a:sym typeface="+mn-ea"/>
                </a:rPr>
                <a:t>Q &amp; A</a:t>
              </a:r>
              <a:endParaRPr lang="zh-CN" altLang="en-US" sz="3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7638143" y="3063329"/>
              <a:ext cx="451158" cy="489532"/>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16357" y="2116493"/>
              <a:ext cx="1474376" cy="1072721"/>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02</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783590" y="1405255"/>
            <a:ext cx="10470515" cy="115887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121920" y="120015"/>
            <a:ext cx="2366645" cy="605155"/>
            <a:chOff x="4268378" y="3050296"/>
            <a:chExt cx="3424097" cy="641448"/>
          </a:xfrm>
        </p:grpSpPr>
        <p:sp>
          <p:nvSpPr>
            <p:cNvPr id="39" name="圆角矩形 4"/>
            <p:cNvSpPr/>
            <p:nvPr/>
          </p:nvSpPr>
          <p:spPr>
            <a:xfrm>
              <a:off x="4268378" y="3050296"/>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615269" y="3107813"/>
              <a:ext cx="2505923" cy="550582"/>
            </a:xfrm>
            <a:prstGeom prst="rect">
              <a:avLst/>
            </a:prstGeom>
            <a:noFill/>
          </p:spPr>
          <p:txBody>
            <a:bodyPr wrap="square" lIns="89770" tIns="44885" rIns="89770" bIns="44885" rtlCol="0">
              <a:spAutoFit/>
            </a:bodyPr>
            <a:lstStyle/>
            <a:p>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800" b="1" dirty="0" smtClean="0">
                  <a:solidFill>
                    <a:srgbClr val="E87071"/>
                  </a:solidFill>
                  <a:latin typeface="方正黑体简体" panose="02010601030101010101" pitchFamily="2" charset="-122"/>
                  <a:ea typeface="方正黑体简体" panose="02010601030101010101" pitchFamily="2" charset="-122"/>
                  <a:sym typeface="+mn-ea"/>
                </a:rPr>
                <a:t>Q &amp; A</a:t>
              </a:r>
              <a:endParaRPr lang="en-US" altLang="zh-CN" sz="28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
          <p:nvSpPr>
            <p:cNvPr id="41" name="Freeform 6"/>
            <p:cNvSpPr>
              <a:spLocks noEditPoints="1"/>
            </p:cNvSpPr>
            <p:nvPr/>
          </p:nvSpPr>
          <p:spPr bwMode="auto">
            <a:xfrm>
              <a:off x="6924419" y="3110895"/>
              <a:ext cx="653215" cy="48930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6" name="矩形 5"/>
          <p:cNvSpPr/>
          <p:nvPr/>
        </p:nvSpPr>
        <p:spPr>
          <a:xfrm>
            <a:off x="724535" y="1006475"/>
            <a:ext cx="1939925" cy="398780"/>
          </a:xfrm>
          <a:prstGeom prst="rect">
            <a:avLst/>
          </a:prstGeom>
        </p:spPr>
        <p:txBody>
          <a:bodyPr wrap="square">
            <a:spAutoFit/>
          </a:bodyPr>
          <a:lstStyle/>
          <a:p>
            <a:pPr defTabSz="1203960">
              <a:defRPr/>
            </a:pPr>
            <a:r>
              <a:rPr lang="en-US" sz="2000" b="1" dirty="0" smtClean="0">
                <a:solidFill>
                  <a:srgbClr val="E87071"/>
                </a:solidFill>
                <a:latin typeface="方正黑体简体" panose="02010601030101010101" pitchFamily="2" charset="-122"/>
                <a:ea typeface="方正黑体简体" panose="02010601030101010101" pitchFamily="2" charset="-122"/>
                <a:sym typeface="+mn-ea"/>
              </a:rPr>
              <a:t>Question 3</a:t>
            </a:r>
            <a:endParaRPr lang="en-US" sz="2000" b="1" kern="0" dirty="0" smtClean="0">
              <a:solidFill>
                <a:srgbClr val="E87071"/>
              </a:solidFill>
              <a:latin typeface="方正黑体简体" panose="02010601030101010101" pitchFamily="2" charset="-122"/>
              <a:ea typeface="方正黑体简体" panose="02010601030101010101" pitchFamily="2" charset="-122"/>
              <a:sym typeface="+mn-ea"/>
            </a:endParaRPr>
          </a:p>
        </p:txBody>
      </p:sp>
      <p:sp>
        <p:nvSpPr>
          <p:cNvPr id="45" name="Rectangle 11"/>
          <p:cNvSpPr>
            <a:spLocks noChangeArrowheads="1"/>
          </p:cNvSpPr>
          <p:nvPr/>
        </p:nvSpPr>
        <p:spPr bwMode="auto">
          <a:xfrm>
            <a:off x="862330" y="1287780"/>
            <a:ext cx="10312400" cy="120269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200000"/>
              </a:lnSpc>
            </a:pPr>
            <a:r>
              <a:rPr sz="1800" dirty="0">
                <a:solidFill>
                  <a:schemeClr val="tx1">
                    <a:lumMod val="75000"/>
                    <a:lumOff val="25000"/>
                  </a:schemeClr>
                </a:solidFill>
                <a:ea typeface="微软雅黑" panose="020B0503020204020204" pitchFamily="34" charset="-122"/>
              </a:rPr>
              <a:t>        Suppose that you have finished your milestone 1.0, design a presentation of the system to the manager and employee of the restaurant. </a:t>
            </a:r>
            <a:r>
              <a:rPr lang="zh-CN" sz="1800" dirty="0">
                <a:solidFill>
                  <a:schemeClr val="tx1">
                    <a:lumMod val="75000"/>
                    <a:lumOff val="25000"/>
                  </a:schemeClr>
                </a:solidFill>
                <a:ea typeface="微软雅黑" panose="020B0503020204020204" pitchFamily="34" charset="-122"/>
              </a:rPr>
              <a:t>殷鹏飞 </a:t>
            </a:r>
            <a:endParaRPr lang="zh-CN" sz="1800" dirty="0">
              <a:solidFill>
                <a:schemeClr val="tx1">
                  <a:lumMod val="75000"/>
                  <a:lumOff val="25000"/>
                </a:schemeClr>
              </a:solidFill>
              <a:ea typeface="微软雅黑" panose="020B0503020204020204" pitchFamily="34" charset="-122"/>
            </a:endParaRPr>
          </a:p>
        </p:txBody>
      </p:sp>
      <p:sp>
        <p:nvSpPr>
          <p:cNvPr id="2" name="矩形 1"/>
          <p:cNvSpPr/>
          <p:nvPr/>
        </p:nvSpPr>
        <p:spPr>
          <a:xfrm>
            <a:off x="783590" y="3116580"/>
            <a:ext cx="3727450" cy="398780"/>
          </a:xfrm>
          <a:prstGeom prst="rect">
            <a:avLst/>
          </a:prstGeom>
        </p:spPr>
        <p:txBody>
          <a:bodyPr wrap="square">
            <a:spAutoFit/>
          </a:bodyPr>
          <a:p>
            <a:pPr algn="l" defTabSz="1203960">
              <a:buClrTx/>
              <a:buSzTx/>
              <a:buFontTx/>
              <a:defRPr/>
            </a:pPr>
            <a:r>
              <a:rPr lang="en-US" sz="2000" b="1" dirty="0" smtClean="0">
                <a:solidFill>
                  <a:srgbClr val="E87071"/>
                </a:solidFill>
                <a:latin typeface="方正黑体简体" panose="02010601030101010101" pitchFamily="2" charset="-122"/>
                <a:ea typeface="方正黑体简体" panose="02010601030101010101" pitchFamily="2" charset="-122"/>
                <a:sym typeface="+mn-ea"/>
              </a:rPr>
              <a:t>Answer for milestone 1.0</a:t>
            </a:r>
            <a:endParaRPr lang="en-US" sz="2000" b="1" dirty="0" smtClean="0">
              <a:solidFill>
                <a:srgbClr val="E87071"/>
              </a:solidFill>
              <a:latin typeface="方正黑体简体" panose="02010601030101010101" pitchFamily="2" charset="-122"/>
              <a:ea typeface="方正黑体简体" panose="02010601030101010101" pitchFamily="2" charset="-122"/>
              <a:sym typeface="+mn-ea"/>
            </a:endParaRPr>
          </a:p>
        </p:txBody>
      </p:sp>
      <p:sp>
        <p:nvSpPr>
          <p:cNvPr id="3" name="矩形 2"/>
          <p:cNvSpPr/>
          <p:nvPr/>
        </p:nvSpPr>
        <p:spPr>
          <a:xfrm>
            <a:off x="783590" y="3515360"/>
            <a:ext cx="10547985" cy="3040380"/>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4" name="Rectangle 11"/>
          <p:cNvSpPr>
            <a:spLocks noChangeArrowheads="1"/>
          </p:cNvSpPr>
          <p:nvPr/>
        </p:nvSpPr>
        <p:spPr bwMode="auto">
          <a:xfrm>
            <a:off x="935355" y="3515360"/>
            <a:ext cx="10629900" cy="286512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200000"/>
              </a:lnSpc>
            </a:pPr>
            <a:r>
              <a:rPr lang="en-US" sz="1800" dirty="0">
                <a:solidFill>
                  <a:schemeClr val="tx1">
                    <a:lumMod val="75000"/>
                    <a:lumOff val="25000"/>
                  </a:schemeClr>
                </a:solidFill>
                <a:ea typeface="微软雅黑" panose="020B0503020204020204" pitchFamily="34" charset="-122"/>
                <a:sym typeface="+mn-ea"/>
              </a:rPr>
              <a:t>        M</a:t>
            </a:r>
            <a:r>
              <a:rPr sz="1800" dirty="0">
                <a:solidFill>
                  <a:schemeClr val="tx1">
                    <a:lumMod val="75000"/>
                    <a:lumOff val="25000"/>
                  </a:schemeClr>
                </a:solidFill>
                <a:ea typeface="微软雅黑" panose="020B0503020204020204" pitchFamily="34" charset="-122"/>
                <a:sym typeface="+mn-ea"/>
              </a:rPr>
              <a:t>ilestone 1.0</a:t>
            </a:r>
            <a:r>
              <a:rPr sz="1800" dirty="0">
                <a:solidFill>
                  <a:schemeClr val="tx1">
                    <a:lumMod val="75000"/>
                    <a:lumOff val="25000"/>
                  </a:schemeClr>
                </a:solidFill>
                <a:ea typeface="微软雅黑" panose="020B0503020204020204" pitchFamily="34" charset="-122"/>
              </a:rPr>
              <a:t> is an intelligent management system tailored for restaurants based on Internet of Things and cloud computing technology. It can significantly save the number of employees, reduce operating costs and improve management performance through guest self-ordering system, service call system, back kitchen interactive system, front desk cash register system, reservation and numbering system and information management system.</a:t>
            </a:r>
            <a:endParaRPr sz="1800" dirty="0">
              <a:solidFill>
                <a:schemeClr val="tx1">
                  <a:lumMod val="75000"/>
                  <a:lumOff val="25000"/>
                </a:schemeClr>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6"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3" grpId="0" bldLvl="0" animBg="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41630" y="890905"/>
            <a:ext cx="11469370" cy="596709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83185" y="114300"/>
            <a:ext cx="2533015" cy="581025"/>
            <a:chOff x="4121820" y="2991109"/>
            <a:chExt cx="3724812" cy="676999"/>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121820" y="2991109"/>
              <a:ext cx="3333898" cy="676999"/>
            </a:xfrm>
            <a:prstGeom prst="rect">
              <a:avLst/>
            </a:prstGeom>
            <a:noFill/>
          </p:spPr>
          <p:txBody>
            <a:bodyPr wrap="square" lIns="89770" tIns="44885" rIns="89770" bIns="44885"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800" b="1" dirty="0" smtClean="0">
                  <a:solidFill>
                    <a:srgbClr val="E87071"/>
                  </a:solidFill>
                  <a:latin typeface="方正黑体简体" panose="02010601030101010101" pitchFamily="2" charset="-122"/>
                  <a:ea typeface="方正黑体简体" panose="02010601030101010101" pitchFamily="2" charset="-122"/>
                  <a:sym typeface="+mn-ea"/>
                </a:rPr>
                <a:t>Q &amp; A</a:t>
              </a:r>
              <a:endParaRPr lang="zh-CN" altLang="en-US"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1"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6" name="矩形 5"/>
          <p:cNvSpPr/>
          <p:nvPr/>
        </p:nvSpPr>
        <p:spPr>
          <a:xfrm>
            <a:off x="3345180" y="114300"/>
            <a:ext cx="3580765" cy="706755"/>
          </a:xfrm>
          <a:prstGeom prst="rect">
            <a:avLst/>
          </a:prstGeom>
        </p:spPr>
        <p:txBody>
          <a:bodyPr wrap="square">
            <a:spAutoFit/>
          </a:bodyPr>
          <a:lstStyle/>
          <a:p>
            <a:pPr defTabSz="1203960">
              <a:defRPr/>
            </a:pPr>
            <a:r>
              <a:rPr lang="zh-CN" altLang="en-US" sz="3600" kern="0" dirty="0" smtClean="0">
                <a:solidFill>
                  <a:srgbClr val="E87071"/>
                </a:solidFill>
                <a:ea typeface="微软雅黑" panose="020B0503020204020204" pitchFamily="34" charset="-122"/>
                <a:sym typeface="Arial" panose="020B0604020202020204" pitchFamily="34" charset="0"/>
              </a:rPr>
              <a:t>Functional map</a:t>
            </a:r>
            <a:r>
              <a:rPr lang="zh-CN" altLang="en-US" sz="4000" kern="0" dirty="0" smtClean="0">
                <a:solidFill>
                  <a:srgbClr val="E87071"/>
                </a:solidFill>
                <a:ea typeface="微软雅黑" panose="020B0503020204020204" pitchFamily="34" charset="-122"/>
                <a:sym typeface="Arial" panose="020B0604020202020204" pitchFamily="34" charset="0"/>
              </a:rPr>
              <a:t> </a:t>
            </a:r>
            <a:endParaRPr lang="zh-CN" altLang="en-US" sz="4000" kern="0" dirty="0" smtClean="0">
              <a:solidFill>
                <a:srgbClr val="E87071"/>
              </a:solidFill>
              <a:ea typeface="微软雅黑" panose="020B0503020204020204" pitchFamily="34" charset="-122"/>
              <a:sym typeface="Arial" panose="020B0604020202020204" pitchFamily="34" charset="0"/>
            </a:endParaRPr>
          </a:p>
        </p:txBody>
      </p:sp>
      <p:pic>
        <p:nvPicPr>
          <p:cNvPr id="5" name="图片 4"/>
          <p:cNvPicPr>
            <a:picLocks noChangeAspect="1"/>
          </p:cNvPicPr>
          <p:nvPr>
            <p:custDataLst>
              <p:tags r:id="rId1"/>
            </p:custDataLst>
          </p:nvPr>
        </p:nvPicPr>
        <p:blipFill>
          <a:blip r:embed="rId2"/>
          <a:stretch>
            <a:fillRect/>
          </a:stretch>
        </p:blipFill>
        <p:spPr>
          <a:xfrm>
            <a:off x="882650" y="994410"/>
            <a:ext cx="10386695" cy="5759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27564" y="3852744"/>
            <a:ext cx="5136873" cy="785464"/>
            <a:chOff x="4151784" y="2996952"/>
            <a:chExt cx="4195020" cy="641448"/>
          </a:xfrm>
        </p:grpSpPr>
        <p:sp>
          <p:nvSpPr>
            <p:cNvPr id="3" name="圆角矩形 4"/>
            <p:cNvSpPr/>
            <p:nvPr/>
          </p:nvSpPr>
          <p:spPr>
            <a:xfrm>
              <a:off x="4151784" y="2996952"/>
              <a:ext cx="4195020"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70" tIns="44885" rIns="89770" bIns="44885" rtlCol="0" anchor="ctr"/>
            <a:lstStyle/>
            <a:p>
              <a:pPr algn="ctr"/>
              <a:endParaRPr lang="zh-CN" altLang="en-US" sz="121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 name="TextBox 4"/>
            <p:cNvSpPr txBox="1"/>
            <p:nvPr/>
          </p:nvSpPr>
          <p:spPr>
            <a:xfrm>
              <a:off x="5077953" y="3093925"/>
              <a:ext cx="2343426" cy="474493"/>
            </a:xfrm>
            <a:prstGeom prst="rect">
              <a:avLst/>
            </a:prstGeom>
            <a:noFill/>
          </p:spPr>
          <p:txBody>
            <a:bodyPr wrap="square" lIns="89770" tIns="44885" rIns="89770" bIns="44885" rtlCol="0">
              <a:spAutoFit/>
            </a:bodyPr>
            <a:lstStyle/>
            <a:p>
              <a:pPr algn="ctr"/>
              <a:r>
                <a:rPr lang="en-US" altLang="zh-CN" sz="32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32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3200" b="1" dirty="0" smtClean="0">
                  <a:solidFill>
                    <a:srgbClr val="E87071"/>
                  </a:solidFill>
                  <a:uFillTx/>
                  <a:latin typeface="方正黑体简体" charset="0"/>
                  <a:ea typeface="方正黑体简体" panose="02010601030101010101" pitchFamily="2" charset="-122"/>
                  <a:sym typeface="+mn-ea"/>
                </a:rPr>
                <a:t>customer</a:t>
              </a:r>
              <a:endParaRPr lang="zh-CN" altLang="en-US" sz="32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7638143" y="3063329"/>
              <a:ext cx="451158" cy="489532"/>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70" tIns="44885" rIns="89770" bIns="44885" numCol="1" anchor="t" anchorCtr="0" compatLnSpc="1"/>
            <a:lstStyle/>
            <a:p>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6"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5175466" y="1691365"/>
            <a:ext cx="1841068" cy="1672886"/>
            <a:chOff x="3080411" y="1769423"/>
            <a:chExt cx="1944496" cy="1766866"/>
          </a:xfrm>
        </p:grpSpPr>
        <p:grpSp>
          <p:nvGrpSpPr>
            <p:cNvPr id="8" name="组合 7"/>
            <p:cNvGrpSpPr/>
            <p:nvPr/>
          </p:nvGrpSpPr>
          <p:grpSpPr>
            <a:xfrm>
              <a:off x="3080411" y="1769423"/>
              <a:ext cx="1944496" cy="1766866"/>
              <a:chOff x="3080411" y="1769423"/>
              <a:chExt cx="1944496" cy="1766866"/>
            </a:xfrm>
          </p:grpSpPr>
          <p:sp>
            <p:nvSpPr>
              <p:cNvPr id="11" name="Freeform 6"/>
              <p:cNvSpPr/>
              <p:nvPr/>
            </p:nvSpPr>
            <p:spPr bwMode="auto">
              <a:xfrm>
                <a:off x="3080411" y="1769423"/>
                <a:ext cx="1944496" cy="1766866"/>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2" name="Freeform 6"/>
              <p:cNvSpPr/>
              <p:nvPr/>
            </p:nvSpPr>
            <p:spPr bwMode="auto">
              <a:xfrm>
                <a:off x="3115783" y="1801561"/>
                <a:ext cx="1873756" cy="17025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3" name="Freeform 6"/>
              <p:cNvSpPr/>
              <p:nvPr/>
            </p:nvSpPr>
            <p:spPr bwMode="auto">
              <a:xfrm>
                <a:off x="3350561" y="2014894"/>
                <a:ext cx="1404195" cy="1275922"/>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A595E"/>
              </a:solidFill>
              <a:ln>
                <a:noFill/>
              </a:ln>
              <a:effectLst>
                <a:innerShdw blurRad="355600" dist="50800" dir="18900000">
                  <a:prstClr val="black">
                    <a:alpha val="50000"/>
                  </a:prstClr>
                </a:inn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9" name="TextBox 16"/>
            <p:cNvSpPr txBox="1"/>
            <p:nvPr/>
          </p:nvSpPr>
          <p:spPr>
            <a:xfrm>
              <a:off x="3316357" y="2116493"/>
              <a:ext cx="1474376" cy="1071736"/>
            </a:xfrm>
            <a:prstGeom prst="rect">
              <a:avLst/>
            </a:prstGeom>
            <a:noFill/>
          </p:spPr>
          <p:txBody>
            <a:bodyPr wrap="square" rtlCol="0">
              <a:spAutoFit/>
            </a:bodyPr>
            <a:lstStyle/>
            <a:p>
              <a:pPr algn="ctr"/>
              <a:r>
                <a:rPr lang="en-US" altLang="zh-CN" sz="6000" b="1" dirty="0">
                  <a:solidFill>
                    <a:srgbClr val="E87071"/>
                  </a:solidFill>
                  <a:latin typeface="方正黑体简体" panose="02010601030101010101" pitchFamily="2" charset="-122"/>
                  <a:ea typeface="方正黑体简体" panose="02010601030101010101" pitchFamily="2" charset="-122"/>
                  <a:cs typeface="+mn-ea"/>
                  <a:sym typeface="+mn-lt"/>
                </a:rPr>
                <a:t>03</a:t>
              </a:r>
              <a:endParaRPr lang="zh-CN" altLang="en-US" sz="6000" b="1"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10" name="TextBox 16"/>
            <p:cNvSpPr txBox="1"/>
            <p:nvPr/>
          </p:nvSpPr>
          <p:spPr>
            <a:xfrm>
              <a:off x="3315751" y="2764207"/>
              <a:ext cx="1474376" cy="350735"/>
            </a:xfrm>
            <a:prstGeom prst="rect">
              <a:avLst/>
            </a:prstGeom>
            <a:noFill/>
          </p:spPr>
          <p:txBody>
            <a:bodyPr wrap="square" rtlCol="0">
              <a:spAutoFit/>
            </a:bodyPr>
            <a:lstStyle/>
            <a:p>
              <a:pPr algn="ctr"/>
              <a:endParaRPr lang="zh-CN" altLang="en-US" sz="1560"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1000">
        <p:random/>
      </p:transition>
    </mc:Choice>
    <mc:Fallback>
      <p:transition spd="slow"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矩形 99"/>
          <p:cNvSpPr/>
          <p:nvPr/>
        </p:nvSpPr>
        <p:spPr>
          <a:xfrm>
            <a:off x="882015" y="1541780"/>
            <a:ext cx="10412730" cy="3801745"/>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4" rIns="89769" bIns="44884" rtlCol="0" anchor="ctr"/>
          <a:lstStyle/>
          <a:p>
            <a:endParaRPr lang="zh-CN" altLang="en-US" sz="1385"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grpSp>
        <p:nvGrpSpPr>
          <p:cNvPr id="38" name="组合 37"/>
          <p:cNvGrpSpPr/>
          <p:nvPr/>
        </p:nvGrpSpPr>
        <p:grpSpPr>
          <a:xfrm>
            <a:off x="-38101" y="83044"/>
            <a:ext cx="2891742" cy="674511"/>
            <a:chOff x="4200288" y="3019961"/>
            <a:chExt cx="3646344" cy="641448"/>
          </a:xfrm>
        </p:grpSpPr>
        <p:sp>
          <p:nvSpPr>
            <p:cNvPr id="39" name="圆角矩形 4"/>
            <p:cNvSpPr/>
            <p:nvPr/>
          </p:nvSpPr>
          <p:spPr>
            <a:xfrm>
              <a:off x="4422535" y="3019961"/>
              <a:ext cx="3424097" cy="641448"/>
            </a:xfrm>
            <a:prstGeom prst="roundRect">
              <a:avLst/>
            </a:prstGeom>
            <a:solidFill>
              <a:srgbClr val="5A595E"/>
            </a:solidFill>
            <a:ln w="22225">
              <a:solidFill>
                <a:schemeClr val="bg1">
                  <a:alpha val="85000"/>
                </a:schemeClr>
              </a:solidFill>
            </a:ln>
            <a:effectLst>
              <a:outerShdw blurRad="215900" dist="165100" dir="7800000" sx="98000" sy="98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69" tIns="44884" rIns="89769" bIns="44884" rtlCol="0" anchor="ctr"/>
            <a:lstStyle/>
            <a:p>
              <a:pPr algn="ctr"/>
              <a:endParaRPr lang="zh-CN" altLang="en-US" sz="121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0" name="TextBox 4"/>
            <p:cNvSpPr txBox="1"/>
            <p:nvPr/>
          </p:nvSpPr>
          <p:spPr>
            <a:xfrm>
              <a:off x="4200288" y="3027341"/>
              <a:ext cx="3340536" cy="552544"/>
            </a:xfrm>
            <a:prstGeom prst="rect">
              <a:avLst/>
            </a:prstGeom>
            <a:noFill/>
          </p:spPr>
          <p:txBody>
            <a:bodyPr wrap="square" lIns="89769" tIns="44884" rIns="89769" bIns="44884" rtlCol="0">
              <a:spAutoFit/>
            </a:bodyPr>
            <a:lstStyle/>
            <a:p>
              <a:r>
                <a:rPr lang="zh-CN" altLang="en-US" sz="32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zh-CN" altLang="en-US" sz="2800" b="1" dirty="0" smtClean="0">
                  <a:solidFill>
                    <a:srgbClr val="E87071"/>
                  </a:solidFill>
                  <a:latin typeface="方正黑体简体" panose="02010601030101010101" pitchFamily="2" charset="-122"/>
                  <a:ea typeface="方正黑体简体" panose="02010601030101010101" pitchFamily="2" charset="-122"/>
                  <a:cs typeface="+mn-ea"/>
                  <a:sym typeface="+mn-lt"/>
                </a:rPr>
                <a:t>  </a:t>
              </a:r>
              <a:r>
                <a:rPr lang="en-US" altLang="zh-CN" sz="2400" b="1" dirty="0" smtClean="0">
                  <a:solidFill>
                    <a:srgbClr val="E87071"/>
                  </a:solidFill>
                  <a:latin typeface="方正黑体简体" panose="02010601030101010101" pitchFamily="2" charset="-122"/>
                  <a:ea typeface="方正黑体简体" panose="02010601030101010101" pitchFamily="2" charset="-122"/>
                  <a:sym typeface="+mn-ea"/>
                </a:rPr>
                <a:t>For</a:t>
              </a:r>
              <a:r>
                <a:rPr lang="zh-CN" altLang="en-US" sz="2400" b="1" dirty="0" smtClean="0">
                  <a:solidFill>
                    <a:srgbClr val="E87071"/>
                  </a:solidFill>
                  <a:latin typeface="方正黑体简体" panose="02010601030101010101" pitchFamily="2" charset="-122"/>
                  <a:ea typeface="方正黑体简体" panose="02010601030101010101" pitchFamily="2" charset="-122"/>
                  <a:sym typeface="+mn-ea"/>
                </a:rPr>
                <a:t> </a:t>
              </a:r>
              <a:r>
                <a:rPr lang="en-US" altLang="zh-CN" sz="2400" b="1" dirty="0" smtClean="0">
                  <a:solidFill>
                    <a:srgbClr val="E87071"/>
                  </a:solidFill>
                  <a:uFillTx/>
                  <a:latin typeface="方正黑体简体" charset="0"/>
                  <a:ea typeface="方正黑体简体" panose="02010601030101010101" pitchFamily="2" charset="-122"/>
                  <a:sym typeface="+mn-ea"/>
                </a:rPr>
                <a:t>customer</a:t>
              </a:r>
              <a:endParaRPr lang="en-US" altLang="zh-CN" sz="2400" b="1" dirty="0" smtClean="0">
                <a:solidFill>
                  <a:srgbClr val="E87071"/>
                </a:solidFill>
                <a:latin typeface="方正黑体简体" panose="02010601030101010101" pitchFamily="2" charset="-122"/>
                <a:ea typeface="方正黑体简体" panose="02010601030101010101" pitchFamily="2" charset="-122"/>
                <a:cs typeface="+mn-ea"/>
                <a:sym typeface="+mn-ea"/>
              </a:endParaRPr>
            </a:p>
          </p:txBody>
        </p:sp>
        <p:sp>
          <p:nvSpPr>
            <p:cNvPr id="41" name="Freeform 6"/>
            <p:cNvSpPr>
              <a:spLocks noEditPoints="1"/>
            </p:cNvSpPr>
            <p:nvPr/>
          </p:nvSpPr>
          <p:spPr bwMode="auto">
            <a:xfrm>
              <a:off x="7218924" y="3050063"/>
              <a:ext cx="473588" cy="48927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5875" cap="rnd">
              <a:solidFill>
                <a:schemeClr val="bg1"/>
              </a:solidFill>
              <a:prstDash val="solid"/>
              <a:round/>
            </a:ln>
          </p:spPr>
          <p:txBody>
            <a:bodyPr vert="horz" wrap="square" lIns="89769" tIns="44884" rIns="89769" bIns="44884" numCol="1" anchor="t" anchorCtr="0" compatLnSpc="1"/>
            <a:lstStyle/>
            <a:p>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sp>
          <p:nvSpPr>
            <p:cNvPr id="42" name="Freeform 6"/>
            <p:cNvSpPr/>
            <p:nvPr/>
          </p:nvSpPr>
          <p:spPr bwMode="auto">
            <a:xfrm>
              <a:off x="4352486" y="3151707"/>
              <a:ext cx="394221" cy="358209"/>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5" dirty="0">
                <a:solidFill>
                  <a:srgbClr val="E87071"/>
                </a:solidFill>
                <a:latin typeface="方正黑体简体" panose="02010601030101010101" pitchFamily="2" charset="-122"/>
                <a:ea typeface="方正黑体简体" panose="02010601030101010101" pitchFamily="2" charset="-122"/>
                <a:cs typeface="+mn-ea"/>
                <a:sym typeface="+mn-lt"/>
              </a:endParaRPr>
            </a:p>
          </p:txBody>
        </p:sp>
      </p:grpSp>
      <p:sp>
        <p:nvSpPr>
          <p:cNvPr id="45" name="Rectangle 11"/>
          <p:cNvSpPr>
            <a:spLocks noChangeArrowheads="1"/>
          </p:cNvSpPr>
          <p:nvPr/>
        </p:nvSpPr>
        <p:spPr bwMode="auto">
          <a:xfrm>
            <a:off x="1009015" y="1480185"/>
            <a:ext cx="10173970" cy="3788410"/>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5536" tIns="47768" rIns="95536" bIns="47768">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l">
              <a:lnSpc>
                <a:spcPct val="175000"/>
              </a:lnSpc>
              <a:spcBef>
                <a:spcPts val="600"/>
              </a:spcBef>
              <a:spcAft>
                <a:spcPts val="600"/>
              </a:spcAft>
              <a:buClrTx/>
              <a:buSzTx/>
              <a:buNone/>
            </a:pPr>
            <a:r>
              <a:rPr lang="en-US" altLang="zh-CN" sz="2300" b="1" dirty="0" smtClean="0">
                <a:solidFill>
                  <a:schemeClr val="tx1">
                    <a:lumMod val="75000"/>
                    <a:lumOff val="25000"/>
                  </a:schemeClr>
                </a:solidFill>
                <a:uFillTx/>
                <a:latin typeface="+mn-ea"/>
                <a:ea typeface="+mn-ea"/>
              </a:rPr>
              <a:t>  </a:t>
            </a:r>
            <a:r>
              <a:rPr sz="2000" dirty="0">
                <a:solidFill>
                  <a:schemeClr val="tx1">
                    <a:lumMod val="75000"/>
                    <a:lumOff val="25000"/>
                  </a:schemeClr>
                </a:solidFill>
                <a:ea typeface="微软雅黑" panose="020B0503020204020204" pitchFamily="34" charset="-122"/>
              </a:rPr>
              <a:t>  </a:t>
            </a:r>
            <a:r>
              <a:rPr sz="2400" dirty="0">
                <a:solidFill>
                  <a:schemeClr val="tx1">
                    <a:lumMod val="75000"/>
                    <a:lumOff val="25000"/>
                  </a:schemeClr>
                </a:solidFill>
                <a:ea typeface="微软雅黑" panose="020B0503020204020204" pitchFamily="34" charset="-122"/>
              </a:rPr>
              <a:t>1. </a:t>
            </a:r>
            <a:r>
              <a:rPr lang="zh-CN" sz="2400" dirty="0">
                <a:solidFill>
                  <a:schemeClr val="tx1">
                    <a:lumMod val="75000"/>
                    <a:lumOff val="25000"/>
                  </a:schemeClr>
                </a:solidFill>
                <a:ea typeface="微软雅黑" panose="020B0503020204020204" pitchFamily="34" charset="-122"/>
              </a:rPr>
              <a:t>Order your own meals on the tablet</a:t>
            </a:r>
            <a:r>
              <a:rPr lang="en-US" altLang="zh-CN" sz="2400" b="1" dirty="0" smtClean="0">
                <a:solidFill>
                  <a:schemeClr val="tx1">
                    <a:lumMod val="75000"/>
                    <a:lumOff val="25000"/>
                  </a:schemeClr>
                </a:solidFill>
                <a:uFillTx/>
                <a:latin typeface="+mn-ea"/>
                <a:ea typeface="+mn-ea"/>
              </a:rPr>
              <a:t>  </a:t>
            </a:r>
            <a:endParaRPr lang="en-US" altLang="zh-CN" sz="2400" b="1" dirty="0" smtClean="0">
              <a:solidFill>
                <a:schemeClr val="tx1">
                  <a:lumMod val="75000"/>
                  <a:lumOff val="25000"/>
                </a:schemeClr>
              </a:solidFill>
              <a:uFillTx/>
              <a:latin typeface="+mn-ea"/>
              <a:ea typeface="+mn-ea"/>
            </a:endParaRPr>
          </a:p>
          <a:p>
            <a:pPr algn="l">
              <a:lnSpc>
                <a:spcPct val="175000"/>
              </a:lnSpc>
              <a:spcBef>
                <a:spcPts val="600"/>
              </a:spcBef>
              <a:spcAft>
                <a:spcPts val="600"/>
              </a:spcAft>
              <a:buClrTx/>
              <a:buSzTx/>
              <a:buNone/>
            </a:pPr>
            <a:r>
              <a:rPr lang="en-US" altLang="zh-CN" sz="2400" b="1" dirty="0" smtClean="0">
                <a:solidFill>
                  <a:schemeClr val="tx1">
                    <a:lumMod val="75000"/>
                    <a:lumOff val="25000"/>
                  </a:schemeClr>
                </a:solidFill>
                <a:uFillTx/>
                <a:latin typeface="+mn-ea"/>
                <a:ea typeface="+mn-ea"/>
              </a:rPr>
              <a:t>   </a:t>
            </a:r>
            <a:r>
              <a:rPr sz="2400" dirty="0">
                <a:solidFill>
                  <a:schemeClr val="tx1">
                    <a:lumMod val="75000"/>
                    <a:lumOff val="25000"/>
                  </a:schemeClr>
                </a:solidFill>
                <a:ea typeface="微软雅黑" panose="020B0503020204020204" pitchFamily="34" charset="-122"/>
              </a:rPr>
              <a:t>2. </a:t>
            </a:r>
            <a:r>
              <a:rPr sz="2400" dirty="0">
                <a:solidFill>
                  <a:schemeClr val="tx1">
                    <a:lumMod val="75000"/>
                    <a:lumOff val="25000"/>
                  </a:schemeClr>
                </a:solidFill>
                <a:ea typeface="微软雅黑" panose="020B0503020204020204" pitchFamily="34" charset="-122"/>
                <a:sym typeface="+mn-ea"/>
              </a:rPr>
              <a:t>Remote reservation</a:t>
            </a:r>
            <a:endParaRPr sz="2400" dirty="0">
              <a:solidFill>
                <a:schemeClr val="tx1">
                  <a:lumMod val="75000"/>
                  <a:lumOff val="25000"/>
                </a:schemeClr>
              </a:solidFill>
              <a:ea typeface="微软雅黑" panose="020B0503020204020204" pitchFamily="34" charset="-122"/>
              <a:sym typeface="+mn-ea"/>
            </a:endParaRPr>
          </a:p>
          <a:p>
            <a:pPr algn="l">
              <a:lnSpc>
                <a:spcPct val="175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3. </a:t>
            </a:r>
            <a:r>
              <a:rPr lang="zh-CN" sz="2400" dirty="0">
                <a:solidFill>
                  <a:schemeClr val="tx1">
                    <a:lumMod val="75000"/>
                    <a:lumOff val="25000"/>
                  </a:schemeClr>
                </a:solidFill>
                <a:ea typeface="微软雅黑" panose="020B0503020204020204" pitchFamily="34" charset="-122"/>
              </a:rPr>
              <a:t>Based on big data mining diners' consumption trajectory and consumption patterns, custom menus are generated for diners</a:t>
            </a:r>
            <a:endParaRPr lang="zh-CN" sz="2400" dirty="0">
              <a:solidFill>
                <a:schemeClr val="tx1">
                  <a:lumMod val="75000"/>
                  <a:lumOff val="25000"/>
                </a:schemeClr>
              </a:solidFill>
              <a:ea typeface="微软雅黑" panose="020B0503020204020204" pitchFamily="34" charset="-122"/>
            </a:endParaRPr>
          </a:p>
          <a:p>
            <a:pPr algn="l">
              <a:lnSpc>
                <a:spcPct val="175000"/>
              </a:lnSpc>
              <a:spcBef>
                <a:spcPts val="600"/>
              </a:spcBef>
              <a:spcAft>
                <a:spcPts val="600"/>
              </a:spcAft>
              <a:buClrTx/>
              <a:buSzTx/>
              <a:buNone/>
            </a:pPr>
            <a:r>
              <a:rPr sz="2400" dirty="0">
                <a:solidFill>
                  <a:schemeClr val="tx1">
                    <a:lumMod val="75000"/>
                    <a:lumOff val="25000"/>
                  </a:schemeClr>
                </a:solidFill>
                <a:ea typeface="微软雅黑" panose="020B0503020204020204" pitchFamily="34" charset="-122"/>
              </a:rPr>
              <a:t>      4. Outside service</a:t>
            </a:r>
            <a:endParaRPr sz="2400" dirty="0">
              <a:solidFill>
                <a:schemeClr val="tx1">
                  <a:lumMod val="75000"/>
                  <a:lumOff val="25000"/>
                </a:schemeClr>
              </a:solidFill>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randombar(horizontal)">
                                      <p:cBhvr>
                                        <p:cTn id="13" dur="1000"/>
                                        <p:tgtEl>
                                          <p:spTgt spid="45">
                                            <p:txEl>
                                              <p:pRg st="0" end="0"/>
                                            </p:txEl>
                                          </p:spTgt>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randombar(horizontal)">
                                      <p:cBhvr>
                                        <p:cTn id="17" dur="1000"/>
                                        <p:tgtEl>
                                          <p:spTgt spid="45">
                                            <p:txEl>
                                              <p:pRg st="1" end="1"/>
                                            </p:txEl>
                                          </p:spTgt>
                                        </p:tgtEl>
                                      </p:cBhvr>
                                    </p:animEffect>
                                  </p:childTnLst>
                                </p:cTn>
                              </p:par>
                            </p:childTnLst>
                          </p:cTn>
                        </p:par>
                        <p:par>
                          <p:cTn id="18" fill="hold">
                            <p:stCondLst>
                              <p:cond delay="2500"/>
                            </p:stCondLst>
                            <p:childTnLst>
                              <p:par>
                                <p:cTn id="19" presetID="14" presetClass="entr" presetSubtype="10" fill="hold" nodeType="afterEffect">
                                  <p:stCondLst>
                                    <p:cond delay="0"/>
                                  </p:stCondLst>
                                  <p:childTnLst>
                                    <p:set>
                                      <p:cBhvr>
                                        <p:cTn id="20" dur="1" fill="hold">
                                          <p:stCondLst>
                                            <p:cond delay="0"/>
                                          </p:stCondLst>
                                        </p:cTn>
                                        <p:tgtEl>
                                          <p:spTgt spid="45">
                                            <p:txEl>
                                              <p:pRg st="2" end="2"/>
                                            </p:txEl>
                                          </p:spTgt>
                                        </p:tgtEl>
                                        <p:attrNameLst>
                                          <p:attrName>style.visibility</p:attrName>
                                        </p:attrNameLst>
                                      </p:cBhvr>
                                      <p:to>
                                        <p:strVal val="visible"/>
                                      </p:to>
                                    </p:set>
                                    <p:animEffect transition="in" filter="randombar(horizontal)">
                                      <p:cBhvr>
                                        <p:cTn id="21" dur="1000"/>
                                        <p:tgtEl>
                                          <p:spTgt spid="45">
                                            <p:txEl>
                                              <p:pRg st="2" end="2"/>
                                            </p:txEl>
                                          </p:spTgt>
                                        </p:tgtEl>
                                      </p:cBhvr>
                                    </p:animEffect>
                                  </p:childTnLst>
                                </p:cTn>
                              </p:par>
                            </p:childTnLst>
                          </p:cTn>
                        </p:par>
                        <p:par>
                          <p:cTn id="22" fill="hold">
                            <p:stCondLst>
                              <p:cond delay="3500"/>
                            </p:stCondLst>
                            <p:childTnLst>
                              <p:par>
                                <p:cTn id="23" presetID="14" presetClass="entr" presetSubtype="10" fill="hold" nodeType="afterEffect">
                                  <p:stCondLst>
                                    <p:cond delay="0"/>
                                  </p:stCondLst>
                                  <p:childTnLst>
                                    <p:set>
                                      <p:cBhvr>
                                        <p:cTn id="24" dur="1" fill="hold">
                                          <p:stCondLst>
                                            <p:cond delay="0"/>
                                          </p:stCondLst>
                                        </p:cTn>
                                        <p:tgtEl>
                                          <p:spTgt spid="45">
                                            <p:txEl>
                                              <p:pRg st="3" end="3"/>
                                            </p:txEl>
                                          </p:spTgt>
                                        </p:tgtEl>
                                        <p:attrNameLst>
                                          <p:attrName>style.visibility</p:attrName>
                                        </p:attrNameLst>
                                      </p:cBhvr>
                                      <p:to>
                                        <p:strVal val="visible"/>
                                      </p:to>
                                    </p:set>
                                    <p:animEffect transition="in" filter="randombar(horizontal)">
                                      <p:cBhvr>
                                        <p:cTn id="25" dur="1000"/>
                                        <p:tgtEl>
                                          <p:spTgt spid="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Lst>
  </p:timing>
</p:sld>
</file>

<file path=ppt/tags/tag1.xml><?xml version="1.0" encoding="utf-8"?>
<p:tagLst xmlns:p="http://schemas.openxmlformats.org/presentationml/2006/main">
  <p:tag name="REFSHAPE" val="360672564"/>
</p:tagLst>
</file>

<file path=ppt/tags/tag2.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themeOverride>
</file>

<file path=ppt/theme/themeOverride2.xml><?xml version="1.0" encoding="utf-8"?>
<a:themeOverride xmlns:a="http://schemas.openxmlformats.org/drawingml/2006/main">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themeOverride>
</file>

<file path=ppt/theme/themeOverride3.xml><?xml version="1.0" encoding="utf-8"?>
<a:themeOverride xmlns:a="http://schemas.openxmlformats.org/drawingml/2006/main">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themeOverride>
</file>

<file path=ppt/theme/themeOverride4.xml><?xml version="1.0" encoding="utf-8"?>
<a:themeOverride xmlns:a="http://schemas.openxmlformats.org/drawingml/2006/main">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themeOverride>
</file>

<file path=ppt/theme/themeOverride5.xml><?xml version="1.0" encoding="utf-8"?>
<a:themeOverride xmlns:a="http://schemas.openxmlformats.org/drawingml/2006/main">
  <a:clrScheme name="自定义 111">
    <a:dk1>
      <a:sysClr val="windowText" lastClr="000000"/>
    </a:dk1>
    <a:lt1>
      <a:sysClr val="window" lastClr="FFFFFF"/>
    </a:lt1>
    <a:dk2>
      <a:srgbClr val="44546A"/>
    </a:dk2>
    <a:lt2>
      <a:srgbClr val="E7E6E6"/>
    </a:lt2>
    <a:accent1>
      <a:srgbClr val="E87071"/>
    </a:accent1>
    <a:accent2>
      <a:srgbClr val="404040"/>
    </a:accent2>
    <a:accent3>
      <a:srgbClr val="E87071"/>
    </a:accent3>
    <a:accent4>
      <a:srgbClr val="404040"/>
    </a:accent4>
    <a:accent5>
      <a:srgbClr val="E87071"/>
    </a:accent5>
    <a:accent6>
      <a:srgbClr val="40404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3895</Words>
  <Application>WPS 演示</Application>
  <PresentationFormat>宽屏</PresentationFormat>
  <Paragraphs>139</Paragraphs>
  <Slides>17</Slides>
  <Notes>13</Notes>
  <HiddenSlides>0</HiddenSlides>
  <MMClips>4</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方正黑体简体</vt:lpstr>
      <vt:lpstr>Arial Unicode MS</vt:lpstr>
      <vt:lpstr>微软雅黑</vt:lpstr>
      <vt:lpstr>方正黑体简体</vt:lpstr>
      <vt:lpstr>Calibri</vt:lpstr>
      <vt:lpstr>Calibri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殷鹏飞</cp:lastModifiedBy>
  <cp:revision>179</cp:revision>
  <dcterms:created xsi:type="dcterms:W3CDTF">2018-09-28T07:13:00Z</dcterms:created>
  <dcterms:modified xsi:type="dcterms:W3CDTF">2020-04-13T14:29:55Z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