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  <p:embeddedFont>
      <p:font typeface="Gill Sans Nova" panose="020B0602020104020203" pitchFamily="34" charset="0"/>
      <p:regular r:id="rId17"/>
      <p:bold r:id="rId18"/>
    </p:embeddedFont>
    <p:embeddedFont>
      <p:font typeface="Gill Sans Nova Light" panose="020B0302020104020203" pitchFamily="3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5EDD-397A-645D-647D-675E6E99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F16B49-A65E-B400-B6A6-A71D5368C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0A7A9-5209-5460-3420-E27BA23643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E4FEE4-851D-A5C6-F30A-12CEE2E7CC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5BCD3A-A692-1DF5-AA79-68BCA026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CB4-B233-BC35-3467-A57EA97D96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04096-1614-8005-3514-FA368A4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3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36BDB-3BB6-01CB-5572-CA3C6D5D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1DD410-80DE-B357-A335-1127A1922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314DF-F56C-C50D-43ED-90086DBA8E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CCF75E-DB2C-3CE7-7926-20160FC37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FEF3E9-ACDA-C5A8-EBC6-B638D3E31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933E-B3F4-AF9A-11A2-7675B24A7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6D6B-E5A7-BFEB-06ED-E8CC80C3A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305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580220"/>
            <a:ext cx="5482998" cy="418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b="1" spc="-105" dirty="0">
                <a:solidFill>
                  <a:srgbClr val="FFFFFF"/>
                </a:solidFill>
                <a:latin typeface="Gill Sans Nova Light" panose="020F0502020204030204" pitchFamily="34" charset="0"/>
              </a:rPr>
              <a:t>Social Buzz Popular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5738-B9D9-A981-B5FB-6F52546E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AD509AC-7298-65A9-F919-DAE528274986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AD4B289B-D293-FCB2-7C5D-C7508C87F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6818D4-717E-9D37-F22B-7755B460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5D1A25A5-E2F1-6B28-BCE2-AE7C7B62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2F060699-3160-3218-8ABC-93981A17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4844655-6816-A440-5921-33FCB70BC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7E7603E-6F71-3ECB-2678-ED6BF82C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9804DD2-CBCD-3A78-B19E-10A05852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40B3B9B-D7A7-3921-09BC-7D52AC493F05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AFEDF48-89BE-D829-2C9E-38A666FC68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8A8E598-4DB1-DC1E-E239-E013E3FBBF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195AC283-98D7-25DE-D48B-00C5132A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C735720-5F2C-0A7C-F40A-6323B063518E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9BFB174-1CCA-33C2-33E8-0B0FC520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27EFDE4-13A5-FD62-896B-F566E699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F71CAE6-D1DA-9C5E-0C24-AE881D35B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67C1C7B-32F3-FD18-7019-42744B9C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0744A7E-576F-B29A-E1AD-42E022A0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F57B71D3-6C12-6810-9044-DA94F22D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CB73421E-1BEB-727A-C3BC-5B76AA411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8BC4697B-25D8-38EA-61D5-965BE7A57881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2EC8DF37-C1E3-A2D9-1BD4-F70FB241CEDF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54C305-8DE9-9F8E-4085-1F20773D50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EFB33CD5-4C05-1DC7-BDE8-C0880D3558D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3458DBE4-0967-BB85-CEE1-A9702BCE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2438D26-2DBF-26C1-72C5-B2B9EA854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736" y="2432983"/>
            <a:ext cx="13424711" cy="41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2CE2-DEB8-E6C1-2FF6-7AD1A3F1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45E960-91BB-7D18-4FAB-629F46D8AA13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AC28919A-1148-B6AF-4065-72A5D6FE4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ABBC085-8615-2996-8B51-65B8ABE7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36C3E4F-B05B-0DED-673D-5192EA5AE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8010534-C67F-6422-63A5-E1434822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21CBEC57-F416-BE42-9223-934BE29B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1134058-0B16-6D0B-770A-AB856964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B19B79EE-7FA3-8D30-5604-526049DE8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0B28DD5-D3EE-C1DB-5CCE-FC772EDF6B52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E15FCE30-D2A3-A9CE-B80C-890F1525FF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7A0E34C-1FCA-AFF7-AFD7-F2A22851FC3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9B68F49-94FC-CA0D-BF34-8832052F9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C16E21A-7651-10B3-2FB4-71CF2F9C672E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8AD42B7A-02A6-6761-ED3A-E0846839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E3CB7E7C-CA3E-A344-1B8F-021F1239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2E93F402-8F7D-DEF6-7F77-9A5F181D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83EDD93-AE2C-45A5-451B-CD58C753D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34B546FD-2B19-BBB8-CBE9-B33B676BE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644D1CC-CAA9-9E3A-45FE-C4C2BA7D7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E2B3AC53-C562-EBBA-513C-1960D144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AD50DEC3-4028-80C3-CD9A-83B697941D3E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A39D1FA3-40AB-644A-6EB3-5A10AD57C3EB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E1909BB8-C617-745B-144A-A6C7ABD0F0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327FED5-B26C-F6A5-35D1-9CE8927160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A866F31-0745-1E29-7ADC-DDC16AD6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7FE2761-1371-D0B1-ECCB-DDD9C6549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796" y="1082272"/>
            <a:ext cx="9800681" cy="79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767696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767696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767696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r="14914"/>
          <a:stretch/>
        </p:blipFill>
        <p:spPr>
          <a:xfrm>
            <a:off x="0" y="1161805"/>
            <a:ext cx="8382000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581833" y="664792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Nova" panose="020B060202010402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5240FC1-2284-0BE7-B751-0D4AD794F4FF}"/>
              </a:ext>
            </a:extLst>
          </p:cNvPr>
          <p:cNvSpPr txBox="1"/>
          <p:nvPr/>
        </p:nvSpPr>
        <p:spPr>
          <a:xfrm>
            <a:off x="9626404" y="2308097"/>
            <a:ext cx="7010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Gill Sans Nova" panose="020B0602020104020203" pitchFamily="34" charset="0"/>
              </a:rPr>
              <a:t>The most popular categories are: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Gill Sans Nova" panose="020B0602020104020203" pitchFamily="34" charset="0"/>
              </a:rPr>
              <a:t>Animals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Gill Sans Nova" panose="020B0602020104020203" pitchFamily="34" charset="0"/>
              </a:rPr>
              <a:t>Science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Gill Sans Nova" panose="020B0602020104020203" pitchFamily="34" charset="0"/>
              </a:rPr>
              <a:t>Healthy eating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Gill Sans Nova" panose="020B0602020104020203" pitchFamily="34" charset="0"/>
              </a:rPr>
              <a:t>Technology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Gill Sans Nova" panose="020B0602020104020203" pitchFamily="34" charset="0"/>
              </a:rPr>
              <a:t>Food</a:t>
            </a:r>
          </a:p>
          <a:p>
            <a:endParaRPr lang="en-GB" sz="3200" dirty="0">
              <a:latin typeface="Gill Sans Nova" panose="020B06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ill Sans Nova" panose="020B0602020104020203" pitchFamily="34" charset="0"/>
              </a:rPr>
              <a:t>This list suggests that users like "real-life" and "factual"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ll Sans Nova" panose="020B06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ill Sans Nova" panose="020B0602020104020203" pitchFamily="34" charset="0"/>
              </a:rPr>
              <a:t>Common theme amongst popular content and the most popular food category was healthy eating.</a:t>
            </a:r>
            <a:endParaRPr lang="en-GB" sz="3200" dirty="0">
              <a:latin typeface="Gill Sans Nova" panose="020B06020201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3600" y="5753100"/>
            <a:ext cx="5385738" cy="438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ill Sans Nova Light" panose="020B03020201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Nova" panose="020B060202010402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678280"/>
            <a:chOff x="0" y="0"/>
            <a:chExt cx="11564591" cy="623770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93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Project recap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The Analytics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Process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Insights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ill Sans Nova" panose="020B060202010402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GB" sz="2800" dirty="0">
              <a:latin typeface="Gill Sans Nova" panose="020B0602020104020203" pitchFamily="34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Nova" panose="020B060202010402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5683E-685E-3F87-9B83-EA1A2F124742}"/>
              </a:ext>
            </a:extLst>
          </p:cNvPr>
          <p:cNvSpPr txBox="1"/>
          <p:nvPr/>
        </p:nvSpPr>
        <p:spPr>
          <a:xfrm>
            <a:off x="8782194" y="2375689"/>
            <a:ext cx="7010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Nova" panose="020B0602020104020203" pitchFamily="34" charset="0"/>
              </a:rPr>
              <a:t>Social media platform SOCIAL BUZZ has experienced rapid growth in the last 5 years, and they need help in scaling effectively. They are expecting: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ill Sans Nova" panose="020B0602020104020203" pitchFamily="34" charset="0"/>
              </a:rPr>
              <a:t>An audit of their big data practice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ill Sans Nova" panose="020B0602020104020203" pitchFamily="34" charset="0"/>
              </a:rPr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ill Sans Nova" panose="020B0602020104020203" pitchFamily="34" charset="0"/>
              </a:rPr>
              <a:t>An analysis of their content categories that highlights the top 5 categories with the largest aggregate popularity </a:t>
            </a:r>
            <a:endParaRPr lang="en-GB" sz="3200" dirty="0">
              <a:latin typeface="Gill Sans Nova" panose="020B06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Gill Sans Nova" panose="020B06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Nova" panose="020B060202010402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DB63C-8960-24D9-42FF-0141B095C9D5}"/>
              </a:ext>
            </a:extLst>
          </p:cNvPr>
          <p:cNvSpPr txBox="1"/>
          <p:nvPr/>
        </p:nvSpPr>
        <p:spPr>
          <a:xfrm>
            <a:off x="2494411" y="5039753"/>
            <a:ext cx="701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ill Sans Nova" panose="020B0602020104020203" pitchFamily="34" charset="0"/>
              </a:rPr>
              <a:t>Over </a:t>
            </a:r>
            <a:r>
              <a:rPr lang="en-US" sz="4000" u="sng" dirty="0">
                <a:solidFill>
                  <a:schemeClr val="bg1"/>
                </a:solidFill>
                <a:latin typeface="Gill Sans Nova" panose="020B0602020104020203" pitchFamily="34" charset="0"/>
              </a:rPr>
              <a:t>100,000</a:t>
            </a:r>
            <a:r>
              <a:rPr lang="en-US" sz="4000" dirty="0">
                <a:solidFill>
                  <a:schemeClr val="bg1"/>
                </a:solidFill>
                <a:latin typeface="Gill Sans Nova" panose="020B0602020104020203" pitchFamily="34" charset="0"/>
              </a:rPr>
              <a:t> posts a day</a:t>
            </a:r>
          </a:p>
          <a:p>
            <a:endParaRPr lang="en-US" sz="40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Gill Sans Nova" panose="020B0602020104020203" pitchFamily="34" charset="0"/>
              </a:rPr>
              <a:t>Over </a:t>
            </a:r>
            <a:r>
              <a:rPr lang="en-US" sz="4000" u="sng" dirty="0">
                <a:solidFill>
                  <a:schemeClr val="bg1"/>
                </a:solidFill>
                <a:latin typeface="Gill Sans Nova" panose="020B0602020104020203" pitchFamily="34" charset="0"/>
              </a:rPr>
              <a:t>500 million</a:t>
            </a:r>
            <a:r>
              <a:rPr lang="en-US" sz="4000" dirty="0">
                <a:solidFill>
                  <a:schemeClr val="bg1"/>
                </a:solidFill>
                <a:latin typeface="Gill Sans Nova" panose="020B0602020104020203" pitchFamily="34" charset="0"/>
              </a:rPr>
              <a:t> active users per month</a:t>
            </a:r>
          </a:p>
          <a:p>
            <a:endParaRPr lang="en-US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So much data, so rapid growth, how to capitalize on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105382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Nova" panose="020B0602020104020203" pitchFamily="34" charset="0"/>
              </a:rPr>
              <a:t>The Analytics Team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38938" y="4108717"/>
            <a:ext cx="2187334" cy="2123082"/>
            <a:chOff x="-23043" y="66269"/>
            <a:chExt cx="6542159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3" y="139660"/>
              <a:ext cx="6542159" cy="6244244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6EE307-F294-D113-328F-1227DDBDF8AF}"/>
              </a:ext>
            </a:extLst>
          </p:cNvPr>
          <p:cNvSpPr txBox="1"/>
          <p:nvPr/>
        </p:nvSpPr>
        <p:spPr>
          <a:xfrm>
            <a:off x="14097000" y="1707137"/>
            <a:ext cx="37604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Gill Sans Nova" panose="020B0602020104020203" pitchFamily="34" charset="0"/>
              </a:rPr>
              <a:t>Andrew Fleming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Chief Technology Architect</a:t>
            </a:r>
            <a:endParaRPr lang="en-GB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2CF2C-3E28-74D2-34BE-A1F392D43CD5}"/>
              </a:ext>
            </a:extLst>
          </p:cNvPr>
          <p:cNvSpPr txBox="1"/>
          <p:nvPr/>
        </p:nvSpPr>
        <p:spPr>
          <a:xfrm>
            <a:off x="14195792" y="4818239"/>
            <a:ext cx="37604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Gill Sans Nova" panose="020B0602020104020203" pitchFamily="34" charset="0"/>
              </a:rPr>
              <a:t>Marcus </a:t>
            </a:r>
            <a:r>
              <a:rPr lang="en-US" sz="2800" b="1" dirty="0" err="1">
                <a:latin typeface="Gill Sans Nova" panose="020B0602020104020203" pitchFamily="34" charset="0"/>
              </a:rPr>
              <a:t>Rompton</a:t>
            </a:r>
            <a:endParaRPr lang="en-US" sz="2800" b="1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Senior Principal</a:t>
            </a:r>
            <a:endParaRPr lang="en-GB" sz="2400" dirty="0"/>
          </a:p>
        </p:txBody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700278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1285F3-CC52-B55F-8AED-26C70591E81F}"/>
              </a:ext>
            </a:extLst>
          </p:cNvPr>
          <p:cNvSpPr txBox="1"/>
          <p:nvPr/>
        </p:nvSpPr>
        <p:spPr>
          <a:xfrm>
            <a:off x="14096999" y="7618053"/>
            <a:ext cx="37604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Gill Sans Nova" panose="020B0602020104020203" pitchFamily="34" charset="0"/>
              </a:rPr>
              <a:t>Athiya Anindya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Data Analyst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ill Sans Nova" panose="020B060202010402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4502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30504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9272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508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7268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3E3000-6C49-2260-1C49-D698C10B69F9}"/>
              </a:ext>
            </a:extLst>
          </p:cNvPr>
          <p:cNvSpPr txBox="1"/>
          <p:nvPr/>
        </p:nvSpPr>
        <p:spPr>
          <a:xfrm>
            <a:off x="3825795" y="1632872"/>
            <a:ext cx="966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Data understanding</a:t>
            </a:r>
            <a:endParaRPr lang="en-GB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D4D06-59A9-84C7-4A86-2F4425B6DC34}"/>
              </a:ext>
            </a:extLst>
          </p:cNvPr>
          <p:cNvSpPr txBox="1"/>
          <p:nvPr/>
        </p:nvSpPr>
        <p:spPr>
          <a:xfrm>
            <a:off x="5764133" y="3175628"/>
            <a:ext cx="966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Data cleaning</a:t>
            </a:r>
            <a:endParaRPr lang="en-GB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E8B5C8-22E9-0178-0896-938A133DCA5F}"/>
              </a:ext>
            </a:extLst>
          </p:cNvPr>
          <p:cNvSpPr txBox="1"/>
          <p:nvPr/>
        </p:nvSpPr>
        <p:spPr>
          <a:xfrm>
            <a:off x="9423367" y="6424646"/>
            <a:ext cx="966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Data analysis</a:t>
            </a:r>
            <a:endParaRPr lang="en-GB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9B131-DD39-B325-A258-E830B46B641D}"/>
              </a:ext>
            </a:extLst>
          </p:cNvPr>
          <p:cNvSpPr txBox="1"/>
          <p:nvPr/>
        </p:nvSpPr>
        <p:spPr>
          <a:xfrm>
            <a:off x="7559168" y="4853402"/>
            <a:ext cx="966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Data modelling</a:t>
            </a:r>
            <a:endParaRPr lang="en-GB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A5B35-6BBA-B180-3878-19C04BAB9C47}"/>
              </a:ext>
            </a:extLst>
          </p:cNvPr>
          <p:cNvSpPr txBox="1"/>
          <p:nvPr/>
        </p:nvSpPr>
        <p:spPr>
          <a:xfrm>
            <a:off x="11217195" y="8006555"/>
            <a:ext cx="966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Nova" panose="020B0602020104020203" pitchFamily="34" charset="0"/>
              </a:rPr>
              <a:t>Insights and recommendations</a:t>
            </a:r>
            <a:endParaRPr lang="en-GB" sz="32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7664127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ill Sans Nova" panose="020B060202010402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993821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766363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7663630"/>
            <a:ext cx="2972219" cy="881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0AE8CB-D860-1B7B-8870-C530AF6DF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1438999"/>
            <a:ext cx="9604443" cy="57728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C4FDA15-BC74-24DB-3FFE-BA1736CCC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335" y="2244825"/>
            <a:ext cx="10114976" cy="60797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4EEE970-6367-BFA2-55E8-E7A92D0B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399" y="1231449"/>
            <a:ext cx="12538955" cy="75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209</Words>
  <Application>Microsoft Office PowerPoint</Application>
  <PresentationFormat>Custom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Gill Sans Nova</vt:lpstr>
      <vt:lpstr>Clear Sans Regular Bold</vt:lpstr>
      <vt:lpstr>Calibri</vt:lpstr>
      <vt:lpstr>Graphik Regular</vt:lpstr>
      <vt:lpstr>Gill Sans Nova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Athiya Anindya</cp:lastModifiedBy>
  <cp:revision>14</cp:revision>
  <dcterms:created xsi:type="dcterms:W3CDTF">2006-08-16T00:00:00Z</dcterms:created>
  <dcterms:modified xsi:type="dcterms:W3CDTF">2024-02-17T07:57:05Z</dcterms:modified>
  <dc:identifier>DAEhDyfaYKE</dc:identifier>
</cp:coreProperties>
</file>