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74" r:id="rId6"/>
    <p:sldId id="25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3/15/2021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B0087-6016-400D-954B-3C171CD904F6}"/>
              </a:ext>
            </a:extLst>
          </p:cNvPr>
          <p:cNvSpPr>
            <a:spLocks noGrp="1"/>
          </p:cNvSpPr>
          <p:nvPr>
            <p:ph type="ctrTitle"/>
          </p:nvPr>
        </p:nvSpPr>
        <p:spPr>
          <a:xfrm>
            <a:off x="1751012" y="1300785"/>
            <a:ext cx="8689976" cy="2128215"/>
          </a:xfrm>
        </p:spPr>
        <p:txBody>
          <a:bodyPr/>
          <a:lstStyle/>
          <a:p>
            <a:r>
              <a:rPr lang="es-ES_tradnl" dirty="0"/>
              <a:t>PROGRAMACION II - 2021</a:t>
            </a:r>
            <a:endParaRPr lang="es-AR" dirty="0"/>
          </a:p>
        </p:txBody>
      </p:sp>
      <p:sp>
        <p:nvSpPr>
          <p:cNvPr id="3" name="Subtítulo 2">
            <a:extLst>
              <a:ext uri="{FF2B5EF4-FFF2-40B4-BE49-F238E27FC236}">
                <a16:creationId xmlns:a16="http://schemas.microsoft.com/office/drawing/2014/main" id="{9728E57C-9005-4439-B2CE-811625B6F15D}"/>
              </a:ext>
            </a:extLst>
          </p:cNvPr>
          <p:cNvSpPr>
            <a:spLocks noGrp="1"/>
          </p:cNvSpPr>
          <p:nvPr>
            <p:ph type="subTitle" idx="1"/>
          </p:nvPr>
        </p:nvSpPr>
        <p:spPr/>
        <p:txBody>
          <a:bodyPr>
            <a:normAutofit/>
          </a:bodyPr>
          <a:lstStyle/>
          <a:p>
            <a:r>
              <a:rPr lang="es-ES_tradnl" dirty="0"/>
              <a:t>Daniel </a:t>
            </a:r>
            <a:r>
              <a:rPr lang="es-ES_tradnl" dirty="0" err="1"/>
              <a:t>kloster</a:t>
            </a:r>
            <a:endParaRPr lang="es-ES_tradnl" dirty="0"/>
          </a:p>
          <a:p>
            <a:r>
              <a:rPr lang="es-ES_tradnl" dirty="0"/>
              <a:t>Maximiliano </a:t>
            </a:r>
            <a:r>
              <a:rPr lang="es-ES_tradnl" dirty="0" err="1"/>
              <a:t>wenner</a:t>
            </a:r>
            <a:endParaRPr lang="es-ES_tradnl" dirty="0"/>
          </a:p>
        </p:txBody>
      </p:sp>
    </p:spTree>
    <p:extLst>
      <p:ext uri="{BB962C8B-B14F-4D97-AF65-F5344CB8AC3E}">
        <p14:creationId xmlns:p14="http://schemas.microsoft.com/office/powerpoint/2010/main" val="203985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01597-3691-4C15-99A3-F8B6CA53C777}"/>
              </a:ext>
            </a:extLst>
          </p:cNvPr>
          <p:cNvSpPr>
            <a:spLocks noGrp="1"/>
          </p:cNvSpPr>
          <p:nvPr>
            <p:ph type="title"/>
          </p:nvPr>
        </p:nvSpPr>
        <p:spPr/>
        <p:txBody>
          <a:bodyPr/>
          <a:lstStyle/>
          <a:p>
            <a:r>
              <a:rPr lang="es-ES_tradnl" dirty="0"/>
              <a:t>ARRAYS. USO</a:t>
            </a:r>
            <a:endParaRPr lang="es-AR" dirty="0"/>
          </a:p>
        </p:txBody>
      </p:sp>
      <p:sp>
        <p:nvSpPr>
          <p:cNvPr id="3" name="Marcador de contenido 2">
            <a:extLst>
              <a:ext uri="{FF2B5EF4-FFF2-40B4-BE49-F238E27FC236}">
                <a16:creationId xmlns:a16="http://schemas.microsoft.com/office/drawing/2014/main" id="{B48A4286-8B34-474D-9F70-678F03617A38}"/>
              </a:ext>
            </a:extLst>
          </p:cNvPr>
          <p:cNvSpPr>
            <a:spLocks noGrp="1"/>
          </p:cNvSpPr>
          <p:nvPr>
            <p:ph sz="quarter" idx="13"/>
          </p:nvPr>
        </p:nvSpPr>
        <p:spPr/>
        <p:txBody>
          <a:bodyPr>
            <a:normAutofit fontScale="92500" lnSpcReduction="20000"/>
          </a:bodyPr>
          <a:lstStyle/>
          <a:p>
            <a:r>
              <a:rPr lang="es-ES_tradnl" dirty="0"/>
              <a:t>SON MUY ÚTILES CUANDO ES NECESARIO TRABAJAR DE MANERA CONJUNTA UNA CANTIDAD DEFINIDA DE DATOS DE UN MISMO TIPO. COMO SE DIJO, ESA CANTIDAD DEBE SER CONOCIDA ANTES DE SU DECLARACIÓN (ESTA LIMITACIÓN SE ELIMINA AL TRABAJAR CON ASIGNACIÓN DINÁMICA DE MEMORIA)</a:t>
            </a:r>
            <a:br>
              <a:rPr lang="es-ES_tradnl" dirty="0"/>
            </a:br>
            <a:endParaRPr lang="es-ES_tradnl" dirty="0"/>
          </a:p>
          <a:p>
            <a:r>
              <a:rPr lang="es-ES_tradnl" dirty="0"/>
              <a:t>VECTOR: VARIABLE QUE ALMACENA BAJO UN MISMO NOMBRE DE VARIABLE UN CONJUNTO DE DATOS DEL MISMO TIPO. CADA DATO EN PARTICULAR ES ACCEDIDO MEDIANTE EL NOMBRE DEL VECTOR Y UN SUBINDICE ENTRE CORCHETES. EL PRIMERO DE ELLOS SE ACCEDE CON EL NÚMERO 0. Ejemplo: 	</a:t>
            </a:r>
            <a:r>
              <a:rPr lang="es-ES_tradnl" cap="none" dirty="0" err="1"/>
              <a:t>vec</a:t>
            </a:r>
            <a:r>
              <a:rPr lang="es-ES_tradnl" cap="none" dirty="0"/>
              <a:t>[0]=8;</a:t>
            </a:r>
          </a:p>
          <a:p>
            <a:r>
              <a:rPr lang="es-AR" dirty="0"/>
              <a:t>EL NOMBRE DE UN VECTOR ES UN PUNTERO QUE CONTIENE LA DIRECCIÓN DEL ELEMENTO CERO</a:t>
            </a:r>
          </a:p>
        </p:txBody>
      </p:sp>
    </p:spTree>
    <p:extLst>
      <p:ext uri="{BB962C8B-B14F-4D97-AF65-F5344CB8AC3E}">
        <p14:creationId xmlns:p14="http://schemas.microsoft.com/office/powerpoint/2010/main" val="243226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005FE-5967-4611-B656-3704B074E8C1}"/>
              </a:ext>
            </a:extLst>
          </p:cNvPr>
          <p:cNvSpPr>
            <a:spLocks noGrp="1"/>
          </p:cNvSpPr>
          <p:nvPr>
            <p:ph type="title"/>
          </p:nvPr>
        </p:nvSpPr>
        <p:spPr/>
        <p:txBody>
          <a:bodyPr/>
          <a:lstStyle/>
          <a:p>
            <a:r>
              <a:rPr lang="es-ES_tradnl" dirty="0"/>
              <a:t>VECTORES DE CARACTERES</a:t>
            </a:r>
            <a:endParaRPr lang="es-AR" dirty="0"/>
          </a:p>
        </p:txBody>
      </p:sp>
      <p:sp>
        <p:nvSpPr>
          <p:cNvPr id="3" name="Marcador de contenido 2">
            <a:extLst>
              <a:ext uri="{FF2B5EF4-FFF2-40B4-BE49-F238E27FC236}">
                <a16:creationId xmlns:a16="http://schemas.microsoft.com/office/drawing/2014/main" id="{FC71C98F-119E-4666-8A7C-039C72667363}"/>
              </a:ext>
            </a:extLst>
          </p:cNvPr>
          <p:cNvSpPr>
            <a:spLocks noGrp="1"/>
          </p:cNvSpPr>
          <p:nvPr>
            <p:ph sz="quarter" idx="13"/>
          </p:nvPr>
        </p:nvSpPr>
        <p:spPr>
          <a:xfrm>
            <a:off x="913774" y="1772530"/>
            <a:ext cx="10363826" cy="4018670"/>
          </a:xfrm>
        </p:spPr>
        <p:txBody>
          <a:bodyPr>
            <a:normAutofit fontScale="85000" lnSpcReduction="20000"/>
          </a:bodyPr>
          <a:lstStyle/>
          <a:p>
            <a:r>
              <a:rPr lang="es-ES_tradnl" dirty="0"/>
              <a:t>EN C/C++ LOS VECTORES DE CARACTERES SON UTILIZADOS PARA ALMACENAR CADENAS DE CARACTERES, ESTOS ES, PALABRAS O CONTENIDO ALFANUMERICO, Y POR ESO TIENEN UN TRATAMIENTO ESPECIAL DISTINTO DEL RESTO DE LOS VECTORES (POR EJEMPLO SE PUEDE HACER UN </a:t>
            </a:r>
            <a:r>
              <a:rPr lang="es-ES_tradnl" cap="none" dirty="0" err="1"/>
              <a:t>cin</a:t>
            </a:r>
            <a:r>
              <a:rPr lang="es-ES_tradnl" cap="none" dirty="0"/>
              <a:t>&gt;&gt; o un </a:t>
            </a:r>
            <a:r>
              <a:rPr lang="es-ES_tradnl" cap="none" dirty="0" err="1"/>
              <a:t>cout</a:t>
            </a:r>
            <a:r>
              <a:rPr lang="es-ES_tradnl" cap="none" dirty="0"/>
              <a:t>&lt;&lt; </a:t>
            </a:r>
            <a:r>
              <a:rPr lang="es-ES_tradnl" dirty="0"/>
              <a:t>sobre el nombre del vector).</a:t>
            </a:r>
          </a:p>
          <a:p>
            <a:r>
              <a:rPr lang="es-ES_tradnl" dirty="0"/>
              <a:t>El tratamiento especial consiste en asignarle un carácter adicional en el ingreso (‘\0’) para indicar el fin de la cadena. </a:t>
            </a:r>
            <a:br>
              <a:rPr lang="es-ES_tradnl" dirty="0"/>
            </a:br>
            <a:endParaRPr lang="es-ES_tradnl" dirty="0"/>
          </a:p>
          <a:p>
            <a:r>
              <a:rPr lang="es-ES_tradnl" dirty="0"/>
              <a:t>Si bien se puede trabajar </a:t>
            </a:r>
            <a:r>
              <a:rPr lang="es-ES_tradnl" dirty="0" err="1"/>
              <a:t>caracter</a:t>
            </a:r>
            <a:r>
              <a:rPr lang="es-ES_tradnl" dirty="0"/>
              <a:t> a </a:t>
            </a:r>
            <a:r>
              <a:rPr lang="es-ES_tradnl" dirty="0" err="1"/>
              <a:t>caracter</a:t>
            </a:r>
            <a:r>
              <a:rPr lang="es-ES_tradnl" dirty="0"/>
              <a:t> (utilizando cada posición del vector) para utilizar cadenas se utilizan las funciones de la librería </a:t>
            </a:r>
            <a:r>
              <a:rPr lang="es-ES_tradnl" dirty="0" err="1"/>
              <a:t>cstring</a:t>
            </a:r>
            <a:r>
              <a:rPr lang="es-ES_tradnl" dirty="0"/>
              <a:t>.</a:t>
            </a:r>
          </a:p>
          <a:p>
            <a:r>
              <a:rPr lang="es-ES_tradnl" dirty="0"/>
              <a:t>Las más comunes son: </a:t>
            </a:r>
          </a:p>
          <a:p>
            <a:pPr lvl="2"/>
            <a:r>
              <a:rPr lang="es-ES_tradnl" dirty="0" err="1"/>
              <a:t>strcpy</a:t>
            </a:r>
            <a:r>
              <a:rPr lang="es-ES_tradnl" dirty="0"/>
              <a:t>(): para copiar una cadena en otra. Se usa en lugar del operador de asignación</a:t>
            </a:r>
          </a:p>
          <a:p>
            <a:pPr lvl="2"/>
            <a:r>
              <a:rPr lang="es-ES_tradnl" dirty="0" err="1"/>
              <a:t>Strcmp</a:t>
            </a:r>
            <a:r>
              <a:rPr lang="es-ES_tradnl" dirty="0"/>
              <a:t>(): se usa para comparar una cadena con otra (no se pueden usar directamente los operadores relacionales)  </a:t>
            </a:r>
            <a:endParaRPr lang="es-AR" dirty="0"/>
          </a:p>
        </p:txBody>
      </p:sp>
    </p:spTree>
    <p:extLst>
      <p:ext uri="{BB962C8B-B14F-4D97-AF65-F5344CB8AC3E}">
        <p14:creationId xmlns:p14="http://schemas.microsoft.com/office/powerpoint/2010/main" val="112303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1120D-10B4-4960-97A2-07E33714C0D2}"/>
              </a:ext>
            </a:extLst>
          </p:cNvPr>
          <p:cNvSpPr>
            <a:spLocks noGrp="1"/>
          </p:cNvSpPr>
          <p:nvPr>
            <p:ph type="title"/>
          </p:nvPr>
        </p:nvSpPr>
        <p:spPr/>
        <p:txBody>
          <a:bodyPr/>
          <a:lstStyle/>
          <a:p>
            <a:r>
              <a:rPr lang="es-ES_tradnl" dirty="0"/>
              <a:t>matrices</a:t>
            </a:r>
            <a:endParaRPr lang="es-AR" dirty="0"/>
          </a:p>
        </p:txBody>
      </p:sp>
      <p:sp>
        <p:nvSpPr>
          <p:cNvPr id="3" name="Marcador de contenido 2">
            <a:extLst>
              <a:ext uri="{FF2B5EF4-FFF2-40B4-BE49-F238E27FC236}">
                <a16:creationId xmlns:a16="http://schemas.microsoft.com/office/drawing/2014/main" id="{CFB8572C-2FBB-4DBE-B228-966800EB78EA}"/>
              </a:ext>
            </a:extLst>
          </p:cNvPr>
          <p:cNvSpPr>
            <a:spLocks noGrp="1"/>
          </p:cNvSpPr>
          <p:nvPr>
            <p:ph sz="quarter" idx="13"/>
          </p:nvPr>
        </p:nvSpPr>
        <p:spPr/>
        <p:txBody>
          <a:bodyPr/>
          <a:lstStyle/>
          <a:p>
            <a:r>
              <a:rPr lang="es-ES_tradnl" dirty="0"/>
              <a:t>Se utilizan cuando es necesario trabajar con un conjunto de datos de un mismo tipo a los que se puede definir como perteneciente a alguna dimensión de un conjunto de dimensiones conocida previamente (dos </a:t>
            </a:r>
            <a:r>
              <a:rPr lang="es-ES_tradnl" dirty="0" err="1"/>
              <a:t>ó</a:t>
            </a:r>
            <a:r>
              <a:rPr lang="es-ES_tradnl" dirty="0"/>
              <a:t> más)</a:t>
            </a:r>
          </a:p>
          <a:p>
            <a:r>
              <a:rPr lang="es-ES_tradnl" dirty="0"/>
              <a:t> cada dimensión debe conocerse previamente a su declaración. Al igual que para los vectores, no se pueden usar variables.</a:t>
            </a:r>
          </a:p>
          <a:p>
            <a:r>
              <a:rPr lang="es-ES_tradnl" dirty="0"/>
              <a:t>Pueden ser de cualquier tipo de dato conocido o a conocer.</a:t>
            </a:r>
          </a:p>
          <a:p>
            <a:r>
              <a:rPr lang="es-ES_tradnl" dirty="0"/>
              <a:t>El nombre de una matriz es la dirección (un puntero) a la primera fila de esa matriz. Es distinto al nombre de un vector (puntero al primer elemento)</a:t>
            </a:r>
            <a:endParaRPr lang="es-AR" dirty="0"/>
          </a:p>
        </p:txBody>
      </p:sp>
    </p:spTree>
    <p:extLst>
      <p:ext uri="{BB962C8B-B14F-4D97-AF65-F5344CB8AC3E}">
        <p14:creationId xmlns:p14="http://schemas.microsoft.com/office/powerpoint/2010/main" val="386761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45A9B-AE95-4CD5-8B87-182F73EE7143}"/>
              </a:ext>
            </a:extLst>
          </p:cNvPr>
          <p:cNvSpPr>
            <a:spLocks noGrp="1"/>
          </p:cNvSpPr>
          <p:nvPr>
            <p:ph type="title"/>
          </p:nvPr>
        </p:nvSpPr>
        <p:spPr/>
        <p:txBody>
          <a:bodyPr/>
          <a:lstStyle/>
          <a:p>
            <a:r>
              <a:rPr lang="es-ES_tradnl" dirty="0" err="1"/>
              <a:t>Arrays</a:t>
            </a:r>
            <a:r>
              <a:rPr lang="es-ES_tradnl" dirty="0"/>
              <a:t>. FUNCIONALIDAD</a:t>
            </a:r>
            <a:endParaRPr lang="es-AR" dirty="0"/>
          </a:p>
        </p:txBody>
      </p:sp>
      <p:sp>
        <p:nvSpPr>
          <p:cNvPr id="3" name="Marcador de contenido 2">
            <a:extLst>
              <a:ext uri="{FF2B5EF4-FFF2-40B4-BE49-F238E27FC236}">
                <a16:creationId xmlns:a16="http://schemas.microsoft.com/office/drawing/2014/main" id="{093E4B6C-ED85-4E8F-893F-04516758FDA6}"/>
              </a:ext>
            </a:extLst>
          </p:cNvPr>
          <p:cNvSpPr>
            <a:spLocks noGrp="1"/>
          </p:cNvSpPr>
          <p:nvPr>
            <p:ph sz="quarter" idx="13"/>
          </p:nvPr>
        </p:nvSpPr>
        <p:spPr>
          <a:xfrm>
            <a:off x="913774" y="1885071"/>
            <a:ext cx="10363826" cy="4354411"/>
          </a:xfrm>
        </p:spPr>
        <p:txBody>
          <a:bodyPr>
            <a:normAutofit fontScale="85000" lnSpcReduction="20000"/>
          </a:bodyPr>
          <a:lstStyle/>
          <a:p>
            <a:r>
              <a:rPr lang="es-ES_tradnl" dirty="0" err="1"/>
              <a:t>Declaracion</a:t>
            </a:r>
            <a:r>
              <a:rPr lang="es-ES_tradnl" dirty="0"/>
              <a:t>:</a:t>
            </a:r>
          </a:p>
          <a:p>
            <a:pPr marL="0" indent="0">
              <a:buNone/>
            </a:pPr>
            <a:r>
              <a:rPr lang="es-ES_tradnl" cap="none" dirty="0"/>
              <a:t>	</a:t>
            </a:r>
            <a:r>
              <a:rPr lang="es-ES_tradnl" cap="none" dirty="0" err="1"/>
              <a:t>int</a:t>
            </a:r>
            <a:r>
              <a:rPr lang="es-ES_tradnl" cap="none" dirty="0"/>
              <a:t> v[10];</a:t>
            </a:r>
          </a:p>
          <a:p>
            <a:pPr marL="0" indent="0">
              <a:buNone/>
            </a:pPr>
            <a:r>
              <a:rPr lang="es-ES_tradnl" cap="none" dirty="0"/>
              <a:t>	</a:t>
            </a:r>
            <a:r>
              <a:rPr lang="es-ES_tradnl" cap="none" dirty="0" err="1"/>
              <a:t>float</a:t>
            </a:r>
            <a:r>
              <a:rPr lang="es-ES_tradnl" cap="none" dirty="0"/>
              <a:t> m[6][8];</a:t>
            </a:r>
          </a:p>
          <a:p>
            <a:pPr lvl="1"/>
            <a:r>
              <a:rPr lang="es-ES_tradnl" dirty="0"/>
              <a:t>SE DEFINE LA CANTIDAD QUE SE NECESITA</a:t>
            </a:r>
          </a:p>
          <a:p>
            <a:r>
              <a:rPr lang="es-ES_tradnl" dirty="0"/>
              <a:t>USO: DESDE 0 A LA CANTIDAD DEFINIDA -1</a:t>
            </a:r>
          </a:p>
          <a:p>
            <a:pPr marL="0" indent="0">
              <a:buNone/>
            </a:pPr>
            <a:r>
              <a:rPr lang="es-ES_tradnl" cap="none" dirty="0"/>
              <a:t>	v[0]=56; v[9]=14;</a:t>
            </a:r>
          </a:p>
          <a:p>
            <a:r>
              <a:rPr lang="es-ES_tradnl" cap="none" dirty="0"/>
              <a:t>PARA PASAR UN VECTOR O UNA MATRIZ ENTERA COMO PARAMETRO: SE PONE EL NOMBRE DE LA VECTOR O LA MATRIZ </a:t>
            </a:r>
          </a:p>
          <a:p>
            <a:pPr marL="0" indent="0">
              <a:buNone/>
            </a:pPr>
            <a:r>
              <a:rPr lang="es-ES_tradnl" cap="none" dirty="0"/>
              <a:t>	</a:t>
            </a:r>
            <a:r>
              <a:rPr lang="es-ES_tradnl" cap="none" dirty="0" err="1"/>
              <a:t>ponerCero</a:t>
            </a:r>
            <a:r>
              <a:rPr lang="es-ES_tradnl" cap="none" dirty="0"/>
              <a:t>(v,10);</a:t>
            </a:r>
          </a:p>
          <a:p>
            <a:pPr marL="0" indent="0">
              <a:buNone/>
            </a:pPr>
            <a:r>
              <a:rPr lang="es-ES_tradnl" cap="none" dirty="0"/>
              <a:t>	mostrar(m);</a:t>
            </a:r>
          </a:p>
          <a:p>
            <a:r>
              <a:rPr lang="es-ES_tradnl" cap="none" dirty="0"/>
              <a:t>PARA RECIBIR EN UNA FUNCION UN VECTOR O UNA MATRIZ: SE UTILIZA EL PUNTERO CORRESPONDIENTE, O LA NOTACIÓN EXPLICITA </a:t>
            </a:r>
            <a:r>
              <a:rPr lang="es-ES_tradnl" cap="none" dirty="0" err="1"/>
              <a:t>void</a:t>
            </a:r>
            <a:r>
              <a:rPr lang="es-ES_tradnl" cap="none" dirty="0"/>
              <a:t> </a:t>
            </a:r>
            <a:r>
              <a:rPr lang="es-ES_tradnl" cap="none" dirty="0" err="1"/>
              <a:t>ponerCero</a:t>
            </a:r>
            <a:r>
              <a:rPr lang="es-ES_tradnl" cap="none" dirty="0"/>
              <a:t>(</a:t>
            </a:r>
            <a:r>
              <a:rPr lang="es-ES_tradnl" cap="none" dirty="0" err="1"/>
              <a:t>int</a:t>
            </a:r>
            <a:r>
              <a:rPr lang="es-ES_tradnl" cap="none" dirty="0"/>
              <a:t> *v) </a:t>
            </a:r>
            <a:r>
              <a:rPr lang="es-ES_tradnl" cap="none" dirty="0" err="1"/>
              <a:t>ó</a:t>
            </a:r>
            <a:r>
              <a:rPr lang="es-ES_tradnl" cap="none" dirty="0"/>
              <a:t> </a:t>
            </a:r>
            <a:r>
              <a:rPr lang="es-ES_tradnl" cap="none" dirty="0" err="1"/>
              <a:t>void</a:t>
            </a:r>
            <a:r>
              <a:rPr lang="es-ES_tradnl" cap="none" dirty="0"/>
              <a:t> </a:t>
            </a:r>
            <a:r>
              <a:rPr lang="es-ES_tradnl" cap="none" dirty="0" err="1"/>
              <a:t>ponerCero</a:t>
            </a:r>
            <a:r>
              <a:rPr lang="es-ES_tradnl" cap="none" dirty="0"/>
              <a:t>(</a:t>
            </a:r>
            <a:r>
              <a:rPr lang="es-ES_tradnl" cap="none" dirty="0" err="1"/>
              <a:t>int</a:t>
            </a:r>
            <a:r>
              <a:rPr lang="es-ES_tradnl" cap="none" dirty="0"/>
              <a:t> v[]) </a:t>
            </a:r>
            <a:r>
              <a:rPr lang="es-ES_tradnl" cap="none" dirty="0" err="1"/>
              <a:t>ó</a:t>
            </a:r>
            <a:r>
              <a:rPr lang="es-ES_tradnl" cap="none" dirty="0"/>
              <a:t> </a:t>
            </a:r>
            <a:r>
              <a:rPr lang="es-ES_tradnl" cap="none" dirty="0" err="1"/>
              <a:t>void</a:t>
            </a:r>
            <a:r>
              <a:rPr lang="es-ES_tradnl" cap="none" dirty="0"/>
              <a:t> </a:t>
            </a:r>
            <a:r>
              <a:rPr lang="es-ES_tradnl" cap="none" dirty="0" err="1"/>
              <a:t>ponerCero</a:t>
            </a:r>
            <a:r>
              <a:rPr lang="es-ES_tradnl" cap="none" dirty="0"/>
              <a:t>(</a:t>
            </a:r>
            <a:r>
              <a:rPr lang="es-ES_tradnl" cap="none" dirty="0" err="1"/>
              <a:t>int</a:t>
            </a:r>
            <a:r>
              <a:rPr lang="es-ES_tradnl" cap="none" dirty="0"/>
              <a:t> v[10]</a:t>
            </a:r>
          </a:p>
          <a:p>
            <a:pPr marL="0" indent="0">
              <a:buNone/>
            </a:pPr>
            <a:endParaRPr lang="es-ES_tradnl" dirty="0"/>
          </a:p>
          <a:p>
            <a:endParaRPr lang="es-AR" dirty="0"/>
          </a:p>
        </p:txBody>
      </p:sp>
    </p:spTree>
    <p:extLst>
      <p:ext uri="{BB962C8B-B14F-4D97-AF65-F5344CB8AC3E}">
        <p14:creationId xmlns:p14="http://schemas.microsoft.com/office/powerpoint/2010/main" val="422097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C6DAF-B117-4AF1-8421-06B986E186C3}"/>
              </a:ext>
            </a:extLst>
          </p:cNvPr>
          <p:cNvSpPr>
            <a:spLocks noGrp="1"/>
          </p:cNvSpPr>
          <p:nvPr>
            <p:ph type="title"/>
          </p:nvPr>
        </p:nvSpPr>
        <p:spPr/>
        <p:txBody>
          <a:bodyPr/>
          <a:lstStyle/>
          <a:p>
            <a:r>
              <a:rPr lang="es-ES_tradnl" dirty="0"/>
              <a:t>RESUMEN VECTOR</a:t>
            </a:r>
            <a:endParaRPr lang="es-AR" dirty="0"/>
          </a:p>
        </p:txBody>
      </p:sp>
      <p:sp>
        <p:nvSpPr>
          <p:cNvPr id="3" name="Marcador de contenido 2">
            <a:extLst>
              <a:ext uri="{FF2B5EF4-FFF2-40B4-BE49-F238E27FC236}">
                <a16:creationId xmlns:a16="http://schemas.microsoft.com/office/drawing/2014/main" id="{27C5925B-8889-4FEA-9C87-800E57E5F24E}"/>
              </a:ext>
            </a:extLst>
          </p:cNvPr>
          <p:cNvSpPr>
            <a:spLocks noGrp="1"/>
          </p:cNvSpPr>
          <p:nvPr>
            <p:ph sz="quarter" idx="13"/>
          </p:nvPr>
        </p:nvSpPr>
        <p:spPr>
          <a:xfrm>
            <a:off x="913774" y="1762540"/>
            <a:ext cx="10363826" cy="4611756"/>
          </a:xfrm>
        </p:spPr>
        <p:txBody>
          <a:bodyPr>
            <a:normAutofit fontScale="85000" lnSpcReduction="10000"/>
          </a:bodyPr>
          <a:lstStyle/>
          <a:p>
            <a:r>
              <a:rPr lang="es-ES_tradnl" dirty="0"/>
              <a:t>Puede ser de cualquiera de los tipo de datos conocidos</a:t>
            </a:r>
          </a:p>
          <a:p>
            <a:r>
              <a:rPr lang="es-ES_tradnl" dirty="0"/>
              <a:t>Se los declara con una constante que indique la cantidad de elementos que se necesitan</a:t>
            </a:r>
          </a:p>
          <a:p>
            <a:r>
              <a:rPr lang="es-ES_tradnl" dirty="0"/>
              <a:t>Se utilizan desde la posición 0 a la posición cantidad de elementos -1</a:t>
            </a:r>
          </a:p>
          <a:p>
            <a:r>
              <a:rPr lang="es-ES_tradnl" dirty="0"/>
              <a:t>Cuando se los pasa como parámetro de una función se coloca el nombre solo</a:t>
            </a:r>
          </a:p>
          <a:p>
            <a:r>
              <a:rPr lang="es-ES_tradnl" dirty="0"/>
              <a:t>El nombre de un vector es un puntero constante que contiene la dirección del primer elemento del vector, por lo tanto tiene que ser recibido en la función con un puntero. Se lo puede representar indistintamente de las siguientes formas:</a:t>
            </a:r>
            <a:br>
              <a:rPr lang="es-ES_tradnl" dirty="0"/>
            </a:br>
            <a:r>
              <a:rPr lang="es-ES_tradnl" dirty="0"/>
              <a:t> 	</a:t>
            </a:r>
            <a:r>
              <a:rPr lang="es-ES_tradnl" cap="none" dirty="0"/>
              <a:t>tipo *nombre</a:t>
            </a:r>
            <a:br>
              <a:rPr lang="es-ES_tradnl" cap="none" dirty="0"/>
            </a:br>
            <a:r>
              <a:rPr lang="es-ES_tradnl" cap="none" dirty="0"/>
              <a:t>	tipo nombre[ ] con los corchetes vacíos</a:t>
            </a:r>
            <a:br>
              <a:rPr lang="es-ES_tradnl" cap="none" dirty="0"/>
            </a:br>
            <a:r>
              <a:rPr lang="es-ES_tradnl" cap="none" dirty="0"/>
              <a:t>	tipo nombre[25] con la dimensión con la que fue declarado</a:t>
            </a:r>
          </a:p>
          <a:p>
            <a:r>
              <a:rPr lang="es-ES_tradnl" cap="none" dirty="0"/>
              <a:t>LAS DOS PRIMERAS FORMAS SON GENÉRICAS. LA ÚLTIMA ES SÓLO PARA UN VECTOR DE ESA CANTIDAD DEFINIDAD DE COMPONENTES </a:t>
            </a:r>
            <a:br>
              <a:rPr lang="es-ES_tradnl" dirty="0"/>
            </a:br>
            <a:endParaRPr lang="es-ES_tradnl" dirty="0"/>
          </a:p>
        </p:txBody>
      </p:sp>
    </p:spTree>
    <p:extLst>
      <p:ext uri="{BB962C8B-B14F-4D97-AF65-F5344CB8AC3E}">
        <p14:creationId xmlns:p14="http://schemas.microsoft.com/office/powerpoint/2010/main" val="325402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C6DAF-B117-4AF1-8421-06B986E186C3}"/>
              </a:ext>
            </a:extLst>
          </p:cNvPr>
          <p:cNvSpPr>
            <a:spLocks noGrp="1"/>
          </p:cNvSpPr>
          <p:nvPr>
            <p:ph type="title"/>
          </p:nvPr>
        </p:nvSpPr>
        <p:spPr/>
        <p:txBody>
          <a:bodyPr/>
          <a:lstStyle/>
          <a:p>
            <a:r>
              <a:rPr lang="es-ES_tradnl" dirty="0"/>
              <a:t>RESUMEN VECTOR</a:t>
            </a:r>
            <a:endParaRPr lang="es-AR" dirty="0"/>
          </a:p>
        </p:txBody>
      </p:sp>
      <p:sp>
        <p:nvSpPr>
          <p:cNvPr id="3" name="Marcador de contenido 2">
            <a:extLst>
              <a:ext uri="{FF2B5EF4-FFF2-40B4-BE49-F238E27FC236}">
                <a16:creationId xmlns:a16="http://schemas.microsoft.com/office/drawing/2014/main" id="{27C5925B-8889-4FEA-9C87-800E57E5F24E}"/>
              </a:ext>
            </a:extLst>
          </p:cNvPr>
          <p:cNvSpPr>
            <a:spLocks noGrp="1"/>
          </p:cNvSpPr>
          <p:nvPr>
            <p:ph sz="quarter" idx="13"/>
          </p:nvPr>
        </p:nvSpPr>
        <p:spPr>
          <a:xfrm>
            <a:off x="913774" y="1762540"/>
            <a:ext cx="10363826" cy="4611756"/>
          </a:xfrm>
        </p:spPr>
        <p:txBody>
          <a:bodyPr>
            <a:normAutofit lnSpcReduction="10000"/>
          </a:bodyPr>
          <a:lstStyle/>
          <a:p>
            <a:pPr marL="0" indent="0">
              <a:buNone/>
            </a:pPr>
            <a:r>
              <a:rPr lang="es-ES_tradnl" dirty="0"/>
              <a:t>EJEMPLOS:</a:t>
            </a:r>
          </a:p>
          <a:p>
            <a:r>
              <a:rPr lang="es-ES_tradnl" cap="none" dirty="0" err="1"/>
              <a:t>int</a:t>
            </a:r>
            <a:r>
              <a:rPr lang="es-ES_tradnl" cap="none" dirty="0"/>
              <a:t> vec1[15]:</a:t>
            </a:r>
          </a:p>
          <a:p>
            <a:r>
              <a:rPr lang="es-ES_tradnl" cap="none" dirty="0" err="1"/>
              <a:t>char</a:t>
            </a:r>
            <a:r>
              <a:rPr lang="es-ES_tradnl" cap="none" dirty="0"/>
              <a:t> vec2[30];</a:t>
            </a:r>
          </a:p>
          <a:p>
            <a:r>
              <a:rPr lang="es-ES_tradnl" cap="none" dirty="0" err="1"/>
              <a:t>int</a:t>
            </a:r>
            <a:r>
              <a:rPr lang="es-ES_tradnl" cap="none" dirty="0"/>
              <a:t> *v[15]///ESTE ES UN VECTOR DE PUNTEROS A ENTEROS</a:t>
            </a:r>
          </a:p>
          <a:p>
            <a:endParaRPr lang="es-ES_tradnl" cap="none" dirty="0"/>
          </a:p>
          <a:p>
            <a:pPr marL="0" indent="0">
              <a:buNone/>
            </a:pPr>
            <a:r>
              <a:rPr lang="es-ES_tradnl" cap="none" dirty="0"/>
              <a:t>SUPONIENDO UNA FUNCIÓN DE NOMBRE func1() que recibe un vector de enteros de 10 elementos y no devuelve nada , su cabecera podría escribirse de las siguientes maneras:  </a:t>
            </a:r>
          </a:p>
          <a:p>
            <a:pPr marL="0" indent="0">
              <a:buNone/>
            </a:pPr>
            <a:r>
              <a:rPr lang="es-ES_tradnl" dirty="0"/>
              <a:t>		</a:t>
            </a:r>
            <a:r>
              <a:rPr lang="es-ES_tradnl" cap="none" dirty="0" err="1"/>
              <a:t>void</a:t>
            </a:r>
            <a:r>
              <a:rPr lang="es-ES_tradnl" cap="none" dirty="0"/>
              <a:t> func1(</a:t>
            </a:r>
            <a:r>
              <a:rPr lang="es-ES_tradnl" cap="none" dirty="0" err="1"/>
              <a:t>int</a:t>
            </a:r>
            <a:r>
              <a:rPr lang="es-ES_tradnl" cap="none" dirty="0"/>
              <a:t> *v)</a:t>
            </a:r>
            <a:br>
              <a:rPr lang="es-ES_tradnl" cap="none" dirty="0"/>
            </a:br>
            <a:r>
              <a:rPr lang="es-ES_tradnl" cap="none" dirty="0"/>
              <a:t>		</a:t>
            </a:r>
            <a:r>
              <a:rPr lang="es-ES_tradnl" cap="none" dirty="0" err="1"/>
              <a:t>void</a:t>
            </a:r>
            <a:r>
              <a:rPr lang="es-ES_tradnl" cap="none" dirty="0"/>
              <a:t> func1(</a:t>
            </a:r>
            <a:r>
              <a:rPr lang="es-ES_tradnl" cap="none" dirty="0" err="1"/>
              <a:t>int</a:t>
            </a:r>
            <a:r>
              <a:rPr lang="es-ES_tradnl" cap="none" dirty="0"/>
              <a:t> v[ ])</a:t>
            </a:r>
          </a:p>
          <a:p>
            <a:pPr marL="0" indent="0">
              <a:buNone/>
            </a:pPr>
            <a:r>
              <a:rPr lang="es-ES_tradnl" cap="none" dirty="0"/>
              <a:t>		</a:t>
            </a:r>
            <a:r>
              <a:rPr lang="es-ES_tradnl" cap="none" dirty="0" err="1"/>
              <a:t>void</a:t>
            </a:r>
            <a:r>
              <a:rPr lang="es-ES_tradnl" cap="none" dirty="0"/>
              <a:t> func1(</a:t>
            </a:r>
            <a:r>
              <a:rPr lang="es-ES_tradnl" cap="none" dirty="0" err="1"/>
              <a:t>int</a:t>
            </a:r>
            <a:r>
              <a:rPr lang="es-ES_tradnl" cap="none" dirty="0"/>
              <a:t> v[10])</a:t>
            </a:r>
            <a:endParaRPr lang="es-ES_tradnl" dirty="0"/>
          </a:p>
          <a:p>
            <a:pPr marL="0" indent="0">
              <a:buNone/>
            </a:pPr>
            <a:endParaRPr lang="es-ES_tradnl" dirty="0"/>
          </a:p>
        </p:txBody>
      </p:sp>
    </p:spTree>
    <p:extLst>
      <p:ext uri="{BB962C8B-B14F-4D97-AF65-F5344CB8AC3E}">
        <p14:creationId xmlns:p14="http://schemas.microsoft.com/office/powerpoint/2010/main" val="395401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C6DAF-B117-4AF1-8421-06B986E186C3}"/>
              </a:ext>
            </a:extLst>
          </p:cNvPr>
          <p:cNvSpPr>
            <a:spLocks noGrp="1"/>
          </p:cNvSpPr>
          <p:nvPr>
            <p:ph type="title"/>
          </p:nvPr>
        </p:nvSpPr>
        <p:spPr/>
        <p:txBody>
          <a:bodyPr/>
          <a:lstStyle/>
          <a:p>
            <a:r>
              <a:rPr lang="es-ES_tradnl" dirty="0"/>
              <a:t>RESUMEN matriz</a:t>
            </a:r>
            <a:endParaRPr lang="es-AR" dirty="0"/>
          </a:p>
        </p:txBody>
      </p:sp>
      <p:sp>
        <p:nvSpPr>
          <p:cNvPr id="3" name="Marcador de contenido 2">
            <a:extLst>
              <a:ext uri="{FF2B5EF4-FFF2-40B4-BE49-F238E27FC236}">
                <a16:creationId xmlns:a16="http://schemas.microsoft.com/office/drawing/2014/main" id="{27C5925B-8889-4FEA-9C87-800E57E5F24E}"/>
              </a:ext>
            </a:extLst>
          </p:cNvPr>
          <p:cNvSpPr>
            <a:spLocks noGrp="1"/>
          </p:cNvSpPr>
          <p:nvPr>
            <p:ph sz="quarter" idx="13"/>
          </p:nvPr>
        </p:nvSpPr>
        <p:spPr>
          <a:xfrm>
            <a:off x="913774" y="1762539"/>
            <a:ext cx="10363826" cy="4903303"/>
          </a:xfrm>
        </p:spPr>
        <p:txBody>
          <a:bodyPr>
            <a:normAutofit fontScale="77500" lnSpcReduction="20000"/>
          </a:bodyPr>
          <a:lstStyle/>
          <a:p>
            <a:r>
              <a:rPr lang="es-ES_tradnl" dirty="0"/>
              <a:t>Puede ser de cualquiera de los tipo de datos conocidos</a:t>
            </a:r>
          </a:p>
          <a:p>
            <a:r>
              <a:rPr lang="es-ES_tradnl" dirty="0"/>
              <a:t>Puede tener dos </a:t>
            </a:r>
            <a:r>
              <a:rPr lang="es-ES_tradnl" dirty="0" err="1"/>
              <a:t>ó</a:t>
            </a:r>
            <a:r>
              <a:rPr lang="es-ES_tradnl" dirty="0"/>
              <a:t> más dimensiones, cada una de ellas tendrá un par de corchetes que aceptará un valor entero para indicar a cual de los elementos de esa dimensión se refiere</a:t>
            </a:r>
          </a:p>
          <a:p>
            <a:r>
              <a:rPr lang="es-ES_tradnl" dirty="0"/>
              <a:t>Se </a:t>
            </a:r>
            <a:r>
              <a:rPr lang="es-ES_tradnl" dirty="0" err="1"/>
              <a:t>lAs</a:t>
            </a:r>
            <a:r>
              <a:rPr lang="es-ES_tradnl" dirty="0"/>
              <a:t> declara con una constante que </a:t>
            </a:r>
            <a:r>
              <a:rPr lang="es-ES_tradnl" dirty="0" err="1"/>
              <a:t>indiCA</a:t>
            </a:r>
            <a:r>
              <a:rPr lang="es-ES_tradnl" dirty="0"/>
              <a:t> la cantidad de elementos que se necesitan en cada una de sus dimensiones</a:t>
            </a:r>
          </a:p>
          <a:p>
            <a:r>
              <a:rPr lang="es-ES_tradnl" dirty="0"/>
              <a:t>Se utilizan desde la posición 0 a la posición cantidad de elementos -1</a:t>
            </a:r>
          </a:p>
          <a:p>
            <a:r>
              <a:rPr lang="es-ES_tradnl" dirty="0"/>
              <a:t>Cuando se los pasa como parámetro de una función se coloca el nombre solo</a:t>
            </a:r>
          </a:p>
          <a:p>
            <a:r>
              <a:rPr lang="es-ES_tradnl" dirty="0"/>
              <a:t>El nombre de una matriz de dos dimensiones es un puntero constante que contiene la dirección de la primera fila de esa matriz, por lo tanto tiene que ser recibido en la función con un puntero de esas características. Se lo puede representar indistintamente de las siguientes formas:</a:t>
            </a:r>
            <a:br>
              <a:rPr lang="es-ES_tradnl" dirty="0"/>
            </a:br>
            <a:r>
              <a:rPr lang="es-ES_tradnl" dirty="0"/>
              <a:t> 	</a:t>
            </a:r>
            <a:r>
              <a:rPr lang="es-ES_tradnl" cap="none" dirty="0"/>
              <a:t>tipo (*nombre)[CANTIDAD DE COLUMNAS]</a:t>
            </a:r>
            <a:br>
              <a:rPr lang="es-ES_tradnl" cap="none" dirty="0"/>
            </a:br>
            <a:r>
              <a:rPr lang="es-ES_tradnl" cap="none" dirty="0"/>
              <a:t>	tipo nombre[ ][25] con los corchetes que indican las filas vacíos</a:t>
            </a:r>
            <a:br>
              <a:rPr lang="es-ES_tradnl" cap="none" dirty="0"/>
            </a:br>
            <a:r>
              <a:rPr lang="es-ES_tradnl" cap="none" dirty="0"/>
              <a:t>	tipo nombre[10][25] con las dos dimensiones con las que fue declarada</a:t>
            </a:r>
          </a:p>
          <a:p>
            <a:r>
              <a:rPr lang="es-ES_tradnl" cap="none" dirty="0"/>
              <a:t>NINGUNA DE LAS FORMA VISTAS SON GENÉRICAS PORQUE EXIGEN QUE SE DECLARE AL MENOS LA CANTIDAD DE COLUMNAS</a:t>
            </a:r>
            <a:br>
              <a:rPr lang="es-ES_tradnl" dirty="0"/>
            </a:br>
            <a:endParaRPr lang="es-ES_tradnl" dirty="0"/>
          </a:p>
        </p:txBody>
      </p:sp>
    </p:spTree>
    <p:extLst>
      <p:ext uri="{BB962C8B-B14F-4D97-AF65-F5344CB8AC3E}">
        <p14:creationId xmlns:p14="http://schemas.microsoft.com/office/powerpoint/2010/main" val="285866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C6DAF-B117-4AF1-8421-06B986E186C3}"/>
              </a:ext>
            </a:extLst>
          </p:cNvPr>
          <p:cNvSpPr>
            <a:spLocks noGrp="1"/>
          </p:cNvSpPr>
          <p:nvPr>
            <p:ph type="title"/>
          </p:nvPr>
        </p:nvSpPr>
        <p:spPr/>
        <p:txBody>
          <a:bodyPr/>
          <a:lstStyle/>
          <a:p>
            <a:r>
              <a:rPr lang="es-ES_tradnl" dirty="0"/>
              <a:t>RESUMEN matriz</a:t>
            </a:r>
            <a:endParaRPr lang="es-AR" dirty="0"/>
          </a:p>
        </p:txBody>
      </p:sp>
      <p:sp>
        <p:nvSpPr>
          <p:cNvPr id="3" name="Marcador de contenido 2">
            <a:extLst>
              <a:ext uri="{FF2B5EF4-FFF2-40B4-BE49-F238E27FC236}">
                <a16:creationId xmlns:a16="http://schemas.microsoft.com/office/drawing/2014/main" id="{27C5925B-8889-4FEA-9C87-800E57E5F24E}"/>
              </a:ext>
            </a:extLst>
          </p:cNvPr>
          <p:cNvSpPr>
            <a:spLocks noGrp="1"/>
          </p:cNvSpPr>
          <p:nvPr>
            <p:ph sz="quarter" idx="13"/>
          </p:nvPr>
        </p:nvSpPr>
        <p:spPr>
          <a:xfrm>
            <a:off x="913774" y="1762540"/>
            <a:ext cx="10363826" cy="4611756"/>
          </a:xfrm>
        </p:spPr>
        <p:txBody>
          <a:bodyPr>
            <a:normAutofit lnSpcReduction="10000"/>
          </a:bodyPr>
          <a:lstStyle/>
          <a:p>
            <a:pPr marL="0" indent="0">
              <a:buNone/>
            </a:pPr>
            <a:r>
              <a:rPr lang="es-ES_tradnl" dirty="0"/>
              <a:t>EJEMPLOS:</a:t>
            </a:r>
          </a:p>
          <a:p>
            <a:r>
              <a:rPr lang="es-ES_tradnl" cap="none" dirty="0" err="1"/>
              <a:t>int</a:t>
            </a:r>
            <a:r>
              <a:rPr lang="es-ES_tradnl" cap="none" dirty="0"/>
              <a:t> mat1[10][15]:</a:t>
            </a:r>
          </a:p>
          <a:p>
            <a:r>
              <a:rPr lang="es-ES_tradnl" cap="none" dirty="0" err="1"/>
              <a:t>char</a:t>
            </a:r>
            <a:r>
              <a:rPr lang="es-ES_tradnl" cap="none" dirty="0"/>
              <a:t> mat2[30][30];</a:t>
            </a:r>
          </a:p>
          <a:p>
            <a:r>
              <a:rPr lang="es-ES_tradnl" cap="none" dirty="0" err="1"/>
              <a:t>int</a:t>
            </a:r>
            <a:r>
              <a:rPr lang="es-ES_tradnl" cap="none" dirty="0"/>
              <a:t> *v[15][10]///ESTA ES UNA MATRIZ DE PUNTEROS A ENTEROS</a:t>
            </a:r>
          </a:p>
          <a:p>
            <a:endParaRPr lang="es-ES_tradnl" cap="none" dirty="0"/>
          </a:p>
          <a:p>
            <a:pPr marL="0" indent="0">
              <a:buNone/>
            </a:pPr>
            <a:r>
              <a:rPr lang="es-ES_tradnl" cap="none" dirty="0"/>
              <a:t>SUPONIENDO UNA FUNCIÓN DE NOMBRE func1() que recibe una matriz de </a:t>
            </a:r>
            <a:r>
              <a:rPr lang="es-ES_tradnl" cap="none" dirty="0" err="1"/>
              <a:t>floats</a:t>
            </a:r>
            <a:r>
              <a:rPr lang="es-ES_tradnl" cap="none" dirty="0"/>
              <a:t> de 10 filas y 20 columnas y no devuelve nada , su cabecera podría escribirse de las siguientes maneras:  </a:t>
            </a:r>
          </a:p>
          <a:p>
            <a:pPr marL="0" indent="0">
              <a:buNone/>
            </a:pPr>
            <a:r>
              <a:rPr lang="es-ES_tradnl" dirty="0"/>
              <a:t>		</a:t>
            </a:r>
            <a:r>
              <a:rPr lang="es-ES_tradnl" cap="none" dirty="0" err="1"/>
              <a:t>void</a:t>
            </a:r>
            <a:r>
              <a:rPr lang="es-ES_tradnl" cap="none" dirty="0"/>
              <a:t> func1(</a:t>
            </a:r>
            <a:r>
              <a:rPr lang="es-ES_tradnl" cap="none" dirty="0" err="1"/>
              <a:t>int</a:t>
            </a:r>
            <a:r>
              <a:rPr lang="es-ES_tradnl" cap="none" dirty="0"/>
              <a:t> (*m)[20])</a:t>
            </a:r>
            <a:br>
              <a:rPr lang="es-ES_tradnl" cap="none" dirty="0"/>
            </a:br>
            <a:r>
              <a:rPr lang="es-ES_tradnl" cap="none" dirty="0"/>
              <a:t>		</a:t>
            </a:r>
            <a:r>
              <a:rPr lang="es-ES_tradnl" cap="none" dirty="0" err="1"/>
              <a:t>void</a:t>
            </a:r>
            <a:r>
              <a:rPr lang="es-ES_tradnl" cap="none" dirty="0"/>
              <a:t> func1(</a:t>
            </a:r>
            <a:r>
              <a:rPr lang="es-ES_tradnl" cap="none" dirty="0" err="1"/>
              <a:t>int</a:t>
            </a:r>
            <a:r>
              <a:rPr lang="es-ES_tradnl" cap="none" dirty="0"/>
              <a:t> m[][20])</a:t>
            </a:r>
          </a:p>
          <a:p>
            <a:pPr marL="0" indent="0">
              <a:buNone/>
            </a:pPr>
            <a:r>
              <a:rPr lang="es-ES_tradnl" cap="none" dirty="0"/>
              <a:t>		</a:t>
            </a:r>
            <a:r>
              <a:rPr lang="es-ES_tradnl" cap="none" dirty="0" err="1"/>
              <a:t>void</a:t>
            </a:r>
            <a:r>
              <a:rPr lang="es-ES_tradnl" cap="none" dirty="0"/>
              <a:t> func1(</a:t>
            </a:r>
            <a:r>
              <a:rPr lang="es-ES_tradnl" cap="none" dirty="0" err="1"/>
              <a:t>int</a:t>
            </a:r>
            <a:r>
              <a:rPr lang="es-ES_tradnl" cap="none" dirty="0"/>
              <a:t> m[10][</a:t>
            </a:r>
            <a:r>
              <a:rPr lang="es-ES_tradnl" cap="none"/>
              <a:t>20])</a:t>
            </a:r>
            <a:endParaRPr lang="es-ES_tradnl" dirty="0"/>
          </a:p>
          <a:p>
            <a:pPr marL="0" indent="0">
              <a:buNone/>
            </a:pPr>
            <a:endParaRPr lang="es-ES_tradnl" dirty="0"/>
          </a:p>
        </p:txBody>
      </p:sp>
    </p:spTree>
    <p:extLst>
      <p:ext uri="{BB962C8B-B14F-4D97-AF65-F5344CB8AC3E}">
        <p14:creationId xmlns:p14="http://schemas.microsoft.com/office/powerpoint/2010/main" val="422892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C6DAF-B117-4AF1-8421-06B986E186C3}"/>
              </a:ext>
            </a:extLst>
          </p:cNvPr>
          <p:cNvSpPr>
            <a:spLocks noGrp="1"/>
          </p:cNvSpPr>
          <p:nvPr>
            <p:ph type="title"/>
          </p:nvPr>
        </p:nvSpPr>
        <p:spPr/>
        <p:txBody>
          <a:bodyPr/>
          <a:lstStyle/>
          <a:p>
            <a:r>
              <a:rPr lang="es-ES_tradnl" dirty="0"/>
              <a:t>RESUMEN VECTOR de caracteres (cadenas)</a:t>
            </a:r>
            <a:endParaRPr lang="es-AR" dirty="0"/>
          </a:p>
        </p:txBody>
      </p:sp>
      <p:sp>
        <p:nvSpPr>
          <p:cNvPr id="3" name="Marcador de contenido 2">
            <a:extLst>
              <a:ext uri="{FF2B5EF4-FFF2-40B4-BE49-F238E27FC236}">
                <a16:creationId xmlns:a16="http://schemas.microsoft.com/office/drawing/2014/main" id="{27C5925B-8889-4FEA-9C87-800E57E5F24E}"/>
              </a:ext>
            </a:extLst>
          </p:cNvPr>
          <p:cNvSpPr>
            <a:spLocks noGrp="1"/>
          </p:cNvSpPr>
          <p:nvPr>
            <p:ph sz="quarter" idx="13"/>
          </p:nvPr>
        </p:nvSpPr>
        <p:spPr>
          <a:xfrm>
            <a:off x="913774" y="1762540"/>
            <a:ext cx="10363826" cy="4757530"/>
          </a:xfrm>
        </p:spPr>
        <p:txBody>
          <a:bodyPr>
            <a:normAutofit fontScale="62500" lnSpcReduction="20000"/>
          </a:bodyPr>
          <a:lstStyle/>
          <a:p>
            <a:r>
              <a:rPr lang="es-ES_tradnl" dirty="0"/>
              <a:t>Se los utiliza en c para representar palabras, o conjunto de caracteres que se trabajan como una unidad y que incluyen letras y números </a:t>
            </a:r>
          </a:p>
          <a:p>
            <a:r>
              <a:rPr lang="es-ES_tradnl" dirty="0"/>
              <a:t>Se los declara con una constante que indique la cantidad de elementos que se necesitan más 1, que se reserva para el carácter especial ‘\0’, también conocido como terminador</a:t>
            </a:r>
          </a:p>
          <a:p>
            <a:r>
              <a:rPr lang="es-ES_tradnl" dirty="0"/>
              <a:t>Se los puede utilizar posición por posición, pero en la librería </a:t>
            </a:r>
            <a:r>
              <a:rPr lang="es-ES_tradnl" dirty="0" err="1"/>
              <a:t>string.h</a:t>
            </a:r>
            <a:r>
              <a:rPr lang="es-ES_tradnl" dirty="0"/>
              <a:t> (o </a:t>
            </a:r>
            <a:r>
              <a:rPr lang="es-ES_tradnl" dirty="0" err="1"/>
              <a:t>cstring</a:t>
            </a:r>
            <a:r>
              <a:rPr lang="es-ES_tradnl" dirty="0"/>
              <a:t>) hay un conjunto de funciones para su manipulación. Las más usuales son:</a:t>
            </a:r>
          </a:p>
          <a:p>
            <a:r>
              <a:rPr lang="en-US" cap="none" dirty="0"/>
              <a:t>char *</a:t>
            </a:r>
            <a:r>
              <a:rPr lang="en-US" cap="none" dirty="0" err="1"/>
              <a:t>strcpy</a:t>
            </a:r>
            <a:r>
              <a:rPr lang="en-US" cap="none" dirty="0"/>
              <a:t>(char *cad1, const char *cad2) </a:t>
            </a:r>
            <a:r>
              <a:rPr lang="en-US" cap="none" dirty="0" err="1"/>
              <a:t>copia</a:t>
            </a:r>
            <a:r>
              <a:rPr lang="en-US" cap="none" dirty="0"/>
              <a:t> la </a:t>
            </a:r>
            <a:r>
              <a:rPr lang="en-US" cap="none" dirty="0" err="1"/>
              <a:t>cadena</a:t>
            </a:r>
            <a:r>
              <a:rPr lang="en-US" cap="none" dirty="0"/>
              <a:t> cad2 </a:t>
            </a:r>
            <a:r>
              <a:rPr lang="en-US" cap="none" dirty="0" err="1"/>
              <a:t>en</a:t>
            </a:r>
            <a:r>
              <a:rPr lang="en-US" cap="none" dirty="0"/>
              <a:t> cad1</a:t>
            </a:r>
          </a:p>
          <a:p>
            <a:r>
              <a:rPr lang="es-ES_tradnl" cap="none" dirty="0" err="1"/>
              <a:t>int</a:t>
            </a:r>
            <a:r>
              <a:rPr lang="es-ES_tradnl" cap="none" dirty="0"/>
              <a:t> </a:t>
            </a:r>
            <a:r>
              <a:rPr lang="es-ES_tradnl" cap="none" dirty="0" err="1"/>
              <a:t>strcmp</a:t>
            </a:r>
            <a:r>
              <a:rPr lang="es-ES_tradnl" cap="none" dirty="0"/>
              <a:t>(</a:t>
            </a:r>
            <a:r>
              <a:rPr lang="es-ES_tradnl" cap="none" dirty="0" err="1"/>
              <a:t>const</a:t>
            </a:r>
            <a:r>
              <a:rPr lang="es-ES_tradnl" cap="none" dirty="0"/>
              <a:t> </a:t>
            </a:r>
            <a:r>
              <a:rPr lang="es-ES_tradnl" cap="none" dirty="0" err="1"/>
              <a:t>char</a:t>
            </a:r>
            <a:r>
              <a:rPr lang="es-ES_tradnl" cap="none" dirty="0"/>
              <a:t> *cad1, </a:t>
            </a:r>
            <a:r>
              <a:rPr lang="es-ES_tradnl" cap="none" dirty="0" err="1"/>
              <a:t>const</a:t>
            </a:r>
            <a:r>
              <a:rPr lang="es-ES_tradnl" cap="none" dirty="0"/>
              <a:t> </a:t>
            </a:r>
            <a:r>
              <a:rPr lang="es-ES_tradnl" cap="none" dirty="0" err="1"/>
              <a:t>char</a:t>
            </a:r>
            <a:r>
              <a:rPr lang="es-ES_tradnl" cap="none" dirty="0"/>
              <a:t> *cad2) permite comparar cadenas.</a:t>
            </a:r>
          </a:p>
          <a:p>
            <a:r>
              <a:rPr lang="es-ES_tradnl" cap="none" dirty="0" err="1"/>
              <a:t>int</a:t>
            </a:r>
            <a:r>
              <a:rPr lang="es-ES_tradnl" cap="none" dirty="0"/>
              <a:t> </a:t>
            </a:r>
            <a:r>
              <a:rPr lang="es-ES_tradnl" cap="none" dirty="0" err="1"/>
              <a:t>strlen</a:t>
            </a:r>
            <a:r>
              <a:rPr lang="es-ES_tradnl" cap="none" dirty="0"/>
              <a:t>(</a:t>
            </a:r>
            <a:r>
              <a:rPr lang="es-ES_tradnl" cap="none" dirty="0" err="1"/>
              <a:t>char</a:t>
            </a:r>
            <a:r>
              <a:rPr lang="es-ES_tradnl" cap="none" dirty="0"/>
              <a:t> *</a:t>
            </a:r>
            <a:r>
              <a:rPr lang="es-ES_tradnl" cap="none" dirty="0" err="1"/>
              <a:t>cad</a:t>
            </a:r>
            <a:r>
              <a:rPr lang="es-ES_tradnl" cap="none" dirty="0"/>
              <a:t>) devuelve la cantidad de caracteres de la cadena </a:t>
            </a:r>
            <a:r>
              <a:rPr lang="es-ES_tradnl" cap="none" dirty="0" err="1"/>
              <a:t>cad</a:t>
            </a:r>
            <a:r>
              <a:rPr lang="es-ES_tradnl" cap="none" dirty="0"/>
              <a:t>.</a:t>
            </a:r>
          </a:p>
          <a:p>
            <a:endParaRPr lang="es-ES_tradnl" dirty="0"/>
          </a:p>
          <a:p>
            <a:r>
              <a:rPr lang="es-ES_tradnl" dirty="0"/>
              <a:t>Lo que determina el comportamiento de un vector de </a:t>
            </a:r>
            <a:r>
              <a:rPr lang="es-ES_tradnl" dirty="0" err="1"/>
              <a:t>char</a:t>
            </a:r>
            <a:r>
              <a:rPr lang="es-ES_tradnl" dirty="0"/>
              <a:t> o cadena es el carácter nulo. Cuando se ingresa la cadena, al presionar </a:t>
            </a:r>
            <a:r>
              <a:rPr lang="es-ES_tradnl" dirty="0" err="1"/>
              <a:t>enter</a:t>
            </a:r>
            <a:r>
              <a:rPr lang="es-ES_tradnl" dirty="0"/>
              <a:t>, se le inserta el ‘\0’ de manera automática.</a:t>
            </a:r>
          </a:p>
          <a:p>
            <a:r>
              <a:rPr lang="es-ES_tradnl" dirty="0"/>
              <a:t>Cuando se lee una cadena se lo hace desde la dirección del elemento 0 (está contenida en el nombre del vector) hasta que se encuentre el carácter nulo.</a:t>
            </a:r>
          </a:p>
          <a:p>
            <a:r>
              <a:rPr lang="es-ES_tradnl" dirty="0"/>
              <a:t>Para trabajar un conjunto de cadenas a la vez se puede utilizar una matriz de caracteres. Cada fila podrá contener una cadena. Para acceder a cada una de las cadenas basta con hacer referencia a la primera dimensión de la matriz (la fila) </a:t>
            </a:r>
            <a:br>
              <a:rPr lang="es-ES_tradnl" dirty="0"/>
            </a:br>
            <a:endParaRPr lang="es-ES_tradnl" dirty="0"/>
          </a:p>
        </p:txBody>
      </p:sp>
    </p:spTree>
    <p:extLst>
      <p:ext uri="{BB962C8B-B14F-4D97-AF65-F5344CB8AC3E}">
        <p14:creationId xmlns:p14="http://schemas.microsoft.com/office/powerpoint/2010/main" val="3628309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DB383-433F-4026-BD69-2F42FA470F86}"/>
              </a:ext>
            </a:extLst>
          </p:cNvPr>
          <p:cNvSpPr>
            <a:spLocks noGrp="1"/>
          </p:cNvSpPr>
          <p:nvPr>
            <p:ph type="title"/>
          </p:nvPr>
        </p:nvSpPr>
        <p:spPr/>
        <p:txBody>
          <a:bodyPr/>
          <a:lstStyle/>
          <a:p>
            <a:r>
              <a:rPr lang="es-ES_tradnl" dirty="0"/>
              <a:t>ejercicio</a:t>
            </a:r>
            <a:endParaRPr lang="es-AR" dirty="0"/>
          </a:p>
        </p:txBody>
      </p:sp>
      <p:sp>
        <p:nvSpPr>
          <p:cNvPr id="3" name="Marcador de contenido 2">
            <a:extLst>
              <a:ext uri="{FF2B5EF4-FFF2-40B4-BE49-F238E27FC236}">
                <a16:creationId xmlns:a16="http://schemas.microsoft.com/office/drawing/2014/main" id="{721162F4-7879-4BBB-BCCE-C829CD23F472}"/>
              </a:ext>
            </a:extLst>
          </p:cNvPr>
          <p:cNvSpPr>
            <a:spLocks noGrp="1"/>
          </p:cNvSpPr>
          <p:nvPr>
            <p:ph sz="quarter" idx="13"/>
          </p:nvPr>
        </p:nvSpPr>
        <p:spPr>
          <a:xfrm>
            <a:off x="913774" y="1789043"/>
            <a:ext cx="10363826" cy="4942169"/>
          </a:xfrm>
        </p:spPr>
        <p:txBody>
          <a:bodyPr>
            <a:normAutofit fontScale="70000" lnSpcReduction="20000"/>
          </a:bodyPr>
          <a:lstStyle/>
          <a:p>
            <a:pPr marL="0" indent="0">
              <a:buNone/>
            </a:pPr>
            <a:r>
              <a:rPr lang="es-AR" dirty="0"/>
              <a:t>Las autoridades de la carrera TUP de la UTN están realizando un análisis de los cursos virtuales de las distintas materias. Por cada una de las 20 materias de la carrera tiene la siguiente información</a:t>
            </a:r>
          </a:p>
          <a:p>
            <a:pPr lvl="0"/>
            <a:r>
              <a:rPr lang="es-AR" dirty="0"/>
              <a:t>Número de materia (entre 1 y 20), Nombre, Cantidad de alumnos inscriptos, Cantidad de profesores</a:t>
            </a:r>
          </a:p>
          <a:p>
            <a:pPr marL="0" indent="0">
              <a:buNone/>
            </a:pPr>
            <a:r>
              <a:rPr lang="es-AR" dirty="0"/>
              <a:t> </a:t>
            </a:r>
          </a:p>
          <a:p>
            <a:pPr marL="0" indent="0">
              <a:buNone/>
            </a:pPr>
            <a:r>
              <a:rPr lang="es-AR" dirty="0"/>
              <a:t>Además por cada ingreso de los estudiantes al aula virtual se registra lo siguiente:</a:t>
            </a:r>
          </a:p>
          <a:p>
            <a:pPr lvl="0"/>
            <a:r>
              <a:rPr lang="es-AR" dirty="0"/>
              <a:t>Legajo, Fecha de acceso (día y mes), Número de la materia a la que ingreso, Cantidad de horas (número real)</a:t>
            </a:r>
          </a:p>
          <a:p>
            <a:pPr marL="0" indent="0">
              <a:buNone/>
            </a:pPr>
            <a:r>
              <a:rPr lang="es-AR" dirty="0"/>
              <a:t>El fin de los datos se indica con un número de legajo igual a 0.</a:t>
            </a:r>
          </a:p>
          <a:p>
            <a:pPr marL="0" indent="0">
              <a:buNone/>
            </a:pPr>
            <a:r>
              <a:rPr lang="es-AR" dirty="0"/>
              <a:t>Se quiere responder las siguientes preguntas:</a:t>
            </a:r>
          </a:p>
          <a:p>
            <a:pPr marL="457200" lvl="0" indent="-457200">
              <a:buFont typeface="+mj-lt"/>
              <a:buAutoNum type="alphaLcParenR"/>
            </a:pPr>
            <a:r>
              <a:rPr lang="es-AR" dirty="0"/>
              <a:t>Las materias que no tuvieron acceso de alumnos nunca</a:t>
            </a:r>
          </a:p>
          <a:p>
            <a:pPr marL="457200" lvl="0" indent="-457200">
              <a:buFont typeface="+mj-lt"/>
              <a:buAutoNum type="alphaLcParenR"/>
            </a:pPr>
            <a:r>
              <a:rPr lang="es-AR" dirty="0"/>
              <a:t>La materia que más cantidad de horas registro de acceso de alumnos</a:t>
            </a:r>
          </a:p>
          <a:p>
            <a:pPr marL="457200" lvl="0" indent="-457200">
              <a:buFont typeface="+mj-lt"/>
              <a:buAutoNum type="alphaLcParenR"/>
            </a:pPr>
            <a:r>
              <a:rPr lang="es-AR" dirty="0"/>
              <a:t>Por cada materia y día de marzo, la cantidad de alumnos que ingresaron a las aulas virtuales.</a:t>
            </a:r>
          </a:p>
          <a:p>
            <a:endParaRPr lang="es-AR" dirty="0"/>
          </a:p>
          <a:p>
            <a:r>
              <a:rPr lang="es-AR" dirty="0"/>
              <a:t>Hacer un programa con un menú con opciones para cargar los datos, mostrar cada punto y salir del programa.	</a:t>
            </a:r>
          </a:p>
        </p:txBody>
      </p:sp>
    </p:spTree>
    <p:extLst>
      <p:ext uri="{BB962C8B-B14F-4D97-AF65-F5344CB8AC3E}">
        <p14:creationId xmlns:p14="http://schemas.microsoft.com/office/powerpoint/2010/main" val="403700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8A474C-BB57-473C-8849-C7C41EF0E40E}"/>
              </a:ext>
            </a:extLst>
          </p:cNvPr>
          <p:cNvSpPr>
            <a:spLocks noGrp="1"/>
          </p:cNvSpPr>
          <p:nvPr>
            <p:ph type="title"/>
          </p:nvPr>
        </p:nvSpPr>
        <p:spPr/>
        <p:txBody>
          <a:bodyPr/>
          <a:lstStyle/>
          <a:p>
            <a:r>
              <a:rPr lang="es-ES_tradnl" dirty="0"/>
              <a:t>Características de la materia</a:t>
            </a:r>
            <a:endParaRPr lang="es-AR" dirty="0"/>
          </a:p>
        </p:txBody>
      </p:sp>
      <p:sp>
        <p:nvSpPr>
          <p:cNvPr id="3" name="Marcador de contenido 2">
            <a:extLst>
              <a:ext uri="{FF2B5EF4-FFF2-40B4-BE49-F238E27FC236}">
                <a16:creationId xmlns:a16="http://schemas.microsoft.com/office/drawing/2014/main" id="{3B364147-8B22-4D0B-8317-61C57270859C}"/>
              </a:ext>
            </a:extLst>
          </p:cNvPr>
          <p:cNvSpPr>
            <a:spLocks noGrp="1"/>
          </p:cNvSpPr>
          <p:nvPr>
            <p:ph sz="quarter" idx="13"/>
          </p:nvPr>
        </p:nvSpPr>
        <p:spPr/>
        <p:txBody>
          <a:bodyPr>
            <a:normAutofit/>
          </a:bodyPr>
          <a:lstStyle/>
          <a:p>
            <a:r>
              <a:rPr lang="es-ES_tradnl" dirty="0"/>
              <a:t>CLASES TEORICA - </a:t>
            </a:r>
            <a:r>
              <a:rPr lang="es-ES_tradnl" dirty="0" err="1"/>
              <a:t>prácticaS</a:t>
            </a:r>
            <a:endParaRPr lang="es-ES_tradnl" dirty="0"/>
          </a:p>
          <a:p>
            <a:r>
              <a:rPr lang="es-ES_tradnl" dirty="0"/>
              <a:t>Trabajo en el AULA (o en la casa) sobre la computadora O PAPEL Y LÁPIZ</a:t>
            </a:r>
          </a:p>
          <a:p>
            <a:r>
              <a:rPr lang="es-ES_tradnl" dirty="0"/>
              <a:t>Comparte contenido teórico con laboratorio </a:t>
            </a:r>
            <a:r>
              <a:rPr lang="es-ES_tradnl" dirty="0" err="1"/>
              <a:t>ii</a:t>
            </a:r>
            <a:endParaRPr lang="es-ES_tradnl" dirty="0"/>
          </a:p>
          <a:p>
            <a:r>
              <a:rPr lang="es-ES_tradnl" dirty="0"/>
              <a:t>Resolución de ejercicios PARA LA APLICACIÓN DE LOS NUEVOS CONTENIDOS DE PROGRAMACION. El lenguaje A UTILIZAR ES c/</a:t>
            </a:r>
            <a:r>
              <a:rPr lang="es-ES_tradnl" dirty="0" err="1"/>
              <a:t>c++</a:t>
            </a:r>
            <a:r>
              <a:rPr lang="es-ES_tradnl" dirty="0"/>
              <a:t>. </a:t>
            </a:r>
          </a:p>
          <a:p>
            <a:r>
              <a:rPr lang="es-ES_tradnl" dirty="0"/>
              <a:t>Entorno de trabajo: </a:t>
            </a:r>
            <a:r>
              <a:rPr lang="es-ES_tradnl" dirty="0" err="1"/>
              <a:t>codeblocks</a:t>
            </a:r>
            <a:r>
              <a:rPr lang="es-ES_tradnl" dirty="0"/>
              <a:t>, cuaderno de clase.</a:t>
            </a:r>
          </a:p>
          <a:p>
            <a:r>
              <a:rPr lang="es-ES_tradnl" dirty="0"/>
              <a:t>Se recomienda el trabajo en pequeños grupos. Favorece el aprendizaje</a:t>
            </a:r>
            <a:endParaRPr lang="es-AR" dirty="0"/>
          </a:p>
        </p:txBody>
      </p:sp>
    </p:spTree>
    <p:extLst>
      <p:ext uri="{BB962C8B-B14F-4D97-AF65-F5344CB8AC3E}">
        <p14:creationId xmlns:p14="http://schemas.microsoft.com/office/powerpoint/2010/main" val="385106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1B7EB-4BF8-4BC8-9100-F68D87A44B69}"/>
              </a:ext>
            </a:extLst>
          </p:cNvPr>
          <p:cNvSpPr>
            <a:spLocks noGrp="1"/>
          </p:cNvSpPr>
          <p:nvPr>
            <p:ph type="title"/>
          </p:nvPr>
        </p:nvSpPr>
        <p:spPr/>
        <p:txBody>
          <a:bodyPr/>
          <a:lstStyle/>
          <a:p>
            <a:r>
              <a:rPr lang="es-ES_tradnl" dirty="0"/>
              <a:t>contenido</a:t>
            </a:r>
            <a:endParaRPr lang="es-AR" dirty="0"/>
          </a:p>
        </p:txBody>
      </p:sp>
      <p:sp>
        <p:nvSpPr>
          <p:cNvPr id="3" name="Marcador de contenido 2">
            <a:extLst>
              <a:ext uri="{FF2B5EF4-FFF2-40B4-BE49-F238E27FC236}">
                <a16:creationId xmlns:a16="http://schemas.microsoft.com/office/drawing/2014/main" id="{EAAF72BC-D023-48AB-89FA-79B90D82D347}"/>
              </a:ext>
            </a:extLst>
          </p:cNvPr>
          <p:cNvSpPr>
            <a:spLocks noGrp="1"/>
          </p:cNvSpPr>
          <p:nvPr>
            <p:ph sz="quarter" idx="13"/>
          </p:nvPr>
        </p:nvSpPr>
        <p:spPr>
          <a:xfrm>
            <a:off x="913774" y="2107096"/>
            <a:ext cx="10363826" cy="4132387"/>
          </a:xfrm>
        </p:spPr>
        <p:txBody>
          <a:bodyPr>
            <a:normAutofit/>
          </a:bodyPr>
          <a:lstStyle/>
          <a:p>
            <a:r>
              <a:rPr lang="es-ES_tradnl" b="1" dirty="0"/>
              <a:t>Parte 1: CONTINUAMOS CON PROGRAMACIÓN ESTRUCTURADA</a:t>
            </a:r>
          </a:p>
          <a:p>
            <a:pPr lvl="1"/>
            <a:r>
              <a:rPr lang="es-ES_tradnl" dirty="0"/>
              <a:t>TEMAS:</a:t>
            </a:r>
          </a:p>
          <a:p>
            <a:pPr lvl="2"/>
            <a:r>
              <a:rPr lang="es-ES_tradnl" dirty="0"/>
              <a:t>REPASO DE VARIABLES Y FUNCIONES. TRABAJO CON VECTORES, CADENAS.</a:t>
            </a:r>
          </a:p>
          <a:p>
            <a:pPr lvl="2"/>
            <a:r>
              <a:rPr lang="es-ES_tradnl" dirty="0"/>
              <a:t>VARIABLES </a:t>
            </a:r>
            <a:r>
              <a:rPr lang="es-ES_tradnl" dirty="0" err="1"/>
              <a:t>TEMAs</a:t>
            </a:r>
            <a:r>
              <a:rPr lang="es-ES_tradnl" dirty="0"/>
              <a:t> </a:t>
            </a:r>
            <a:r>
              <a:rPr lang="es-ES_tradnl" dirty="0" err="1"/>
              <a:t>NUEVOs</a:t>
            </a:r>
            <a:r>
              <a:rPr lang="es-ES_tradnl" dirty="0"/>
              <a:t>: punteros, matrices , REGISTROS (STRUCT)</a:t>
            </a:r>
          </a:p>
        </p:txBody>
      </p:sp>
    </p:spTree>
    <p:extLst>
      <p:ext uri="{BB962C8B-B14F-4D97-AF65-F5344CB8AC3E}">
        <p14:creationId xmlns:p14="http://schemas.microsoft.com/office/powerpoint/2010/main" val="384133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1B7EB-4BF8-4BC8-9100-F68D87A44B69}"/>
              </a:ext>
            </a:extLst>
          </p:cNvPr>
          <p:cNvSpPr>
            <a:spLocks noGrp="1"/>
          </p:cNvSpPr>
          <p:nvPr>
            <p:ph type="title"/>
          </p:nvPr>
        </p:nvSpPr>
        <p:spPr/>
        <p:txBody>
          <a:bodyPr/>
          <a:lstStyle/>
          <a:p>
            <a:r>
              <a:rPr lang="es-ES_tradnl" dirty="0"/>
              <a:t>contenido</a:t>
            </a:r>
            <a:endParaRPr lang="es-AR" dirty="0"/>
          </a:p>
        </p:txBody>
      </p:sp>
      <p:sp>
        <p:nvSpPr>
          <p:cNvPr id="3" name="Marcador de contenido 2">
            <a:extLst>
              <a:ext uri="{FF2B5EF4-FFF2-40B4-BE49-F238E27FC236}">
                <a16:creationId xmlns:a16="http://schemas.microsoft.com/office/drawing/2014/main" id="{EAAF72BC-D023-48AB-89FA-79B90D82D347}"/>
              </a:ext>
            </a:extLst>
          </p:cNvPr>
          <p:cNvSpPr>
            <a:spLocks noGrp="1"/>
          </p:cNvSpPr>
          <p:nvPr>
            <p:ph sz="quarter" idx="13"/>
          </p:nvPr>
        </p:nvSpPr>
        <p:spPr>
          <a:xfrm>
            <a:off x="913774" y="2107096"/>
            <a:ext cx="10363826" cy="4132387"/>
          </a:xfrm>
        </p:spPr>
        <p:txBody>
          <a:bodyPr>
            <a:normAutofit/>
          </a:bodyPr>
          <a:lstStyle/>
          <a:p>
            <a:r>
              <a:rPr lang="es-ES_tradnl" b="1" dirty="0"/>
              <a:t>Parte 2: EMPEZAMOS A TRABAJAR CON PROGRAMACIÓN ORIENTADA A OBJETOS (</a:t>
            </a:r>
            <a:r>
              <a:rPr lang="es-ES_tradnl" b="1" dirty="0" err="1"/>
              <a:t>p.o.o</a:t>
            </a:r>
            <a:r>
              <a:rPr lang="es-ES_tradnl" b="1" dirty="0"/>
              <a:t>)</a:t>
            </a:r>
          </a:p>
          <a:p>
            <a:pPr lvl="1"/>
            <a:r>
              <a:rPr lang="es-ES_tradnl" dirty="0"/>
              <a:t>TEMAS:</a:t>
            </a:r>
          </a:p>
          <a:p>
            <a:pPr lvl="2"/>
            <a:r>
              <a:rPr lang="es-ES_tradnl" dirty="0"/>
              <a:t>DEFINICIONES: CLASES, OBJETOS.  BASES PARA EL DISEÑO DE CLASES. CODIFICACIÓN EN C++.</a:t>
            </a:r>
          </a:p>
          <a:p>
            <a:pPr lvl="2"/>
            <a:r>
              <a:rPr lang="es-ES_tradnl" dirty="0"/>
              <a:t>MECANISMOS PARA EL DISEÑO DE CLASES: HERENCIA Y COMPOSICIÓN</a:t>
            </a:r>
          </a:p>
          <a:p>
            <a:pPr lvl="2"/>
            <a:r>
              <a:rPr lang="es-ES_tradnl" dirty="0"/>
              <a:t>SOBRECARGA DE OPERADORES Y FUNCIONES</a:t>
            </a:r>
          </a:p>
          <a:p>
            <a:pPr lvl="2"/>
            <a:r>
              <a:rPr lang="es-ES_tradnl" dirty="0"/>
              <a:t>ASIGNACIÓN DINÁMICA EN C++</a:t>
            </a:r>
            <a:br>
              <a:rPr lang="es-ES_tradnl" dirty="0"/>
            </a:br>
            <a:endParaRPr lang="es-ES_tradnl" dirty="0"/>
          </a:p>
          <a:p>
            <a:pPr lvl="1"/>
            <a:r>
              <a:rPr lang="es-ES_tradnl" sz="1600" b="1" dirty="0"/>
              <a:t>ARCHIVOS:</a:t>
            </a:r>
            <a:r>
              <a:rPr lang="es-ES_tradnl" sz="1600" dirty="0"/>
              <a:t> DEFINICIÓN</a:t>
            </a:r>
            <a:r>
              <a:rPr lang="es-ES_tradnl" dirty="0"/>
              <a:t>. UTILIDAD. Tipos de archivos. Operaciones con archivos</a:t>
            </a:r>
          </a:p>
          <a:p>
            <a:pPr lvl="1"/>
            <a:r>
              <a:rPr lang="es-ES_tradnl" dirty="0"/>
              <a:t>ESTRUCTURAS DE DATOS COLA Y PILA</a:t>
            </a:r>
            <a:endParaRPr lang="es-AR" dirty="0"/>
          </a:p>
        </p:txBody>
      </p:sp>
    </p:spTree>
    <p:extLst>
      <p:ext uri="{BB962C8B-B14F-4D97-AF65-F5344CB8AC3E}">
        <p14:creationId xmlns:p14="http://schemas.microsoft.com/office/powerpoint/2010/main" val="271982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1B7EB-4BF8-4BC8-9100-F68D87A44B69}"/>
              </a:ext>
            </a:extLst>
          </p:cNvPr>
          <p:cNvSpPr>
            <a:spLocks noGrp="1"/>
          </p:cNvSpPr>
          <p:nvPr>
            <p:ph type="title"/>
          </p:nvPr>
        </p:nvSpPr>
        <p:spPr/>
        <p:txBody>
          <a:bodyPr/>
          <a:lstStyle/>
          <a:p>
            <a:r>
              <a:rPr lang="es-ES_tradnl" dirty="0"/>
              <a:t>contenido</a:t>
            </a:r>
            <a:endParaRPr lang="es-AR" dirty="0"/>
          </a:p>
        </p:txBody>
      </p:sp>
      <p:sp>
        <p:nvSpPr>
          <p:cNvPr id="3" name="Marcador de contenido 2">
            <a:extLst>
              <a:ext uri="{FF2B5EF4-FFF2-40B4-BE49-F238E27FC236}">
                <a16:creationId xmlns:a16="http://schemas.microsoft.com/office/drawing/2014/main" id="{EAAF72BC-D023-48AB-89FA-79B90D82D347}"/>
              </a:ext>
            </a:extLst>
          </p:cNvPr>
          <p:cNvSpPr>
            <a:spLocks noGrp="1"/>
          </p:cNvSpPr>
          <p:nvPr>
            <p:ph sz="quarter" idx="13"/>
          </p:nvPr>
        </p:nvSpPr>
        <p:spPr>
          <a:xfrm>
            <a:off x="913774" y="2107096"/>
            <a:ext cx="10363826" cy="4132387"/>
          </a:xfrm>
        </p:spPr>
        <p:txBody>
          <a:bodyPr>
            <a:normAutofit/>
          </a:bodyPr>
          <a:lstStyle/>
          <a:p>
            <a:r>
              <a:rPr lang="es-ES_tradnl" b="1" dirty="0"/>
              <a:t>PARCIALES:</a:t>
            </a:r>
          </a:p>
          <a:p>
            <a:pPr marL="0" indent="0">
              <a:buNone/>
            </a:pPr>
            <a:br>
              <a:rPr lang="es-ES_tradnl" dirty="0"/>
            </a:br>
            <a:endParaRPr lang="es-ES_tradnl" dirty="0"/>
          </a:p>
          <a:p>
            <a:pPr lvl="1"/>
            <a:r>
              <a:rPr lang="es-ES_tradnl" sz="1600" b="1" dirty="0"/>
              <a:t>Primer parcial: </a:t>
            </a:r>
            <a:r>
              <a:rPr lang="es-ES_tradnl" sz="1600" dirty="0"/>
              <a:t>CONSISTE EN LA RESOLUCIÓN DE UN conjunto de </a:t>
            </a:r>
            <a:r>
              <a:rPr lang="es-ES_tradnl" sz="1600" dirty="0" err="1"/>
              <a:t>ENUNCIADOs</a:t>
            </a:r>
            <a:r>
              <a:rPr lang="es-ES_tradnl" sz="1600" dirty="0"/>
              <a:t> PROBLEMA basados en estructuras de datos avanzadas, y conceptos básicos de POO. SE ENTREGA a cada estudiante EN LA FECHA DEL PARCIAL. </a:t>
            </a:r>
            <a:br>
              <a:rPr lang="es-ES_tradnl" sz="1600" dirty="0"/>
            </a:br>
            <a:endParaRPr lang="es-ES_tradnl" sz="1600" b="1" dirty="0"/>
          </a:p>
          <a:p>
            <a:pPr lvl="1"/>
            <a:r>
              <a:rPr lang="es-ES_tradnl" sz="1600" b="1" dirty="0"/>
              <a:t>SEGUNDO PARCIAL:</a:t>
            </a:r>
            <a:r>
              <a:rPr lang="es-ES_tradnl" sz="1600" dirty="0"/>
              <a:t> CONSISTE EN LA RESOLUCIÓN DE UN conjunto de </a:t>
            </a:r>
            <a:r>
              <a:rPr lang="es-ES_tradnl" sz="1600" dirty="0" err="1"/>
              <a:t>ENUNCIADOs</a:t>
            </a:r>
            <a:r>
              <a:rPr lang="es-ES_tradnl" sz="1600" dirty="0"/>
              <a:t> PROBLEMA basados en archivos. SE ENTREGA a cada estudiante EN LA FECHA DEL PARCIAL. </a:t>
            </a:r>
            <a:br>
              <a:rPr lang="es-ES_tradnl" sz="1600" dirty="0"/>
            </a:br>
            <a:r>
              <a:rPr lang="es-ES_tradnl" sz="1600" dirty="0"/>
              <a:t>INCLUYE LOS TEMAS VISTOS HASTA EL MOMENTO</a:t>
            </a:r>
            <a:r>
              <a:rPr lang="es-ES_tradnl" dirty="0"/>
              <a:t>.</a:t>
            </a:r>
            <a:br>
              <a:rPr lang="es-ES_tradnl" dirty="0"/>
            </a:br>
            <a:endParaRPr lang="es-ES_tradnl" dirty="0"/>
          </a:p>
          <a:p>
            <a:pPr lvl="1"/>
            <a:endParaRPr lang="es-AR" dirty="0"/>
          </a:p>
        </p:txBody>
      </p:sp>
    </p:spTree>
    <p:extLst>
      <p:ext uri="{BB962C8B-B14F-4D97-AF65-F5344CB8AC3E}">
        <p14:creationId xmlns:p14="http://schemas.microsoft.com/office/powerpoint/2010/main" val="17229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FF08B-9F1D-4E99-A240-C7A977D48E13}"/>
              </a:ext>
            </a:extLst>
          </p:cNvPr>
          <p:cNvSpPr>
            <a:spLocks noGrp="1"/>
          </p:cNvSpPr>
          <p:nvPr>
            <p:ph type="title"/>
          </p:nvPr>
        </p:nvSpPr>
        <p:spPr/>
        <p:txBody>
          <a:bodyPr>
            <a:normAutofit/>
          </a:bodyPr>
          <a:lstStyle/>
          <a:p>
            <a:r>
              <a:rPr lang="es-ES_tradnl" sz="3200" dirty="0"/>
              <a:t>TP Final: proyecto de software de manejo </a:t>
            </a:r>
            <a:br>
              <a:rPr lang="es-ES_tradnl" sz="3200" dirty="0"/>
            </a:br>
            <a:r>
              <a:rPr lang="es-ES_tradnl" sz="3200" dirty="0"/>
              <a:t>de archivos con clases (o juego)</a:t>
            </a:r>
            <a:endParaRPr lang="es-AR" sz="3200" dirty="0"/>
          </a:p>
        </p:txBody>
      </p:sp>
      <p:sp>
        <p:nvSpPr>
          <p:cNvPr id="3" name="Marcador de contenido 2">
            <a:extLst>
              <a:ext uri="{FF2B5EF4-FFF2-40B4-BE49-F238E27FC236}">
                <a16:creationId xmlns:a16="http://schemas.microsoft.com/office/drawing/2014/main" id="{F02E4BC4-88D6-403E-8BF9-0819E2F6C9F2}"/>
              </a:ext>
            </a:extLst>
          </p:cNvPr>
          <p:cNvSpPr>
            <a:spLocks noGrp="1"/>
          </p:cNvSpPr>
          <p:nvPr>
            <p:ph sz="quarter" idx="13"/>
          </p:nvPr>
        </p:nvSpPr>
        <p:spPr/>
        <p:txBody>
          <a:bodyPr>
            <a:normAutofit fontScale="85000" lnSpcReduction="10000"/>
          </a:bodyPr>
          <a:lstStyle/>
          <a:p>
            <a:r>
              <a:rPr lang="es-ES_tradnl" dirty="0"/>
              <a:t>Comprende los siguientes pasos (en laboratorio </a:t>
            </a:r>
            <a:r>
              <a:rPr lang="es-ES_tradnl" dirty="0" err="1"/>
              <a:t>ii</a:t>
            </a:r>
            <a:r>
              <a:rPr lang="es-ES_tradnl" dirty="0"/>
              <a:t>):</a:t>
            </a:r>
          </a:p>
          <a:p>
            <a:pPr lvl="1"/>
            <a:r>
              <a:rPr lang="es-ES_tradnl" dirty="0"/>
              <a:t>Presentación del grupo y el tema</a:t>
            </a:r>
          </a:p>
          <a:p>
            <a:pPr lvl="1"/>
            <a:r>
              <a:rPr lang="es-ES_tradnl" dirty="0"/>
              <a:t>Presentación de informe sobre el programa</a:t>
            </a:r>
          </a:p>
          <a:p>
            <a:pPr lvl="1"/>
            <a:r>
              <a:rPr lang="es-ES_tradnl" dirty="0">
                <a:highlight>
                  <a:srgbClr val="FFFF00"/>
                </a:highlight>
              </a:rPr>
              <a:t>Presentación del prototipo </a:t>
            </a:r>
            <a:r>
              <a:rPr lang="es-ES_tradnl" dirty="0"/>
              <a:t>(proyecto sin terminar, pero con la funcionalidad básicas desarrollada</a:t>
            </a:r>
          </a:p>
          <a:p>
            <a:pPr lvl="1"/>
            <a:r>
              <a:rPr lang="es-ES_tradnl" dirty="0"/>
              <a:t>Presentación del proyecto terminado</a:t>
            </a:r>
            <a:br>
              <a:rPr lang="es-ES_tradnl" dirty="0"/>
            </a:br>
            <a:endParaRPr lang="es-ES_tradnl" dirty="0"/>
          </a:p>
          <a:p>
            <a:r>
              <a:rPr lang="es-ES_tradnl" dirty="0"/>
              <a:t>Importante: el proyecto final de laboratorio </a:t>
            </a:r>
            <a:r>
              <a:rPr lang="es-ES_tradnl" dirty="0" err="1"/>
              <a:t>ii</a:t>
            </a:r>
            <a:r>
              <a:rPr lang="es-ES_tradnl" dirty="0"/>
              <a:t> puede ser utilizado como el </a:t>
            </a:r>
            <a:r>
              <a:rPr lang="es-ES_tradnl" dirty="0" err="1"/>
              <a:t>tp</a:t>
            </a:r>
            <a:r>
              <a:rPr lang="es-ES_tradnl" dirty="0"/>
              <a:t> final requerido por la materia programación </a:t>
            </a:r>
            <a:r>
              <a:rPr lang="es-ES_tradnl" dirty="0" err="1"/>
              <a:t>ii</a:t>
            </a:r>
            <a:r>
              <a:rPr lang="es-ES_tradnl" dirty="0"/>
              <a:t> (nivel prototipo)</a:t>
            </a:r>
          </a:p>
          <a:p>
            <a:r>
              <a:rPr lang="es-ES_tradnl" dirty="0"/>
              <a:t>Si ya cursaron y aprobaron la materia laboratorio </a:t>
            </a:r>
            <a:r>
              <a:rPr lang="es-ES_tradnl" dirty="0" err="1"/>
              <a:t>ii</a:t>
            </a:r>
            <a:r>
              <a:rPr lang="es-ES_tradnl" dirty="0"/>
              <a:t> no es necesaria su presentación</a:t>
            </a:r>
            <a:endParaRPr lang="es-AR" dirty="0"/>
          </a:p>
        </p:txBody>
      </p:sp>
    </p:spTree>
    <p:extLst>
      <p:ext uri="{BB962C8B-B14F-4D97-AF65-F5344CB8AC3E}">
        <p14:creationId xmlns:p14="http://schemas.microsoft.com/office/powerpoint/2010/main" val="398888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0985B-BD25-426D-AB28-AF62C33D0B46}"/>
              </a:ext>
            </a:extLst>
          </p:cNvPr>
          <p:cNvSpPr>
            <a:spLocks noGrp="1"/>
          </p:cNvSpPr>
          <p:nvPr>
            <p:ph type="title"/>
          </p:nvPr>
        </p:nvSpPr>
        <p:spPr/>
        <p:txBody>
          <a:bodyPr/>
          <a:lstStyle/>
          <a:p>
            <a:r>
              <a:rPr lang="es-ES_tradnl" dirty="0"/>
              <a:t>repaso</a:t>
            </a:r>
            <a:endParaRPr lang="es-AR" dirty="0"/>
          </a:p>
        </p:txBody>
      </p:sp>
      <p:sp>
        <p:nvSpPr>
          <p:cNvPr id="3" name="Marcador de contenido 2">
            <a:extLst>
              <a:ext uri="{FF2B5EF4-FFF2-40B4-BE49-F238E27FC236}">
                <a16:creationId xmlns:a16="http://schemas.microsoft.com/office/drawing/2014/main" id="{26B18252-BDE8-49DB-BF7D-A336FB44B603}"/>
              </a:ext>
            </a:extLst>
          </p:cNvPr>
          <p:cNvSpPr>
            <a:spLocks noGrp="1"/>
          </p:cNvSpPr>
          <p:nvPr>
            <p:ph sz="quarter" idx="13"/>
          </p:nvPr>
        </p:nvSpPr>
        <p:spPr/>
        <p:txBody>
          <a:bodyPr/>
          <a:lstStyle/>
          <a:p>
            <a:r>
              <a:rPr lang="es-ES_tradnl" dirty="0"/>
              <a:t>Variables</a:t>
            </a:r>
          </a:p>
          <a:p>
            <a:r>
              <a:rPr lang="es-ES_tradnl"/>
              <a:t>funciones</a:t>
            </a:r>
            <a:endParaRPr lang="es-AR"/>
          </a:p>
        </p:txBody>
      </p:sp>
    </p:spTree>
    <p:extLst>
      <p:ext uri="{BB962C8B-B14F-4D97-AF65-F5344CB8AC3E}">
        <p14:creationId xmlns:p14="http://schemas.microsoft.com/office/powerpoint/2010/main" val="85483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1E80E-7A6A-4F24-B33E-C04A576B6318}"/>
              </a:ext>
            </a:extLst>
          </p:cNvPr>
          <p:cNvSpPr>
            <a:spLocks noGrp="1"/>
          </p:cNvSpPr>
          <p:nvPr>
            <p:ph type="title"/>
          </p:nvPr>
        </p:nvSpPr>
        <p:spPr/>
        <p:txBody>
          <a:bodyPr/>
          <a:lstStyle/>
          <a:p>
            <a:r>
              <a:rPr lang="es-ES_tradnl" dirty="0"/>
              <a:t>variables</a:t>
            </a:r>
            <a:endParaRPr lang="es-AR" dirty="0"/>
          </a:p>
        </p:txBody>
      </p:sp>
      <p:sp>
        <p:nvSpPr>
          <p:cNvPr id="3" name="Marcador de contenido 2">
            <a:extLst>
              <a:ext uri="{FF2B5EF4-FFF2-40B4-BE49-F238E27FC236}">
                <a16:creationId xmlns:a16="http://schemas.microsoft.com/office/drawing/2014/main" id="{1F6F90F9-7D2C-4DF5-9A3A-EE5AD411C4BB}"/>
              </a:ext>
            </a:extLst>
          </p:cNvPr>
          <p:cNvSpPr>
            <a:spLocks noGrp="1"/>
          </p:cNvSpPr>
          <p:nvPr>
            <p:ph sz="quarter" idx="13"/>
          </p:nvPr>
        </p:nvSpPr>
        <p:spPr/>
        <p:txBody>
          <a:bodyPr/>
          <a:lstStyle/>
          <a:p>
            <a:r>
              <a:rPr lang="es-ES_tradnl" dirty="0" err="1"/>
              <a:t>Clasificacion</a:t>
            </a:r>
            <a:r>
              <a:rPr lang="es-ES_tradnl" dirty="0"/>
              <a:t>: 	</a:t>
            </a:r>
          </a:p>
          <a:p>
            <a:pPr lvl="1"/>
            <a:r>
              <a:rPr lang="es-ES_tradnl" dirty="0"/>
              <a:t>tipo (que puede almacenar): </a:t>
            </a:r>
            <a:r>
              <a:rPr lang="es-ES_tradnl" cap="none" dirty="0" err="1"/>
              <a:t>int</a:t>
            </a:r>
            <a:r>
              <a:rPr lang="es-ES_tradnl" cap="none" dirty="0"/>
              <a:t>, </a:t>
            </a:r>
            <a:r>
              <a:rPr lang="es-ES_tradnl" cap="none" dirty="0" err="1"/>
              <a:t>float</a:t>
            </a:r>
            <a:r>
              <a:rPr lang="es-ES_tradnl" cap="none" dirty="0"/>
              <a:t>, </a:t>
            </a:r>
            <a:r>
              <a:rPr lang="es-ES_tradnl" cap="none" dirty="0" err="1"/>
              <a:t>char</a:t>
            </a:r>
            <a:r>
              <a:rPr lang="es-ES_tradnl" cap="none" dirty="0"/>
              <a:t>, direcciones de tipo definido. Todos los lenguajes tienen tipos de datos definidos (se los suele llamar primitivos o integrados), y proveen mecanismos para que el usuario pueda definir nuevos tipo. En nuestro caso vamos a crear nuevos tipos de datos con </a:t>
            </a:r>
            <a:r>
              <a:rPr lang="es-ES_tradnl" cap="none" dirty="0" err="1"/>
              <a:t>struct</a:t>
            </a:r>
            <a:r>
              <a:rPr lang="es-ES_tradnl" cap="none" dirty="0"/>
              <a:t> y clases.</a:t>
            </a:r>
            <a:br>
              <a:rPr lang="es-ES_tradnl" cap="none" dirty="0"/>
            </a:br>
            <a:endParaRPr lang="es-ES_tradnl" dirty="0"/>
          </a:p>
          <a:p>
            <a:pPr lvl="1"/>
            <a:r>
              <a:rPr lang="es-ES_tradnl" dirty="0"/>
              <a:t>cantidad de elementos que contiene: variables simples, vectores, matrices</a:t>
            </a:r>
            <a:br>
              <a:rPr lang="es-ES_tradnl" dirty="0"/>
            </a:br>
            <a:endParaRPr lang="es-ES_tradnl" dirty="0"/>
          </a:p>
          <a:p>
            <a:pPr lvl="1"/>
            <a:r>
              <a:rPr lang="es-ES_tradnl" dirty="0"/>
              <a:t>Alcance: locales y globales </a:t>
            </a:r>
            <a:endParaRPr lang="es-AR" dirty="0"/>
          </a:p>
        </p:txBody>
      </p:sp>
    </p:spTree>
    <p:extLst>
      <p:ext uri="{BB962C8B-B14F-4D97-AF65-F5344CB8AC3E}">
        <p14:creationId xmlns:p14="http://schemas.microsoft.com/office/powerpoint/2010/main" val="293470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35DF0D-6AE1-4633-B0F3-9762A696365D}"/>
              </a:ext>
            </a:extLst>
          </p:cNvPr>
          <p:cNvSpPr>
            <a:spLocks noGrp="1"/>
          </p:cNvSpPr>
          <p:nvPr>
            <p:ph type="title"/>
          </p:nvPr>
        </p:nvSpPr>
        <p:spPr/>
        <p:txBody>
          <a:bodyPr/>
          <a:lstStyle/>
          <a:p>
            <a:r>
              <a:rPr lang="es-ES_tradnl" dirty="0"/>
              <a:t>Variables compuestas: vectores y matrices</a:t>
            </a:r>
            <a:endParaRPr lang="es-AR" dirty="0"/>
          </a:p>
        </p:txBody>
      </p:sp>
      <p:sp>
        <p:nvSpPr>
          <p:cNvPr id="3" name="Marcador de contenido 2">
            <a:extLst>
              <a:ext uri="{FF2B5EF4-FFF2-40B4-BE49-F238E27FC236}">
                <a16:creationId xmlns:a16="http://schemas.microsoft.com/office/drawing/2014/main" id="{1EA18992-CE94-422A-B03E-F318EE70E822}"/>
              </a:ext>
            </a:extLst>
          </p:cNvPr>
          <p:cNvSpPr>
            <a:spLocks noGrp="1"/>
          </p:cNvSpPr>
          <p:nvPr>
            <p:ph sz="quarter" idx="13"/>
          </p:nvPr>
        </p:nvSpPr>
        <p:spPr/>
        <p:txBody>
          <a:bodyPr>
            <a:normAutofit/>
          </a:bodyPr>
          <a:lstStyle/>
          <a:p>
            <a:r>
              <a:rPr lang="es-ES_tradnl" dirty="0"/>
              <a:t>Se las suele denominar array (a veces en la traducción española arreglos)</a:t>
            </a:r>
            <a:br>
              <a:rPr lang="es-ES_tradnl" dirty="0"/>
            </a:br>
            <a:endParaRPr lang="es-ES_tradnl" dirty="0"/>
          </a:p>
          <a:p>
            <a:r>
              <a:rPr lang="es-ES_tradnl" dirty="0"/>
              <a:t>Pueden tener una dimensión (vectores) O varias (matrices)</a:t>
            </a:r>
          </a:p>
          <a:p>
            <a:r>
              <a:rPr lang="es-ES_tradnl" dirty="0"/>
              <a:t>En todos los casos solo se pueden utilizar si se conoce previamente la cantidad de elementos que contendrán. </a:t>
            </a:r>
            <a:r>
              <a:rPr lang="es-ES_tradnl" dirty="0">
                <a:highlight>
                  <a:srgbClr val="FFFF00"/>
                </a:highlight>
              </a:rPr>
              <a:t>Nunca se debe declarar un array con una variable para dimensionarlo </a:t>
            </a:r>
            <a:r>
              <a:rPr lang="es-ES_tradnl" cap="none" dirty="0">
                <a:highlight>
                  <a:srgbClr val="FFFF00"/>
                </a:highlight>
              </a:rPr>
              <a:t>(</a:t>
            </a:r>
            <a:r>
              <a:rPr lang="es-ES_tradnl" cap="none" dirty="0" err="1">
                <a:highlight>
                  <a:srgbClr val="FFFF00"/>
                </a:highlight>
              </a:rPr>
              <a:t>int</a:t>
            </a:r>
            <a:r>
              <a:rPr lang="es-ES_tradnl" cap="none" dirty="0">
                <a:highlight>
                  <a:srgbClr val="FFFF00"/>
                </a:highlight>
              </a:rPr>
              <a:t> a=5; </a:t>
            </a:r>
            <a:r>
              <a:rPr lang="es-ES_tradnl" cap="none" dirty="0" err="1">
                <a:highlight>
                  <a:srgbClr val="FFFF00"/>
                </a:highlight>
              </a:rPr>
              <a:t>int</a:t>
            </a:r>
            <a:r>
              <a:rPr lang="es-ES_tradnl" cap="none" dirty="0">
                <a:highlight>
                  <a:srgbClr val="FFFF00"/>
                </a:highlight>
              </a:rPr>
              <a:t> </a:t>
            </a:r>
            <a:r>
              <a:rPr lang="es-ES_tradnl" cap="none" dirty="0" err="1">
                <a:highlight>
                  <a:srgbClr val="FFFF00"/>
                </a:highlight>
              </a:rPr>
              <a:t>vec</a:t>
            </a:r>
            <a:r>
              <a:rPr lang="es-ES_tradnl" cap="none" dirty="0">
                <a:highlight>
                  <a:srgbClr val="FFFF00"/>
                </a:highlight>
              </a:rPr>
              <a:t>[a];)</a:t>
            </a:r>
            <a:endParaRPr lang="es-ES_tradnl" dirty="0">
              <a:highlight>
                <a:srgbClr val="FFFF00"/>
              </a:highlight>
            </a:endParaRPr>
          </a:p>
          <a:p>
            <a:r>
              <a:rPr lang="es-ES_tradnl" dirty="0"/>
              <a:t>Pueden ser de cualquiera de los tipos de datos conocidos (o que se conocerán más adelante)</a:t>
            </a:r>
            <a:endParaRPr lang="es-AR" dirty="0"/>
          </a:p>
        </p:txBody>
      </p:sp>
    </p:spTree>
    <p:extLst>
      <p:ext uri="{BB962C8B-B14F-4D97-AF65-F5344CB8AC3E}">
        <p14:creationId xmlns:p14="http://schemas.microsoft.com/office/powerpoint/2010/main" val="3167556357"/>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4806</TotalTime>
  <Words>2045</Words>
  <Application>Microsoft Office PowerPoint</Application>
  <PresentationFormat>Panorámica</PresentationFormat>
  <Paragraphs>134</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Tw Cen MT</vt:lpstr>
      <vt:lpstr>Gota</vt:lpstr>
      <vt:lpstr>PROGRAMACION II - 2021</vt:lpstr>
      <vt:lpstr>Características de la materia</vt:lpstr>
      <vt:lpstr>contenido</vt:lpstr>
      <vt:lpstr>contenido</vt:lpstr>
      <vt:lpstr>contenido</vt:lpstr>
      <vt:lpstr>TP Final: proyecto de software de manejo  de archivos con clases (o juego)</vt:lpstr>
      <vt:lpstr>repaso</vt:lpstr>
      <vt:lpstr>variables</vt:lpstr>
      <vt:lpstr>Variables compuestas: vectores y matrices</vt:lpstr>
      <vt:lpstr>ARRAYS. USO</vt:lpstr>
      <vt:lpstr>VECTORES DE CARACTERES</vt:lpstr>
      <vt:lpstr>matrices</vt:lpstr>
      <vt:lpstr>Arrays. FUNCIONALIDAD</vt:lpstr>
      <vt:lpstr>RESUMEN VECTOR</vt:lpstr>
      <vt:lpstr>RESUMEN VECTOR</vt:lpstr>
      <vt:lpstr>RESUMEN matriz</vt:lpstr>
      <vt:lpstr>RESUMEN matriz</vt:lpstr>
      <vt:lpstr>RESUMEN VECTOR de caracteres (cadenas)</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de computación II - 2020</dc:title>
  <dc:creator>Daniel Kloster</dc:creator>
  <cp:lastModifiedBy>Daniel Kloster</cp:lastModifiedBy>
  <cp:revision>35</cp:revision>
  <dcterms:created xsi:type="dcterms:W3CDTF">2020-03-19T11:21:06Z</dcterms:created>
  <dcterms:modified xsi:type="dcterms:W3CDTF">2021-03-15T20:20:01Z</dcterms:modified>
</cp:coreProperties>
</file>