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custDataLst>
    <p:tags r:id="rId1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2220"/>
          </a:xfrm>
          <a:custGeom>
            <a:avLst/>
            <a:gdLst/>
            <a:ahLst/>
            <a:cxnLst/>
            <a:rect l="l" t="t" r="r" b="b"/>
            <a:pathLst>
              <a:path w="11683365" h="6332220">
                <a:moveTo>
                  <a:pt x="11682984" y="0"/>
                </a:moveTo>
                <a:lnTo>
                  <a:pt x="0" y="0"/>
                </a:lnTo>
                <a:lnTo>
                  <a:pt x="0" y="6332220"/>
                </a:lnTo>
                <a:lnTo>
                  <a:pt x="11682984" y="6332220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5790" y="1197102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5908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860041"/>
            <a:ext cx="103581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736" y="1702434"/>
            <a:ext cx="10574527" cy="278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21637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Keras</a:t>
            </a:r>
            <a:r>
              <a:rPr spc="-5" dirty="0"/>
              <a:t>深度学习入门与实战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736" y="1702434"/>
            <a:ext cx="5451475" cy="278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支持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RNN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各种变体：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687705" marR="2175510">
              <a:lnSpc>
                <a:spcPts val="8690"/>
              </a:lnSpc>
              <a:spcBef>
                <a:spcPts val="805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la</a:t>
            </a:r>
            <a:r>
              <a:rPr sz="3600" spc="-20" dirty="0"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3600" spc="2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s.LSTM 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layers.GRU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612" y="378967"/>
            <a:ext cx="4039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5" dirty="0">
                <a:solidFill>
                  <a:srgbClr val="000000"/>
                </a:solidFill>
              </a:rPr>
              <a:t>K</a:t>
            </a:r>
            <a:r>
              <a:rPr sz="4800" spc="-5" dirty="0">
                <a:solidFill>
                  <a:srgbClr val="000000"/>
                </a:solidFill>
              </a:rPr>
              <a:t>era</a:t>
            </a:r>
            <a:r>
              <a:rPr sz="4800" spc="5" dirty="0">
                <a:solidFill>
                  <a:srgbClr val="000000"/>
                </a:solidFill>
              </a:rPr>
              <a:t>s</a:t>
            </a:r>
            <a:r>
              <a:rPr sz="4800" dirty="0">
                <a:solidFill>
                  <a:srgbClr val="000000"/>
                </a:solidFill>
              </a:rPr>
              <a:t>中的实现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60041"/>
            <a:ext cx="3074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谢谢大家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065731"/>
            <a:ext cx="63322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RNN</a:t>
            </a:r>
            <a:r>
              <a:rPr spc="-5" dirty="0"/>
              <a:t>循环神经网络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1554607"/>
            <a:ext cx="10999470" cy="3964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RNN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的主要用来处理序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列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数据。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0000"/>
              </a:lnSpc>
              <a:spcBef>
                <a:spcPts val="220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在传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统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的神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经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网络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模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型中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是从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输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入层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隐含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层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再到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输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出层，  层与层之间是全连接的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每层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之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间的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节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点是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无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连接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。但是 这种普通的神经网络对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于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很多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问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题却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无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能无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力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。例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，你要 预测句子的下一个单词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什么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一般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需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要用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前面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单词，  因为一个句子中前后单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词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并不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独立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612" y="374345"/>
            <a:ext cx="4275455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spc="25" dirty="0">
                <a:solidFill>
                  <a:srgbClr val="000000"/>
                </a:solidFill>
              </a:rPr>
              <a:t>什么是</a:t>
            </a:r>
            <a:r>
              <a:rPr sz="5300" spc="20" dirty="0">
                <a:solidFill>
                  <a:srgbClr val="000000"/>
                </a:solidFill>
              </a:rPr>
              <a:t>RN</a:t>
            </a:r>
            <a:r>
              <a:rPr sz="5300" spc="15" dirty="0">
                <a:solidFill>
                  <a:srgbClr val="000000"/>
                </a:solidFill>
              </a:rPr>
              <a:t>N</a:t>
            </a:r>
            <a:r>
              <a:rPr sz="5300" spc="30" dirty="0">
                <a:solidFill>
                  <a:srgbClr val="000000"/>
                </a:solidFill>
              </a:rPr>
              <a:t>？</a:t>
            </a:r>
            <a:endParaRPr sz="5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50" y="1543052"/>
            <a:ext cx="10709910" cy="411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RNN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之所以称为循环神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经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网路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即一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序列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前的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输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出与前 面的输出也有关。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17475" algn="just">
              <a:lnSpc>
                <a:spcPct val="130000"/>
              </a:lnSpc>
              <a:spcBef>
                <a:spcPts val="220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具体的表现形式为网络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会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对前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面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的信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息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进行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记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忆并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应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用于当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前输出的计算中，即隐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藏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层之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间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的节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不再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无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连接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是有连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接的，并且隐藏层的输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入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不仅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包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括输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入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层的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输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出还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包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括上一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时刻隐藏层的输出。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391744"/>
            <a:ext cx="38531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什么是RNN</a:t>
            </a:r>
            <a:r>
              <a:rPr sz="4800" dirty="0">
                <a:solidFill>
                  <a:srgbClr val="000000"/>
                </a:solidFill>
              </a:rPr>
              <a:t>？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393572"/>
            <a:ext cx="2633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RNN</a:t>
            </a:r>
            <a:r>
              <a:rPr sz="4800" dirty="0">
                <a:solidFill>
                  <a:srgbClr val="000000"/>
                </a:solidFill>
              </a:rPr>
              <a:t>图示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7844" y="1667255"/>
            <a:ext cx="10096500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131" y="1668897"/>
            <a:ext cx="10583545" cy="309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40000"/>
              </a:lnSpc>
              <a:spcBef>
                <a:spcPts val="105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Long</a:t>
            </a:r>
            <a:r>
              <a:rPr sz="36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15" dirty="0">
                <a:latin typeface="微软雅黑" panose="020B0503020204020204" charset="-122"/>
                <a:cs typeface="微软雅黑" panose="020B0503020204020204" charset="-122"/>
              </a:rPr>
              <a:t>Short</a:t>
            </a:r>
            <a:r>
              <a:rPr sz="36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105" dirty="0">
                <a:latin typeface="微软雅黑" panose="020B0503020204020204" charset="-122"/>
                <a:cs typeface="微软雅黑" panose="020B0503020204020204" charset="-122"/>
              </a:rPr>
              <a:t>Term</a:t>
            </a:r>
            <a:r>
              <a:rPr sz="36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网络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——</a:t>
            </a:r>
            <a:r>
              <a:rPr sz="36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一般就叫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做</a:t>
            </a:r>
            <a:r>
              <a:rPr sz="36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LSTM —— 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是一种</a:t>
            </a:r>
            <a:r>
              <a:rPr sz="36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RNN</a:t>
            </a:r>
            <a:r>
              <a:rPr sz="3600" spc="-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特殊的类型，可以学习长期依赖信息。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在很多问题，LSTM</a:t>
            </a:r>
            <a:r>
              <a:rPr sz="36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都取得相当巨大的成功，并得到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了广泛的使用，它是RNN事实上的标准。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612" y="391744"/>
            <a:ext cx="30359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LSTM</a:t>
            </a:r>
            <a:r>
              <a:rPr sz="4800" spc="-75" dirty="0">
                <a:solidFill>
                  <a:srgbClr val="000000"/>
                </a:solidFill>
              </a:rPr>
              <a:t> </a:t>
            </a:r>
            <a:r>
              <a:rPr sz="4800" spc="-5" dirty="0">
                <a:solidFill>
                  <a:srgbClr val="000000"/>
                </a:solidFill>
              </a:rPr>
              <a:t>网络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281" y="1805602"/>
            <a:ext cx="10810240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5"/>
              </a:spcBef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LSTM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的窍门在于拥有一个固定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权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自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连接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以及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个 线性激活函数，因此其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局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部偏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导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是中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281" y="4607814"/>
            <a:ext cx="10596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这样的话，误差就能在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间步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传递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而不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会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消失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爆炸。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8612" y="391744"/>
            <a:ext cx="30359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LSTM</a:t>
            </a:r>
            <a:r>
              <a:rPr sz="4800" spc="-75" dirty="0">
                <a:solidFill>
                  <a:srgbClr val="000000"/>
                </a:solidFill>
              </a:rPr>
              <a:t> </a:t>
            </a:r>
            <a:r>
              <a:rPr sz="4800" spc="-5" dirty="0">
                <a:solidFill>
                  <a:srgbClr val="000000"/>
                </a:solidFill>
              </a:rPr>
              <a:t>网络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281" y="2013051"/>
            <a:ext cx="1057148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LSTM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通过门对通过的信息进行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控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制：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门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是一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种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让信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息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选择 式通过的方法。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281" y="4619955"/>
            <a:ext cx="104514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LSTM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通过门可以让信息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不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通过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完全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通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过、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通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过一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部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份。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8612" y="405510"/>
            <a:ext cx="30359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LSTM</a:t>
            </a:r>
            <a:r>
              <a:rPr sz="4800" spc="-80" dirty="0">
                <a:solidFill>
                  <a:srgbClr val="000000"/>
                </a:solidFill>
              </a:rPr>
              <a:t> </a:t>
            </a:r>
            <a:r>
              <a:rPr sz="4800" dirty="0">
                <a:solidFill>
                  <a:srgbClr val="000000"/>
                </a:solidFill>
              </a:rPr>
              <a:t>网络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969084"/>
            <a:ext cx="10732135" cy="2843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GRU</a:t>
            </a:r>
            <a:r>
              <a:rPr sz="32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门限循环单元。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40000"/>
              </a:lnSpc>
              <a:spcBef>
                <a:spcPts val="2210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与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LSTM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相比，GRU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结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构更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加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简单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它有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个更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新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门，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更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新 门决定了内部状态与输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入state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状态的融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合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比例，简单的说，  GRU与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LSTM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网络相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比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，建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构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简单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计算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少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，效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果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相当。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612" y="391744"/>
            <a:ext cx="63538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LSTM</a:t>
            </a:r>
            <a:r>
              <a:rPr sz="4800" spc="-30" dirty="0">
                <a:solidFill>
                  <a:srgbClr val="000000"/>
                </a:solidFill>
              </a:rPr>
              <a:t> </a:t>
            </a:r>
            <a:r>
              <a:rPr sz="4800" spc="-5" dirty="0">
                <a:solidFill>
                  <a:srgbClr val="000000"/>
                </a:solidFill>
              </a:rPr>
              <a:t>网络的变</a:t>
            </a:r>
            <a:r>
              <a:rPr sz="4800" dirty="0">
                <a:solidFill>
                  <a:srgbClr val="000000"/>
                </a:solidFill>
              </a:rPr>
              <a:t>体</a:t>
            </a:r>
            <a:r>
              <a:rPr sz="4800" spc="-30" dirty="0">
                <a:solidFill>
                  <a:srgbClr val="000000"/>
                </a:solidFill>
              </a:rPr>
              <a:t> </a:t>
            </a:r>
            <a:r>
              <a:rPr sz="4800" dirty="0">
                <a:solidFill>
                  <a:srgbClr val="000000"/>
                </a:solidFill>
              </a:rPr>
              <a:t>GRU</a:t>
            </a:r>
            <a:endParaRPr sz="4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WPS 演示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Keras深度学习入门与实战</vt:lpstr>
      <vt:lpstr>RNN循环神经网络</vt:lpstr>
      <vt:lpstr>什么是RNN？</vt:lpstr>
      <vt:lpstr>什么是RNN？</vt:lpstr>
      <vt:lpstr>RNN图示</vt:lpstr>
      <vt:lpstr>LSTM 网络</vt:lpstr>
      <vt:lpstr>LSTM 网络</vt:lpstr>
      <vt:lpstr>LSTM 网络</vt:lpstr>
      <vt:lpstr>LSTM 网络的变体 GRU</vt:lpstr>
      <vt:lpstr>Keras中的实现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1</cp:revision>
  <dcterms:created xsi:type="dcterms:W3CDTF">2022-05-05T08:52:13Z</dcterms:created>
  <dcterms:modified xsi:type="dcterms:W3CDTF">2022-05-05T08:52:13Z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2019-05-12T08:00:00Z</vt:filetime>
  </property>
  <property fmtid="{D5CDD505-2E9C-101B-9397-08002B2CF9AE}" pid="3" name="Creator">
    <vt:lpwstr>Microsoft® PowerPoint® 适用于 Office 365</vt:lpwstr>
  </property>
  <property fmtid="{D5CDD505-2E9C-101B-9397-08002B2CF9AE}" pid="4" name="LastSaved">
    <vt:filetime>2022-05-03T08:00:00Z</vt:filetime>
  </property>
  <property fmtid="{D5CDD505-2E9C-101B-9397-08002B2CF9AE}" pid="5" name="ICV">
    <vt:lpwstr>586E04B89C75434A8AA8B259F63D7571</vt:lpwstr>
  </property>
  <property fmtid="{D5CDD505-2E9C-101B-9397-08002B2CF9AE}" pid="6" name="KSOProductBuildVer">
    <vt:lpwstr>2052-11.1.0.11636</vt:lpwstr>
  </property>
</Properties>
</file>