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custDataLst>
    <p:tags r:id="rId15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612" y="374345"/>
            <a:ext cx="11034775" cy="83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6031" y="265175"/>
            <a:ext cx="11683365" cy="6332220"/>
          </a:xfrm>
          <a:custGeom>
            <a:avLst/>
            <a:gdLst/>
            <a:ahLst/>
            <a:cxnLst/>
            <a:rect l="l" t="t" r="r" b="b"/>
            <a:pathLst>
              <a:path w="11683365" h="6332220">
                <a:moveTo>
                  <a:pt x="11682984" y="0"/>
                </a:moveTo>
                <a:lnTo>
                  <a:pt x="0" y="0"/>
                </a:lnTo>
                <a:lnTo>
                  <a:pt x="0" y="6332220"/>
                </a:lnTo>
                <a:lnTo>
                  <a:pt x="11682984" y="6332220"/>
                </a:lnTo>
                <a:lnTo>
                  <a:pt x="11682984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5790" y="1197102"/>
            <a:ext cx="10983595" cy="0"/>
          </a:xfrm>
          <a:custGeom>
            <a:avLst/>
            <a:gdLst/>
            <a:ahLst/>
            <a:cxnLst/>
            <a:rect l="l" t="t" r="r" b="b"/>
            <a:pathLst>
              <a:path w="10983595">
                <a:moveTo>
                  <a:pt x="0" y="0"/>
                </a:moveTo>
                <a:lnTo>
                  <a:pt x="10983087" y="0"/>
                </a:lnTo>
              </a:path>
            </a:pathLst>
          </a:custGeom>
          <a:ln w="25908">
            <a:solidFill>
              <a:srgbClr val="703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860041"/>
            <a:ext cx="1035812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8131" y="1560703"/>
            <a:ext cx="11095736" cy="4328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821637"/>
            <a:ext cx="885317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Keras</a:t>
            </a:r>
            <a:r>
              <a:rPr spc="-5" dirty="0"/>
              <a:t>深度学习入门与实战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1492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2027377"/>
            <a:ext cx="5365750" cy="1046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700" spc="-5" dirty="0"/>
              <a:t>RN</a:t>
            </a:r>
            <a:r>
              <a:rPr sz="6700" spc="-10" dirty="0"/>
              <a:t>N优化方法</a:t>
            </a:r>
            <a:endParaRPr sz="6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131" y="1654001"/>
            <a:ext cx="10541000" cy="277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一、增加网络容量的通常做法是增加每层单元数或增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加层数。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957580">
              <a:lnSpc>
                <a:spcPct val="100000"/>
              </a:lnSpc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循环层堆叠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612" y="374345"/>
            <a:ext cx="427482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00" spc="20" dirty="0">
                <a:solidFill>
                  <a:srgbClr val="000000"/>
                </a:solidFill>
              </a:rPr>
              <a:t>RN</a:t>
            </a:r>
            <a:r>
              <a:rPr sz="5300" spc="20" dirty="0">
                <a:solidFill>
                  <a:srgbClr val="000000"/>
                </a:solidFill>
              </a:rPr>
              <a:t>N优化方法</a:t>
            </a:r>
            <a:endParaRPr sz="5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131" y="2052904"/>
            <a:ext cx="10863580" cy="299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二、使用循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环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10" dirty="0">
                <a:latin typeface="微软雅黑" panose="020B0503020204020204" charset="-122"/>
                <a:cs typeface="微软雅黑" panose="020B0503020204020204" charset="-122"/>
              </a:rPr>
              <a:t>dropout</a:t>
            </a:r>
            <a:r>
              <a:rPr sz="3600" spc="-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来降低过拟合。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821690">
              <a:lnSpc>
                <a:spcPct val="100000"/>
              </a:lnSpc>
              <a:spcBef>
                <a:spcPts val="3510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对每个时间步应该使用相同的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10" dirty="0">
                <a:latin typeface="微软雅黑" panose="020B0503020204020204" charset="-122"/>
                <a:cs typeface="微软雅黑" panose="020B0503020204020204" charset="-122"/>
              </a:rPr>
              <a:t>dropout</a:t>
            </a:r>
            <a:r>
              <a:rPr sz="3600" spc="-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掩码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30000"/>
              </a:lnSpc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（dropout</a:t>
            </a:r>
            <a:r>
              <a:rPr sz="3600" spc="-1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mask，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相同模式的舍弃单元），而不是让 </a:t>
            </a:r>
            <a:r>
              <a:rPr sz="3600" spc="-10" dirty="0">
                <a:latin typeface="微软雅黑" panose="020B0503020204020204" charset="-122"/>
                <a:cs typeface="微软雅黑" panose="020B0503020204020204" charset="-122"/>
              </a:rPr>
              <a:t>dropout</a:t>
            </a:r>
            <a:r>
              <a:rPr sz="3600" spc="-5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掩码随着时间步的增加而随机变化。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612" y="374345"/>
            <a:ext cx="427482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00" spc="20" dirty="0">
                <a:solidFill>
                  <a:srgbClr val="000000"/>
                </a:solidFill>
              </a:rPr>
              <a:t>RN</a:t>
            </a:r>
            <a:r>
              <a:rPr sz="5300" spc="20" dirty="0">
                <a:solidFill>
                  <a:srgbClr val="000000"/>
                </a:solidFill>
              </a:rPr>
              <a:t>N优化方法</a:t>
            </a:r>
            <a:endParaRPr sz="5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131" y="1660017"/>
            <a:ext cx="10806430" cy="4523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二、使用循环</a:t>
            </a:r>
            <a:r>
              <a:rPr sz="32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dropout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来降低过拟合。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36600">
              <a:lnSpc>
                <a:spcPct val="100000"/>
              </a:lnSpc>
              <a:spcBef>
                <a:spcPts val="3360"/>
              </a:spcBef>
            </a:pP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Keras</a:t>
            </a:r>
            <a:r>
              <a:rPr sz="3200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的每个循环层都有两个与</a:t>
            </a:r>
            <a:r>
              <a:rPr sz="32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dropout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相关的参数：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35305">
              <a:lnSpc>
                <a:spcPct val="130000"/>
              </a:lnSpc>
              <a:spcBef>
                <a:spcPts val="2195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一个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3200" spc="-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dropout，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它是一个浮点数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指定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该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层输</a:t>
            </a:r>
            <a:r>
              <a:rPr sz="3200" spc="-15" dirty="0">
                <a:latin typeface="微软雅黑" panose="020B0503020204020204" charset="-122"/>
                <a:cs typeface="微软雅黑" panose="020B0503020204020204" charset="-122"/>
              </a:rPr>
              <a:t>入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单元的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dropout</a:t>
            </a:r>
            <a:r>
              <a:rPr sz="32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比率；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30000"/>
              </a:lnSpc>
              <a:spcBef>
                <a:spcPts val="2190"/>
              </a:spcBef>
            </a:pP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另一个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32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recurrent_dropout，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指定循</a:t>
            </a:r>
            <a:r>
              <a:rPr sz="3200" spc="-20" dirty="0">
                <a:latin typeface="微软雅黑" panose="020B0503020204020204" charset="-122"/>
                <a:cs typeface="微软雅黑" panose="020B0503020204020204" charset="-122"/>
              </a:rPr>
              <a:t>环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单元的</a:t>
            </a:r>
            <a:r>
              <a:rPr sz="3200" spc="-6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dropout</a:t>
            </a:r>
            <a:r>
              <a:rPr sz="32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spc="5" dirty="0">
                <a:latin typeface="微软雅黑" panose="020B0503020204020204" charset="-122"/>
                <a:cs typeface="微软雅黑" panose="020B0503020204020204" charset="-122"/>
              </a:rPr>
              <a:t>比 </a:t>
            </a:r>
            <a:r>
              <a:rPr sz="3200" dirty="0">
                <a:latin typeface="微软雅黑" panose="020B0503020204020204" charset="-122"/>
                <a:cs typeface="微软雅黑" panose="020B0503020204020204" charset="-122"/>
              </a:rPr>
              <a:t>率。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612" y="374345"/>
            <a:ext cx="427482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00" spc="20" dirty="0">
                <a:solidFill>
                  <a:srgbClr val="000000"/>
                </a:solidFill>
              </a:rPr>
              <a:t>RN</a:t>
            </a:r>
            <a:r>
              <a:rPr sz="5300" spc="20" dirty="0">
                <a:solidFill>
                  <a:srgbClr val="000000"/>
                </a:solidFill>
              </a:rPr>
              <a:t>N优化方法</a:t>
            </a:r>
            <a:endParaRPr sz="5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131" y="2191588"/>
            <a:ext cx="10878820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三、使用双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向</a:t>
            </a: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RNN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50000"/>
              </a:lnSpc>
              <a:spcBef>
                <a:spcPts val="2210"/>
              </a:spcBef>
            </a:pP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双向</a:t>
            </a:r>
            <a:r>
              <a:rPr sz="3600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RNN</a:t>
            </a:r>
            <a:r>
              <a:rPr sz="3600" spc="-5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是一种常见的</a:t>
            </a:r>
            <a:r>
              <a:rPr sz="36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RNN</a:t>
            </a:r>
            <a:r>
              <a:rPr sz="3600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变体，它在某些任务上 的性能比普通</a:t>
            </a:r>
            <a:r>
              <a:rPr sz="36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RNN</a:t>
            </a:r>
            <a:r>
              <a:rPr sz="3600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更好。它常用于自然语言处理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612" y="374345"/>
            <a:ext cx="427482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00" spc="20" dirty="0">
                <a:solidFill>
                  <a:srgbClr val="000000"/>
                </a:solidFill>
              </a:rPr>
              <a:t>RN</a:t>
            </a:r>
            <a:r>
              <a:rPr sz="5300" spc="20" dirty="0">
                <a:solidFill>
                  <a:srgbClr val="000000"/>
                </a:solidFill>
              </a:rPr>
              <a:t>N优化方法</a:t>
            </a:r>
            <a:endParaRPr sz="5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8" y="1673428"/>
            <a:ext cx="3947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微软雅黑" panose="020B0503020204020204" charset="-122"/>
                <a:cs typeface="微软雅黑" panose="020B0503020204020204" charset="-122"/>
              </a:rPr>
              <a:t>三、使用双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向</a:t>
            </a:r>
            <a:r>
              <a:rPr sz="3600" spc="-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dirty="0">
                <a:latin typeface="微软雅黑" panose="020B0503020204020204" charset="-122"/>
                <a:cs typeface="微软雅黑" panose="020B0503020204020204" charset="-122"/>
              </a:rPr>
              <a:t>RNN</a:t>
            </a:r>
            <a:endParaRPr sz="3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612" y="374345"/>
            <a:ext cx="427482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00" spc="20" dirty="0">
                <a:latin typeface="微软雅黑" panose="020B0503020204020204" charset="-122"/>
                <a:cs typeface="微软雅黑" panose="020B0503020204020204" charset="-122"/>
              </a:rPr>
              <a:t>RN</a:t>
            </a:r>
            <a:r>
              <a:rPr sz="5300" spc="20" dirty="0">
                <a:latin typeface="微软雅黑" panose="020B0503020204020204" charset="-122"/>
                <a:cs typeface="微软雅黑" panose="020B0503020204020204" charset="-122"/>
              </a:rPr>
              <a:t>N优化方法</a:t>
            </a:r>
            <a:endParaRPr sz="53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9391" y="2414016"/>
            <a:ext cx="11131296" cy="39334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131" y="1560703"/>
            <a:ext cx="10922000" cy="4328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微软雅黑" panose="020B0503020204020204" charset="-122"/>
                <a:cs typeface="微软雅黑" panose="020B0503020204020204" charset="-122"/>
              </a:rPr>
              <a:t>三、使用双向</a:t>
            </a:r>
            <a:r>
              <a:rPr sz="33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300" spc="5" dirty="0">
                <a:latin typeface="微软雅黑" panose="020B0503020204020204" charset="-122"/>
                <a:cs typeface="微软雅黑" panose="020B0503020204020204" charset="-122"/>
              </a:rPr>
              <a:t>RNN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3780"/>
              </a:spcBef>
            </a:pPr>
            <a:r>
              <a:rPr sz="3300" spc="-5" dirty="0">
                <a:latin typeface="微软雅黑" panose="020B0503020204020204" charset="-122"/>
                <a:cs typeface="微软雅黑" panose="020B0503020204020204" charset="-122"/>
              </a:rPr>
              <a:t>双</a:t>
            </a:r>
            <a:r>
              <a:rPr sz="3300" dirty="0">
                <a:latin typeface="微软雅黑" panose="020B0503020204020204" charset="-122"/>
                <a:cs typeface="微软雅黑" panose="020B0503020204020204" charset="-122"/>
              </a:rPr>
              <a:t>向</a:t>
            </a:r>
            <a:r>
              <a:rPr sz="3300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300" dirty="0">
                <a:latin typeface="微软雅黑" panose="020B0503020204020204" charset="-122"/>
                <a:cs typeface="微软雅黑" panose="020B0503020204020204" charset="-122"/>
              </a:rPr>
              <a:t>RNN </a:t>
            </a:r>
            <a:r>
              <a:rPr sz="3300" spc="-5" dirty="0">
                <a:latin typeface="微软雅黑" panose="020B0503020204020204" charset="-122"/>
                <a:cs typeface="微软雅黑" panose="020B0503020204020204" charset="-122"/>
              </a:rPr>
              <a:t>利用</a:t>
            </a:r>
            <a:r>
              <a:rPr sz="3300" dirty="0">
                <a:latin typeface="微软雅黑" panose="020B0503020204020204" charset="-122"/>
                <a:cs typeface="微软雅黑" panose="020B0503020204020204" charset="-122"/>
              </a:rPr>
              <a:t>了</a:t>
            </a:r>
            <a:r>
              <a:rPr sz="33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300" dirty="0">
                <a:latin typeface="微软雅黑" panose="020B0503020204020204" charset="-122"/>
                <a:cs typeface="微软雅黑" panose="020B0503020204020204" charset="-122"/>
              </a:rPr>
              <a:t>RNN</a:t>
            </a:r>
            <a:r>
              <a:rPr sz="3300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300" spc="-5" dirty="0">
                <a:latin typeface="微软雅黑" panose="020B0503020204020204" charset="-122"/>
                <a:cs typeface="微软雅黑" panose="020B0503020204020204" charset="-122"/>
              </a:rPr>
              <a:t>的顺序敏感性：它包含两个普通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3300" dirty="0">
                <a:latin typeface="微软雅黑" panose="020B0503020204020204" charset="-122"/>
                <a:cs typeface="微软雅黑" panose="020B0503020204020204" charset="-122"/>
              </a:rPr>
              <a:t>RNN，这两</a:t>
            </a:r>
            <a:r>
              <a:rPr sz="3300" spc="-10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3300" dirty="0">
                <a:latin typeface="微软雅黑" panose="020B0503020204020204" charset="-122"/>
                <a:cs typeface="微软雅黑" panose="020B0503020204020204" charset="-122"/>
              </a:rPr>
              <a:t>RNN分别沿一个方向对输入序列进行处理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40000"/>
              </a:lnSpc>
            </a:pPr>
            <a:r>
              <a:rPr sz="3300" spc="-5" dirty="0">
                <a:latin typeface="微软雅黑" panose="020B0503020204020204" charset="-122"/>
                <a:cs typeface="微软雅黑" panose="020B0503020204020204" charset="-122"/>
              </a:rPr>
              <a:t>（时间正序和时间逆序），然后将它们的表示合并在一起。 </a:t>
            </a:r>
            <a:r>
              <a:rPr sz="3300" dirty="0">
                <a:latin typeface="微软雅黑" panose="020B0503020204020204" charset="-122"/>
                <a:cs typeface="微软雅黑" panose="020B0503020204020204" charset="-122"/>
              </a:rPr>
              <a:t>通过沿这两个方向处理序列，双向</a:t>
            </a:r>
            <a:r>
              <a:rPr sz="33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300" dirty="0">
                <a:latin typeface="微软雅黑" panose="020B0503020204020204" charset="-122"/>
                <a:cs typeface="微软雅黑" panose="020B0503020204020204" charset="-122"/>
              </a:rPr>
              <a:t>RNN</a:t>
            </a:r>
            <a:r>
              <a:rPr sz="33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300" dirty="0">
                <a:latin typeface="微软雅黑" panose="020B0503020204020204" charset="-122"/>
                <a:cs typeface="微软雅黑" panose="020B0503020204020204" charset="-122"/>
              </a:rPr>
              <a:t>能够捕捉到可能被 </a:t>
            </a:r>
            <a:r>
              <a:rPr sz="3300" spc="-5" dirty="0">
                <a:latin typeface="微软雅黑" panose="020B0503020204020204" charset="-122"/>
                <a:cs typeface="微软雅黑" panose="020B0503020204020204" charset="-122"/>
              </a:rPr>
              <a:t>单</a:t>
            </a:r>
            <a:r>
              <a:rPr sz="3300" dirty="0">
                <a:latin typeface="微软雅黑" panose="020B0503020204020204" charset="-122"/>
                <a:cs typeface="微软雅黑" panose="020B0503020204020204" charset="-122"/>
              </a:rPr>
              <a:t>向</a:t>
            </a:r>
            <a:r>
              <a:rPr sz="3300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300" dirty="0">
                <a:latin typeface="微软雅黑" panose="020B0503020204020204" charset="-122"/>
                <a:cs typeface="微软雅黑" panose="020B0503020204020204" charset="-122"/>
              </a:rPr>
              <a:t>RNN</a:t>
            </a:r>
            <a:r>
              <a:rPr sz="3300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300" spc="-5" dirty="0">
                <a:latin typeface="微软雅黑" panose="020B0503020204020204" charset="-122"/>
                <a:cs typeface="微软雅黑" panose="020B0503020204020204" charset="-122"/>
              </a:rPr>
              <a:t>忽略的模式。</a:t>
            </a:r>
            <a:endParaRPr sz="33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612" y="374345"/>
            <a:ext cx="4274820" cy="838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00" spc="20" dirty="0">
                <a:solidFill>
                  <a:srgbClr val="000000"/>
                </a:solidFill>
              </a:rPr>
              <a:t>RN</a:t>
            </a:r>
            <a:r>
              <a:rPr sz="5300" spc="20" dirty="0">
                <a:solidFill>
                  <a:srgbClr val="000000"/>
                </a:solidFill>
              </a:rPr>
              <a:t>N优化方法</a:t>
            </a:r>
            <a:endParaRPr sz="5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508" y="262127"/>
            <a:ext cx="11683365" cy="6334125"/>
          </a:xfrm>
          <a:custGeom>
            <a:avLst/>
            <a:gdLst/>
            <a:ahLst/>
            <a:cxnLst/>
            <a:rect l="l" t="t" r="r" b="b"/>
            <a:pathLst>
              <a:path w="11683365" h="6334125">
                <a:moveTo>
                  <a:pt x="11682984" y="0"/>
                </a:moveTo>
                <a:lnTo>
                  <a:pt x="0" y="0"/>
                </a:lnTo>
                <a:lnTo>
                  <a:pt x="0" y="6333744"/>
                </a:lnTo>
                <a:lnTo>
                  <a:pt x="11682984" y="6333744"/>
                </a:lnTo>
                <a:lnTo>
                  <a:pt x="1168298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860041"/>
            <a:ext cx="30746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谢谢大家</a:t>
            </a:r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UyODRmZTUxMTIwMmNlNzZkZWZiMzJjOWQ2MWUzY2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WPS 演示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Arial Unicode MS</vt:lpstr>
      <vt:lpstr>Office Theme</vt:lpstr>
      <vt:lpstr>Keras深度学习入门与实战</vt:lpstr>
      <vt:lpstr>RNN优化方法</vt:lpstr>
      <vt:lpstr>RNN优化方法</vt:lpstr>
      <vt:lpstr>RNN优化方法</vt:lpstr>
      <vt:lpstr>RNN优化方法</vt:lpstr>
      <vt:lpstr>RNN优化方法</vt:lpstr>
      <vt:lpstr>PowerPoint 演示文稿</vt:lpstr>
      <vt:lpstr>RNN优化方法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Keras深度学习入门与实战</dc:title>
  <dc:creator>7</dc:creator>
  <cp:lastModifiedBy>pc</cp:lastModifiedBy>
  <cp:revision>1</cp:revision>
  <dcterms:created xsi:type="dcterms:W3CDTF">2022-05-05T08:56:57Z</dcterms:created>
  <dcterms:modified xsi:type="dcterms:W3CDTF">2022-05-05T08:56:57Z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2019-05-12T08:00:00Z</vt:filetime>
  </property>
  <property fmtid="{D5CDD505-2E9C-101B-9397-08002B2CF9AE}" pid="3" name="Creator">
    <vt:lpwstr>Microsoft® PowerPoint® 适用于 Office 365</vt:lpwstr>
  </property>
  <property fmtid="{D5CDD505-2E9C-101B-9397-08002B2CF9AE}" pid="4" name="LastSaved">
    <vt:filetime>2022-05-03T08:00:00Z</vt:filetime>
  </property>
  <property fmtid="{D5CDD505-2E9C-101B-9397-08002B2CF9AE}" pid="5" name="ICV">
    <vt:lpwstr>D7482FE7782A47489D4E335D08D873C8</vt:lpwstr>
  </property>
  <property fmtid="{D5CDD505-2E9C-101B-9397-08002B2CF9AE}" pid="6" name="KSOProductBuildVer">
    <vt:lpwstr>2052-11.1.0.11636</vt:lpwstr>
  </property>
</Properties>
</file>