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12192000" cy="6858000"/>
  <p:custDataLst>
    <p:tags r:id="rId17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8612" y="374345"/>
            <a:ext cx="11034775" cy="838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6031" y="265175"/>
            <a:ext cx="11683365" cy="6332220"/>
          </a:xfrm>
          <a:custGeom>
            <a:avLst/>
            <a:gdLst/>
            <a:ahLst/>
            <a:cxnLst/>
            <a:rect l="l" t="t" r="r" b="b"/>
            <a:pathLst>
              <a:path w="11683365" h="6332220">
                <a:moveTo>
                  <a:pt x="11682984" y="0"/>
                </a:moveTo>
                <a:lnTo>
                  <a:pt x="0" y="0"/>
                </a:lnTo>
                <a:lnTo>
                  <a:pt x="0" y="6332220"/>
                </a:lnTo>
                <a:lnTo>
                  <a:pt x="11682984" y="6332220"/>
                </a:lnTo>
                <a:lnTo>
                  <a:pt x="11682984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05790" y="1197102"/>
            <a:ext cx="10983595" cy="0"/>
          </a:xfrm>
          <a:custGeom>
            <a:avLst/>
            <a:gdLst/>
            <a:ahLst/>
            <a:cxnLst/>
            <a:rect l="l" t="t" r="r" b="b"/>
            <a:pathLst>
              <a:path w="10983595">
                <a:moveTo>
                  <a:pt x="0" y="0"/>
                </a:moveTo>
                <a:lnTo>
                  <a:pt x="10983087" y="0"/>
                </a:lnTo>
              </a:path>
            </a:pathLst>
          </a:custGeom>
          <a:ln w="25908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1860041"/>
            <a:ext cx="1035812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8248" y="1440916"/>
            <a:ext cx="11055502" cy="3683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508" y="262127"/>
            <a:ext cx="11683365" cy="6334125"/>
          </a:xfrm>
          <a:custGeom>
            <a:avLst/>
            <a:gdLst/>
            <a:ahLst/>
            <a:cxnLst/>
            <a:rect l="l" t="t" r="r" b="b"/>
            <a:pathLst>
              <a:path w="11683365" h="6334125">
                <a:moveTo>
                  <a:pt x="11682984" y="0"/>
                </a:moveTo>
                <a:lnTo>
                  <a:pt x="0" y="0"/>
                </a:lnTo>
                <a:lnTo>
                  <a:pt x="0" y="6333744"/>
                </a:lnTo>
                <a:lnTo>
                  <a:pt x="11682984" y="6333744"/>
                </a:lnTo>
                <a:lnTo>
                  <a:pt x="11682984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821637"/>
            <a:ext cx="88531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Keras</a:t>
            </a:r>
            <a:r>
              <a:rPr spc="-5" dirty="0"/>
              <a:t>深度学习入门与实战</a:t>
            </a:r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612" y="374345"/>
            <a:ext cx="4764405" cy="838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300" spc="30" dirty="0">
                <a:solidFill>
                  <a:srgbClr val="000000"/>
                </a:solidFill>
              </a:rPr>
              <a:t>一维卷积的实现</a:t>
            </a:r>
            <a:endParaRPr sz="5300"/>
          </a:p>
        </p:txBody>
      </p:sp>
      <p:sp>
        <p:nvSpPr>
          <p:cNvPr id="3" name="object 3"/>
          <p:cNvSpPr txBox="1"/>
          <p:nvPr/>
        </p:nvSpPr>
        <p:spPr>
          <a:xfrm>
            <a:off x="568248" y="1440916"/>
            <a:ext cx="11020425" cy="3683635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一维卷积神经网络可以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使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用更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大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的卷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积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窗口。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50000"/>
              </a:lnSpc>
            </a:pP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相比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二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维卷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积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层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，3×3</a:t>
            </a:r>
            <a:r>
              <a:rPr sz="32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卷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积窗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口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包含</a:t>
            </a:r>
            <a:r>
              <a:rPr sz="32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3×3=9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 个特征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向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量；  但对于一位卷积层，大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小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sz="3200" spc="-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3</a:t>
            </a:r>
            <a:r>
              <a:rPr sz="32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的卷积窗口只包含</a:t>
            </a:r>
            <a:r>
              <a:rPr sz="3200" spc="-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3</a:t>
            </a:r>
            <a:r>
              <a:rPr sz="32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个卷积向 量。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因此，可以使用大小等于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7</a:t>
            </a:r>
            <a:r>
              <a:rPr sz="3200" spc="-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或 9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的一维卷积窗口。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508" y="262127"/>
            <a:ext cx="11683365" cy="6334125"/>
          </a:xfrm>
          <a:custGeom>
            <a:avLst/>
            <a:gdLst/>
            <a:ahLst/>
            <a:cxnLst/>
            <a:rect l="l" t="t" r="r" b="b"/>
            <a:pathLst>
              <a:path w="11683365" h="6334125">
                <a:moveTo>
                  <a:pt x="11682984" y="0"/>
                </a:moveTo>
                <a:lnTo>
                  <a:pt x="0" y="0"/>
                </a:lnTo>
                <a:lnTo>
                  <a:pt x="0" y="6333744"/>
                </a:lnTo>
                <a:lnTo>
                  <a:pt x="11682984" y="6333744"/>
                </a:lnTo>
                <a:lnTo>
                  <a:pt x="11682984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860041"/>
            <a:ext cx="30746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谢谢大家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508" y="262127"/>
            <a:ext cx="11683365" cy="6334125"/>
          </a:xfrm>
          <a:custGeom>
            <a:avLst/>
            <a:gdLst/>
            <a:ahLst/>
            <a:cxnLst/>
            <a:rect l="l" t="t" r="r" b="b"/>
            <a:pathLst>
              <a:path w="11683365" h="6334125">
                <a:moveTo>
                  <a:pt x="11682984" y="0"/>
                </a:moveTo>
                <a:lnTo>
                  <a:pt x="0" y="0"/>
                </a:lnTo>
                <a:lnTo>
                  <a:pt x="0" y="6333744"/>
                </a:lnTo>
                <a:lnTo>
                  <a:pt x="11682984" y="6333744"/>
                </a:lnTo>
                <a:lnTo>
                  <a:pt x="11682984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2027377"/>
            <a:ext cx="7682230" cy="1046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700" spc="-5" dirty="0"/>
              <a:t>一维卷积网络的优化</a:t>
            </a:r>
            <a:endParaRPr sz="6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131" y="2011121"/>
            <a:ext cx="10541000" cy="150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对于某些序列处理问题，这种一维卷积神经网络的效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3030"/>
              </a:spcBef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果可以媲美</a:t>
            </a:r>
            <a:r>
              <a:rPr sz="3600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RNN，而且计算代价通常要小很多。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8612" y="374345"/>
            <a:ext cx="2732405" cy="838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300" spc="25" dirty="0">
                <a:latin typeface="微软雅黑" panose="020B0503020204020204" charset="-122"/>
                <a:cs typeface="微软雅黑" panose="020B0503020204020204" charset="-122"/>
              </a:rPr>
              <a:t>一维卷积</a:t>
            </a:r>
            <a:endParaRPr sz="53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131" y="2011121"/>
            <a:ext cx="10998200" cy="3373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一维卷积神经网络在音频生成和机器翻译领域取得了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70000"/>
              </a:lnSpc>
              <a:spcBef>
                <a:spcPts val="5"/>
              </a:spcBef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巨大成功。对于文本分类和时间序列预测等简单任务， 小型的一维卷积神经网络可以替代</a:t>
            </a:r>
            <a:r>
              <a:rPr sz="3600" spc="-4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RNN，而且速度更 </a:t>
            </a: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快。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8612" y="374345"/>
            <a:ext cx="2732405" cy="838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300" spc="25" dirty="0">
                <a:solidFill>
                  <a:srgbClr val="000000"/>
                </a:solidFill>
              </a:rPr>
              <a:t>一维卷积</a:t>
            </a:r>
            <a:endParaRPr sz="5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612" y="374345"/>
            <a:ext cx="4085590" cy="838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300" spc="25" dirty="0">
                <a:solidFill>
                  <a:srgbClr val="000000"/>
                </a:solidFill>
              </a:rPr>
              <a:t>理解一维卷积</a:t>
            </a:r>
            <a:endParaRPr sz="53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94004" y="2074164"/>
            <a:ext cx="9066276" cy="34686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612" y="374345"/>
            <a:ext cx="4085590" cy="838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300" spc="25" dirty="0">
                <a:solidFill>
                  <a:srgbClr val="000000"/>
                </a:solidFill>
              </a:rPr>
              <a:t>理解一维卷积</a:t>
            </a:r>
            <a:endParaRPr sz="53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89204" y="1357883"/>
            <a:ext cx="6714744" cy="49514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612" y="374345"/>
            <a:ext cx="4085590" cy="838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300" spc="25" dirty="0">
                <a:solidFill>
                  <a:srgbClr val="000000"/>
                </a:solidFill>
              </a:rPr>
              <a:t>理解一维卷积</a:t>
            </a:r>
            <a:endParaRPr sz="5300"/>
          </a:p>
        </p:txBody>
      </p:sp>
      <p:sp>
        <p:nvSpPr>
          <p:cNvPr id="3" name="object 3"/>
          <p:cNvSpPr txBox="1"/>
          <p:nvPr/>
        </p:nvSpPr>
        <p:spPr>
          <a:xfrm>
            <a:off x="568248" y="1440916"/>
            <a:ext cx="1059688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这种一维卷积层可以识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别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序列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中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的局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部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模式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因为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对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每个序 列段执行相同的输入变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换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，所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以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在句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子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中某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个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位置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学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到的模 式稍后可以在其他位置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被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识别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这使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得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一维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卷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积神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经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网络具 有平移不变性。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612" y="374345"/>
            <a:ext cx="4085590" cy="838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300" spc="25" dirty="0">
                <a:solidFill>
                  <a:srgbClr val="000000"/>
                </a:solidFill>
              </a:rPr>
              <a:t>理解一维卷积</a:t>
            </a:r>
            <a:endParaRPr sz="5300"/>
          </a:p>
        </p:txBody>
      </p:sp>
      <p:sp>
        <p:nvSpPr>
          <p:cNvPr id="3" name="object 3"/>
          <p:cNvSpPr txBox="1"/>
          <p:nvPr/>
        </p:nvSpPr>
        <p:spPr>
          <a:xfrm>
            <a:off x="568248" y="1440916"/>
            <a:ext cx="10596880" cy="3683635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一维池化：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 algn="just">
              <a:lnSpc>
                <a:spcPct val="150000"/>
              </a:lnSpc>
            </a:pP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与二维的池化类似，一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维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也可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以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做相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同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的池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化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运算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从输入 中提取一维序列段（即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子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序列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），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然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后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输出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其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最大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值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（最大 池化）或平均值（平均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池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化）。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池化运算也是用于降低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一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维输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入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的长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度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612" y="374345"/>
            <a:ext cx="4764405" cy="838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300" spc="30" dirty="0">
                <a:solidFill>
                  <a:srgbClr val="000000"/>
                </a:solidFill>
              </a:rPr>
              <a:t>一维卷积的实现</a:t>
            </a:r>
            <a:endParaRPr sz="5300"/>
          </a:p>
        </p:txBody>
      </p:sp>
      <p:sp>
        <p:nvSpPr>
          <p:cNvPr id="3" name="object 3"/>
          <p:cNvSpPr txBox="1"/>
          <p:nvPr/>
        </p:nvSpPr>
        <p:spPr>
          <a:xfrm>
            <a:off x="568248" y="1440916"/>
            <a:ext cx="1070864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Keras</a:t>
            </a:r>
            <a:r>
              <a:rPr sz="3200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中的一维卷积神经网络是</a:t>
            </a:r>
            <a:r>
              <a:rPr sz="3200" spc="-5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Conv1D</a:t>
            </a:r>
            <a:r>
              <a:rPr sz="3200" spc="-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层，它接收的输入 是形状为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(samples,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time,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features)</a:t>
            </a:r>
            <a:r>
              <a:rPr sz="32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的三维张量，并返回类 似形状的三维张量。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116205">
              <a:lnSpc>
                <a:spcPct val="150000"/>
              </a:lnSpc>
            </a:pP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卷积窗口是时间轴上的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一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维窗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口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（时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间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轴是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输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入张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量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的第二 个轴）。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DUyODRmZTUxMTIwMmNlNzZkZWZiMzJjOWQ2MWUzY2I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603</Words>
  <Application>WPS 演示</Application>
  <PresentationFormat>On-screen Show (4:3)</PresentationFormat>
  <Paragraphs>42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Calibri</vt:lpstr>
      <vt:lpstr>Arial Unicode MS</vt:lpstr>
      <vt:lpstr>Office Theme</vt:lpstr>
      <vt:lpstr>Keras深度学习入门与实战</vt:lpstr>
      <vt:lpstr>一维卷积网络的优化</vt:lpstr>
      <vt:lpstr>PowerPoint 演示文稿</vt:lpstr>
      <vt:lpstr>一维卷积</vt:lpstr>
      <vt:lpstr>理解一维卷积</vt:lpstr>
      <vt:lpstr>理解一维卷积</vt:lpstr>
      <vt:lpstr>理解一维卷积</vt:lpstr>
      <vt:lpstr>理解一维卷积</vt:lpstr>
      <vt:lpstr>一维卷积的实现</vt:lpstr>
      <vt:lpstr>一维卷积的实现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Keras深度学习入门与实战</dc:title>
  <dc:creator>7</dc:creator>
  <cp:lastModifiedBy>pc</cp:lastModifiedBy>
  <cp:revision>1</cp:revision>
  <dcterms:created xsi:type="dcterms:W3CDTF">2022-05-05T08:58:02Z</dcterms:created>
  <dcterms:modified xsi:type="dcterms:W3CDTF">2022-05-05T08:58:02Z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2019-05-12T08:00:00Z</vt:filetime>
  </property>
  <property fmtid="{D5CDD505-2E9C-101B-9397-08002B2CF9AE}" pid="3" name="Creator">
    <vt:lpwstr>Microsoft® PowerPoint® 适用于 Office 365</vt:lpwstr>
  </property>
  <property fmtid="{D5CDD505-2E9C-101B-9397-08002B2CF9AE}" pid="4" name="LastSaved">
    <vt:filetime>2022-05-03T08:00:00Z</vt:filetime>
  </property>
  <property fmtid="{D5CDD505-2E9C-101B-9397-08002B2CF9AE}" pid="5" name="ICV">
    <vt:lpwstr>5911B9A02C734412A86DE0E21356C4B8</vt:lpwstr>
  </property>
  <property fmtid="{D5CDD505-2E9C-101B-9397-08002B2CF9AE}" pid="6" name="KSOProductBuildVer">
    <vt:lpwstr>2052-11.1.0.11636</vt:lpwstr>
  </property>
</Properties>
</file>