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0252" y="462737"/>
            <a:ext cx="1099149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03" y="262127"/>
            <a:ext cx="11686793" cy="2072639"/>
          </a:xfr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452" y="1557350"/>
            <a:ext cx="11001095" cy="3427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Keras</a:t>
            </a:r>
            <a:r>
              <a:rPr sz="6000" spc="-5" dirty="0"/>
              <a:t>深度学习入门与实战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587705"/>
            <a:ext cx="3218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3A3838"/>
                </a:solidFill>
              </a:rPr>
              <a:t>cond</a:t>
            </a:r>
            <a:r>
              <a:rPr sz="2800" spc="10" dirty="0">
                <a:solidFill>
                  <a:srgbClr val="3A3838"/>
                </a:solidFill>
              </a:rPr>
              <a:t>a</a:t>
            </a:r>
            <a:r>
              <a:rPr sz="2800" spc="10" dirty="0">
                <a:solidFill>
                  <a:srgbClr val="3A3838"/>
                </a:solidFill>
              </a:rPr>
              <a:t>切换为国内源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  <a:tabLst>
                <a:tab pos="1809750" algn="l"/>
              </a:tabLst>
            </a:pPr>
            <a:r>
              <a:rPr spc="-15" dirty="0"/>
              <a:t>添加清华</a:t>
            </a:r>
            <a:r>
              <a:rPr spc="-10" dirty="0"/>
              <a:t>源	</a:t>
            </a:r>
            <a:r>
              <a:rPr spc="-15" dirty="0"/>
              <a:t>命令行中直接使用以下命令</a:t>
            </a:r>
            <a:endParaRPr spc="-15" dirty="0"/>
          </a:p>
          <a:p>
            <a:pPr marL="17145" marR="6350">
              <a:lnSpc>
                <a:spcPts val="5210"/>
              </a:lnSpc>
              <a:spcBef>
                <a:spcPts val="615"/>
              </a:spcBef>
            </a:pPr>
            <a:r>
              <a:rPr spc="-5" dirty="0"/>
              <a:t>conda config --add </a:t>
            </a:r>
            <a:r>
              <a:rPr spc="-10" dirty="0"/>
              <a:t>channels https://mirrors.tuna.tsinghua.edu.cn/anaconda/pkgs/free/  </a:t>
            </a:r>
            <a:r>
              <a:rPr spc="-5" dirty="0"/>
              <a:t>conda config --add </a:t>
            </a:r>
            <a:r>
              <a:rPr spc="-10" dirty="0"/>
              <a:t>channels</a:t>
            </a:r>
            <a:r>
              <a:rPr spc="125" dirty="0"/>
              <a:t> </a:t>
            </a:r>
            <a:r>
              <a:rPr spc="-5" dirty="0"/>
              <a:t>https://mirrors.tuna.tsinghua.edu.cn/anaconda/cloud/conda-</a:t>
            </a:r>
            <a:endParaRPr spc="-5" dirty="0"/>
          </a:p>
          <a:p>
            <a:pPr marL="17145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forge</a:t>
            </a:r>
            <a:endParaRPr spc="-10" dirty="0"/>
          </a:p>
          <a:p>
            <a:pPr marL="17145" marR="5080">
              <a:lnSpc>
                <a:spcPct val="216000"/>
              </a:lnSpc>
              <a:spcBef>
                <a:spcPts val="25"/>
              </a:spcBef>
              <a:tabLst>
                <a:tab pos="5278755" algn="l"/>
              </a:tabLst>
            </a:pPr>
            <a:r>
              <a:rPr spc="-5" dirty="0"/>
              <a:t>conda config --add </a:t>
            </a:r>
            <a:r>
              <a:rPr spc="-10" dirty="0"/>
              <a:t>channels </a:t>
            </a:r>
            <a:r>
              <a:rPr spc="-5" dirty="0"/>
              <a:t>https://mirrors.tuna.tsinghua.edu.cn/anaconda/cloud/msys2/  conda config </a:t>
            </a:r>
            <a:r>
              <a:rPr spc="-10" dirty="0"/>
              <a:t>--set</a:t>
            </a:r>
            <a:r>
              <a:rPr spc="65" dirty="0"/>
              <a:t> </a:t>
            </a:r>
            <a:r>
              <a:rPr spc="-10" dirty="0"/>
              <a:t>show_channel_urls</a:t>
            </a:r>
            <a:r>
              <a:rPr spc="140" dirty="0"/>
              <a:t> </a:t>
            </a:r>
            <a:r>
              <a:rPr spc="-10" dirty="0"/>
              <a:t>yes	#</a:t>
            </a:r>
            <a:r>
              <a:rPr spc="10" dirty="0"/>
              <a:t> </a:t>
            </a:r>
            <a:r>
              <a:rPr spc="-10" dirty="0"/>
              <a:t>设置搜索时显示通道地址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587705"/>
            <a:ext cx="3218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3A3838"/>
                </a:solidFill>
              </a:rPr>
              <a:t>cond</a:t>
            </a:r>
            <a:r>
              <a:rPr sz="2800" spc="10" dirty="0">
                <a:solidFill>
                  <a:srgbClr val="3A3838"/>
                </a:solidFill>
              </a:rPr>
              <a:t>a</a:t>
            </a:r>
            <a:r>
              <a:rPr sz="2800" spc="10" dirty="0">
                <a:solidFill>
                  <a:srgbClr val="3A3838"/>
                </a:solidFill>
              </a:rPr>
              <a:t>切换为国内源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0252" y="1452753"/>
            <a:ext cx="9552940" cy="460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添加中科大源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920115">
              <a:lnSpc>
                <a:spcPct val="225000"/>
              </a:lnSpc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 https://mirrors.ustc.edu.cn/anaconda/pkgs/main/  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</a:t>
            </a:r>
            <a:r>
              <a:rPr sz="1800" spc="7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https://mirrors.ustc.edu.cn/anaconda/pkgs/free/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4850"/>
              </a:lnSpc>
              <a:spcBef>
                <a:spcPts val="585"/>
              </a:spcBef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 https://mirrors.ustc.edu.cn/anaconda/cloud/conda-forge/  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 https://mirrors.ustc.edu.cn/anaconda/cloud/msys2/  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</a:t>
            </a:r>
            <a:r>
              <a:rPr sz="1800" spc="9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https://mirrors.ustc.edu.cn/anaconda/cloud/bioconda/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config </a:t>
            </a: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--add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channels</a:t>
            </a:r>
            <a:r>
              <a:rPr sz="1800" spc="7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https://mirrors.ustc.edu.cn/anaconda/cloud/menpo/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config --set show_channel_urls</a:t>
            </a:r>
            <a:r>
              <a:rPr sz="1800" spc="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yes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587705"/>
            <a:ext cx="3218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3A3838"/>
                </a:solidFill>
              </a:rPr>
              <a:t>cond</a:t>
            </a:r>
            <a:r>
              <a:rPr sz="2800" spc="10" dirty="0">
                <a:solidFill>
                  <a:srgbClr val="3A3838"/>
                </a:solidFill>
              </a:rPr>
              <a:t>a</a:t>
            </a:r>
            <a:r>
              <a:rPr sz="2800" spc="10" dirty="0">
                <a:solidFill>
                  <a:srgbClr val="3A3838"/>
                </a:solidFill>
              </a:rPr>
              <a:t>切换为国内源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0252" y="1452753"/>
            <a:ext cx="6663690" cy="460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Linux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下将以上配置文件写在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~/.condarc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983480">
              <a:lnSpc>
                <a:spcPct val="225000"/>
              </a:lnSpc>
            </a:pP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vim</a:t>
            </a:r>
            <a:r>
              <a:rPr sz="1800" spc="-7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~/.condarc  channels: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314325" indent="-165735">
              <a:lnSpc>
                <a:spcPct val="100000"/>
              </a:lnSpc>
              <a:buChar char="-"/>
              <a:tabLst>
                <a:tab pos="314960" algn="l"/>
              </a:tabLst>
            </a:pP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https://mirrors.ustc.edu.cn/anaconda/pkgs/main/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微软雅黑" panose="020B0503020204020204" charset="-122"/>
              <a:buChar char="-"/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314325" indent="-165735">
              <a:lnSpc>
                <a:spcPct val="100000"/>
              </a:lnSpc>
              <a:buChar char="-"/>
              <a:tabLst>
                <a:tab pos="314960" algn="l"/>
              </a:tabLst>
            </a:pP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https://mirrors.ustc.edu.cn/anaconda/cloud/conda-forge/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微软雅黑" panose="020B0503020204020204" charset="-122"/>
              <a:buChar char="-"/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314325" indent="-165735">
              <a:lnSpc>
                <a:spcPct val="100000"/>
              </a:lnSpc>
              <a:buChar char="-"/>
              <a:tabLst>
                <a:tab pos="314960" algn="l"/>
              </a:tabLst>
            </a:pP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https://mirrors.tuna.tsinghua.edu.cn/anaconda/pkgs/free/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043680" indent="137160">
              <a:lnSpc>
                <a:spcPts val="4850"/>
              </a:lnSpc>
              <a:spcBef>
                <a:spcPts val="385"/>
              </a:spcBef>
              <a:buChar char="-"/>
              <a:tabLst>
                <a:tab pos="314960" algn="l"/>
              </a:tabLst>
            </a:pP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defaults  show_channel_urls:</a:t>
            </a:r>
            <a:r>
              <a:rPr sz="1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7156450" cy="28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开发环境搭建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微软雅黑" panose="020B0503020204020204" charset="-122"/>
              <a:cs typeface="微软雅黑" panose="020B0503020204020204" charset="-122"/>
            </a:endParaRPr>
          </a:p>
          <a:p>
            <a:pPr marL="103505">
              <a:lnSpc>
                <a:spcPct val="100000"/>
              </a:lnSpc>
            </a:pP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创建虚拟环境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03505">
              <a:lnSpc>
                <a:spcPct val="100000"/>
              </a:lnSpc>
              <a:spcBef>
                <a:spcPts val="3750"/>
              </a:spcBef>
            </a:pPr>
            <a:r>
              <a:rPr sz="36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36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create </a:t>
            </a: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-n kr</a:t>
            </a:r>
            <a:r>
              <a:rPr sz="36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python=3.6.5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2860040" cy="28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开发环境搭建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微软雅黑" panose="020B0503020204020204" charset="-122"/>
              <a:cs typeface="微软雅黑" panose="020B0503020204020204" charset="-122"/>
            </a:endParaRPr>
          </a:p>
          <a:p>
            <a:pPr marL="103505">
              <a:lnSpc>
                <a:spcPct val="100000"/>
              </a:lnSpc>
            </a:pP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激活虚拟环境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03505">
              <a:lnSpc>
                <a:spcPct val="100000"/>
              </a:lnSpc>
              <a:spcBef>
                <a:spcPts val="3750"/>
              </a:spcBef>
            </a:pPr>
            <a:r>
              <a:rPr sz="36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activate</a:t>
            </a:r>
            <a:r>
              <a:rPr sz="3600" spc="-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kr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2079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r>
              <a:rPr sz="3600" spc="-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083" y="1682318"/>
            <a:ext cx="4061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</a:t>
            </a: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install</a:t>
            </a:r>
            <a:r>
              <a:rPr sz="36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19" y="2578607"/>
            <a:ext cx="9589008" cy="36088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462737"/>
            <a:ext cx="4054475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r>
              <a:rPr sz="3600" spc="-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微软雅黑" panose="020B0503020204020204" charset="-122"/>
              <a:cs typeface="微软雅黑" panose="020B0503020204020204" charset="-122"/>
            </a:endParaRPr>
          </a:p>
          <a:p>
            <a:pPr marL="103505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也可以使用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629920" algn="ctr">
              <a:lnSpc>
                <a:spcPct val="100000"/>
              </a:lnSpc>
              <a:spcBef>
                <a:spcPts val="3745"/>
              </a:spcBef>
            </a:pPr>
            <a:r>
              <a:rPr sz="3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pip </a:t>
            </a:r>
            <a:r>
              <a:rPr sz="3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install</a:t>
            </a:r>
            <a:r>
              <a:rPr sz="36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031" y="262127"/>
            <a:ext cx="11680190" cy="2072639"/>
          </a:xfrm>
          <a:custGeom>
            <a:avLst/>
            <a:gdLst/>
            <a:ahLst/>
            <a:cxnLst/>
            <a:rect l="l" t="t" r="r" b="b"/>
            <a:pathLst>
              <a:path w="11680190" h="2072639">
                <a:moveTo>
                  <a:pt x="11679936" y="0"/>
                </a:moveTo>
                <a:lnTo>
                  <a:pt x="0" y="0"/>
                </a:lnTo>
                <a:lnTo>
                  <a:pt x="0" y="2072639"/>
                </a:lnTo>
                <a:lnTo>
                  <a:pt x="11679936" y="2072639"/>
                </a:lnTo>
                <a:lnTo>
                  <a:pt x="11679936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wrap="square" lIns="0" tIns="571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45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564515">
              <a:lnSpc>
                <a:spcPct val="100000"/>
              </a:lnSpc>
            </a:pPr>
            <a:r>
              <a:rPr spc="-25" dirty="0"/>
              <a:t>Keras</a:t>
            </a:r>
            <a:r>
              <a:rPr spc="-10" dirty="0"/>
              <a:t>后端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97560" y="2527757"/>
            <a:ext cx="954278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默认情况下，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将使用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0" dirty="0"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36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作为其张量操作库。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077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3A3838"/>
                </a:solidFill>
              </a:rPr>
              <a:t>k</a:t>
            </a:r>
            <a:r>
              <a:rPr sz="3600" spc="-5" dirty="0">
                <a:solidFill>
                  <a:srgbClr val="3A3838"/>
                </a:solidFill>
              </a:rPr>
              <a:t>era</a:t>
            </a:r>
            <a:r>
              <a:rPr sz="3600" spc="-15" dirty="0">
                <a:solidFill>
                  <a:srgbClr val="3A3838"/>
                </a:solidFill>
              </a:rPr>
              <a:t>s</a:t>
            </a:r>
            <a:r>
              <a:rPr sz="3600" spc="-5" dirty="0">
                <a:solidFill>
                  <a:srgbClr val="3A3838"/>
                </a:solidFill>
              </a:rPr>
              <a:t>后端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083" y="1612518"/>
            <a:ext cx="10807065" cy="429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2800" b="1" spc="-9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「后端」？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8600">
              <a:lnSpc>
                <a:spcPct val="140000"/>
              </a:lnSpc>
              <a:spcBef>
                <a:spcPts val="19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Keras</a:t>
            </a:r>
            <a:r>
              <a:rPr sz="2800" spc="-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是一个模型级库，为开发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深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度学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习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供了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层次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构建模 块。它不处理诸如张量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乘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积和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积等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低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级操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。相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反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，它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依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赖于一 个专门的、优化的张量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作库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完成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个操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，它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以作</a:t>
            </a:r>
            <a:r>
              <a:rPr sz="2800" spc="7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spc="-5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Keras 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的「后端引擎」。相比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独地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择一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张量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，而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800" spc="-1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Keras</a:t>
            </a:r>
            <a:r>
              <a:rPr sz="2800" spc="-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的实现 与该库相关联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-5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Keras</a:t>
            </a:r>
            <a:r>
              <a:rPr sz="2800" spc="-1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以模块方式处理这个问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题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，并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几个不 同的后端引擎无缝嵌入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2800" spc="-15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Keras</a:t>
            </a:r>
            <a:r>
              <a:rPr sz="2800" spc="-4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077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3A3838"/>
                </a:solidFill>
              </a:rPr>
              <a:t>k</a:t>
            </a:r>
            <a:r>
              <a:rPr sz="3600" spc="-5" dirty="0">
                <a:solidFill>
                  <a:srgbClr val="3A3838"/>
                </a:solidFill>
              </a:rPr>
              <a:t>era</a:t>
            </a:r>
            <a:r>
              <a:rPr sz="3600" spc="-15" dirty="0">
                <a:solidFill>
                  <a:srgbClr val="3A3838"/>
                </a:solidFill>
              </a:rPr>
              <a:t>s</a:t>
            </a:r>
            <a:r>
              <a:rPr sz="3600" spc="-5" dirty="0">
                <a:solidFill>
                  <a:srgbClr val="3A3838"/>
                </a:solidFill>
              </a:rPr>
              <a:t>后端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083" y="1442796"/>
            <a:ext cx="10768965" cy="437388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有三个后端实现可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800" spc="-6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，Theano</a:t>
            </a:r>
            <a:r>
              <a:rPr sz="28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后端，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>
              <a:lnSpc>
                <a:spcPct val="100000"/>
              </a:lnSpc>
              <a:spcBef>
                <a:spcPts val="1345"/>
              </a:spcBef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CNTK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后端。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TensorFlow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是由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Google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开发的一个开源符号级张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框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架。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marR="5080" indent="-228600">
              <a:lnSpc>
                <a:spcPct val="140000"/>
              </a:lnSpc>
              <a:spcBef>
                <a:spcPts val="201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Theano</a:t>
            </a:r>
            <a:r>
              <a:rPr sz="28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是由蒙特利尔大学的</a:t>
            </a:r>
            <a:r>
              <a:rPr sz="2800" spc="-8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LISA</a:t>
            </a:r>
            <a:r>
              <a:rPr sz="28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Lab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开发的一个开源符号级张量 操作框架。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CNTK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是由微软开发的一个深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学习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源工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具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包。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95440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开发环境搭建</a:t>
            </a:r>
            <a:r>
              <a:rPr sz="6000" spc="5" dirty="0"/>
              <a:t>与</a:t>
            </a:r>
            <a:r>
              <a:rPr sz="6000" spc="-30" dirty="0"/>
              <a:t>keras</a:t>
            </a:r>
            <a:r>
              <a:rPr sz="6000" dirty="0"/>
              <a:t>的安装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991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3A3838"/>
                </a:solidFill>
              </a:rPr>
              <a:t>k</a:t>
            </a:r>
            <a:r>
              <a:rPr sz="3600" spc="-5" dirty="0">
                <a:solidFill>
                  <a:srgbClr val="3A3838"/>
                </a:solidFill>
              </a:rPr>
              <a:t>era</a:t>
            </a:r>
            <a:r>
              <a:rPr sz="3600" spc="-15" dirty="0">
                <a:solidFill>
                  <a:srgbClr val="3A3838"/>
                </a:solidFill>
              </a:rPr>
              <a:t>s</a:t>
            </a:r>
            <a:r>
              <a:rPr sz="3600" spc="-5" dirty="0">
                <a:solidFill>
                  <a:srgbClr val="3A3838"/>
                </a:solidFill>
              </a:rPr>
              <a:t>后端切换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083" y="1433652"/>
            <a:ext cx="11126470" cy="3989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38480" indent="-228600">
              <a:lnSpc>
                <a:spcPct val="15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如果您至少运行过一次</a:t>
            </a:r>
            <a:r>
              <a:rPr sz="2800" spc="-8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您将在以下位置找到</a:t>
            </a:r>
            <a:r>
              <a:rPr sz="2800" spc="-7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配置文 件：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$HOME/.keras/keras.json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如果它不在那里，你可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创建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它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Windows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用户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意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事项：</a:t>
            </a:r>
            <a:r>
              <a:rPr sz="2800" spc="-3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请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800" spc="-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$HOME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修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改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%USERPROFILE%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991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3A3838"/>
                </a:solidFill>
              </a:rPr>
              <a:t>k</a:t>
            </a:r>
            <a:r>
              <a:rPr sz="3600" spc="-5" dirty="0">
                <a:solidFill>
                  <a:srgbClr val="3A3838"/>
                </a:solidFill>
              </a:rPr>
              <a:t>era</a:t>
            </a:r>
            <a:r>
              <a:rPr sz="3600" spc="-15" dirty="0">
                <a:solidFill>
                  <a:srgbClr val="3A3838"/>
                </a:solidFill>
              </a:rPr>
              <a:t>s</a:t>
            </a:r>
            <a:r>
              <a:rPr sz="3600" spc="-5" dirty="0">
                <a:solidFill>
                  <a:srgbClr val="3A3838"/>
                </a:solidFill>
              </a:rPr>
              <a:t>后端切换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083" y="1566113"/>
            <a:ext cx="489077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默认的配置文件如下所示：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{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1150" marR="5080">
              <a:lnSpc>
                <a:spcPts val="514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"image_data_format": </a:t>
            </a:r>
            <a:r>
              <a:rPr sz="20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"channels_last",  </a:t>
            </a:r>
            <a:r>
              <a:rPr sz="20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"epsilon":</a:t>
            </a:r>
            <a:r>
              <a:rPr sz="2000" spc="9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1e-07,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1150">
              <a:lnSpc>
                <a:spcPct val="100000"/>
              </a:lnSpc>
              <a:spcBef>
                <a:spcPts val="2085"/>
              </a:spcBef>
            </a:pP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"floatx":</a:t>
            </a:r>
            <a:r>
              <a:rPr sz="20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"float32",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3111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"backend":</a:t>
            </a:r>
            <a:r>
              <a:rPr sz="2000" spc="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"tensorflow"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7076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A3838"/>
                </a:solidFill>
              </a:rPr>
              <a:t>Jupyter</a:t>
            </a:r>
            <a:r>
              <a:rPr sz="3600" spc="-40" dirty="0">
                <a:solidFill>
                  <a:srgbClr val="3A3838"/>
                </a:solidFill>
              </a:rPr>
              <a:t> </a:t>
            </a:r>
            <a:r>
              <a:rPr sz="3600" spc="-10" dirty="0">
                <a:solidFill>
                  <a:srgbClr val="3A3838"/>
                </a:solidFill>
              </a:rPr>
              <a:t>notebook</a:t>
            </a:r>
            <a:r>
              <a:rPr sz="3600" spc="-5" dirty="0">
                <a:solidFill>
                  <a:srgbClr val="3A3838"/>
                </a:solidFill>
              </a:rPr>
              <a:t>运行在虚拟环境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083" y="1646047"/>
            <a:ext cx="9792335" cy="313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直接打开的情况下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，Jupyter</a:t>
            </a:r>
            <a:r>
              <a:rPr sz="2800" spc="-6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notebook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使用默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认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的工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环境。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运行在虚拟环境，需要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装插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install</a:t>
            </a:r>
            <a:r>
              <a:rPr sz="28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nb_conda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再重新开启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Jupyter</a:t>
            </a:r>
            <a:r>
              <a:rPr sz="2800" spc="-6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Notebook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谢谢大家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2227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A3838"/>
                </a:solidFill>
              </a:rPr>
              <a:t>Anac</a:t>
            </a:r>
            <a:r>
              <a:rPr sz="3600" spc="-20" dirty="0">
                <a:solidFill>
                  <a:srgbClr val="3A3838"/>
                </a:solidFill>
              </a:rPr>
              <a:t>o</a:t>
            </a:r>
            <a:r>
              <a:rPr sz="3600" spc="-15" dirty="0">
                <a:solidFill>
                  <a:srgbClr val="3A3838"/>
                </a:solidFill>
              </a:rPr>
              <a:t>n</a:t>
            </a:r>
            <a:r>
              <a:rPr sz="3600" dirty="0">
                <a:solidFill>
                  <a:srgbClr val="3A3838"/>
                </a:solidFill>
              </a:rPr>
              <a:t>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7797"/>
            <a:ext cx="10400665" cy="2369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我们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版作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用环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境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指的是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开源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发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版本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其包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含</a:t>
            </a:r>
            <a:r>
              <a:rPr sz="2800" spc="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等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180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科学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及其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依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赖项。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252" y="5179009"/>
            <a:ext cx="99339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sz="28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Jupyter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notebook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已成为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析的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准环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境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35991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A3838"/>
                </a:solidFill>
              </a:rPr>
              <a:t>Anac</a:t>
            </a:r>
            <a:r>
              <a:rPr sz="3600" spc="-20" dirty="0">
                <a:solidFill>
                  <a:srgbClr val="3A3838"/>
                </a:solidFill>
              </a:rPr>
              <a:t>o</a:t>
            </a:r>
            <a:r>
              <a:rPr sz="3600" spc="-15" dirty="0">
                <a:solidFill>
                  <a:srgbClr val="3A3838"/>
                </a:solidFill>
              </a:rPr>
              <a:t>n</a:t>
            </a:r>
            <a:r>
              <a:rPr sz="3600" dirty="0">
                <a:solidFill>
                  <a:srgbClr val="3A3838"/>
                </a:solidFill>
              </a:rPr>
              <a:t>d</a:t>
            </a:r>
            <a:r>
              <a:rPr sz="3600" spc="-10" dirty="0">
                <a:solidFill>
                  <a:srgbClr val="3A3838"/>
                </a:solidFill>
              </a:rPr>
              <a:t>a</a:t>
            </a:r>
            <a:r>
              <a:rPr sz="3600" dirty="0">
                <a:solidFill>
                  <a:srgbClr val="3A3838"/>
                </a:solidFill>
              </a:rPr>
              <a:t>的下载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77797"/>
            <a:ext cx="9472930" cy="267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从清华镜像下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载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https://mirrors.tuna.tsinghua.edu.cn/anaconda/archive/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要与你的系统对应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（win，</a:t>
            </a:r>
            <a:r>
              <a:rPr sz="2800" spc="-9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mac，</a:t>
            </a:r>
            <a:r>
              <a:rPr sz="28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linux）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6076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A3838"/>
                </a:solidFill>
              </a:rPr>
              <a:t>Windows</a:t>
            </a:r>
            <a:r>
              <a:rPr sz="3600" spc="-5" dirty="0">
                <a:solidFill>
                  <a:srgbClr val="3A3838"/>
                </a:solidFill>
              </a:rPr>
              <a:t>下Anaconda的安装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6551" y="1588008"/>
            <a:ext cx="9747504" cy="1243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252" y="2921130"/>
            <a:ext cx="9429115" cy="242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比如，你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是64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位的操作系统，可以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载箭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中这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 装文件。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下载后直接双击安装即可。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6076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A3838"/>
                </a:solidFill>
              </a:rPr>
              <a:t>Windows</a:t>
            </a:r>
            <a:r>
              <a:rPr sz="3600" spc="-5" dirty="0">
                <a:solidFill>
                  <a:srgbClr val="3A3838"/>
                </a:solidFill>
              </a:rPr>
              <a:t>下Anaconda的安装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6874" y="1340084"/>
            <a:ext cx="3582035" cy="355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1790">
              <a:lnSpc>
                <a:spcPct val="130000"/>
              </a:lnSpc>
              <a:spcBef>
                <a:spcPts val="9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然后，按照提示依次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点击安装就可以了。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159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唯一要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注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意的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一点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是，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是否添加到系统环境 变量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（xpath），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初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学者建议都打勾就可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8303" y="1371600"/>
            <a:ext cx="6797040" cy="5163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497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LINUX下安装Anaconda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96085"/>
            <a:ext cx="888174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装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bash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Anaconda3-4.3.1-Linux-x86.sh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7370"/>
              </a:lnSpc>
              <a:spcBef>
                <a:spcPts val="610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安装完成之后要重启终端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nd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才能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效。 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安装过程中，询问是否添加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path，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选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择</a:t>
            </a:r>
            <a:r>
              <a:rPr sz="3200" spc="1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462737"/>
            <a:ext cx="497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3838"/>
                </a:solidFill>
              </a:rPr>
              <a:t>LINUX下安装Anaconda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0252" y="1596085"/>
            <a:ext cx="9526905" cy="384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如果要配置环境，根据提示，在终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sz="32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530"/>
              </a:spcBef>
            </a:pP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sudo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gedit</a:t>
            </a:r>
            <a:r>
              <a:rPr sz="3200" spc="6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/etc/profile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585"/>
              </a:spcBef>
            </a:pP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打 开 </a:t>
            </a:r>
            <a:r>
              <a:rPr sz="32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profile 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文 件 。 添 加 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语 </a:t>
            </a:r>
            <a:r>
              <a:rPr sz="32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句 </a:t>
            </a:r>
            <a:r>
              <a:rPr sz="32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export  </a:t>
            </a:r>
            <a:r>
              <a:rPr sz="32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PATH=/home/7/anaconda3/bin:$PATH，</a:t>
            </a:r>
            <a:r>
              <a:rPr sz="32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保存，退 出，重启。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252" y="587705"/>
            <a:ext cx="28149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sz="2800" spc="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的使用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252" y="1577797"/>
            <a:ext cx="4846955" cy="3625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一个包管理器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580"/>
              </a:spcBef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-6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–version</a:t>
            </a:r>
            <a:r>
              <a:rPr sz="2800" spc="-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命令检查是否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装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正确</a:t>
            </a:r>
            <a:r>
              <a:rPr sz="2800" spc="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95"/>
              </a:spcBef>
              <a:tabLst>
                <a:tab pos="1966595" algn="l"/>
              </a:tabLst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-4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list	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查询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  <a:tabLst>
                <a:tab pos="2743835" algn="l"/>
              </a:tabLst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install</a:t>
            </a: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*	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8747" y="1587195"/>
            <a:ext cx="4896485" cy="3625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 update *</a:t>
            </a:r>
            <a:r>
              <a:rPr sz="2800" spc="-13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升 级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70"/>
              </a:spcBef>
            </a:pPr>
            <a:r>
              <a:rPr sz="28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conda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remove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*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卸载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1605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删除an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nd</a:t>
            </a:r>
            <a:r>
              <a:rPr sz="28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也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很方</a:t>
            </a:r>
            <a:r>
              <a:rPr sz="2800" spc="-2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便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，执行 </a:t>
            </a: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下面命令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2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rm </a:t>
            </a:r>
            <a:r>
              <a:rPr sz="2800" spc="2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-rf</a:t>
            </a:r>
            <a:r>
              <a:rPr sz="2800" spc="-4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~/anaconda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2837</Words>
  <Application>WPS 演示</Application>
  <PresentationFormat>On-screen Show (4:3)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Arial</vt:lpstr>
      <vt:lpstr>Segoe UI</vt:lpstr>
      <vt:lpstr>Office Theme</vt:lpstr>
      <vt:lpstr>Keras深度学习入门与实战</vt:lpstr>
      <vt:lpstr>开发环境搭建与keras的安装</vt:lpstr>
      <vt:lpstr>Anaconda</vt:lpstr>
      <vt:lpstr>Anaconda的下载</vt:lpstr>
      <vt:lpstr>Windows下Anaconda的安装</vt:lpstr>
      <vt:lpstr>Windows下Anaconda的安装</vt:lpstr>
      <vt:lpstr>LINUX下安装Anaconda</vt:lpstr>
      <vt:lpstr>LINUX下安装Anaconda</vt:lpstr>
      <vt:lpstr>PowerPoint 演示文稿</vt:lpstr>
      <vt:lpstr>conda切换为国内源</vt:lpstr>
      <vt:lpstr>conda切换为国内源</vt:lpstr>
      <vt:lpstr>conda切换为国内源</vt:lpstr>
      <vt:lpstr>PowerPoint 演示文稿</vt:lpstr>
      <vt:lpstr>PowerPoint 演示文稿</vt:lpstr>
      <vt:lpstr>PowerPoint 演示文稿</vt:lpstr>
      <vt:lpstr>PowerPoint 演示文稿</vt:lpstr>
      <vt:lpstr>Keras后端</vt:lpstr>
      <vt:lpstr>keras后端</vt:lpstr>
      <vt:lpstr>keras后端</vt:lpstr>
      <vt:lpstr>keras后端切换</vt:lpstr>
      <vt:lpstr>keras后端切换</vt:lpstr>
      <vt:lpstr>Jupyter notebook运行在虚拟环境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3</cp:revision>
  <dcterms:created xsi:type="dcterms:W3CDTF">2022-04-27T12:21:00Z</dcterms:created>
  <dcterms:modified xsi:type="dcterms:W3CDTF">2022-05-05T09:00:33Z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2019-03-23T16:00:00Z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2022-04-27T16:00:00Z</vt:filetime>
  </property>
  <property fmtid="{D5CDD505-2E9C-101B-9397-08002B2CF9AE}" pid="5" name="ICV">
    <vt:lpwstr>039E2404D42F46BC845CAA2F735334A3</vt:lpwstr>
  </property>
  <property fmtid="{D5CDD505-2E9C-101B-9397-08002B2CF9AE}" pid="6" name="KSOProductBuildVer">
    <vt:lpwstr>2052-11.1.0.11636</vt:lpwstr>
  </property>
</Properties>
</file>