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12192000" cy="6858000"/>
  <p:custDataLst>
    <p:tags r:id="rId2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3504" y="1197863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438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3504" y="1197863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438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3504" y="1197863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438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3504" y="1197863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438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1861515"/>
            <a:ext cx="1035751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304" y="1792986"/>
            <a:ext cx="10921390" cy="257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61515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Keras</a:t>
            </a:r>
            <a:r>
              <a:rPr spc="-5" dirty="0"/>
              <a:t>深度学习入门与实战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337769"/>
            <a:ext cx="33731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3A3838"/>
                </a:solidFill>
              </a:rPr>
              <a:t>机器学</a:t>
            </a:r>
            <a:r>
              <a:rPr sz="4400" spc="-10" dirty="0">
                <a:solidFill>
                  <a:srgbClr val="3A3838"/>
                </a:solidFill>
              </a:rPr>
              <a:t>习案例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5304" y="1792986"/>
            <a:ext cx="10701655" cy="257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打车数据分析：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585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根据司机在平台的历史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据，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其接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单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习惯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路线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熟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悉度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路线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拥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堵 状况、距离乘客远近、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天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气变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化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、乘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客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乘坐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距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离等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信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息输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入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到分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类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模 型中，可以预测出司机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接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单的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概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率大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337769"/>
            <a:ext cx="33731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3A3838"/>
                </a:solidFill>
              </a:rPr>
              <a:t>机器学</a:t>
            </a:r>
            <a:r>
              <a:rPr sz="4400" spc="-10" dirty="0">
                <a:solidFill>
                  <a:srgbClr val="3A3838"/>
                </a:solidFill>
              </a:rPr>
              <a:t>习案例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5304" y="1792986"/>
            <a:ext cx="10906760" cy="257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医疗数据分析：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1585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通过标记病变与正常的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标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签，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然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后基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于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这个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标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签构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建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分类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法。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正 常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DNA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出现病变特征时，该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法就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够准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确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地找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出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即将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病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变</a:t>
            </a:r>
            <a:r>
              <a:rPr sz="2800" spc="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DNA， 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从而指导医生及时地改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变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医疗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方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案和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寻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找有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效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的药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物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751" y="2554985"/>
            <a:ext cx="9091930" cy="596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50" spc="-10" dirty="0">
                <a:solidFill>
                  <a:srgbClr val="000000"/>
                </a:solidFill>
              </a:rPr>
              <a:t>我们来使用</a:t>
            </a:r>
            <a:r>
              <a:rPr sz="3750" spc="-70" dirty="0">
                <a:solidFill>
                  <a:srgbClr val="000000"/>
                </a:solidFill>
              </a:rPr>
              <a:t> </a:t>
            </a:r>
            <a:r>
              <a:rPr sz="3750" spc="-20" dirty="0">
                <a:solidFill>
                  <a:srgbClr val="000000"/>
                </a:solidFill>
              </a:rPr>
              <a:t>keras</a:t>
            </a:r>
            <a:r>
              <a:rPr sz="3750" spc="-40" dirty="0">
                <a:solidFill>
                  <a:srgbClr val="000000"/>
                </a:solidFill>
              </a:rPr>
              <a:t> </a:t>
            </a:r>
            <a:r>
              <a:rPr sz="3750" spc="-10" dirty="0">
                <a:solidFill>
                  <a:srgbClr val="000000"/>
                </a:solidFill>
              </a:rPr>
              <a:t>实现一个简单的线性回归</a:t>
            </a:r>
            <a:endParaRPr sz="37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4"/>
          </p:nvPr>
        </p:nvSpPr>
        <p:spPr>
          <a:xfrm>
            <a:off x="990600" y="1447800"/>
            <a:ext cx="8534400" cy="6924675"/>
          </a:xfrm>
        </p:spPr>
        <p:txBody>
          <a:bodyPr/>
          <a:p>
            <a:r>
              <a:rPr lang="zh-CN" altLang="en-US"/>
              <a:t>基于</a:t>
            </a:r>
            <a:r>
              <a:rPr lang="en-US" altLang="zh-CN"/>
              <a:t>keras</a:t>
            </a:r>
            <a:r>
              <a:rPr lang="zh-CN" altLang="en-US"/>
              <a:t>框架</a:t>
            </a:r>
            <a:r>
              <a:rPr lang="en-US" altLang="zh-CN"/>
              <a:t> </a:t>
            </a:r>
            <a:r>
              <a:rPr lang="zh-CN" altLang="en-US"/>
              <a:t>深度</a:t>
            </a:r>
            <a:r>
              <a:rPr lang="zh-CN" altLang="en-US"/>
              <a:t>学习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机器学习包含深度</a:t>
            </a:r>
            <a:r>
              <a:rPr lang="zh-CN" altLang="en-US"/>
              <a:t>学习：</a:t>
            </a:r>
            <a:endParaRPr lang="zh-CN" altLang="en-US"/>
          </a:p>
          <a:p>
            <a:r>
              <a:rPr lang="zh-CN" altLang="en-US"/>
              <a:t>分类，</a:t>
            </a:r>
            <a:r>
              <a:rPr lang="zh-CN" altLang="en-US"/>
              <a:t>预测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人工神经网络：单层网络，多层网络</a:t>
            </a:r>
            <a:r>
              <a:rPr lang="en-US" altLang="zh-CN"/>
              <a:t>  </a:t>
            </a:r>
            <a:r>
              <a:rPr lang="zh-CN" altLang="en-US"/>
              <a:t>。监督学习</a:t>
            </a:r>
            <a:r>
              <a:rPr lang="en-US" altLang="zh-CN"/>
              <a:t> </a:t>
            </a:r>
            <a:endParaRPr lang="zh-CN" altLang="en-US"/>
          </a:p>
          <a:p>
            <a:r>
              <a:rPr lang="en-US" altLang="zh-CN"/>
              <a:t>ANN</a:t>
            </a:r>
            <a:r>
              <a:rPr lang="zh-CN" altLang="en-US"/>
              <a:t>：预测，表格类型。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zh-CN" altLang="en-US"/>
              <a:t>维度。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CNN</a:t>
            </a:r>
            <a:r>
              <a:rPr lang="zh-CN" altLang="en-US"/>
              <a:t>：卷积神经网络，无监督</a:t>
            </a:r>
            <a:r>
              <a:rPr lang="zh-CN" altLang="en-US"/>
              <a:t>学习</a:t>
            </a:r>
            <a:endParaRPr lang="zh-CN" altLang="en-US"/>
          </a:p>
          <a:p>
            <a:endParaRPr lang="zh-CN" altLang="en-US"/>
          </a:p>
          <a:p>
            <a:r>
              <a:rPr lang="en-US" altLang="zh-CN" i="1"/>
              <a:t>RNN</a:t>
            </a:r>
            <a:r>
              <a:rPr lang="zh-CN" altLang="en-US" i="1"/>
              <a:t>：</a:t>
            </a:r>
            <a:r>
              <a:rPr lang="en-US" altLang="zh-CN" i="1"/>
              <a:t>NLP</a:t>
            </a:r>
            <a:endParaRPr lang="en-US" altLang="zh-CN" i="1"/>
          </a:p>
          <a:p>
            <a:endParaRPr lang="en-US" altLang="zh-CN" i="1"/>
          </a:p>
          <a:p>
            <a:r>
              <a:rPr lang="en-US" altLang="zh-CN" i="1"/>
              <a:t>--------</a:t>
            </a:r>
            <a:endParaRPr lang="en-US" altLang="zh-CN" i="1"/>
          </a:p>
          <a:p>
            <a:r>
              <a:rPr lang="en-US" altLang="zh-CN" i="1"/>
              <a:t>python </a:t>
            </a:r>
            <a:endParaRPr lang="en-US" altLang="zh-CN" i="1"/>
          </a:p>
          <a:p>
            <a:endParaRPr lang="en-US" altLang="zh-CN" i="1"/>
          </a:p>
          <a:p>
            <a:r>
              <a:rPr lang="zh-CN" altLang="en-US" i="1"/>
              <a:t>数据分析：</a:t>
            </a:r>
            <a:endParaRPr lang="zh-CN" altLang="en-US" i="1"/>
          </a:p>
          <a:p>
            <a:r>
              <a:rPr lang="en-US" altLang="zh-CN" i="1"/>
              <a:t>numpy </a:t>
            </a:r>
            <a:r>
              <a:rPr lang="zh-CN" altLang="en-US" i="1"/>
              <a:t>处理数据。</a:t>
            </a:r>
            <a:r>
              <a:rPr lang="en-US" altLang="zh-CN" i="1"/>
              <a:t>array. </a:t>
            </a:r>
            <a:r>
              <a:rPr lang="zh-CN" altLang="en-US" i="1"/>
              <a:t>数组。一维</a:t>
            </a:r>
            <a:r>
              <a:rPr lang="en-US" altLang="zh-CN" i="1"/>
              <a:t> [2,3,4] </a:t>
            </a:r>
            <a:endParaRPr lang="en-US" altLang="zh-CN" i="1"/>
          </a:p>
          <a:p>
            <a:r>
              <a:rPr lang="zh-CN" altLang="en-US" i="1"/>
              <a:t>二维</a:t>
            </a:r>
            <a:r>
              <a:rPr lang="en-US" altLang="zh-CN" i="1"/>
              <a:t>  [1,2,3] </a:t>
            </a:r>
            <a:r>
              <a:rPr lang="en-US" altLang="zh-CN" i="1">
                <a:sym typeface="+mn-ea"/>
              </a:rPr>
              <a:t>[2,3,4] </a:t>
            </a:r>
            <a:endParaRPr lang="en-US" altLang="zh-CN" i="1">
              <a:sym typeface="+mn-ea"/>
            </a:endParaRPr>
          </a:p>
          <a:p>
            <a:endParaRPr lang="en-US" altLang="zh-CN" i="1">
              <a:sym typeface="+mn-ea"/>
            </a:endParaRPr>
          </a:p>
          <a:p>
            <a:r>
              <a:rPr lang="en-US" altLang="zh-CN" i="1">
                <a:sym typeface="+mn-ea"/>
              </a:rPr>
              <a:t>pandas </a:t>
            </a:r>
            <a:r>
              <a:rPr lang="zh-CN" altLang="en-US" i="1">
                <a:sym typeface="+mn-ea"/>
              </a:rPr>
              <a:t>跟</a:t>
            </a:r>
            <a:r>
              <a:rPr lang="en-US" altLang="zh-CN" i="1">
                <a:sym typeface="+mn-ea"/>
              </a:rPr>
              <a:t>numpy</a:t>
            </a:r>
            <a:r>
              <a:rPr lang="zh-CN" altLang="en-US" i="1">
                <a:sym typeface="+mn-ea"/>
              </a:rPr>
              <a:t>，框架。</a:t>
            </a:r>
            <a:endParaRPr lang="zh-CN" altLang="en-US" i="1">
              <a:sym typeface="+mn-ea"/>
            </a:endParaRPr>
          </a:p>
          <a:p>
            <a:endParaRPr lang="zh-CN" altLang="en-US" i="1">
              <a:sym typeface="+mn-ea"/>
            </a:endParaRPr>
          </a:p>
          <a:p>
            <a:r>
              <a:rPr lang="en-US" altLang="zh-CN" i="1"/>
              <a:t>matplotlib.pyplot </a:t>
            </a:r>
            <a:endParaRPr lang="en-US" altLang="zh-CN" i="1"/>
          </a:p>
          <a:p>
            <a:endParaRPr lang="en-US" altLang="zh-CN" i="1"/>
          </a:p>
          <a:p>
            <a:endParaRPr lang="zh-CN" altLang="en-US" i="1"/>
          </a:p>
          <a:p>
            <a:endParaRPr lang="zh-CN" altLang="en-US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808" y="550925"/>
            <a:ext cx="10751820" cy="5215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单变量线性回归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>
              <a:lnSpc>
                <a:spcPct val="100000"/>
              </a:lnSpc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单变量线性回归算法（比如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，x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代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表学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历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，f(x)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代表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收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入）：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50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>
              <a:lnSpc>
                <a:spcPct val="100000"/>
              </a:lnSpc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f(x)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= ax +</a:t>
            </a:r>
            <a:r>
              <a:rPr sz="3200" spc="9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50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>
              <a:lnSpc>
                <a:spcPct val="100000"/>
              </a:lnSpc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我们使用f(x)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这个函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来映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射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输入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特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征和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输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出值</a:t>
            </a:r>
            <a:endParaRPr sz="3200" spc="-1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>
              <a:lnSpc>
                <a:spcPct val="100000"/>
              </a:lnSpc>
            </a:pP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>
              <a:lnSpc>
                <a:spcPct val="100000"/>
              </a:lnSpc>
            </a:pPr>
            <a:r>
              <a:rPr lang="zh-CN" sz="3200">
                <a:latin typeface="微软雅黑" panose="020B0503020204020204" charset="-122"/>
                <a:cs typeface="微软雅黑" panose="020B0503020204020204" charset="-122"/>
              </a:rPr>
              <a:t>一元一次</a:t>
            </a: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</a:rPr>
              <a:t> y=</a:t>
            </a: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</a:rPr>
              <a:t>wx + b 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>
              <a:lnSpc>
                <a:spcPct val="100000"/>
              </a:lnSpc>
            </a:pPr>
            <a:r>
              <a:rPr lang="zh-CN" altLang="en-US" sz="3200">
                <a:latin typeface="微软雅黑" panose="020B0503020204020204" charset="-122"/>
                <a:cs typeface="微软雅黑" panose="020B0503020204020204" charset="-122"/>
              </a:rPr>
              <a:t>一元二次</a:t>
            </a: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</a:rPr>
              <a:t>y=x2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808" y="550925"/>
            <a:ext cx="7701915" cy="39103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预测目标与损失函数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>
              <a:lnSpc>
                <a:spcPct val="100000"/>
              </a:lnSpc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目标：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>
              <a:lnSpc>
                <a:spcPct val="100000"/>
              </a:lnSpc>
              <a:spcBef>
                <a:spcPts val="192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预测函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数f(x)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与真实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之间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整体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误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差最小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50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>
              <a:lnSpc>
                <a:spcPct val="100000"/>
              </a:lnSpc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如何定义误差最小呢？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808" y="550925"/>
            <a:ext cx="8016875" cy="3896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损失函数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950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>
              <a:lnSpc>
                <a:spcPct val="100000"/>
              </a:lnSpc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损失函数：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50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>
              <a:lnSpc>
                <a:spcPct val="100000"/>
              </a:lnSpc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使用均方差作为作为成本函数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>
              <a:lnSpc>
                <a:spcPct val="100000"/>
              </a:lnSpc>
              <a:spcBef>
                <a:spcPts val="192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也就是</a:t>
            </a:r>
            <a:r>
              <a:rPr sz="32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预测值和真实值之间差的平方取均值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808" y="550925"/>
            <a:ext cx="8239125" cy="4642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成本函数与损失函数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>
              <a:lnSpc>
                <a:spcPct val="100000"/>
              </a:lnSpc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优化的目标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（y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代表实</a:t>
            </a:r>
            <a:r>
              <a:rPr sz="3200" spc="-20" dirty="0">
                <a:latin typeface="微软雅黑" panose="020B0503020204020204" charset="-122"/>
                <a:cs typeface="微软雅黑" panose="020B0503020204020204" charset="-122"/>
              </a:rPr>
              <a:t>际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的收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入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）：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 marR="5080">
              <a:lnSpc>
                <a:spcPts val="11530"/>
              </a:lnSpc>
              <a:spcBef>
                <a:spcPts val="146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找到合适的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，使得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(f(x)</a:t>
            </a:r>
            <a:r>
              <a:rPr sz="3200" spc="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y)²越小越好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注意：现在求解的是参数</a:t>
            </a:r>
            <a:r>
              <a:rPr sz="3200" spc="6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808" y="550925"/>
            <a:ext cx="3676650" cy="3178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成本函数与损失函数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>
              <a:lnSpc>
                <a:spcPct val="100000"/>
              </a:lnSpc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如何优化：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50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>
              <a:lnSpc>
                <a:spcPct val="100000"/>
              </a:lnSpc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使用梯度下降算法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808" y="550925"/>
            <a:ext cx="3361054" cy="3178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多元线性回归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微软雅黑" panose="020B0503020204020204" charset="-122"/>
              <a:cs typeface="微软雅黑" panose="020B0503020204020204" charset="-122"/>
            </a:endParaRPr>
          </a:p>
          <a:p>
            <a:pPr marL="104775">
              <a:lnSpc>
                <a:spcPct val="100000"/>
              </a:lnSpc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如何优化：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50">
              <a:latin typeface="微软雅黑" panose="020B0503020204020204" charset="-122"/>
              <a:cs typeface="微软雅黑" panose="020B0503020204020204" charset="-122"/>
            </a:endParaRPr>
          </a:p>
          <a:p>
            <a:pPr marL="104775">
              <a:lnSpc>
                <a:spcPct val="100000"/>
              </a:lnSpc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使用梯度下降算法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337769"/>
            <a:ext cx="39300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3A3838"/>
                </a:solidFill>
              </a:rPr>
              <a:t>什么是机器学习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5304" y="1410827"/>
            <a:ext cx="10577195" cy="409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机器学习是一门能够让编程计算机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从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学习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计算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机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科 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学（和艺术）。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530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这里有一个略微笼统的定义：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1585"/>
              </a:spcBef>
            </a:pP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机器学习研究如何让计算机不需要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明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确的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序也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具备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学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习 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能力。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61515"/>
            <a:ext cx="3073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谢谢大家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337769"/>
            <a:ext cx="44894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3A3838"/>
                </a:solidFill>
              </a:rPr>
              <a:t>什么</a:t>
            </a:r>
            <a:r>
              <a:rPr sz="4400" spc="-10" dirty="0">
                <a:solidFill>
                  <a:srgbClr val="3A3838"/>
                </a:solidFill>
              </a:rPr>
              <a:t>是</a:t>
            </a:r>
            <a:r>
              <a:rPr sz="4400" spc="-15" dirty="0">
                <a:solidFill>
                  <a:srgbClr val="3A3838"/>
                </a:solidFill>
              </a:rPr>
              <a:t>机器学</a:t>
            </a:r>
            <a:r>
              <a:rPr sz="4400" spc="-10" dirty="0">
                <a:solidFill>
                  <a:srgbClr val="3A3838"/>
                </a:solidFill>
              </a:rPr>
              <a:t>习？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5914" y="1355649"/>
            <a:ext cx="1057719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举例来说，垃圾邮件过滤器就是一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机器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学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习的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序，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它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通 过垃圾邮件（比如用户手动标记的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垃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圾邮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件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）以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及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常规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邮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件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（非垃圾邮件）的示例，来学习标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记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垃圾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邮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件。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5175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3504" y="1197863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438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0252" y="337769"/>
            <a:ext cx="44894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3A3838"/>
                </a:solidFill>
              </a:rPr>
              <a:t>什么</a:t>
            </a:r>
            <a:r>
              <a:rPr sz="4400" spc="-10" dirty="0">
                <a:solidFill>
                  <a:srgbClr val="3A3838"/>
                </a:solidFill>
              </a:rPr>
              <a:t>是</a:t>
            </a:r>
            <a:r>
              <a:rPr sz="4400" spc="-15" dirty="0">
                <a:solidFill>
                  <a:srgbClr val="3A3838"/>
                </a:solidFill>
              </a:rPr>
              <a:t>机器学</a:t>
            </a:r>
            <a:r>
              <a:rPr sz="4400" spc="-10" dirty="0">
                <a:solidFill>
                  <a:srgbClr val="3A3838"/>
                </a:solidFill>
              </a:rPr>
              <a:t>习？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600252" y="1131935"/>
            <a:ext cx="10577195" cy="462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系统用来学习的这些示例，我们称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之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为训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练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集。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每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一个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训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练 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示例称为训练实例或者是训练样本。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605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在本例中，任务就是给新邮件标记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垃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圾邮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件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，经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验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则是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训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练 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数据，那么衡量性能表现的指标则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需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要我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们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来定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义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，例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 我们可以使用被正确分类的邮件的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比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率来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衡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量。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这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个特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殊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 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性能衡量标准称为精度，经常用于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衡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量分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类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任务。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252" y="337769"/>
            <a:ext cx="39300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机器学习的应用</a:t>
            </a:r>
            <a:endParaRPr sz="4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914" y="1609405"/>
            <a:ext cx="10541000" cy="1672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36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机器学习正在迅速改变我们的世界，它已经成为数据 驱动型企业的必备工具。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252" y="337769"/>
            <a:ext cx="39300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机器学习的应用</a:t>
            </a:r>
            <a:endParaRPr sz="4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304" y="1555475"/>
            <a:ext cx="10541000" cy="2494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36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有数据的地方就有用武之地。现在的数据充斥在各个 </a:t>
            </a:r>
            <a:r>
              <a:rPr sz="36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领域，绝大部分行业都需要借助机器学习技术来指导 下一步的决策方</a:t>
            </a:r>
            <a:r>
              <a:rPr sz="36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36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337769"/>
            <a:ext cx="44894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3A3838"/>
                </a:solidFill>
              </a:rPr>
              <a:t>机器学习应</a:t>
            </a:r>
            <a:r>
              <a:rPr sz="4400" spc="-10" dirty="0">
                <a:solidFill>
                  <a:srgbClr val="3A3838"/>
                </a:solidFill>
              </a:rPr>
              <a:t>用方向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74191" y="1423238"/>
            <a:ext cx="185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金融交易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3531" y="1423238"/>
            <a:ext cx="185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网络安全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14288" y="2535935"/>
            <a:ext cx="4748784" cy="35722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2615183"/>
            <a:ext cx="4760976" cy="3057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337769"/>
            <a:ext cx="44894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3A3838"/>
                </a:solidFill>
              </a:rPr>
              <a:t>机器学习应</a:t>
            </a:r>
            <a:r>
              <a:rPr sz="4400" spc="-10" dirty="0">
                <a:solidFill>
                  <a:srgbClr val="3A3838"/>
                </a:solidFill>
              </a:rPr>
              <a:t>用方向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74191" y="1423238"/>
            <a:ext cx="185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卫生保健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7643" y="1423238"/>
            <a:ext cx="185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智能汽车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95527" y="2636520"/>
            <a:ext cx="3810000" cy="28559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7335" y="2636520"/>
            <a:ext cx="5074920" cy="28559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337769"/>
            <a:ext cx="33724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3A3838"/>
                </a:solidFill>
              </a:rPr>
              <a:t>机器学习案例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5609" y="1547825"/>
            <a:ext cx="3948429" cy="1295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异常交易分析：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265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发现和预测信用卡欺诈。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</Words>
  <Application>WPS 演示</Application>
  <PresentationFormat>On-screen Show (4:3)</PresentationFormat>
  <Paragraphs>125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Keras深度学习入门与实战</vt:lpstr>
      <vt:lpstr>什么是机器学习</vt:lpstr>
      <vt:lpstr>什么是机器学习？</vt:lpstr>
      <vt:lpstr>什么是机器学习？</vt:lpstr>
      <vt:lpstr>PowerPoint 演示文稿</vt:lpstr>
      <vt:lpstr>PowerPoint 演示文稿</vt:lpstr>
      <vt:lpstr>机器学习应用方向</vt:lpstr>
      <vt:lpstr>机器学习应用方向</vt:lpstr>
      <vt:lpstr>机器学习案例</vt:lpstr>
      <vt:lpstr>机器学习案例</vt:lpstr>
      <vt:lpstr>机器学习案例</vt:lpstr>
      <vt:lpstr>我们来使用 keras 实现一个简单的线性回归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5</cp:revision>
  <dcterms:created xsi:type="dcterms:W3CDTF">2022-04-27T12:23:00Z</dcterms:created>
  <dcterms:modified xsi:type="dcterms:W3CDTF">2022-05-05T09:01:07Z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2022-04-28T00:00:00Z</vt:filetime>
  </property>
  <property fmtid="{D5CDD505-2E9C-101B-9397-08002B2CF9AE}" pid="5" name="ICV">
    <vt:lpwstr>8C5B57B8128749AA9B3E82D513E96DEF</vt:lpwstr>
  </property>
  <property fmtid="{D5CDD505-2E9C-101B-9397-08002B2CF9AE}" pid="6" name="KSOProductBuildVer">
    <vt:lpwstr>2052-11.1.0.11636</vt:lpwstr>
  </property>
</Properties>
</file>