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12192000" cy="6858000"/>
  <p:custDataLst>
    <p:tags r:id="rId2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3443" y="415493"/>
            <a:ext cx="11145113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3504" y="1197863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438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1861515"/>
            <a:ext cx="1035751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304" y="1655775"/>
            <a:ext cx="10921390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861515"/>
            <a:ext cx="8853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Keras</a:t>
            </a:r>
            <a:r>
              <a:rPr spc="-5" dirty="0"/>
              <a:t>深度学习入门与实战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443" y="415493"/>
            <a:ext cx="44881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rgbClr val="3A3838"/>
                </a:solidFill>
              </a:rPr>
              <a:t>逻辑回归损失函数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71216" y="1405127"/>
            <a:ext cx="4840224" cy="47731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443" y="415493"/>
            <a:ext cx="30892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>
                <a:solidFill>
                  <a:srgbClr val="3A3838"/>
                </a:solidFill>
              </a:rPr>
              <a:t>keras</a:t>
            </a:r>
            <a:r>
              <a:rPr sz="4400" spc="-15" dirty="0">
                <a:solidFill>
                  <a:srgbClr val="3A3838"/>
                </a:solidFill>
              </a:rPr>
              <a:t>交叉熵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5304" y="1655775"/>
            <a:ext cx="6231255" cy="2381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里，我们使用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2305050">
              <a:lnSpc>
                <a:spcPct val="100000"/>
              </a:lnSpc>
              <a:spcBef>
                <a:spcPts val="3530"/>
              </a:spcBef>
            </a:pP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binary_crossentropy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505"/>
              </a:spcBef>
            </a:pP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来计算二元交叉熵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443" y="415493"/>
            <a:ext cx="32664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A3838"/>
                </a:solidFill>
              </a:rPr>
              <a:t>s</a:t>
            </a:r>
            <a:r>
              <a:rPr sz="4400" spc="-110" dirty="0">
                <a:solidFill>
                  <a:srgbClr val="3A3838"/>
                </a:solidFill>
              </a:rPr>
              <a:t>o</a:t>
            </a:r>
            <a:r>
              <a:rPr sz="4400" spc="75" dirty="0">
                <a:solidFill>
                  <a:srgbClr val="3A3838"/>
                </a:solidFill>
              </a:rPr>
              <a:t>f</a:t>
            </a:r>
            <a:r>
              <a:rPr sz="4400" spc="-5" dirty="0">
                <a:solidFill>
                  <a:srgbClr val="3A3838"/>
                </a:solidFill>
              </a:rPr>
              <a:t>t</a:t>
            </a:r>
            <a:r>
              <a:rPr sz="4400" spc="-30" dirty="0">
                <a:solidFill>
                  <a:srgbClr val="3A3838"/>
                </a:solidFill>
              </a:rPr>
              <a:t>m</a:t>
            </a:r>
            <a:r>
              <a:rPr sz="4400" spc="-5" dirty="0">
                <a:solidFill>
                  <a:srgbClr val="3A3838"/>
                </a:solidFill>
              </a:rPr>
              <a:t>a</a:t>
            </a:r>
            <a:r>
              <a:rPr sz="4400" dirty="0">
                <a:solidFill>
                  <a:srgbClr val="3A3838"/>
                </a:solidFill>
              </a:rPr>
              <a:t>x</a:t>
            </a:r>
            <a:r>
              <a:rPr sz="4400" spc="-15" dirty="0">
                <a:solidFill>
                  <a:srgbClr val="3A3838"/>
                </a:solidFill>
              </a:rPr>
              <a:t>分类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5304" y="1655775"/>
            <a:ext cx="8879205" cy="2381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对数几率回归解决的是二分类的问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题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91000"/>
              </a:lnSpc>
              <a:spcBef>
                <a:spcPts val="20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对于多个选项的问题，我们可以使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softmax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函数 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它是对数几率回归在</a:t>
            </a:r>
            <a:r>
              <a:rPr sz="3200" spc="7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个可能不同的值上的推广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443" y="415493"/>
            <a:ext cx="32664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A3838"/>
                </a:solidFill>
              </a:rPr>
              <a:t>s</a:t>
            </a:r>
            <a:r>
              <a:rPr sz="4400" spc="-110" dirty="0">
                <a:solidFill>
                  <a:srgbClr val="3A3838"/>
                </a:solidFill>
              </a:rPr>
              <a:t>o</a:t>
            </a:r>
            <a:r>
              <a:rPr sz="4400" spc="75" dirty="0">
                <a:solidFill>
                  <a:srgbClr val="3A3838"/>
                </a:solidFill>
              </a:rPr>
              <a:t>f</a:t>
            </a:r>
            <a:r>
              <a:rPr sz="4400" spc="-5" dirty="0">
                <a:solidFill>
                  <a:srgbClr val="3A3838"/>
                </a:solidFill>
              </a:rPr>
              <a:t>t</a:t>
            </a:r>
            <a:r>
              <a:rPr sz="4400" spc="-30" dirty="0">
                <a:solidFill>
                  <a:srgbClr val="3A3838"/>
                </a:solidFill>
              </a:rPr>
              <a:t>m</a:t>
            </a:r>
            <a:r>
              <a:rPr sz="4400" spc="-5" dirty="0">
                <a:solidFill>
                  <a:srgbClr val="3A3838"/>
                </a:solidFill>
              </a:rPr>
              <a:t>a</a:t>
            </a:r>
            <a:r>
              <a:rPr sz="4400" dirty="0">
                <a:solidFill>
                  <a:srgbClr val="3A3838"/>
                </a:solidFill>
              </a:rPr>
              <a:t>x</a:t>
            </a:r>
            <a:r>
              <a:rPr sz="4400" spc="-15" dirty="0">
                <a:solidFill>
                  <a:srgbClr val="3A3838"/>
                </a:solidFill>
              </a:rPr>
              <a:t>分类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5914" y="1454708"/>
            <a:ext cx="10577195" cy="388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神经网络的原始输出不是一个概率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，实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质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上只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输入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 值做了复杂的加权和与非线性处理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之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后的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个值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而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已，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那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么 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如何将这个输出变为概率分布？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5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这就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Softmax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层的作用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443" y="415493"/>
            <a:ext cx="32664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A3838"/>
                </a:solidFill>
              </a:rPr>
              <a:t>s</a:t>
            </a:r>
            <a:r>
              <a:rPr sz="4400" spc="-110" dirty="0">
                <a:solidFill>
                  <a:srgbClr val="3A3838"/>
                </a:solidFill>
              </a:rPr>
              <a:t>o</a:t>
            </a:r>
            <a:r>
              <a:rPr sz="4400" spc="75" dirty="0">
                <a:solidFill>
                  <a:srgbClr val="3A3838"/>
                </a:solidFill>
              </a:rPr>
              <a:t>f</a:t>
            </a:r>
            <a:r>
              <a:rPr sz="4400" spc="-5" dirty="0">
                <a:solidFill>
                  <a:srgbClr val="3A3838"/>
                </a:solidFill>
              </a:rPr>
              <a:t>t</a:t>
            </a:r>
            <a:r>
              <a:rPr sz="4400" spc="-30" dirty="0">
                <a:solidFill>
                  <a:srgbClr val="3A3838"/>
                </a:solidFill>
              </a:rPr>
              <a:t>m</a:t>
            </a:r>
            <a:r>
              <a:rPr sz="4400" spc="-5" dirty="0">
                <a:solidFill>
                  <a:srgbClr val="3A3838"/>
                </a:solidFill>
              </a:rPr>
              <a:t>a</a:t>
            </a:r>
            <a:r>
              <a:rPr sz="4400" dirty="0">
                <a:solidFill>
                  <a:srgbClr val="3A3838"/>
                </a:solidFill>
              </a:rPr>
              <a:t>x</a:t>
            </a:r>
            <a:r>
              <a:rPr sz="4400" spc="-15" dirty="0">
                <a:solidFill>
                  <a:srgbClr val="3A3838"/>
                </a:solidFill>
              </a:rPr>
              <a:t>分类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5304" y="3726418"/>
            <a:ext cx="105048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softmax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要求每个样本必须属于某个类别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且所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可能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样 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本均被覆盖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9808" y="1551432"/>
            <a:ext cx="7296911" cy="18562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443" y="415493"/>
            <a:ext cx="32664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A3838"/>
                </a:solidFill>
              </a:rPr>
              <a:t>s</a:t>
            </a:r>
            <a:r>
              <a:rPr sz="4400" spc="-110" dirty="0">
                <a:solidFill>
                  <a:srgbClr val="3A3838"/>
                </a:solidFill>
              </a:rPr>
              <a:t>o</a:t>
            </a:r>
            <a:r>
              <a:rPr sz="4400" spc="75" dirty="0">
                <a:solidFill>
                  <a:srgbClr val="3A3838"/>
                </a:solidFill>
              </a:rPr>
              <a:t>f</a:t>
            </a:r>
            <a:r>
              <a:rPr sz="4400" spc="-5" dirty="0">
                <a:solidFill>
                  <a:srgbClr val="3A3838"/>
                </a:solidFill>
              </a:rPr>
              <a:t>t</a:t>
            </a:r>
            <a:r>
              <a:rPr sz="4400" spc="-30" dirty="0">
                <a:solidFill>
                  <a:srgbClr val="3A3838"/>
                </a:solidFill>
              </a:rPr>
              <a:t>m</a:t>
            </a:r>
            <a:r>
              <a:rPr sz="4400" spc="-5" dirty="0">
                <a:solidFill>
                  <a:srgbClr val="3A3838"/>
                </a:solidFill>
              </a:rPr>
              <a:t>a</a:t>
            </a:r>
            <a:r>
              <a:rPr sz="4400" dirty="0">
                <a:solidFill>
                  <a:srgbClr val="3A3838"/>
                </a:solidFill>
              </a:rPr>
              <a:t>x</a:t>
            </a:r>
            <a:r>
              <a:rPr sz="4400" spc="-15" dirty="0">
                <a:solidFill>
                  <a:srgbClr val="3A3838"/>
                </a:solidFill>
              </a:rPr>
              <a:t>分类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5914" y="1700022"/>
            <a:ext cx="8139430" cy="1448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softmax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个样本分量之和为</a:t>
            </a:r>
            <a:r>
              <a:rPr sz="3200" spc="8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530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当只有两个类别时，与对数几率回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归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完全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相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同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443" y="415493"/>
            <a:ext cx="30892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>
                <a:solidFill>
                  <a:srgbClr val="3A3838"/>
                </a:solidFill>
              </a:rPr>
              <a:t>keras</a:t>
            </a:r>
            <a:r>
              <a:rPr sz="4400" spc="-15" dirty="0">
                <a:solidFill>
                  <a:srgbClr val="3A3838"/>
                </a:solidFill>
              </a:rPr>
              <a:t>交叉熵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5304" y="1655775"/>
            <a:ext cx="8585200" cy="331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里，对于多分类问题我们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使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2305050">
              <a:lnSpc>
                <a:spcPct val="100000"/>
              </a:lnSpc>
              <a:spcBef>
                <a:spcPts val="3530"/>
              </a:spcBef>
            </a:pP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categorical_crossentropy</a:t>
            </a:r>
            <a:r>
              <a:rPr sz="3200" spc="7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2341880">
              <a:lnSpc>
                <a:spcPct val="100000"/>
              </a:lnSpc>
              <a:spcBef>
                <a:spcPts val="3505"/>
              </a:spcBef>
            </a:pP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sparse_categorical_crossentropy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535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来计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softmax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交叉熵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861515"/>
            <a:ext cx="30734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谢谢大家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3443" y="415493"/>
            <a:ext cx="11145113" cy="914400"/>
          </a:xfrm>
        </p:spPr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432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3443" y="415493"/>
            <a:ext cx="11145113" cy="914400"/>
          </a:xfrm>
        </p:spPr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432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337769"/>
            <a:ext cx="39300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rgbClr val="3A3838"/>
                </a:solidFill>
              </a:rPr>
              <a:t>什么是逻辑回归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5304" y="1655775"/>
            <a:ext cx="6921500" cy="144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线性回归预测的是一个连续值，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530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逻辑回归给出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”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”和“否”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回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答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415289"/>
            <a:ext cx="33521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>
                <a:solidFill>
                  <a:srgbClr val="3A3838"/>
                </a:solidFill>
              </a:rPr>
              <a:t>Sigmoid函数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7255" y="1822704"/>
            <a:ext cx="7979664" cy="34533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252" y="337769"/>
            <a:ext cx="39300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什么是逻辑回归</a:t>
            </a:r>
            <a:endParaRPr sz="4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304" y="1655775"/>
            <a:ext cx="6920230" cy="144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sigmoid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函数是一个概率分布函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530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给定某个输入，它将输出为一个</a:t>
            </a:r>
            <a:r>
              <a:rPr sz="3200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概</a:t>
            </a:r>
            <a:r>
              <a:rPr sz="3200" spc="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率</a:t>
            </a:r>
            <a:r>
              <a:rPr sz="3200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endParaRPr sz="3200" spc="-10" dirty="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443" y="415493"/>
            <a:ext cx="44881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rgbClr val="3A3838"/>
                </a:solidFill>
              </a:rPr>
              <a:t>逻辑回归损失函数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5304" y="1655775"/>
            <a:ext cx="10168890" cy="2381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平方差所惩罚的是与损失为同一数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级的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情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形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91000"/>
              </a:lnSpc>
              <a:spcBef>
                <a:spcPts val="20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对于分类问题，我们最好的使用交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叉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熵损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失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函数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会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更有效 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交叉熵会输出一个更大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“损失”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443" y="415493"/>
            <a:ext cx="39319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rgbClr val="3A3838"/>
                </a:solidFill>
              </a:rPr>
              <a:t>交叉</a:t>
            </a:r>
            <a:r>
              <a:rPr sz="4400" spc="-10" dirty="0">
                <a:solidFill>
                  <a:srgbClr val="3A3838"/>
                </a:solidFill>
              </a:rPr>
              <a:t>熵损失函数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5304" y="1410827"/>
            <a:ext cx="1068070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交叉熵刻画的是实际输出（概率）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与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期望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输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出（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概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率）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距 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离，也就是交叉熵的值越小，两个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概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率分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布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就越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接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近。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假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设 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概率分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布p为期望输出，概率分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布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q为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实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际输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出，H(p,q)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为交 叉熵，则：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443" y="415493"/>
            <a:ext cx="39319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交叉</a:t>
            </a:r>
            <a:r>
              <a:rPr sz="4400" spc="-1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熵损失函数</a:t>
            </a:r>
            <a:endParaRPr sz="4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304" y="1410827"/>
            <a:ext cx="106826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假设概率分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布p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为期望输出，概率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分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布</a:t>
            </a:r>
            <a:r>
              <a:rPr sz="3200" spc="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q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为实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际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输出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，H(p,q)  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为交叉熵，则：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46960" y="3645408"/>
            <a:ext cx="5449824" cy="100583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UyODRmZTUxMTIwMmNlNzZkZWZiMzJjOWQ2MWUzY2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WPS 演示</Application>
  <PresentationFormat>On-screen Show (4:3)</PresentationFormat>
  <Paragraphs>64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Keras深度学习入门与实战</vt:lpstr>
      <vt:lpstr>PowerPoint 演示文稿</vt:lpstr>
      <vt:lpstr>PowerPoint 演示文稿</vt:lpstr>
      <vt:lpstr>什么是逻辑回归</vt:lpstr>
      <vt:lpstr>Sigmoid函数</vt:lpstr>
      <vt:lpstr>PowerPoint 演示文稿</vt:lpstr>
      <vt:lpstr>逻辑回归损失函数</vt:lpstr>
      <vt:lpstr>交叉熵损失函数</vt:lpstr>
      <vt:lpstr>PowerPoint 演示文稿</vt:lpstr>
      <vt:lpstr>逻辑回归损失函数</vt:lpstr>
      <vt:lpstr>keras交叉熵</vt:lpstr>
      <vt:lpstr>softmax分类</vt:lpstr>
      <vt:lpstr>softmax分类</vt:lpstr>
      <vt:lpstr>softmax分类</vt:lpstr>
      <vt:lpstr>softmax分类</vt:lpstr>
      <vt:lpstr>keras交叉熵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Keras深度学习入门与实战</dc:title>
  <dc:creator>7</dc:creator>
  <cp:lastModifiedBy>pc</cp:lastModifiedBy>
  <cp:revision>4</cp:revision>
  <dcterms:created xsi:type="dcterms:W3CDTF">2022-04-27T12:27:00Z</dcterms:created>
  <dcterms:modified xsi:type="dcterms:W3CDTF">2022-05-04T00:57:16Z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2019-03-31T16:00:00Z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2022-04-27T16:00:00Z</vt:filetime>
  </property>
  <property fmtid="{D5CDD505-2E9C-101B-9397-08002B2CF9AE}" pid="5" name="ICV">
    <vt:lpwstr>DAC4FACFC61D4503AB626549B41239F9</vt:lpwstr>
  </property>
  <property fmtid="{D5CDD505-2E9C-101B-9397-08002B2CF9AE}" pid="6" name="KSOProductBuildVer">
    <vt:lpwstr>2052-11.1.0.11636</vt:lpwstr>
  </property>
</Properties>
</file>