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custDataLst>
    <p:tags r:id="rId4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0252" y="462737"/>
            <a:ext cx="1099149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solidFill>
            <a:srgbClr val="7030A0"/>
          </a:solidFill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618" y="1608581"/>
            <a:ext cx="10976762" cy="225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多层感知器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8927" y="1962911"/>
            <a:ext cx="9534144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608581"/>
            <a:ext cx="10577195" cy="37198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梯度下降法是一种致力于找到函数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极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值点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算法。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20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前面介绍过，所谓“学习”便是改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进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数，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便通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大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量训练步骤将损失最小化。有了这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概念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将梯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下降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应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用于寻找损失函数的极值点便构成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依据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入数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的模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习。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梯度下降法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252" y="1363268"/>
            <a:ext cx="105771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梯度的输出是一个由若干偏导数构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，它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每个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量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对应于函数对输入向量的相应分量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偏导：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7839" y="3745991"/>
            <a:ext cx="7781544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608581"/>
            <a:ext cx="10991215" cy="2256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梯度的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表明了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每个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置损失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数增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长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最快的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向，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18465">
              <a:lnSpc>
                <a:spcPct val="150000"/>
              </a:lnSpc>
              <a:spcBef>
                <a:spcPts val="220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可将它视为表示了在函数的每个位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向哪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方向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移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动函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可以增长。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7696" y="1344167"/>
            <a:ext cx="8790432" cy="50657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7931" y="1262237"/>
            <a:ext cx="10991215" cy="497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8465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曲线对应于损失函数。点表示权值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当前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，即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在所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位置。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梯度用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头表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，表明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了增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损失，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要向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移动。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此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外，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箭头的长度概念化地表示了如果在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应的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向移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18465">
              <a:lnSpc>
                <a:spcPct val="150000"/>
              </a:lnSpc>
              <a:spcBef>
                <a:spcPts val="218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函数值能够增长多少。如果向着梯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向移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损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失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函数的值会相应减小。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176" y="1331975"/>
            <a:ext cx="8287511" cy="50779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梯度下降法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63268"/>
            <a:ext cx="10819765" cy="250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沿着损失函数减小的方向移动，并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次计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梯度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，并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复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上述过程，直至梯度的模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0，将到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达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损失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数的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极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小值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这正是我们的目标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学习速率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7931" y="1948637"/>
            <a:ext cx="10217785" cy="152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梯度就是表明损失函数相对参数的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化率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对梯度进行缩放的参数被称为学习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（learning</a:t>
            </a:r>
            <a:r>
              <a:rPr sz="3200" spc="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rate）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学习速率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608581"/>
            <a:ext cx="10577195" cy="37198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学习速率是一种超参数或对模型的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种手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工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可配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的设置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20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需要为它指定正确的值。如果学习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率太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找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到损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失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函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数极小值点时可能需要许多轮迭代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如果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大，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算法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能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会“跳过”极小值点并且因周期性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“跳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跃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”而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远无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找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到极小值点。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6961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多层感知器（MLP）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学习速率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252" y="1363268"/>
            <a:ext cx="105771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在具体实践中，可通过查看损失函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值随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间的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化曲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来判断学习速率的选取是合适的。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学习速率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608581"/>
            <a:ext cx="9763125" cy="152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合适的学习速率，损失函数随时间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降，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直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到一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底部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不合适的学习速率，损失函数可能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发生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震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荡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学习速率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3544" y="1603247"/>
            <a:ext cx="10104120" cy="42092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31" y="262127"/>
            <a:ext cx="11683365" cy="2072639"/>
          </a:xfrm>
          <a:prstGeom prst="rect">
            <a:avLst/>
          </a:prstGeom>
          <a:solidFill>
            <a:srgbClr val="D24625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561340">
              <a:lnSpc>
                <a:spcPct val="100000"/>
              </a:lnSpc>
            </a:pPr>
            <a:r>
              <a:rPr sz="4400" spc="-10" dirty="0"/>
              <a:t>学习速率选取原则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9597" y="2570941"/>
            <a:ext cx="10998200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在调整学习速率时，既需要使其足够小，保证不至于发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生超调，也要保证它足够大，以使损失函数能够尽快下 降，从而可通过较少次数的迭代更快地完成学习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局部极值点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258824"/>
            <a:ext cx="8503920" cy="5151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局部极值点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32840" y="1700860"/>
            <a:ext cx="10577195" cy="225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可通过将权值随机初始化来改善局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极值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问题。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权值的初值使用随机值，可以增加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靠近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局最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优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点附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开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始下降的机会。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76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反向传播算法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32840" y="1700860"/>
            <a:ext cx="10577195" cy="298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反向传播算法是一种高效计算数据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图中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度的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技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20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每一层的导数都是后一层的导数与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一层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出之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积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正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是 链式法则的奇妙之处，误差反向传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算法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利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用的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正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是这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特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点。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76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反向传播算法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363268"/>
            <a:ext cx="10577195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前馈时，从输入开始，逐一计算每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隐含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层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的输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，直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输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出层。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20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然后开始计算导数，并从输出层经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隐含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逐一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为了减少计算量，还需对所有已完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元素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进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行复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这便是反向传播算法名称的由来。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79776" y="515112"/>
            <a:ext cx="7635240" cy="58948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激活函数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52" y="2232736"/>
            <a:ext cx="855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elu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激活函数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2232736"/>
            <a:ext cx="101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ta</a:t>
            </a:r>
            <a:r>
              <a:rPr sz="36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h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91840" y="1408175"/>
            <a:ext cx="6217920" cy="4809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505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多层感知器（神经网络）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65281"/>
            <a:ext cx="10702290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到目前我们学习的线性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归模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和对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几率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归模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本质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上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都是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神经元：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47395">
              <a:lnSpc>
                <a:spcPct val="100000"/>
              </a:lnSpc>
              <a:spcBef>
                <a:spcPts val="326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计算输入特征的加权和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47395">
              <a:lnSpc>
                <a:spcPct val="100000"/>
              </a:lnSpc>
              <a:spcBef>
                <a:spcPts val="329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然后使用一个激活函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（或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传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递函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）计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激活函数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2232736"/>
            <a:ext cx="1784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sigmoid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77184" y="1591055"/>
            <a:ext cx="56753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激活函数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95431" y="390143"/>
            <a:ext cx="740664" cy="740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252" y="2278456"/>
            <a:ext cx="182753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Leak</a:t>
            </a:r>
            <a:r>
              <a:rPr sz="3300" spc="-9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relu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096" y="1755648"/>
            <a:ext cx="5903976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64260" y="1397686"/>
            <a:ext cx="1060577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优化器</a:t>
            </a:r>
            <a:r>
              <a:rPr sz="3200" spc="2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(optimizer)</a:t>
            </a:r>
            <a:r>
              <a:rPr sz="3200" spc="8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是编译</a:t>
            </a:r>
            <a:r>
              <a:rPr sz="3200" spc="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4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模型的所需的两个参数之 一。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你可以先实例化一个优化器对象，</a:t>
            </a:r>
            <a:r>
              <a:rPr sz="3200" spc="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然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后将</a:t>
            </a:r>
            <a:r>
              <a:rPr sz="3200" spc="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传入 model.compile()，</a:t>
            </a:r>
            <a:r>
              <a:rPr sz="3200" spc="8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或者你可以通过名称来调用优化</a:t>
            </a:r>
            <a:r>
              <a:rPr sz="3200" spc="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3200" spc="-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。在 </a:t>
            </a:r>
            <a:r>
              <a:rPr sz="32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后一种情况下，将使用优化器的默</a:t>
            </a:r>
            <a:r>
              <a:rPr sz="3200" spc="1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认</a:t>
            </a:r>
            <a:r>
              <a:rPr sz="3200" spc="-1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参数。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SGD：随机梯度下降优化器</a:t>
            </a:r>
            <a:endParaRPr spc="-10" dirty="0"/>
          </a:p>
          <a:p>
            <a:pPr marL="10160">
              <a:lnSpc>
                <a:spcPct val="100000"/>
              </a:lnSpc>
              <a:spcBef>
                <a:spcPts val="75"/>
              </a:spcBef>
            </a:pPr>
            <a:endParaRPr sz="2200"/>
          </a:p>
          <a:p>
            <a:pPr marL="22860">
              <a:lnSpc>
                <a:spcPct val="100000"/>
              </a:lnSpc>
            </a:pPr>
            <a:r>
              <a:rPr spc="-15" dirty="0"/>
              <a:t>随机梯度下降优化</a:t>
            </a:r>
            <a:r>
              <a:rPr spc="-5" dirty="0"/>
              <a:t>器</a:t>
            </a:r>
            <a:r>
              <a:rPr spc="-10" dirty="0"/>
              <a:t>SGD</a:t>
            </a:r>
            <a:r>
              <a:rPr spc="-15" dirty="0"/>
              <a:t>和min-batch</a:t>
            </a:r>
            <a:r>
              <a:rPr spc="-10" dirty="0"/>
              <a:t>是同</a:t>
            </a:r>
            <a:r>
              <a:rPr dirty="0"/>
              <a:t>一</a:t>
            </a:r>
            <a:r>
              <a:rPr spc="-10" dirty="0"/>
              <a:t>个意</a:t>
            </a:r>
            <a:r>
              <a:rPr dirty="0"/>
              <a:t>思</a:t>
            </a:r>
            <a:r>
              <a:rPr spc="-10" dirty="0"/>
              <a:t>，抽取</a:t>
            </a:r>
            <a:endParaRPr spc="-10" dirty="0"/>
          </a:p>
          <a:p>
            <a:pPr marL="22860">
              <a:lnSpc>
                <a:spcPct val="100000"/>
              </a:lnSpc>
              <a:spcBef>
                <a:spcPts val="1920"/>
              </a:spcBef>
            </a:pPr>
            <a:r>
              <a:rPr spc="-5" dirty="0"/>
              <a:t>m</a:t>
            </a:r>
            <a:r>
              <a:rPr spc="-10" dirty="0"/>
              <a:t>个小批</a:t>
            </a:r>
            <a:r>
              <a:rPr dirty="0"/>
              <a:t>量</a:t>
            </a:r>
            <a:r>
              <a:rPr spc="-10" dirty="0"/>
              <a:t>（</a:t>
            </a:r>
            <a:r>
              <a:rPr spc="5" dirty="0"/>
              <a:t>独</a:t>
            </a:r>
            <a:r>
              <a:rPr spc="-10" dirty="0"/>
              <a:t>立同分</a:t>
            </a:r>
            <a:r>
              <a:rPr dirty="0"/>
              <a:t>布</a:t>
            </a:r>
            <a:r>
              <a:rPr spc="-10" dirty="0"/>
              <a:t>）样</a:t>
            </a:r>
            <a:r>
              <a:rPr dirty="0"/>
              <a:t>本</a:t>
            </a:r>
            <a:r>
              <a:rPr spc="-10" dirty="0"/>
              <a:t>，通过</a:t>
            </a:r>
            <a:r>
              <a:rPr dirty="0"/>
              <a:t>计</a:t>
            </a:r>
            <a:r>
              <a:rPr spc="-10" dirty="0"/>
              <a:t>算他</a:t>
            </a:r>
            <a:r>
              <a:rPr dirty="0"/>
              <a:t>们</a:t>
            </a:r>
            <a:r>
              <a:rPr spc="-10" dirty="0"/>
              <a:t>平梯度</a:t>
            </a:r>
            <a:r>
              <a:rPr dirty="0"/>
              <a:t>均</a:t>
            </a:r>
            <a:r>
              <a:rPr spc="-10" dirty="0"/>
              <a:t>值。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3372"/>
            <a:ext cx="18948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S</a:t>
            </a:r>
            <a:r>
              <a:rPr sz="3600" spc="10" dirty="0">
                <a:solidFill>
                  <a:srgbClr val="3A3838"/>
                </a:solidFill>
              </a:rPr>
              <a:t>G</a:t>
            </a:r>
            <a:r>
              <a:rPr sz="3600" spc="-5" dirty="0">
                <a:solidFill>
                  <a:srgbClr val="3A3838"/>
                </a:solidFill>
              </a:rPr>
              <a:t>D</a:t>
            </a:r>
            <a:r>
              <a:rPr sz="3600" dirty="0">
                <a:solidFill>
                  <a:srgbClr val="3A3838"/>
                </a:solidFill>
              </a:rPr>
              <a:t>参数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608581"/>
            <a:ext cx="10673080" cy="4277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40" dirty="0">
                <a:latin typeface="微软雅黑" panose="020B0503020204020204" charset="-122"/>
                <a:cs typeface="微软雅黑" panose="020B0503020204020204" charset="-122"/>
              </a:rPr>
              <a:t>lr: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学习率。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momentum: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参数，用于加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3200" spc="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SGD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在相关方向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上前进，并抑制震荡。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decay: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每次参数更新后学习率衰减值。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nesterov: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boolean.</a:t>
            </a:r>
            <a:r>
              <a:rPr sz="3200" spc="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是否使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Nesterov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动量。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608581"/>
            <a:ext cx="10560685" cy="32658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RMSprop：经验上，RMSProp被证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明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有效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实用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深度学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186305">
              <a:lnSpc>
                <a:spcPct val="100000"/>
              </a:lnSpc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习网络优化算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3505">
              <a:lnSpc>
                <a:spcPct val="150000"/>
              </a:lnSpc>
              <a:spcBef>
                <a:spcPts val="218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RMSProp增加了一个衰减系数来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控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制历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史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信息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获取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3200" spc="-35" dirty="0">
                <a:latin typeface="微软雅黑" panose="020B0503020204020204" charset="-122"/>
                <a:cs typeface="微软雅黑" panose="020B0503020204020204" charset="-122"/>
              </a:rPr>
              <a:t>少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, 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RMSProp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会对学习率进行衰减。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363268"/>
            <a:ext cx="10683875" cy="250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建议使用优化器的默认参数</a:t>
            </a:r>
            <a:r>
              <a:rPr sz="3200" spc="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（除了学习率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lr，它可以被自由 调节）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这个优化器通常是训练循环神经网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络RNN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不错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选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择。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07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A3838"/>
                </a:solidFill>
              </a:rPr>
              <a:t>RMSprop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608581"/>
            <a:ext cx="10276205" cy="4277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40" dirty="0">
                <a:latin typeface="微软雅黑" panose="020B0503020204020204" charset="-122"/>
                <a:cs typeface="微软雅黑" panose="020B0503020204020204" charset="-122"/>
              </a:rPr>
              <a:t>lr: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学习率。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7000"/>
              </a:lnSpc>
              <a:spcBef>
                <a:spcPts val="2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rho: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RMSProp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梯度平方的移动均值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衰减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. 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epsilon:</a:t>
            </a:r>
            <a:r>
              <a:rPr sz="3200" spc="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模糊因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32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若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None,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默认为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K.epsilon()。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decay: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每次参数更新后学习率衰减值。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608581"/>
            <a:ext cx="10916285" cy="4277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Adam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优化器：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  <a:buAutoNum type="arabicPeriod"/>
              <a:tabLst>
                <a:tab pos="469265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Adam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算法可以看做是修正后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Momentum+RMSProp算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微软雅黑" panose="020B0503020204020204" charset="-122"/>
              <a:buAutoNum type="arabicPeriod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468630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Adam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通常被认为对超参数的选择相当鲁棒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微软雅黑" panose="020B0503020204020204" charset="-122"/>
              <a:buAutoNum type="arabicPeriod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学习率建议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0.001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常见的优化函数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363268"/>
            <a:ext cx="10629900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Adam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是一种可以替代传统随机梯度下降过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阶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优化算 法，它能基于训练数据迭代地更新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神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经网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权重。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Adam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通过计算梯度的一阶矩估计和二阶矩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计而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不同的 参数设计独立的自适应性学习率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3544" y="1636776"/>
            <a:ext cx="10344911" cy="4276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459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单个神经元（二分类）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153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A3838"/>
                </a:solidFill>
              </a:rPr>
              <a:t>Ada</a:t>
            </a:r>
            <a:r>
              <a:rPr sz="3600" spc="15" dirty="0">
                <a:solidFill>
                  <a:srgbClr val="3A3838"/>
                </a:solidFill>
              </a:rPr>
              <a:t>m</a:t>
            </a:r>
            <a:r>
              <a:rPr sz="3600" spc="-5" dirty="0">
                <a:solidFill>
                  <a:srgbClr val="3A3838"/>
                </a:solidFill>
              </a:rPr>
              <a:t>常见参数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931" y="1608581"/>
            <a:ext cx="9237980" cy="3545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40" dirty="0">
                <a:latin typeface="微软雅黑" panose="020B0503020204020204" charset="-122"/>
                <a:cs typeface="微软雅黑" panose="020B0503020204020204" charset="-122"/>
              </a:rPr>
              <a:t>lr: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学习率。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207000"/>
              </a:lnSpc>
              <a:spcBef>
                <a:spcPts val="10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beta_1: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float,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beta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通常接近于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1。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beta_2: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float,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beta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3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通常接近于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1。 decay: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float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&gt;=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0.</a:t>
            </a:r>
            <a:r>
              <a:rPr sz="3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每次参数更新后学习率衰减值。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4597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多个神经元（多分类）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0744" y="1697735"/>
            <a:ext cx="9180576" cy="4047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68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单层神经元的缺陷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465275"/>
            <a:ext cx="773747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无法拟合“异或”运算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异或</a:t>
            </a:r>
            <a:r>
              <a:rPr sz="2400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问题看似简单，使用单层的神经元确实没有办法解决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2791" y="3465576"/>
            <a:ext cx="9683496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68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单层神经元的缺陷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1320"/>
            <a:ext cx="581088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Sigmoid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神经元要求数据必须是线性可分的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异或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问题无法找到一条直线分割两个类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4057015"/>
            <a:ext cx="581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这个问题是的神经网络的发展停滞了很多年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76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神经元的启发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9367" y="1484375"/>
            <a:ext cx="7071359" cy="4715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多层感知器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363268"/>
            <a:ext cx="10577195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生物的神经元一层一层连接起来，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神经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号达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某一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条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件，这个神经元就会激活，然后继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传递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息下去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为了继续使用神经网络解决这种不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具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备线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可分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的问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采取在神经网络的输入端和输出端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间插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更多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神经元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On-screen Show (4:3)</PresentationFormat>
  <Paragraphs>190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Office Theme</vt:lpstr>
      <vt:lpstr>Keras深度学习入门与实战</vt:lpstr>
      <vt:lpstr>多层感知器（MLP）</vt:lpstr>
      <vt:lpstr>多层感知器（神经网络）</vt:lpstr>
      <vt:lpstr>单个神经元（二分类）</vt:lpstr>
      <vt:lpstr>多个神经元（多分类）</vt:lpstr>
      <vt:lpstr>单层神经元的缺陷</vt:lpstr>
      <vt:lpstr>单层神经元的缺陷</vt:lpstr>
      <vt:lpstr>神经元的启发</vt:lpstr>
      <vt:lpstr>多层感知器</vt:lpstr>
      <vt:lpstr>多层感知器</vt:lpstr>
      <vt:lpstr>梯度下降法</vt:lpstr>
      <vt:lpstr>PowerPoint 演示文稿</vt:lpstr>
      <vt:lpstr>梯度下降法</vt:lpstr>
      <vt:lpstr>梯度下降法</vt:lpstr>
      <vt:lpstr>梯度下降法</vt:lpstr>
      <vt:lpstr>梯度下降法</vt:lpstr>
      <vt:lpstr>梯度下降法</vt:lpstr>
      <vt:lpstr>学习速率</vt:lpstr>
      <vt:lpstr>学习速率</vt:lpstr>
      <vt:lpstr>PowerPoint 演示文稿</vt:lpstr>
      <vt:lpstr>学习速率</vt:lpstr>
      <vt:lpstr>学习速率</vt:lpstr>
      <vt:lpstr>学习速率选取原则</vt:lpstr>
      <vt:lpstr>局部极值点</vt:lpstr>
      <vt:lpstr>局部极值点</vt:lpstr>
      <vt:lpstr>反向传播算法</vt:lpstr>
      <vt:lpstr>反向传播算法</vt:lpstr>
      <vt:lpstr>PowerPoint 演示文稿</vt:lpstr>
      <vt:lpstr>PowerPoint 演示文稿</vt:lpstr>
      <vt:lpstr>PowerPoint 演示文稿</vt:lpstr>
      <vt:lpstr>PowerPoint 演示文稿</vt:lpstr>
      <vt:lpstr>常见的优化函数</vt:lpstr>
      <vt:lpstr>常见的优化函数</vt:lpstr>
      <vt:lpstr>SGD参数</vt:lpstr>
      <vt:lpstr>常见的优化函数</vt:lpstr>
      <vt:lpstr>常见的优化函数</vt:lpstr>
      <vt:lpstr>RMSprop</vt:lpstr>
      <vt:lpstr>常见的优化函数</vt:lpstr>
      <vt:lpstr>常见的优化函数</vt:lpstr>
      <vt:lpstr>Adam常见参数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2022-05-03T11:49:36Z</dcterms:created>
  <dcterms:modified xsi:type="dcterms:W3CDTF">2022-05-03T11:49:36Z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F7D0681686B14E42BCA6D76123956C13</vt:lpwstr>
  </property>
  <property fmtid="{D5CDD505-2E9C-101B-9397-08002B2CF9AE}" pid="6" name="KSOProductBuildVer">
    <vt:lpwstr>2052-11.1.0.11636</vt:lpwstr>
  </property>
</Properties>
</file>