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6031" y="262127"/>
            <a:ext cx="11680190" cy="2072639"/>
          </a:xfrm>
          <a:custGeom>
            <a:avLst/>
            <a:gdLst/>
            <a:ahLst/>
            <a:cxnLst/>
            <a:rect l="l" t="t" r="r" b="b"/>
            <a:pathLst>
              <a:path w="11680190" h="2072639">
                <a:moveTo>
                  <a:pt x="11679936" y="0"/>
                </a:moveTo>
                <a:lnTo>
                  <a:pt x="0" y="0"/>
                </a:lnTo>
                <a:lnTo>
                  <a:pt x="0" y="2072639"/>
                </a:lnTo>
                <a:lnTo>
                  <a:pt x="11679936" y="2072639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761" y="26136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287" y="2342896"/>
            <a:ext cx="11501424" cy="414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Keras</a:t>
            </a:r>
            <a:r>
              <a:rPr sz="6000" spc="-5" dirty="0"/>
              <a:t>深度学习入门与实战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0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</a:pPr>
            <a:r>
              <a:rPr spc="10" dirty="0"/>
              <a:t>构建网络的总原则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88416" y="2476738"/>
            <a:ext cx="65170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5975">
              <a:lnSpc>
                <a:spcPct val="15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一、增大网络容量，直到过拟合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二、采取措施抑制过拟合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三、继续增大网络容量，直到过拟合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谢谢大家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927" y="1589608"/>
            <a:ext cx="7648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网络参数选择的总原则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1176" y="4812791"/>
            <a:ext cx="1030224" cy="1030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9035" y="5349951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日月光华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9164" y="5349951"/>
            <a:ext cx="342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keras</a:t>
            </a: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答疑群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863291391</a:t>
            </a:r>
            <a:endParaRPr sz="2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587705"/>
            <a:ext cx="14179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3A3838"/>
                </a:solidFill>
              </a:rPr>
              <a:t>d</a:t>
            </a:r>
            <a:r>
              <a:rPr sz="2800" spc="-40" dirty="0">
                <a:solidFill>
                  <a:srgbClr val="3A3838"/>
                </a:solidFill>
              </a:rPr>
              <a:t>r</a:t>
            </a:r>
            <a:r>
              <a:rPr sz="2800" spc="-10" dirty="0">
                <a:solidFill>
                  <a:srgbClr val="3A3838"/>
                </a:solidFill>
              </a:rPr>
              <a:t>o</a:t>
            </a:r>
            <a:r>
              <a:rPr sz="2800" spc="5" dirty="0">
                <a:solidFill>
                  <a:srgbClr val="3A3838"/>
                </a:solidFill>
              </a:rPr>
              <a:t>po</a:t>
            </a:r>
            <a:r>
              <a:rPr sz="2800" spc="-10" dirty="0">
                <a:solidFill>
                  <a:srgbClr val="3A3838"/>
                </a:solidFill>
              </a:rPr>
              <a:t>u</a:t>
            </a:r>
            <a:r>
              <a:rPr sz="2800" dirty="0">
                <a:solidFill>
                  <a:srgbClr val="3A3838"/>
                </a:solidFill>
              </a:rPr>
              <a:t>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356359"/>
            <a:ext cx="10070592" cy="5501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435608"/>
            <a:ext cx="4672584" cy="50810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856" y="60960"/>
            <a:ext cx="1027176" cy="1030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435608"/>
            <a:ext cx="4751832" cy="5096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0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</a:pPr>
            <a:r>
              <a:rPr spc="10" dirty="0"/>
              <a:t>为什么</a:t>
            </a:r>
            <a:r>
              <a:rPr spc="5" dirty="0"/>
              <a:t>说</a:t>
            </a:r>
            <a:r>
              <a:rPr spc="-15" dirty="0"/>
              <a:t>Dropout</a:t>
            </a:r>
            <a:r>
              <a:rPr spc="10" dirty="0"/>
              <a:t>可以</a:t>
            </a:r>
            <a:r>
              <a:rPr spc="-25" dirty="0"/>
              <a:t>解</a:t>
            </a:r>
            <a:r>
              <a:rPr spc="10" dirty="0"/>
              <a:t>决过拟</a:t>
            </a:r>
            <a:r>
              <a:rPr spc="-25" dirty="0"/>
              <a:t>合</a:t>
            </a:r>
            <a:r>
              <a:rPr spc="10" dirty="0"/>
              <a:t>？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33222" y="2342896"/>
            <a:ext cx="1181481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（1）取平均的作用：</a:t>
            </a:r>
            <a:r>
              <a:rPr sz="3600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先回到标准的模型即没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有dropout， 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我们用相同的训练数据去训</a:t>
            </a:r>
            <a:r>
              <a:rPr sz="3600" spc="10" dirty="0">
                <a:latin typeface="微软雅黑" panose="020B0503020204020204" charset="-122"/>
                <a:cs typeface="微软雅黑" panose="020B0503020204020204" charset="-122"/>
              </a:rPr>
              <a:t>练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5个不同的神经网络，一般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会得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5个不同的结果，此时我们可以采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“5个结果取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均值”或者“多数取胜的投票策略”去决定最终结果。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0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</a:pPr>
            <a:r>
              <a:rPr spc="10" dirty="0"/>
              <a:t>为什么</a:t>
            </a:r>
            <a:r>
              <a:rPr spc="5" dirty="0"/>
              <a:t>说</a:t>
            </a:r>
            <a:r>
              <a:rPr spc="-15" dirty="0"/>
              <a:t>Dropout</a:t>
            </a:r>
            <a:r>
              <a:rPr spc="10" dirty="0"/>
              <a:t>可以</a:t>
            </a:r>
            <a:r>
              <a:rPr spc="-25" dirty="0"/>
              <a:t>解</a:t>
            </a:r>
            <a:r>
              <a:rPr spc="10" dirty="0"/>
              <a:t>决过拟</a:t>
            </a:r>
            <a:r>
              <a:rPr spc="-25" dirty="0"/>
              <a:t>合</a:t>
            </a:r>
            <a:r>
              <a:rPr spc="10" dirty="0"/>
              <a:t>？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5287" y="2342896"/>
            <a:ext cx="11501424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marR="5080">
              <a:lnSpc>
                <a:spcPct val="150000"/>
              </a:lnSpc>
              <a:spcBef>
                <a:spcPts val="95"/>
              </a:spcBef>
            </a:pPr>
            <a:r>
              <a:rPr dirty="0"/>
              <a:t>（2）减少神经元之间复杂的共适应关系：</a:t>
            </a:r>
            <a:r>
              <a:rPr spc="-90" dirty="0"/>
              <a:t> </a:t>
            </a:r>
            <a:r>
              <a:rPr dirty="0"/>
              <a:t>因为</a:t>
            </a:r>
            <a:r>
              <a:rPr spc="-15" dirty="0"/>
              <a:t>dropout  </a:t>
            </a:r>
            <a:r>
              <a:rPr dirty="0"/>
              <a:t>程序导致两个神经元不一定每次都在一</a:t>
            </a:r>
            <a:r>
              <a:rPr spc="15" dirty="0"/>
              <a:t>个</a:t>
            </a:r>
            <a:r>
              <a:rPr dirty="0"/>
              <a:t>d</a:t>
            </a:r>
            <a:r>
              <a:rPr spc="-55" dirty="0"/>
              <a:t>r</a:t>
            </a:r>
            <a:r>
              <a:rPr dirty="0"/>
              <a:t>op</a:t>
            </a:r>
            <a:r>
              <a:rPr spc="-15" dirty="0"/>
              <a:t>o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网络中 </a:t>
            </a:r>
            <a:r>
              <a:rPr spc="-5" dirty="0"/>
              <a:t>出现。这样权值的更新不再依赖于有固定关系的隐含节 点的共同作用，阻止了某些特征仅仅在其它特定特征下 才有效果的情</a:t>
            </a:r>
            <a:r>
              <a:rPr dirty="0"/>
              <a:t>况</a:t>
            </a:r>
            <a:r>
              <a:rPr spc="-15" dirty="0"/>
              <a:t> </a:t>
            </a:r>
            <a:r>
              <a:rPr dirty="0"/>
              <a:t>。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0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</a:pPr>
            <a:r>
              <a:rPr spc="10" dirty="0"/>
              <a:t>为什么</a:t>
            </a:r>
            <a:r>
              <a:rPr spc="5" dirty="0"/>
              <a:t>说</a:t>
            </a:r>
            <a:r>
              <a:rPr spc="-15" dirty="0"/>
              <a:t>Dropout</a:t>
            </a:r>
            <a:r>
              <a:rPr spc="10" dirty="0"/>
              <a:t>可以</a:t>
            </a:r>
            <a:r>
              <a:rPr spc="-25" dirty="0"/>
              <a:t>解</a:t>
            </a:r>
            <a:r>
              <a:rPr spc="10" dirty="0"/>
              <a:t>决过拟</a:t>
            </a:r>
            <a:r>
              <a:rPr spc="-25" dirty="0"/>
              <a:t>合</a:t>
            </a:r>
            <a:r>
              <a:rPr spc="10" dirty="0"/>
              <a:t>？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33222" y="2353868"/>
            <a:ext cx="11804650" cy="29527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（3）Dropout类似于性别在生物进化中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角色：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5760"/>
              </a:lnSpc>
              <a:spcBef>
                <a:spcPts val="31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物种为了生存往往会倾向于适应这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环境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环境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突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变则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导致物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种难以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做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出及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反应，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别的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现可以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繁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衍出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适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应新环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境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的变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有效的阻止过拟合，即避免环境改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时物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可能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临的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绝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0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</a:pPr>
            <a:r>
              <a:rPr spc="10" dirty="0"/>
              <a:t>构建网络的总原则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88416" y="3752469"/>
            <a:ext cx="8145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总的原则是：保证神经网络容量足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够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拟合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Segoe UI</vt:lpstr>
      <vt:lpstr>Times New Roman</vt:lpstr>
      <vt:lpstr>Calibri</vt:lpstr>
      <vt:lpstr>Arial Unicode MS</vt:lpstr>
      <vt:lpstr>Office Theme</vt:lpstr>
      <vt:lpstr>Keras深度学习入门与实战</vt:lpstr>
      <vt:lpstr>网络参数选择的总原则</vt:lpstr>
      <vt:lpstr>dropout</vt:lpstr>
      <vt:lpstr>PowerPoint 演示文稿</vt:lpstr>
      <vt:lpstr>PowerPoint 演示文稿</vt:lpstr>
      <vt:lpstr>为什么说Dropout可以解决过拟合？</vt:lpstr>
      <vt:lpstr>为什么说Dropout可以解决过拟合？</vt:lpstr>
      <vt:lpstr>为什么说Dropout可以解决过拟合？</vt:lpstr>
      <vt:lpstr>构建网络的总原则</vt:lpstr>
      <vt:lpstr>构建网络的总原则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2022-05-05T08:37:32Z</dcterms:created>
  <dcterms:modified xsi:type="dcterms:W3CDTF">2022-05-05T08:37:32Z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B4767E61B40F49119F87AF64E02FE34D</vt:lpwstr>
  </property>
  <property fmtid="{D5CDD505-2E9C-101B-9397-08002B2CF9AE}" pid="6" name="KSOProductBuildVer">
    <vt:lpwstr>2052-11.1.0.11636</vt:lpwstr>
  </property>
</Properties>
</file>