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custDataLst>
    <p:tags r:id="rId3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8975" y="404317"/>
            <a:ext cx="1101404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861515"/>
            <a:ext cx="1035751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844" y="1585036"/>
            <a:ext cx="11332311" cy="335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23669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5217617"/>
            <a:ext cx="215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讲师：日月光华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CN</a:t>
            </a:r>
            <a:r>
              <a:rPr sz="4800" spc="2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539620"/>
            <a:ext cx="10577195" cy="4521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为什叫卷积神经网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络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365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CNN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的确是从视觉皮层的生物学上获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得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启发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2180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简单来说：视觉皮层有小部分细胞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特定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分的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视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觉区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域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敏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感。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221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例如：一些神经元只对垂直边缘兴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奋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，另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些对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水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平或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角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边缘兴奋。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CN</a:t>
            </a:r>
            <a:r>
              <a:rPr sz="4800" spc="2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524380"/>
            <a:ext cx="10806430" cy="477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微软雅黑" panose="020B0503020204020204" charset="-122"/>
                <a:cs typeface="微软雅黑" panose="020B0503020204020204" charset="-122"/>
              </a:rPr>
              <a:t>CNN</a:t>
            </a:r>
            <a:r>
              <a:rPr sz="25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spc="-5" dirty="0">
                <a:latin typeface="微软雅黑" panose="020B0503020204020204" charset="-122"/>
                <a:cs typeface="微软雅黑" panose="020B0503020204020204" charset="-122"/>
              </a:rPr>
              <a:t>工作概述指的是你挑一张图像，让它历经一系列</a:t>
            </a:r>
            <a:endParaRPr sz="2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9200515">
              <a:lnSpc>
                <a:spcPct val="203000"/>
              </a:lnSpc>
            </a:pPr>
            <a:r>
              <a:rPr sz="2500" spc="-5" dirty="0">
                <a:latin typeface="微软雅黑" panose="020B0503020204020204" charset="-122"/>
                <a:cs typeface="微软雅黑" panose="020B0503020204020204" charset="-122"/>
              </a:rPr>
              <a:t>卷积层、 </a:t>
            </a:r>
            <a:r>
              <a:rPr sz="2500" spc="-5" dirty="0">
                <a:latin typeface="微软雅黑" panose="020B0503020204020204" charset="-122"/>
                <a:cs typeface="微软雅黑" panose="020B0503020204020204" charset="-122"/>
              </a:rPr>
              <a:t>非线性层、</a:t>
            </a:r>
            <a:endParaRPr sz="2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376545">
              <a:lnSpc>
                <a:spcPts val="6120"/>
              </a:lnSpc>
              <a:spcBef>
                <a:spcPts val="700"/>
              </a:spcBef>
            </a:pPr>
            <a:r>
              <a:rPr sz="2500" spc="-5" dirty="0">
                <a:latin typeface="微软雅黑" panose="020B0503020204020204" charset="-122"/>
                <a:cs typeface="微软雅黑" panose="020B0503020204020204" charset="-122"/>
              </a:rPr>
              <a:t>池化（下采样（</a:t>
            </a:r>
            <a:r>
              <a:rPr sz="2500" spc="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500" spc="-5" dirty="0">
                <a:latin typeface="微软雅黑" panose="020B0503020204020204" charset="-122"/>
                <a:cs typeface="微软雅黑" panose="020B0503020204020204" charset="-122"/>
              </a:rPr>
              <a:t>owns</a:t>
            </a:r>
            <a:r>
              <a:rPr sz="2500" spc="-2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500" spc="-15" dirty="0">
                <a:latin typeface="微软雅黑" panose="020B0503020204020204" charset="-122"/>
                <a:cs typeface="微软雅黑" panose="020B0503020204020204" charset="-122"/>
              </a:rPr>
              <a:t>mp</a:t>
            </a:r>
            <a:r>
              <a:rPr sz="2500" dirty="0">
                <a:latin typeface="微软雅黑" panose="020B0503020204020204" charset="-122"/>
                <a:cs typeface="微软雅黑" panose="020B0503020204020204" charset="-122"/>
              </a:rPr>
              <a:t>li</a:t>
            </a:r>
            <a:r>
              <a:rPr sz="2500" spc="-10" dirty="0">
                <a:latin typeface="微软雅黑" panose="020B0503020204020204" charset="-122"/>
                <a:cs typeface="微软雅黑" panose="020B0503020204020204" charset="-122"/>
              </a:rPr>
              <a:t>ng</a:t>
            </a:r>
            <a:r>
              <a:rPr sz="2500" spc="-5" dirty="0">
                <a:latin typeface="微软雅黑" panose="020B0503020204020204" charset="-122"/>
                <a:cs typeface="微软雅黑" panose="020B0503020204020204" charset="-122"/>
              </a:rPr>
              <a:t>））层 </a:t>
            </a:r>
            <a:r>
              <a:rPr sz="2500" spc="-10" dirty="0">
                <a:latin typeface="微软雅黑" panose="020B0503020204020204" charset="-122"/>
                <a:cs typeface="微软雅黑" panose="020B0503020204020204" charset="-122"/>
              </a:rPr>
              <a:t>和全连接</a:t>
            </a:r>
            <a:r>
              <a:rPr sz="2500" spc="-5" dirty="0">
                <a:latin typeface="微软雅黑" panose="020B0503020204020204" charset="-122"/>
                <a:cs typeface="微软雅黑" panose="020B0503020204020204" charset="-122"/>
              </a:rPr>
              <a:t>层，</a:t>
            </a:r>
            <a:endParaRPr sz="2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1490"/>
              </a:spcBef>
            </a:pPr>
            <a:r>
              <a:rPr sz="2500" spc="-10" dirty="0">
                <a:latin typeface="微软雅黑" panose="020B0503020204020204" charset="-122"/>
                <a:cs typeface="微软雅黑" panose="020B0503020204020204" charset="-122"/>
              </a:rPr>
              <a:t>最终得到输出。正如之前所说，输出可以是最好地描述了图像内容的一</a:t>
            </a:r>
            <a:r>
              <a:rPr sz="2500" spc="1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500" spc="-10" dirty="0">
                <a:latin typeface="微软雅黑" panose="020B0503020204020204" charset="-122"/>
                <a:cs typeface="微软雅黑" panose="020B0503020204020204" charset="-122"/>
              </a:rPr>
              <a:t>单独 </a:t>
            </a:r>
            <a:r>
              <a:rPr sz="2500" spc="-5" dirty="0">
                <a:latin typeface="微软雅黑" panose="020B0503020204020204" charset="-122"/>
                <a:cs typeface="微软雅黑" panose="020B0503020204020204" charset="-122"/>
              </a:rPr>
              <a:t>分类或一组分类的概率。</a:t>
            </a:r>
            <a:endParaRPr sz="25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CN</a:t>
            </a:r>
            <a:r>
              <a:rPr sz="4800" spc="2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5"/>
              </a:spcBef>
            </a:pPr>
            <a:r>
              <a:rPr dirty="0"/>
              <a:t>什么是卷积？</a:t>
            </a:r>
            <a:endParaRPr dirty="0"/>
          </a:p>
          <a:p>
            <a:pPr marL="188595">
              <a:lnSpc>
                <a:spcPct val="100000"/>
              </a:lnSpc>
              <a:spcBef>
                <a:spcPts val="45"/>
              </a:spcBef>
            </a:pPr>
            <a:endParaRPr sz="5550"/>
          </a:p>
          <a:p>
            <a:pPr marL="201295" marR="5080">
              <a:lnSpc>
                <a:spcPct val="140000"/>
              </a:lnSpc>
            </a:pPr>
            <a:r>
              <a:rPr dirty="0"/>
              <a:t>卷积是指将卷积核应用到某个张量的所有点上，</a:t>
            </a:r>
            <a:r>
              <a:rPr spc="-25" dirty="0"/>
              <a:t>通</a:t>
            </a:r>
            <a:r>
              <a:rPr dirty="0"/>
              <a:t>过将 </a:t>
            </a:r>
            <a:r>
              <a:rPr spc="5" dirty="0"/>
              <a:t>卷积核在</a:t>
            </a:r>
            <a:r>
              <a:rPr spc="-10" dirty="0"/>
              <a:t>输</a:t>
            </a:r>
            <a:r>
              <a:rPr spc="5" dirty="0"/>
              <a:t>入</a:t>
            </a:r>
            <a:r>
              <a:rPr spc="-25" dirty="0"/>
              <a:t>的</a:t>
            </a:r>
            <a:r>
              <a:rPr spc="5" dirty="0"/>
              <a:t>张量上滑</a:t>
            </a:r>
            <a:r>
              <a:rPr spc="-10" dirty="0"/>
              <a:t>动</a:t>
            </a:r>
            <a:r>
              <a:rPr spc="5" dirty="0"/>
              <a:t>而</a:t>
            </a:r>
            <a:r>
              <a:rPr spc="-25" dirty="0"/>
              <a:t>生</a:t>
            </a:r>
            <a:r>
              <a:rPr spc="5" dirty="0"/>
              <a:t>成经过滤</a:t>
            </a:r>
            <a:r>
              <a:rPr spc="-10" dirty="0"/>
              <a:t>波</a:t>
            </a:r>
            <a:r>
              <a:rPr spc="5" dirty="0"/>
              <a:t>处</a:t>
            </a:r>
            <a:r>
              <a:rPr spc="-25" dirty="0"/>
              <a:t>理</a:t>
            </a:r>
            <a:r>
              <a:rPr spc="5" dirty="0"/>
              <a:t>的张量。</a:t>
            </a:r>
            <a:endParaRPr spc="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CN</a:t>
            </a:r>
            <a:r>
              <a:rPr sz="4800" spc="2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5479" y="1825751"/>
            <a:ext cx="812800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CN</a:t>
            </a:r>
            <a:r>
              <a:rPr sz="4800" spc="2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8644" y="1284224"/>
            <a:ext cx="4834890" cy="1003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一个卷积提取特征的例子：图像的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边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缘检测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一个卷积核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6013805"/>
            <a:ext cx="737615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应用到图像的每个像素，结果输出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个刻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画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了所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边缘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新图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像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2791" y="1776983"/>
            <a:ext cx="3529584" cy="33040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CN</a:t>
            </a:r>
            <a:r>
              <a:rPr sz="4800" spc="2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2751" y="1292352"/>
            <a:ext cx="10899648" cy="44927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975" y="364312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CN</a:t>
            </a:r>
            <a:r>
              <a:rPr sz="4800" spc="2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18540" y="1530476"/>
            <a:ext cx="28784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总结起来一句话：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3198063"/>
            <a:ext cx="10702290" cy="1844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卷积完成的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800" spc="7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对图像特征的提取或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者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说信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息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匹配，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2205"/>
              </a:spcBef>
            </a:pP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当一个包含某些特征的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像经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卷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积核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时候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一些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卷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积核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被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激 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活，输出特定信号。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975" y="404317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CN</a:t>
            </a:r>
            <a:r>
              <a:rPr sz="4800" spc="2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4800" spc="-5" dirty="0">
                <a:latin typeface="微软雅黑" panose="020B0503020204020204" charset="-122"/>
                <a:cs typeface="微软雅黑" panose="020B0503020204020204" charset="-122"/>
              </a:rPr>
              <a:t>基础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514786"/>
            <a:ext cx="10953115" cy="258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9000"/>
              </a:lnSpc>
              <a:spcBef>
                <a:spcPts val="105"/>
              </a:spcBef>
            </a:pP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我们训练区分猫狗的图像的</a:t>
            </a:r>
            <a:r>
              <a:rPr sz="3750" spc="-30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候，卷</a:t>
            </a:r>
            <a:r>
              <a:rPr sz="3750" spc="-30" dirty="0">
                <a:latin typeface="微软雅黑" panose="020B0503020204020204" charset="-122"/>
                <a:cs typeface="微软雅黑" panose="020B0503020204020204" charset="-122"/>
              </a:rPr>
              <a:t>积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核会被</a:t>
            </a:r>
            <a:r>
              <a:rPr sz="3750" spc="-30" dirty="0">
                <a:latin typeface="微软雅黑" panose="020B0503020204020204" charset="-122"/>
                <a:cs typeface="微软雅黑" panose="020B0503020204020204" charset="-122"/>
              </a:rPr>
              <a:t>训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练， 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训练的结果就是，卷积核会</a:t>
            </a:r>
            <a:r>
              <a:rPr sz="3750" spc="-35" dirty="0"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猫和狗</a:t>
            </a:r>
            <a:r>
              <a:rPr sz="3750" spc="-35" dirty="0"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同特征</a:t>
            </a:r>
            <a:r>
              <a:rPr sz="3750" spc="-35" dirty="0">
                <a:latin typeface="微软雅黑" panose="020B0503020204020204" charset="-122"/>
                <a:cs typeface="微软雅黑" panose="020B0503020204020204" charset="-122"/>
              </a:rPr>
              <a:t>敏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感，  输出不同的结果，从而达到</a:t>
            </a:r>
            <a:r>
              <a:rPr sz="3750" spc="-35" dirty="0"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图像识</a:t>
            </a:r>
            <a:r>
              <a:rPr sz="3750" spc="-35" dirty="0"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的目的。</a:t>
            </a:r>
            <a:endParaRPr sz="375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CN</a:t>
            </a:r>
            <a:r>
              <a:rPr sz="4800" spc="2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架构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530476"/>
            <a:ext cx="2238375" cy="3032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卷积层</a:t>
            </a:r>
            <a:endParaRPr sz="2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93000"/>
              </a:lnSpc>
              <a:spcBef>
                <a:spcPts val="20"/>
              </a:spcBef>
            </a:pP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非线性变换层 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池化层</a:t>
            </a:r>
            <a:endParaRPr sz="2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245"/>
              </a:spcBef>
            </a:pP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全连接层</a:t>
            </a:r>
            <a:endParaRPr sz="2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8692" y="1530476"/>
            <a:ext cx="3236595" cy="3032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conv2d</a:t>
            </a:r>
            <a:endParaRPr sz="2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8890">
              <a:lnSpc>
                <a:spcPct val="193000"/>
              </a:lnSpc>
              <a:spcBef>
                <a:spcPts val="20"/>
              </a:spcBef>
            </a:pPr>
            <a:r>
              <a:rPr sz="2900" spc="-5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900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900" spc="5" dirty="0">
                <a:latin typeface="微软雅黑" panose="020B0503020204020204" charset="-122"/>
                <a:cs typeface="微软雅黑" panose="020B0503020204020204" charset="-122"/>
              </a:rPr>
              <a:t>u/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sig</a:t>
            </a:r>
            <a:r>
              <a:rPr sz="2900" spc="-15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900" spc="-5" dirty="0">
                <a:latin typeface="微软雅黑" panose="020B0503020204020204" charset="-122"/>
                <a:cs typeface="微软雅黑" panose="020B0503020204020204" charset="-122"/>
              </a:rPr>
              <a:t>iod/ta</a:t>
            </a:r>
            <a:r>
              <a:rPr sz="2900" spc="1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h  </a:t>
            </a:r>
            <a:r>
              <a:rPr sz="2900" spc="-5" dirty="0">
                <a:latin typeface="微软雅黑" panose="020B0503020204020204" charset="-122"/>
                <a:cs typeface="微软雅黑" panose="020B0503020204020204" charset="-122"/>
              </a:rPr>
              <a:t>pooling2d</a:t>
            </a:r>
            <a:endParaRPr sz="2900">
              <a:latin typeface="微软雅黑" panose="020B0503020204020204" charset="-122"/>
              <a:cs typeface="微软雅黑" panose="020B0503020204020204" charset="-122"/>
            </a:endParaRPr>
          </a:p>
          <a:p>
            <a:pPr marL="52070">
              <a:lnSpc>
                <a:spcPct val="100000"/>
              </a:lnSpc>
              <a:spcBef>
                <a:spcPts val="3245"/>
              </a:spcBef>
            </a:pP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w*x +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2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4815695"/>
            <a:ext cx="10715625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如果没有这些层，模型很难与复杂模式匹配，因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网络将有过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多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的 信息填充，也就是其他那些层作用就是突出重要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信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息，降低噪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声</a:t>
            </a:r>
            <a:r>
              <a:rPr sz="2900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9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1854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卷积层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585036"/>
            <a:ext cx="2250440" cy="363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三个参数：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61010">
              <a:lnSpc>
                <a:spcPts val="8090"/>
              </a:lnSpc>
              <a:spcBef>
                <a:spcPts val="695"/>
              </a:spcBef>
            </a:pP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ksize  strides  </a:t>
            </a:r>
            <a:r>
              <a:rPr sz="3500" spc="-55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ad</a:t>
            </a:r>
            <a:r>
              <a:rPr sz="3500" spc="-2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3500" spc="-5" dirty="0">
                <a:latin typeface="微软雅黑" panose="020B0503020204020204" charset="-122"/>
                <a:cs typeface="微软雅黑" panose="020B0503020204020204" charset="-122"/>
              </a:rPr>
              <a:t>ing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7317" y="2609545"/>
            <a:ext cx="3613150" cy="261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卷积核的大小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27305">
              <a:lnSpc>
                <a:spcPct val="193000"/>
              </a:lnSpc>
              <a:spcBef>
                <a:spcPts val="5"/>
              </a:spcBef>
            </a:pP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卷积核移动的跨度 </a:t>
            </a: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边缘填充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2067890"/>
            <a:ext cx="93948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卷积神经网络（CNN）</a:t>
            </a:r>
            <a:r>
              <a:rPr dirty="0"/>
              <a:t>简介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3683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非线性变换层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585036"/>
            <a:ext cx="3585845" cy="363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也就是激活函数：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  <a:p>
            <a:pPr marL="539750" marR="1324610">
              <a:lnSpc>
                <a:spcPts val="8090"/>
              </a:lnSpc>
              <a:spcBef>
                <a:spcPts val="695"/>
              </a:spcBef>
            </a:pPr>
            <a:r>
              <a:rPr sz="3500" spc="-15" dirty="0">
                <a:latin typeface="微软雅黑" panose="020B0503020204020204" charset="-122"/>
                <a:cs typeface="微软雅黑" panose="020B0503020204020204" charset="-122"/>
              </a:rPr>
              <a:t>relu  </a:t>
            </a: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3500" spc="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3500" spc="-10" dirty="0"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miod  </a:t>
            </a: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tanh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31038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池化层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385734"/>
            <a:ext cx="6087110" cy="1576705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  <a:tabLst>
                <a:tab pos="4451350" algn="l"/>
              </a:tabLst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la</a:t>
            </a:r>
            <a:r>
              <a:rPr sz="3200" spc="-40" dirty="0"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.M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3200" spc="-14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oo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ng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最大池化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  <a:tabLst>
                <a:tab pos="2643505" algn="l"/>
              </a:tabLst>
            </a:pPr>
            <a:r>
              <a:rPr sz="3750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tf.nn.avg	</a:t>
            </a:r>
            <a:r>
              <a:rPr sz="3750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平均池化</a:t>
            </a:r>
            <a:endParaRPr sz="37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8431" y="2337816"/>
            <a:ext cx="91440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975" y="404317"/>
            <a:ext cx="2463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微软雅黑" panose="020B0503020204020204" charset="-122"/>
                <a:cs typeface="微软雅黑" panose="020B0503020204020204" charset="-122"/>
              </a:rPr>
              <a:t>全连接层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585036"/>
            <a:ext cx="9815830" cy="158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将最后的输出与全部特征连接，我们要使用全部的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865"/>
              </a:spcBef>
            </a:pP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特征，为最后的分类的做出决策。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4664786"/>
            <a:ext cx="528764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最后配</a:t>
            </a:r>
            <a:r>
              <a:rPr sz="3500" spc="5" dirty="0">
                <a:latin typeface="微软雅黑" panose="020B0503020204020204" charset="-122"/>
                <a:cs typeface="微软雅黑" panose="020B0503020204020204" charset="-122"/>
              </a:rPr>
              <a:t>合softmax</a:t>
            </a:r>
            <a:r>
              <a:rPr sz="3500" dirty="0">
                <a:latin typeface="微软雅黑" panose="020B0503020204020204" charset="-122"/>
                <a:cs typeface="微软雅黑" panose="020B0503020204020204" charset="-122"/>
              </a:rPr>
              <a:t>进行分类</a:t>
            </a:r>
            <a:endParaRPr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2463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整体结构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6463" y="2377439"/>
            <a:ext cx="91440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谢谢大家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</a:t>
            </a:r>
            <a:r>
              <a:rPr sz="4800" spc="5" dirty="0">
                <a:solidFill>
                  <a:srgbClr val="000000"/>
                </a:solidFill>
              </a:rPr>
              <a:t>N</a:t>
            </a:r>
            <a:r>
              <a:rPr sz="4800" spc="1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576197"/>
            <a:ext cx="109912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前面我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们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讲解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机器学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习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基础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知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识，包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括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多层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感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知器等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题。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3303701"/>
            <a:ext cx="10577195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下面我们要介绍的目标识别与分类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就是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前面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题的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础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上进行扩展，实现对于图像等分类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识别。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</a:t>
            </a:r>
            <a:r>
              <a:rPr sz="4800" spc="5" dirty="0">
                <a:solidFill>
                  <a:srgbClr val="000000"/>
                </a:solidFill>
              </a:rPr>
              <a:t>N</a:t>
            </a:r>
            <a:r>
              <a:rPr sz="4800" spc="1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403299"/>
            <a:ext cx="10701655" cy="113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实现对图像的高准确率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识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别离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开一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种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叫做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卷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积神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网络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深度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习 技术。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3626180"/>
            <a:ext cx="10701655" cy="113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卷积神经网络主要应用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视觉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关任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务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，但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它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能处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理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的任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务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并 不局限于图像，其实语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音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识别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也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是可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卷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积神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网络。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</a:t>
            </a:r>
            <a:r>
              <a:rPr sz="4800" spc="5" dirty="0">
                <a:solidFill>
                  <a:srgbClr val="000000"/>
                </a:solidFill>
              </a:rPr>
              <a:t>N</a:t>
            </a:r>
            <a:r>
              <a:rPr sz="4800" spc="1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2435590"/>
            <a:ext cx="9963785" cy="148907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下面几个课时我们将专注于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中使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卷积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神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经网络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（CNN）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来处理图像。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59181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4800" spc="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4800" spc="1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4800" spc="-5" dirty="0">
                <a:latin typeface="微软雅黑" panose="020B0503020204020204" charset="-122"/>
                <a:cs typeface="微软雅黑" panose="020B0503020204020204" charset="-122"/>
              </a:rPr>
              <a:t>基础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350934"/>
            <a:ext cx="1090930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我们将使用识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Mnis</a:t>
            </a:r>
            <a:r>
              <a:rPr sz="3750" spc="-2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手</a:t>
            </a:r>
            <a:r>
              <a:rPr sz="3750" spc="-35" dirty="0">
                <a:latin typeface="微软雅黑" panose="020B0503020204020204" charset="-122"/>
                <a:cs typeface="微软雅黑" panose="020B0503020204020204" charset="-122"/>
              </a:rPr>
              <a:t>写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数字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、c</a:t>
            </a:r>
            <a:r>
              <a:rPr sz="3750" spc="-3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3750" spc="-1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750" spc="-20" dirty="0">
                <a:latin typeface="微软雅黑" panose="020B0503020204020204" charset="-122"/>
                <a:cs typeface="微软雅黑" panose="020B0503020204020204" charset="-122"/>
              </a:rPr>
              <a:t>r1</a:t>
            </a:r>
            <a:r>
              <a:rPr sz="3750" spc="-15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图像数</a:t>
            </a:r>
            <a:r>
              <a:rPr sz="3750" spc="-40" dirty="0"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以 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及猫和狗图像识别数据来让</a:t>
            </a:r>
            <a:r>
              <a:rPr sz="3750" spc="-30" dirty="0"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家对于</a:t>
            </a:r>
            <a:r>
              <a:rPr sz="3750" spc="-30" dirty="0">
                <a:latin typeface="微软雅黑" panose="020B0503020204020204" charset="-122"/>
                <a:cs typeface="微软雅黑" panose="020B0503020204020204" charset="-122"/>
              </a:rPr>
              <a:t>卷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积神经</a:t>
            </a:r>
            <a:r>
              <a:rPr sz="3750" spc="-30" dirty="0">
                <a:latin typeface="微软雅黑" panose="020B0503020204020204" charset="-122"/>
                <a:cs typeface="微软雅黑" panose="020B0503020204020204" charset="-122"/>
              </a:rPr>
              <a:t>网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络 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有一个大概的了解。</a:t>
            </a:r>
            <a:endParaRPr sz="375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975" y="447802"/>
            <a:ext cx="2647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4800" spc="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4800" spc="1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基础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190" y="1707845"/>
            <a:ext cx="478028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什么是卷积神经网络？</a:t>
            </a:r>
            <a:endParaRPr sz="37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0536" y="2645664"/>
            <a:ext cx="8787383" cy="30662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</a:t>
            </a:r>
            <a:r>
              <a:rPr sz="4800" spc="5" dirty="0">
                <a:solidFill>
                  <a:srgbClr val="000000"/>
                </a:solidFill>
              </a:rPr>
              <a:t>N</a:t>
            </a:r>
            <a:r>
              <a:rPr sz="4800" spc="1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403299"/>
            <a:ext cx="10766425" cy="446849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当计算机看到一张图像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输入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张图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像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）时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它看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是一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堆像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素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9850">
              <a:lnSpc>
                <a:spcPct val="130000"/>
              </a:lnSpc>
              <a:spcBef>
                <a:spcPts val="2180"/>
              </a:spcBef>
            </a:pP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当我们人类对图像进行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类时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这些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字毫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无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用处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可它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们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却是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算 机可获得的唯一输入。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30000"/>
              </a:lnSpc>
              <a:spcBef>
                <a:spcPts val="2215"/>
              </a:spcBef>
            </a:pP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现在的问题是：当你提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供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给计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机这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数组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，它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输出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描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述该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像 属于某一特定分类的概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的数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（比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：80%</a:t>
            </a:r>
            <a:r>
              <a:rPr sz="2800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是猫、15%</a:t>
            </a:r>
            <a:r>
              <a:rPr sz="2800" spc="-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是狗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5%  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是鸟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）。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404317"/>
            <a:ext cx="264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CN</a:t>
            </a:r>
            <a:r>
              <a:rPr sz="4800" spc="2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基础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396593"/>
            <a:ext cx="10717530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900" spc="-5" dirty="0">
                <a:latin typeface="微软雅黑" panose="020B0503020204020204" charset="-122"/>
                <a:cs typeface="微软雅黑" panose="020B0503020204020204" charset="-122"/>
              </a:rPr>
              <a:t>们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人类是通过特征来区分猫和狗，现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想要计</a:t>
            </a:r>
            <a:r>
              <a:rPr sz="2900" spc="-15" dirty="0"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机能够</a:t>
            </a:r>
            <a:r>
              <a:rPr sz="2900" spc="5" dirty="0">
                <a:latin typeface="微软雅黑" panose="020B0503020204020204" charset="-122"/>
                <a:cs typeface="微软雅黑" panose="020B0503020204020204" charset="-122"/>
              </a:rPr>
              <a:t>区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2900" spc="-30" dirty="0">
                <a:latin typeface="微软雅黑" panose="020B0503020204020204" charset="-122"/>
                <a:cs typeface="微软雅黑" panose="020B0503020204020204" charset="-122"/>
              </a:rPr>
              <a:t>开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猫 和</a:t>
            </a:r>
            <a:r>
              <a:rPr sz="2900" spc="-5" dirty="0">
                <a:latin typeface="微软雅黑" panose="020B0503020204020204" charset="-122"/>
                <a:cs typeface="微软雅黑" panose="020B0503020204020204" charset="-122"/>
              </a:rPr>
              <a:t>狗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图片</a:t>
            </a:r>
            <a:r>
              <a:rPr sz="2900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就要计算</a:t>
            </a:r>
            <a:r>
              <a:rPr sz="2900" spc="5" dirty="0"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搞清楚猫猫狗狗各自的特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特征。</a:t>
            </a:r>
            <a:endParaRPr sz="2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3680080"/>
            <a:ext cx="10715625" cy="17519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10"/>
              </a:spcBef>
            </a:pP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计算机可以通过寻找诸如边缘和曲线之类的低级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特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点来分类图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片</a:t>
            </a:r>
            <a:r>
              <a:rPr sz="2900" spc="5" dirty="0">
                <a:latin typeface="微软雅黑" panose="020B0503020204020204" charset="-122"/>
                <a:cs typeface="微软雅黑" panose="020B0503020204020204" charset="-122"/>
              </a:rPr>
              <a:t>，  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继而通过一系列卷积层级建构出更为抽象的概念</a:t>
            </a:r>
            <a:r>
              <a:rPr sz="2900" spc="-2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这是</a:t>
            </a:r>
            <a:r>
              <a:rPr sz="2900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900" spc="-5" dirty="0">
                <a:latin typeface="微软雅黑" panose="020B0503020204020204" charset="-122"/>
                <a:cs typeface="微软雅黑" panose="020B0503020204020204" charset="-122"/>
              </a:rPr>
              <a:t>CNN（</a:t>
            </a:r>
            <a:r>
              <a:rPr sz="2900" dirty="0">
                <a:latin typeface="微软雅黑" panose="020B0503020204020204" charset="-122"/>
                <a:cs typeface="微软雅黑" panose="020B0503020204020204" charset="-122"/>
              </a:rPr>
              <a:t>卷 积神经网络）工作方式的大体概述</a:t>
            </a:r>
            <a:endParaRPr sz="29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On-screen Show (4:3)</PresentationFormat>
  <Paragraphs>128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卷积神经网络（CNN）简介</vt:lpstr>
      <vt:lpstr>CNN基础</vt:lpstr>
      <vt:lpstr>CNN基础</vt:lpstr>
      <vt:lpstr>CNN基础</vt:lpstr>
      <vt:lpstr>PowerPoint 演示文稿</vt:lpstr>
      <vt:lpstr>PowerPoint 演示文稿</vt:lpstr>
      <vt:lpstr>CNN基础</vt:lpstr>
      <vt:lpstr>CNN基础</vt:lpstr>
      <vt:lpstr>CNN基础</vt:lpstr>
      <vt:lpstr>CNN基础</vt:lpstr>
      <vt:lpstr>CNN基础</vt:lpstr>
      <vt:lpstr>CNN基础</vt:lpstr>
      <vt:lpstr>CNN基础</vt:lpstr>
      <vt:lpstr>CNN基础</vt:lpstr>
      <vt:lpstr>CNN基础</vt:lpstr>
      <vt:lpstr>PowerPoint 演示文稿</vt:lpstr>
      <vt:lpstr>CNN架构</vt:lpstr>
      <vt:lpstr>卷积层</vt:lpstr>
      <vt:lpstr>非线性变换层</vt:lpstr>
      <vt:lpstr>池化层</vt:lpstr>
      <vt:lpstr>PowerPoint 演示文稿</vt:lpstr>
      <vt:lpstr>整体结构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2022-05-04T02:01:16Z</dcterms:created>
  <dcterms:modified xsi:type="dcterms:W3CDTF">2022-05-04T02:01:16Z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2019-03-31T08:00:00Z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2022-05-03T08:00:00Z</vt:filetime>
  </property>
  <property fmtid="{D5CDD505-2E9C-101B-9397-08002B2CF9AE}" pid="5" name="ICV">
    <vt:lpwstr>BBAE2658E89847DA9C537FA956D43DB3</vt:lpwstr>
  </property>
  <property fmtid="{D5CDD505-2E9C-101B-9397-08002B2CF9AE}" pid="6" name="KSOProductBuildVer">
    <vt:lpwstr>2052-11.1.0.11636</vt:lpwstr>
  </property>
</Properties>
</file>