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custDataLst>
    <p:tags r:id="rId1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612" y="459181"/>
            <a:ext cx="1103477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3504" y="1197863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438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1861515"/>
            <a:ext cx="1035751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131" y="1832610"/>
            <a:ext cx="11095736" cy="152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23669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63836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只保</a:t>
            </a:r>
            <a:r>
              <a:rPr sz="4800" spc="-5" dirty="0">
                <a:solidFill>
                  <a:srgbClr val="000000"/>
                </a:solidFill>
              </a:rPr>
              <a:t>存</a:t>
            </a:r>
            <a:r>
              <a:rPr sz="4800" spc="-15" dirty="0">
                <a:solidFill>
                  <a:srgbClr val="000000"/>
                </a:solidFill>
              </a:rPr>
              <a:t>/</a:t>
            </a:r>
            <a:r>
              <a:rPr sz="4800" dirty="0">
                <a:solidFill>
                  <a:srgbClr val="000000"/>
                </a:solidFill>
              </a:rPr>
              <a:t>加载模型的权重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1832610"/>
            <a:ext cx="8660130" cy="1524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只加载模型的权重</a:t>
            </a:r>
            <a:r>
              <a:rPr sz="3200" spc="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model.load_weights('my_model_weights.h5')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861515"/>
            <a:ext cx="3073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谢谢大家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262127"/>
            <a:ext cx="11680190" cy="6334125"/>
          </a:xfrm>
          <a:custGeom>
            <a:avLst/>
            <a:gdLst/>
            <a:ahLst/>
            <a:cxnLst/>
            <a:rect l="l" t="t" r="r" b="b"/>
            <a:pathLst>
              <a:path w="11680190" h="6334125">
                <a:moveTo>
                  <a:pt x="11679936" y="0"/>
                </a:moveTo>
                <a:lnTo>
                  <a:pt x="0" y="0"/>
                </a:lnTo>
                <a:lnTo>
                  <a:pt x="0" y="6333744"/>
                </a:lnTo>
                <a:lnTo>
                  <a:pt x="11679936" y="6333744"/>
                </a:lnTo>
                <a:lnTo>
                  <a:pt x="116799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2067890"/>
            <a:ext cx="3073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模型保存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24650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模型保存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1633803"/>
            <a:ext cx="8503285" cy="286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5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750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模型保存</a:t>
            </a:r>
            <a:r>
              <a:rPr sz="3750" spc="-5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750" spc="-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750" spc="-5" dirty="0">
                <a:latin typeface="微软雅黑" panose="020B0503020204020204" charset="-122"/>
                <a:cs typeface="微软雅黑" panose="020B0503020204020204" charset="-122"/>
              </a:rPr>
              <a:t>HDF5</a:t>
            </a:r>
            <a:r>
              <a:rPr sz="375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750" spc="-5" dirty="0">
                <a:latin typeface="微软雅黑" panose="020B0503020204020204" charset="-122"/>
                <a:cs typeface="微软雅黑" panose="020B0503020204020204" charset="-122"/>
              </a:rPr>
              <a:t>文件</a:t>
            </a:r>
            <a:endParaRPr sz="375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75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750" spc="-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使用了</a:t>
            </a:r>
            <a:r>
              <a:rPr sz="375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h5py</a:t>
            </a:r>
            <a:r>
              <a:rPr sz="3750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75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包。</a:t>
            </a:r>
            <a:endParaRPr sz="37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4405"/>
              </a:spcBef>
            </a:pPr>
            <a:r>
              <a:rPr sz="3750" spc="-10" dirty="0">
                <a:latin typeface="微软雅黑" panose="020B0503020204020204" charset="-122"/>
                <a:cs typeface="微软雅黑" panose="020B0503020204020204" charset="-122"/>
              </a:rPr>
              <a:t>h5py</a:t>
            </a:r>
            <a:r>
              <a:rPr sz="375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750" spc="-5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750" spc="-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75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750" spc="-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750" spc="-5" dirty="0">
                <a:latin typeface="微软雅黑" panose="020B0503020204020204" charset="-122"/>
                <a:cs typeface="微软雅黑" panose="020B0503020204020204" charset="-122"/>
              </a:rPr>
              <a:t>的依赖项，应默认被安装</a:t>
            </a:r>
            <a:endParaRPr sz="375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459181"/>
            <a:ext cx="51619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保</a:t>
            </a:r>
            <a:r>
              <a:rPr sz="4800" spc="-5" dirty="0">
                <a:latin typeface="微软雅黑" panose="020B0503020204020204" charset="-122"/>
                <a:cs typeface="微软雅黑" panose="020B0503020204020204" charset="-122"/>
              </a:rPr>
              <a:t>存</a:t>
            </a:r>
            <a:r>
              <a:rPr sz="4800" spc="-10" dirty="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4800" spc="-5" dirty="0">
                <a:latin typeface="微软雅黑" panose="020B0503020204020204" charset="-122"/>
                <a:cs typeface="微软雅黑" panose="020B0503020204020204" charset="-122"/>
              </a:rPr>
              <a:t>加载整个模型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131" y="2475357"/>
            <a:ext cx="10266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不建议使用</a:t>
            </a:r>
            <a:r>
              <a:rPr sz="36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pickle</a:t>
            </a:r>
            <a:r>
              <a:rPr sz="36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或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cPickle</a:t>
            </a:r>
            <a:r>
              <a:rPr sz="36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来保存</a:t>
            </a:r>
            <a:r>
              <a:rPr sz="36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6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模型。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51619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保</a:t>
            </a:r>
            <a:r>
              <a:rPr sz="4800" spc="-5" dirty="0">
                <a:solidFill>
                  <a:srgbClr val="000000"/>
                </a:solidFill>
              </a:rPr>
              <a:t>存</a:t>
            </a:r>
            <a:r>
              <a:rPr sz="4800" spc="-10" dirty="0">
                <a:solidFill>
                  <a:srgbClr val="000000"/>
                </a:solidFill>
              </a:rPr>
              <a:t>/</a:t>
            </a:r>
            <a:r>
              <a:rPr sz="4800" spc="-5" dirty="0">
                <a:solidFill>
                  <a:srgbClr val="000000"/>
                </a:solidFill>
              </a:rPr>
              <a:t>加载整个模型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1576384"/>
            <a:ext cx="10738485" cy="167195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36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model.save(filepath)</a:t>
            </a:r>
            <a:r>
              <a:rPr sz="36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36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6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模型保存到单个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HDF5</a:t>
            </a:r>
            <a:r>
              <a:rPr sz="36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文件中。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51619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保</a:t>
            </a:r>
            <a:r>
              <a:rPr sz="4800" spc="-5" dirty="0">
                <a:solidFill>
                  <a:srgbClr val="000000"/>
                </a:solidFill>
              </a:rPr>
              <a:t>存</a:t>
            </a:r>
            <a:r>
              <a:rPr sz="4800" spc="-10" dirty="0">
                <a:solidFill>
                  <a:srgbClr val="000000"/>
                </a:solidFill>
              </a:rPr>
              <a:t>/</a:t>
            </a:r>
            <a:r>
              <a:rPr sz="4800" spc="-5" dirty="0">
                <a:solidFill>
                  <a:srgbClr val="000000"/>
                </a:solidFill>
              </a:rPr>
              <a:t>加载整个模型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1832610"/>
            <a:ext cx="10396220" cy="3545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90"/>
              </a:spcBef>
              <a:buChar char="·"/>
              <a:tabLst>
                <a:tab pos="232410" algn="l"/>
              </a:tabLst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模型的结构，允许重新创建模型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微软雅黑" panose="020B0503020204020204" charset="-122"/>
              <a:buChar char="·"/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31775" indent="-219710">
              <a:lnSpc>
                <a:spcPct val="100000"/>
              </a:lnSpc>
              <a:buChar char="·"/>
              <a:tabLst>
                <a:tab pos="232410" algn="l"/>
              </a:tabLst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模型的权重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微软雅黑" panose="020B0503020204020204" charset="-122"/>
              <a:buChar char="·"/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31775" indent="-219710">
              <a:lnSpc>
                <a:spcPct val="100000"/>
              </a:lnSpc>
              <a:buChar char="·"/>
              <a:tabLst>
                <a:tab pos="232410" algn="l"/>
              </a:tabLst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训练配置项（损失函数，优化器）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微软雅黑" panose="020B0503020204020204" charset="-122"/>
              <a:buChar char="·"/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31775" indent="-219710">
              <a:lnSpc>
                <a:spcPct val="100000"/>
              </a:lnSpc>
              <a:buChar char="·"/>
              <a:tabLst>
                <a:tab pos="232410" algn="l"/>
              </a:tabLst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优化器状态，允许准确地从你上次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结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束的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地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方继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续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训练。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63836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只保</a:t>
            </a:r>
            <a:r>
              <a:rPr sz="4800" spc="-5" dirty="0">
                <a:solidFill>
                  <a:srgbClr val="000000"/>
                </a:solidFill>
              </a:rPr>
              <a:t>存</a:t>
            </a:r>
            <a:r>
              <a:rPr sz="4800" spc="-15" dirty="0">
                <a:solidFill>
                  <a:srgbClr val="000000"/>
                </a:solidFill>
              </a:rPr>
              <a:t>/</a:t>
            </a:r>
            <a:r>
              <a:rPr sz="4800" dirty="0">
                <a:solidFill>
                  <a:srgbClr val="000000"/>
                </a:solidFill>
              </a:rPr>
              <a:t>加载模型的结构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1832610"/>
            <a:ext cx="7833995" cy="1524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保存模型的结构，而非其权重或训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练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配置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项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json_string = model.to_json()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63836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只保</a:t>
            </a:r>
            <a:r>
              <a:rPr sz="4800" spc="-5" dirty="0">
                <a:solidFill>
                  <a:srgbClr val="000000"/>
                </a:solidFill>
              </a:rPr>
              <a:t>存</a:t>
            </a:r>
            <a:r>
              <a:rPr sz="4800" spc="-15" dirty="0">
                <a:solidFill>
                  <a:srgbClr val="000000"/>
                </a:solidFill>
              </a:rPr>
              <a:t>/</a:t>
            </a:r>
            <a:r>
              <a:rPr sz="4800" dirty="0">
                <a:solidFill>
                  <a:srgbClr val="000000"/>
                </a:solidFill>
              </a:rPr>
              <a:t>加载模型的结构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1832610"/>
            <a:ext cx="8519795" cy="1524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from 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keras.models 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import</a:t>
            </a:r>
            <a:r>
              <a:rPr sz="3200" spc="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model_from_json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model =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model_from_json(</a:t>
            </a:r>
            <a:r>
              <a:rPr sz="3200" spc="-5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json_string)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59181"/>
            <a:ext cx="63836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只保</a:t>
            </a:r>
            <a:r>
              <a:rPr sz="4800" spc="-5" dirty="0">
                <a:solidFill>
                  <a:srgbClr val="000000"/>
                </a:solidFill>
              </a:rPr>
              <a:t>存</a:t>
            </a:r>
            <a:r>
              <a:rPr sz="4800" spc="-15" dirty="0">
                <a:solidFill>
                  <a:srgbClr val="000000"/>
                </a:solidFill>
              </a:rPr>
              <a:t>/</a:t>
            </a:r>
            <a:r>
              <a:rPr sz="4800" dirty="0">
                <a:solidFill>
                  <a:srgbClr val="000000"/>
                </a:solidFill>
              </a:rPr>
              <a:t>加载模型的权重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1832610"/>
            <a:ext cx="8670290" cy="1524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只保存模型的权</a:t>
            </a: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重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model.save_weights('my_model_weights.h5')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演示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Keras深度学习入门与实战</vt:lpstr>
      <vt:lpstr>模型保存</vt:lpstr>
      <vt:lpstr>模型保存</vt:lpstr>
      <vt:lpstr>PowerPoint 演示文稿</vt:lpstr>
      <vt:lpstr>保存/加载整个模型</vt:lpstr>
      <vt:lpstr>保存/加载整个模型</vt:lpstr>
      <vt:lpstr>只保存/加载模型的结构</vt:lpstr>
      <vt:lpstr>只保存/加载模型的结构</vt:lpstr>
      <vt:lpstr>只保存/加载模型的权重</vt:lpstr>
      <vt:lpstr>只保存/加载模型的权重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1</cp:revision>
  <dcterms:created xsi:type="dcterms:W3CDTF">2022-05-05T08:40:26Z</dcterms:created>
  <dcterms:modified xsi:type="dcterms:W3CDTF">2022-05-05T08:40:26Z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2019-03-31T08:00:00Z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2022-05-03T08:00:00Z</vt:filetime>
  </property>
  <property fmtid="{D5CDD505-2E9C-101B-9397-08002B2CF9AE}" pid="5" name="ICV">
    <vt:lpwstr>C39FAEAA502D4045B93ED8BCDFE5AFE5</vt:lpwstr>
  </property>
  <property fmtid="{D5CDD505-2E9C-101B-9397-08002B2CF9AE}" pid="6" name="KSOProductBuildVer">
    <vt:lpwstr>2052-11.1.0.11636</vt:lpwstr>
  </property>
</Properties>
</file>