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612" y="459181"/>
            <a:ext cx="1103477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3491" y="262000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861515"/>
            <a:ext cx="1035751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131" y="1832610"/>
            <a:ext cx="11095736" cy="3265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23669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59181"/>
            <a:ext cx="2919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ImageNet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131" y="1587296"/>
            <a:ext cx="104070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1,00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个图片类别是我们在日常生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活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中遇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的，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例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如狗，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猫，各种家居物品，车辆类型等等。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59181"/>
            <a:ext cx="2919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ImageNet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131" y="1587296"/>
            <a:ext cx="1071880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在图像分类方面，ImageNet比赛准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确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率已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经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作为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算机视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觉分类算法的基准。</a:t>
            </a:r>
            <a:r>
              <a:rPr sz="3200" spc="-25" dirty="0">
                <a:latin typeface="微软雅黑" panose="020B0503020204020204" charset="-122"/>
                <a:cs typeface="微软雅黑" panose="020B0503020204020204" charset="-122"/>
              </a:rPr>
              <a:t>自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2012年以来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卷积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神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经网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络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和深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学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习技术主导了这一比赛的排行榜。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4673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000000"/>
                </a:solidFill>
              </a:rPr>
              <a:t>VGG16</a:t>
            </a:r>
            <a:r>
              <a:rPr sz="4800" spc="-5" dirty="0">
                <a:solidFill>
                  <a:srgbClr val="000000"/>
                </a:solidFill>
              </a:rPr>
              <a:t>与</a:t>
            </a:r>
            <a:r>
              <a:rPr sz="4800" spc="-25" dirty="0">
                <a:solidFill>
                  <a:srgbClr val="000000"/>
                </a:solidFill>
              </a:rPr>
              <a:t>VGG19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587296"/>
            <a:ext cx="1061656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在2014年</a:t>
            </a:r>
            <a:r>
              <a:rPr sz="3200" spc="-25" dirty="0">
                <a:latin typeface="微软雅黑" panose="020B0503020204020204" charset="-122"/>
                <a:cs typeface="微软雅黑" panose="020B0503020204020204" charset="-122"/>
              </a:rPr>
              <a:t>，VGG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模型架构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由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Simonyan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Zisserman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提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出，  在“极深的大规模图像识别卷积网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络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”（Very</a:t>
            </a:r>
            <a:r>
              <a:rPr sz="3200" spc="1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Deep 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Convolutional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Networks for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Large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Scale Image 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Recognition）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这篇论文中有介绍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4673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000000"/>
                </a:solidFill>
              </a:rPr>
              <a:t>VGG16</a:t>
            </a:r>
            <a:r>
              <a:rPr sz="4800" spc="-5" dirty="0">
                <a:solidFill>
                  <a:srgbClr val="000000"/>
                </a:solidFill>
              </a:rPr>
              <a:t>与</a:t>
            </a:r>
            <a:r>
              <a:rPr sz="4800" spc="-25" dirty="0">
                <a:solidFill>
                  <a:srgbClr val="000000"/>
                </a:solidFill>
              </a:rPr>
              <a:t>VGG19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587296"/>
            <a:ext cx="1060069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spc="-8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G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G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模型结构简单有效，前几层仅使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×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卷积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核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来增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加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网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络深度，通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max</a:t>
            </a:r>
            <a:r>
              <a:rPr sz="3200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pooling（最大池化）依次减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少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每层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神 经元数量，最后三层分别</a:t>
            </a:r>
            <a:r>
              <a:rPr sz="3200" spc="-2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个有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4096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个神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经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元的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全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连接层 和一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softmax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层。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4673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000000"/>
                </a:solidFill>
              </a:rPr>
              <a:t>VGG16</a:t>
            </a:r>
            <a:r>
              <a:rPr sz="4800" spc="-5" dirty="0">
                <a:solidFill>
                  <a:srgbClr val="000000"/>
                </a:solidFill>
              </a:rPr>
              <a:t>与</a:t>
            </a:r>
            <a:r>
              <a:rPr sz="4800" spc="-25" dirty="0">
                <a:solidFill>
                  <a:srgbClr val="000000"/>
                </a:solidFill>
              </a:rPr>
              <a:t>VGG19</a:t>
            </a:r>
            <a:endParaRPr sz="48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1416" y="1338072"/>
            <a:ext cx="8071104" cy="51602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4673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000000"/>
                </a:solidFill>
              </a:rPr>
              <a:t>VGG16</a:t>
            </a:r>
            <a:r>
              <a:rPr sz="4800" spc="-5" dirty="0">
                <a:solidFill>
                  <a:srgbClr val="000000"/>
                </a:solidFill>
              </a:rPr>
              <a:t>与</a:t>
            </a:r>
            <a:r>
              <a:rPr sz="4800" spc="-25" dirty="0">
                <a:solidFill>
                  <a:srgbClr val="000000"/>
                </a:solidFill>
              </a:rPr>
              <a:t>VGG19</a:t>
            </a:r>
            <a:endParaRPr sz="48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5047" y="649223"/>
            <a:ext cx="5715000" cy="57729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92709"/>
            <a:ext cx="56857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0" dirty="0">
                <a:solidFill>
                  <a:srgbClr val="000000"/>
                </a:solidFill>
              </a:rPr>
              <a:t>VGG</a:t>
            </a:r>
            <a:r>
              <a:rPr sz="4400" spc="-10" dirty="0">
                <a:solidFill>
                  <a:srgbClr val="000000"/>
                </a:solidFill>
              </a:rPr>
              <a:t>有两个很大的缺点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8131" y="1832610"/>
            <a:ext cx="10963910" cy="32658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69900" algn="l"/>
              </a:tabLst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网络架构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weight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数量相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大，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很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消耗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磁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盘空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间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微软雅黑" panose="020B0503020204020204" charset="-122"/>
              <a:buAutoNum type="arabicPeriod"/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indent="-45783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训练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非常慢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185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由于其全连接节点的数量较多，再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加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上网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络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比较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深</a:t>
            </a:r>
            <a:r>
              <a:rPr sz="3200" spc="-25" dirty="0">
                <a:latin typeface="微软雅黑" panose="020B0503020204020204" charset="-122"/>
                <a:cs typeface="微软雅黑" panose="020B0503020204020204" charset="-122"/>
              </a:rPr>
              <a:t>，VGG16 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有533MB+，VGG19有574MB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这使得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部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署</a:t>
            </a:r>
            <a:r>
              <a:rPr sz="3200" spc="-25" dirty="0">
                <a:latin typeface="微软雅黑" panose="020B0503020204020204" charset="-122"/>
                <a:cs typeface="微软雅黑" panose="020B0503020204020204" charset="-122"/>
              </a:rPr>
              <a:t>VGG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比较耗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7240" y="133985"/>
            <a:ext cx="9525000" cy="6504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谢谢大家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2067890"/>
            <a:ext cx="5359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使用预训练网络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59181"/>
            <a:ext cx="30753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预训练网络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367821"/>
            <a:ext cx="1057719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预训练网络是一个保存好的之前已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大型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据集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大规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模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图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像分类任务）上训练好的卷积神经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网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络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59181"/>
            <a:ext cx="30753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预训练网络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131" y="1843643"/>
            <a:ext cx="1058481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如果这个原始数据集足够大且足够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通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用，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那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么预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训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练网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络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学 到的特征的空间层次结构可以作为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效的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提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取视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觉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世界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特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征 的模型。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30753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预训练网络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832610"/>
            <a:ext cx="10584815" cy="2988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即使新问题和新任务与原始任务完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全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不同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2205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学习到的特征在不同问题之间是可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移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植的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这也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深度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学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习 与浅层学习方法的一个重要优势。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它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使得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深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度学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习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对于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数 据问题非常的有效。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58693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000000"/>
                </a:solidFill>
              </a:rPr>
              <a:t>Keras</a:t>
            </a:r>
            <a:r>
              <a:rPr sz="4800" spc="-5" dirty="0">
                <a:solidFill>
                  <a:srgbClr val="000000"/>
                </a:solidFill>
              </a:rPr>
              <a:t>内置预训练网络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531696"/>
            <a:ext cx="5396865" cy="436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库中包含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745"/>
              </a:spcBef>
            </a:pP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VGG16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VGG19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564765">
              <a:lnSpc>
                <a:spcPts val="7590"/>
              </a:lnSpc>
              <a:spcBef>
                <a:spcPts val="850"/>
              </a:spcBef>
            </a:pP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ResNet50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Inception</a:t>
            </a:r>
            <a:r>
              <a:rPr sz="32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v3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87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Xception等经典的模型架构。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59181"/>
            <a:ext cx="2919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ImageNet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131" y="1587296"/>
            <a:ext cx="106108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Im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g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是一个手动标注好类别的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图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片数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库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为了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器视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觉研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究)，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目前已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22,000个类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别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2919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ImageNet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587296"/>
            <a:ext cx="10775315" cy="222123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当我们在深度学习和卷积神经网络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背景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下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听到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ts val="5760"/>
              </a:lnSpc>
              <a:spcBef>
                <a:spcPts val="315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“ImageNet”一词时，我们可能会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提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ImageNet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视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觉识别 比赛，称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为ILSVRC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3240" y="134112"/>
            <a:ext cx="1030224" cy="1030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59181"/>
            <a:ext cx="2919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ImageNet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131" y="1587296"/>
            <a:ext cx="1087310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这个图片分类比赛是训练一个模型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能够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输入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图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片正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确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分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类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100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个类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别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中的某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类别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训练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集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12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万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验证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集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万，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测试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集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10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万。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WPS 演示</Application>
  <PresentationFormat>On-screen Show 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使用预训练网络</vt:lpstr>
      <vt:lpstr>PowerPoint 演示文稿</vt:lpstr>
      <vt:lpstr>PowerPoint 演示文稿</vt:lpstr>
      <vt:lpstr>预训练网络</vt:lpstr>
      <vt:lpstr>Keras内置预训练网络</vt:lpstr>
      <vt:lpstr>PowerPoint 演示文稿</vt:lpstr>
      <vt:lpstr>ImageNet</vt:lpstr>
      <vt:lpstr>PowerPoint 演示文稿</vt:lpstr>
      <vt:lpstr>PowerPoint 演示文稿</vt:lpstr>
      <vt:lpstr>PowerPoint 演示文稿</vt:lpstr>
      <vt:lpstr>VGG16与VGG19</vt:lpstr>
      <vt:lpstr>VGG16与VGG19</vt:lpstr>
      <vt:lpstr>VGG16与VGG19</vt:lpstr>
      <vt:lpstr>VGG16与VGG19</vt:lpstr>
      <vt:lpstr>VGG有两个很大的缺点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2022-05-05T08:42:32Z</dcterms:created>
  <dcterms:modified xsi:type="dcterms:W3CDTF">2022-05-05T08:42:32Z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2019-03-31T08:00:00Z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2022-05-03T08:00:00Z</vt:filetime>
  </property>
  <property fmtid="{D5CDD505-2E9C-101B-9397-08002B2CF9AE}" pid="5" name="ICV">
    <vt:lpwstr>5BD9D3A7D5B1417285ABECBAEB20EA65</vt:lpwstr>
  </property>
  <property fmtid="{D5CDD505-2E9C-101B-9397-08002B2CF9AE}" pid="6" name="KSOProductBuildVer">
    <vt:lpwstr>2052-11.1.0.11636</vt:lpwstr>
  </property>
</Properties>
</file>