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67"/>
  </p:handoutMasterIdLst>
  <p:sldIdLst>
    <p:sldId id="392" r:id="rId3"/>
    <p:sldId id="554" r:id="rId4"/>
    <p:sldId id="559" r:id="rId5"/>
    <p:sldId id="560" r:id="rId7"/>
    <p:sldId id="561" r:id="rId8"/>
    <p:sldId id="598" r:id="rId9"/>
    <p:sldId id="562" r:id="rId10"/>
    <p:sldId id="592" r:id="rId11"/>
    <p:sldId id="593" r:id="rId12"/>
    <p:sldId id="594" r:id="rId13"/>
    <p:sldId id="595" r:id="rId14"/>
    <p:sldId id="596" r:id="rId15"/>
    <p:sldId id="597" r:id="rId16"/>
    <p:sldId id="563" r:id="rId17"/>
    <p:sldId id="599" r:id="rId18"/>
    <p:sldId id="564" r:id="rId19"/>
    <p:sldId id="576" r:id="rId20"/>
    <p:sldId id="577" r:id="rId21"/>
    <p:sldId id="622" r:id="rId22"/>
    <p:sldId id="579" r:id="rId23"/>
    <p:sldId id="565" r:id="rId24"/>
    <p:sldId id="575" r:id="rId25"/>
    <p:sldId id="566" r:id="rId26"/>
    <p:sldId id="568" r:id="rId27"/>
    <p:sldId id="601" r:id="rId28"/>
    <p:sldId id="582" r:id="rId29"/>
    <p:sldId id="611" r:id="rId30"/>
    <p:sldId id="613" r:id="rId31"/>
    <p:sldId id="567" r:id="rId32"/>
    <p:sldId id="583" r:id="rId33"/>
    <p:sldId id="584" r:id="rId34"/>
    <p:sldId id="623" r:id="rId35"/>
    <p:sldId id="624" r:id="rId36"/>
    <p:sldId id="569" r:id="rId37"/>
    <p:sldId id="585" r:id="rId38"/>
    <p:sldId id="570" r:id="rId39"/>
    <p:sldId id="602" r:id="rId40"/>
    <p:sldId id="605" r:id="rId41"/>
    <p:sldId id="606" r:id="rId42"/>
    <p:sldId id="603" r:id="rId43"/>
    <p:sldId id="604" r:id="rId44"/>
    <p:sldId id="607" r:id="rId45"/>
    <p:sldId id="608" r:id="rId46"/>
    <p:sldId id="589" r:id="rId47"/>
    <p:sldId id="609" r:id="rId48"/>
    <p:sldId id="610" r:id="rId49"/>
    <p:sldId id="571" r:id="rId50"/>
    <p:sldId id="614" r:id="rId51"/>
    <p:sldId id="615" r:id="rId52"/>
    <p:sldId id="616" r:id="rId53"/>
    <p:sldId id="617" r:id="rId54"/>
    <p:sldId id="618" r:id="rId55"/>
    <p:sldId id="619" r:id="rId56"/>
    <p:sldId id="620" r:id="rId57"/>
    <p:sldId id="621" r:id="rId58"/>
    <p:sldId id="467" r:id="rId59"/>
    <p:sldId id="395" r:id="rId60"/>
    <p:sldId id="396" r:id="rId61"/>
    <p:sldId id="520" r:id="rId62"/>
    <p:sldId id="541" r:id="rId63"/>
    <p:sldId id="542" r:id="rId64"/>
    <p:sldId id="590" r:id="rId65"/>
    <p:sldId id="591" r:id="rId66"/>
  </p:sldIdLst>
  <p:sldSz cx="9144000" cy="6858000" type="screen4x3"/>
  <p:notesSz cx="7099300" cy="10234295"/>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5E4FA"/>
    <a:srgbClr val="660066"/>
    <a:srgbClr val="0000FF"/>
    <a:srgbClr val="000000"/>
    <a:srgbClr val="07131F"/>
    <a:srgbClr val="FF0000"/>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852" autoAdjust="0"/>
  </p:normalViewPr>
  <p:slideViewPr>
    <p:cSldViewPr>
      <p:cViewPr varScale="1">
        <p:scale>
          <a:sx n="110" d="100"/>
          <a:sy n="110" d="100"/>
        </p:scale>
        <p:origin x="10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62.emf"/><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72.emf"/><Relationship Id="rId8" Type="http://schemas.openxmlformats.org/officeDocument/2006/relationships/image" Target="../media/image71.emf"/><Relationship Id="rId7" Type="http://schemas.openxmlformats.org/officeDocument/2006/relationships/image" Target="../media/image70.emf"/><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 Id="rId3" Type="http://schemas.openxmlformats.org/officeDocument/2006/relationships/image" Target="../media/image66.emf"/><Relationship Id="rId2" Type="http://schemas.openxmlformats.org/officeDocument/2006/relationships/image" Target="../media/image65.emf"/><Relationship Id="rId13" Type="http://schemas.openxmlformats.org/officeDocument/2006/relationships/image" Target="../media/image76.emf"/><Relationship Id="rId12" Type="http://schemas.openxmlformats.org/officeDocument/2006/relationships/image" Target="../media/image75.emf"/><Relationship Id="rId11" Type="http://schemas.openxmlformats.org/officeDocument/2006/relationships/image" Target="../media/image74.emf"/><Relationship Id="rId10" Type="http://schemas.openxmlformats.org/officeDocument/2006/relationships/image" Target="../media/image73.e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kumimoji="1" sz="1300" b="0" smtClean="0"/>
            </a:lvl1pPr>
          </a:lstStyle>
          <a:p>
            <a:pPr>
              <a:defRPr/>
            </a:pPr>
            <a:fld id="{E484FEA7-D33D-444B-A6A6-AC7A97594BE9}"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kumimoji="1" sz="1300" b="0" smtClean="0"/>
            </a:lvl1pPr>
          </a:lstStyle>
          <a:p>
            <a:pPr>
              <a:defRPr/>
            </a:pPr>
            <a:fld id="{D4B2928E-DA71-459D-B249-CA2BF66258B4}" type="slidenum">
              <a:rPr lang="zh-CN" altLang="en-US"/>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smtClean="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p:spPr>
      </p:sp>
      <p:sp>
        <p:nvSpPr>
          <p:cNvPr id="96259" name="备注占位符 2"/>
          <p:cNvSpPr>
            <a:spLocks noGrp="1"/>
          </p:cNvSpPr>
          <p:nvPr>
            <p:ph type="body" idx="1"/>
          </p:nvPr>
        </p:nvSpPr>
        <p:spPr>
          <a:noFill/>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anose="02020603050405020304" pitchFamily="18" charset="0"/>
                <a:ea typeface="Gulim" pitchFamily="34" charset="-127"/>
              </a:rPr>
            </a:fld>
            <a:endParaRPr lang="en-US" altLang="ko-KR" smtClean="0">
              <a:latin typeface="Times New Roman" panose="02020603050405020304" pitchFamily="18" charset="0"/>
              <a:ea typeface="Gulim"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p:spPr>
      </p:sp>
      <p:sp>
        <p:nvSpPr>
          <p:cNvPr id="9421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p:spPr>
      </p:sp>
      <p:sp>
        <p:nvSpPr>
          <p:cNvPr id="9523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882C3FF9-2CD3-4671-883E-53BF64B56A64}" type="datetime1">
              <a:rPr lang="zh-CN" altLang="en-US"/>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F020ADCD-462D-424D-9454-2ABC73C6D237}" type="slidenum">
              <a:rPr lang="zh-CN" altLang="en-US"/>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5FA6D3DA-2499-42D2-AF66-1836A6282493}" type="datetime1">
              <a:rPr lang="zh-CN" altLang="en-US"/>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F439793-41FE-4F93-B0F5-76D0E044D196}" type="slidenum">
              <a:rPr lang="zh-CN" altLang="en-US"/>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68B5295F-A557-4299-8DA8-58A9F77A19F8}" type="datetime1">
              <a:rPr lang="zh-CN" altLang="en-US"/>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8C7FEB09-991E-44D5-93C5-3AC98CE1BE29}" type="slidenum">
              <a:rPr lang="zh-CN" altLang="en-US"/>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fld id="{A3787D41-5B73-4337-ADD3-A2302D92D117}" type="datetime1">
              <a:rPr lang="zh-CN" altLang="en-US"/>
            </a:fld>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A3E379EB-0082-4566-BE03-52D543F4E7B5}" type="slidenum">
              <a:rPr lang="zh-CN" altLang="en-US"/>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D3EEE60E-5640-4A9A-B830-2300ABE43E30}" type="datetime1">
              <a:rPr lang="zh-CN" altLang="en-US"/>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72C6A12A-5880-48C4-A2B6-520E9B4A7057}" type="slidenum">
              <a:rPr lang="zh-CN" altLang="en-US"/>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fld id="{A6E10AF3-4C2D-43DD-AFE9-706C2C82D2C6}" type="datetime1">
              <a:rPr lang="zh-CN" altLang="en-US"/>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468E1B0-EA98-48EC-885D-B22964EF6635}" type="slidenum">
              <a:rPr lang="zh-CN" altLang="en-US"/>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E6612682-E125-4A57-9081-686BE142C431}" type="datetime1">
              <a:rPr lang="zh-CN" altLang="en-US"/>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3D92145B-F79C-499A-8DCA-27C3A52E5D1D}" type="slidenum">
              <a:rPr lang="zh-CN" altLang="en-US"/>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fld id="{6CC15FEE-40FD-4856-ABBC-CB224DD2DAB5}" type="datetime1">
              <a:rPr lang="zh-CN" altLang="en-US"/>
            </a:fld>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B85B1E1C-D8AC-44BB-8AC5-0C414BE7C3EE}" type="slidenum">
              <a:rPr lang="zh-CN" altLang="en-US"/>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F19132D2-6166-441E-A7B6-0F469494F1C2}" type="datetime1">
              <a:rPr lang="zh-CN" altLang="en-US"/>
            </a:fld>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60AF6E4B-B6B8-4EF7-8770-D1A5CCC2B79E}" type="slidenum">
              <a:rPr lang="zh-CN" altLang="en-US"/>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27131209-3B0B-4A40-B1A8-095AC820DCFB}" type="datetime1">
              <a:rPr lang="zh-CN" altLang="en-US"/>
            </a:fld>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D55DAAC7-EC8B-4B9D-B468-1D826B12F9F0}" type="slidenum">
              <a:rPr lang="zh-CN" altLang="en-US"/>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fld id="{23F2B61A-8FF5-43A1-892D-9781D6ADEC22}" type="datetime1">
              <a:rPr lang="zh-CN" altLang="en-US"/>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C224D4AB-A950-405F-AE1F-66208FA466AC}" type="slidenum">
              <a:rPr lang="zh-CN" altLang="en-US"/>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fld id="{63A95FA9-8C88-4C69-8343-2EDB1D383947}" type="datetime1">
              <a:rPr lang="zh-CN" altLang="en-US"/>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98C598A-F314-4A75-9123-CAD9F1331538}" type="slidenum">
              <a:rPr lang="zh-CN" altLang="en-US"/>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b="0">
                <a:latin typeface="+mn-lt"/>
              </a:defRPr>
            </a:lvl1pPr>
          </a:lstStyle>
          <a:p>
            <a:pPr>
              <a:defRPr/>
            </a:pPr>
            <a:fld id="{5988D4CE-CC6F-493F-BFB2-7E79CF4E4F29}" type="datetime1">
              <a:rPr lang="zh-CN" altLang="en-US"/>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0" smtClean="0">
                <a:latin typeface="Arial" panose="020B0604020202020204" pitchFamily="34" charset="0"/>
              </a:defRPr>
            </a:lvl1pPr>
          </a:lstStyle>
          <a:p>
            <a:pPr>
              <a:defRPr/>
            </a:pPr>
            <a:fld id="{545D2719-4739-4464-B0F2-BC921C87E486}" type="slidenum">
              <a:rPr lang="zh-CN" altLang="en-US"/>
            </a:fld>
            <a:endParaRPr lang="en-US" altLang="zh-CN"/>
          </a:p>
        </p:txBody>
      </p:sp>
      <p:grpSp>
        <p:nvGrpSpPr>
          <p:cNvPr id="1032" name="Group 8"/>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wmf"/><Relationship Id="rId7" Type="http://schemas.openxmlformats.org/officeDocument/2006/relationships/oleObject" Target="../embeddings/oleObject13.bin"/><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 Id="rId3" Type="http://schemas.openxmlformats.org/officeDocument/2006/relationships/oleObject" Target="../embeddings/oleObject11.bin"/><Relationship Id="rId2" Type="http://schemas.openxmlformats.org/officeDocument/2006/relationships/image" Target="../media/image15.wmf"/><Relationship Id="rId11" Type="http://schemas.openxmlformats.org/officeDocument/2006/relationships/vmlDrawing" Target="../drawings/vmlDrawing10.vml"/><Relationship Id="rId10" Type="http://schemas.openxmlformats.org/officeDocument/2006/relationships/slideLayout" Target="../slideLayouts/slideLayout7.xml"/><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7.wmf"/><Relationship Id="rId1"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0.wmf"/><Relationship Id="rId3" Type="http://schemas.openxmlformats.org/officeDocument/2006/relationships/oleObject" Target="../embeddings/oleObject17.bin"/><Relationship Id="rId2" Type="http://schemas.openxmlformats.org/officeDocument/2006/relationships/image" Target="../media/image49.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4.xml"/><Relationship Id="rId3" Type="http://schemas.openxmlformats.org/officeDocument/2006/relationships/image" Target="../media/image55.emf"/><Relationship Id="rId2" Type="http://schemas.openxmlformats.org/officeDocument/2006/relationships/oleObject" Target="../embeddings/oleObject19.bin"/><Relationship Id="rId1" Type="http://schemas.openxmlformats.org/officeDocument/2006/relationships/image" Target="../media/image54.wmf"/></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3.xml"/><Relationship Id="rId2" Type="http://schemas.openxmlformats.org/officeDocument/2006/relationships/image" Target="../media/image56.wmf"/><Relationship Id="rId1"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wmf"/><Relationship Id="rId1" Type="http://schemas.openxmlformats.org/officeDocument/2006/relationships/image" Target="../media/image57.wmf"/></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2.emf"/><Relationship Id="rId7" Type="http://schemas.openxmlformats.org/officeDocument/2006/relationships/oleObject" Target="../embeddings/oleObject24.bin"/><Relationship Id="rId6" Type="http://schemas.openxmlformats.org/officeDocument/2006/relationships/image" Target="../media/image61.emf"/><Relationship Id="rId5" Type="http://schemas.openxmlformats.org/officeDocument/2006/relationships/oleObject" Target="../embeddings/oleObject23.bin"/><Relationship Id="rId4" Type="http://schemas.openxmlformats.org/officeDocument/2006/relationships/image" Target="../media/image60.emf"/><Relationship Id="rId3" Type="http://schemas.openxmlformats.org/officeDocument/2006/relationships/oleObject" Target="../embeddings/oleObject22.bin"/><Relationship Id="rId2" Type="http://schemas.openxmlformats.org/officeDocument/2006/relationships/image" Target="../media/image59.emf"/><Relationship Id="rId10" Type="http://schemas.openxmlformats.org/officeDocument/2006/relationships/vmlDrawing" Target="../drawings/vmlDrawing17.vml"/><Relationship Id="rId1"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9" Type="http://schemas.openxmlformats.org/officeDocument/2006/relationships/image" Target="../media/image67.emf"/><Relationship Id="rId8" Type="http://schemas.openxmlformats.org/officeDocument/2006/relationships/oleObject" Target="../embeddings/oleObject28.bin"/><Relationship Id="rId7" Type="http://schemas.openxmlformats.org/officeDocument/2006/relationships/image" Target="../media/image66.emf"/><Relationship Id="rId6" Type="http://schemas.openxmlformats.org/officeDocument/2006/relationships/oleObject" Target="../embeddings/oleObject27.bin"/><Relationship Id="rId5" Type="http://schemas.openxmlformats.org/officeDocument/2006/relationships/image" Target="../media/image65.emf"/><Relationship Id="rId4" Type="http://schemas.openxmlformats.org/officeDocument/2006/relationships/oleObject" Target="../embeddings/oleObject26.bin"/><Relationship Id="rId31" Type="http://schemas.openxmlformats.org/officeDocument/2006/relationships/vmlDrawing" Target="../drawings/vmlDrawing18.vml"/><Relationship Id="rId30" Type="http://schemas.openxmlformats.org/officeDocument/2006/relationships/slideLayout" Target="../slideLayouts/slideLayout2.xml"/><Relationship Id="rId3" Type="http://schemas.openxmlformats.org/officeDocument/2006/relationships/image" Target="../media/image64.jpeg"/><Relationship Id="rId29" Type="http://schemas.openxmlformats.org/officeDocument/2006/relationships/image" Target="../media/image78.png"/><Relationship Id="rId28" Type="http://schemas.openxmlformats.org/officeDocument/2006/relationships/image" Target="../media/image77.png"/><Relationship Id="rId27" Type="http://schemas.openxmlformats.org/officeDocument/2006/relationships/image" Target="../media/image76.emf"/><Relationship Id="rId26" Type="http://schemas.openxmlformats.org/officeDocument/2006/relationships/oleObject" Target="../embeddings/oleObject37.bin"/><Relationship Id="rId25" Type="http://schemas.openxmlformats.org/officeDocument/2006/relationships/image" Target="../media/image75.emf"/><Relationship Id="rId24" Type="http://schemas.openxmlformats.org/officeDocument/2006/relationships/oleObject" Target="../embeddings/oleObject36.bin"/><Relationship Id="rId23" Type="http://schemas.openxmlformats.org/officeDocument/2006/relationships/image" Target="../media/image74.emf"/><Relationship Id="rId22" Type="http://schemas.openxmlformats.org/officeDocument/2006/relationships/oleObject" Target="../embeddings/oleObject35.bin"/><Relationship Id="rId21" Type="http://schemas.openxmlformats.org/officeDocument/2006/relationships/image" Target="../media/image73.emf"/><Relationship Id="rId20" Type="http://schemas.openxmlformats.org/officeDocument/2006/relationships/oleObject" Target="../embeddings/oleObject34.bin"/><Relationship Id="rId2" Type="http://schemas.openxmlformats.org/officeDocument/2006/relationships/image" Target="../media/image63.wmf"/><Relationship Id="rId19" Type="http://schemas.openxmlformats.org/officeDocument/2006/relationships/image" Target="../media/image72.emf"/><Relationship Id="rId18" Type="http://schemas.openxmlformats.org/officeDocument/2006/relationships/oleObject" Target="../embeddings/oleObject33.bin"/><Relationship Id="rId17" Type="http://schemas.openxmlformats.org/officeDocument/2006/relationships/image" Target="../media/image71.emf"/><Relationship Id="rId16" Type="http://schemas.openxmlformats.org/officeDocument/2006/relationships/oleObject" Target="../embeddings/oleObject32.bin"/><Relationship Id="rId15" Type="http://schemas.openxmlformats.org/officeDocument/2006/relationships/image" Target="../media/image70.emf"/><Relationship Id="rId14" Type="http://schemas.openxmlformats.org/officeDocument/2006/relationships/oleObject" Target="../embeddings/oleObject31.bin"/><Relationship Id="rId13" Type="http://schemas.openxmlformats.org/officeDocument/2006/relationships/image" Target="../media/image69.emf"/><Relationship Id="rId12" Type="http://schemas.openxmlformats.org/officeDocument/2006/relationships/oleObject" Target="../embeddings/oleObject30.bin"/><Relationship Id="rId11" Type="http://schemas.openxmlformats.org/officeDocument/2006/relationships/image" Target="../media/image68.emf"/><Relationship Id="rId10" Type="http://schemas.openxmlformats.org/officeDocument/2006/relationships/oleObject" Target="../embeddings/oleObject29.bin"/><Relationship Id="rId1"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oleObject" Target="../embeddings/oleObject40.bin"/><Relationship Id="rId4" Type="http://schemas.openxmlformats.org/officeDocument/2006/relationships/image" Target="../media/image80.wmf"/><Relationship Id="rId3" Type="http://schemas.openxmlformats.org/officeDocument/2006/relationships/oleObject" Target="../embeddings/oleObject39.bin"/><Relationship Id="rId2" Type="http://schemas.openxmlformats.org/officeDocument/2006/relationships/image" Target="../media/image79.wmf"/><Relationship Id="rId1" Type="http://schemas.openxmlformats.org/officeDocument/2006/relationships/oleObject" Target="../embeddings/oleObject38.bin"/></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83.png"/><Relationship Id="rId2" Type="http://schemas.openxmlformats.org/officeDocument/2006/relationships/image" Target="../media/image82.wmf"/><Relationship Id="rId1" Type="http://schemas.openxmlformats.org/officeDocument/2006/relationships/oleObject" Target="../embeddings/oleObject41.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5.png"/><Relationship Id="rId1" Type="http://schemas.openxmlformats.org/officeDocument/2006/relationships/image" Target="../media/image84.png"/></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42.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8.png"/><Relationship Id="rId1" Type="http://schemas.openxmlformats.org/officeDocument/2006/relationships/image" Target="../media/image87.emf"/></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2.wmf"/><Relationship Id="rId7" Type="http://schemas.openxmlformats.org/officeDocument/2006/relationships/oleObject" Target="../embeddings/oleObject46.bin"/><Relationship Id="rId6" Type="http://schemas.openxmlformats.org/officeDocument/2006/relationships/image" Target="../media/image91.wmf"/><Relationship Id="rId5" Type="http://schemas.openxmlformats.org/officeDocument/2006/relationships/oleObject" Target="../embeddings/oleObject45.bin"/><Relationship Id="rId4" Type="http://schemas.openxmlformats.org/officeDocument/2006/relationships/image" Target="../media/image90.wmf"/><Relationship Id="rId3" Type="http://schemas.openxmlformats.org/officeDocument/2006/relationships/oleObject" Target="../embeddings/oleObject44.bin"/><Relationship Id="rId2" Type="http://schemas.openxmlformats.org/officeDocument/2006/relationships/image" Target="../media/image89.wmf"/><Relationship Id="rId10" Type="http://schemas.openxmlformats.org/officeDocument/2006/relationships/vmlDrawing" Target="../drawings/vmlDrawing22.vml"/><Relationship Id="rId1" Type="http://schemas.openxmlformats.org/officeDocument/2006/relationships/oleObject" Target="../embeddings/oleObject4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95.emf"/><Relationship Id="rId5" Type="http://schemas.openxmlformats.org/officeDocument/2006/relationships/oleObject" Target="../embeddings/oleObject49.bin"/><Relationship Id="rId4" Type="http://schemas.openxmlformats.org/officeDocument/2006/relationships/image" Target="../media/image94.emf"/><Relationship Id="rId3" Type="http://schemas.openxmlformats.org/officeDocument/2006/relationships/oleObject" Target="../embeddings/oleObject48.bin"/><Relationship Id="rId2" Type="http://schemas.openxmlformats.org/officeDocument/2006/relationships/image" Target="../media/image93.emf"/><Relationship Id="rId1" Type="http://schemas.openxmlformats.org/officeDocument/2006/relationships/oleObject" Target="../embeddings/oleObject47.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7.png"/><Relationship Id="rId1" Type="http://schemas.openxmlformats.org/officeDocument/2006/relationships/image" Target="../media/image96.png"/></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101.emf"/><Relationship Id="rId7" Type="http://schemas.openxmlformats.org/officeDocument/2006/relationships/oleObject" Target="../embeddings/oleObject53.bin"/><Relationship Id="rId6" Type="http://schemas.openxmlformats.org/officeDocument/2006/relationships/image" Target="../media/image100.emf"/><Relationship Id="rId5" Type="http://schemas.openxmlformats.org/officeDocument/2006/relationships/oleObject" Target="../embeddings/oleObject52.bin"/><Relationship Id="rId4" Type="http://schemas.openxmlformats.org/officeDocument/2006/relationships/image" Target="../media/image99.emf"/><Relationship Id="rId3" Type="http://schemas.openxmlformats.org/officeDocument/2006/relationships/oleObject" Target="../embeddings/oleObject51.bin"/><Relationship Id="rId2" Type="http://schemas.openxmlformats.org/officeDocument/2006/relationships/image" Target="../media/image98.emf"/><Relationship Id="rId15" Type="http://schemas.openxmlformats.org/officeDocument/2006/relationships/notesSlide" Target="../notesSlides/notesSlide3.xml"/><Relationship Id="rId14" Type="http://schemas.openxmlformats.org/officeDocument/2006/relationships/vmlDrawing" Target="../drawings/vmlDrawing24.vml"/><Relationship Id="rId13" Type="http://schemas.openxmlformats.org/officeDocument/2006/relationships/slideLayout" Target="../slideLayouts/slideLayout2.xml"/><Relationship Id="rId12" Type="http://schemas.openxmlformats.org/officeDocument/2006/relationships/image" Target="../media/image103.emf"/><Relationship Id="rId11" Type="http://schemas.openxmlformats.org/officeDocument/2006/relationships/oleObject" Target="../embeddings/oleObject55.bin"/><Relationship Id="rId10" Type="http://schemas.openxmlformats.org/officeDocument/2006/relationships/image" Target="../media/image102.emf"/><Relationship Id="rId1" Type="http://schemas.openxmlformats.org/officeDocument/2006/relationships/oleObject" Target="../embeddings/oleObject50.bin"/></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25.vml"/><Relationship Id="rId4" Type="http://schemas.openxmlformats.org/officeDocument/2006/relationships/slideLayout" Target="../slideLayouts/slideLayout4.xml"/><Relationship Id="rId3" Type="http://schemas.openxmlformats.org/officeDocument/2006/relationships/image" Target="../media/image105.jpeg"/><Relationship Id="rId2" Type="http://schemas.openxmlformats.org/officeDocument/2006/relationships/image" Target="../media/image104.wmf"/><Relationship Id="rId1" Type="http://schemas.openxmlformats.org/officeDocument/2006/relationships/oleObject" Target="../embeddings/oleObject5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rPr>
              <a:t>复    习</a:t>
            </a:r>
            <a:endPar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endPar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340" name="Rectangle 5"/>
          <p:cNvSpPr>
            <a:spLocks noChangeArrowheads="1"/>
          </p:cNvSpPr>
          <p:nvPr/>
        </p:nvSpPr>
        <p:spPr bwMode="auto">
          <a:xfrm>
            <a:off x="0" y="2890838"/>
            <a:ext cx="9144000" cy="0"/>
          </a:xfrm>
          <a:prstGeom prst="rect">
            <a:avLst/>
          </a:prstGeom>
          <a:noFill/>
          <a:ln w="9525" algn="ctr">
            <a:noFill/>
            <a:miter lim="800000"/>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878" name="Visio" r:id="rId1" imgW="7616825" imgH="2391410" progId="Visio.Drawing.11">
                  <p:embed/>
                </p:oleObj>
              </mc:Choice>
              <mc:Fallback>
                <p:oleObj name="Visio" r:id="rId1" imgW="7616825" imgH="239141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tailEnd type="none" w="med" len="lg"/>
          </a:ln>
        </p:spPr>
        <p:txBody>
          <a:bodyPr>
            <a:spAutoFit/>
          </a:bodyPr>
          <a:lstStyle/>
          <a:p>
            <a:pPr algn="l">
              <a:lnSpc>
                <a:spcPts val="4000"/>
              </a:lnSpc>
            </a:pPr>
            <a:r>
              <a:rPr lang="zh-CN" altLang="en-US" sz="2400" b="1" dirty="0"/>
              <a:t>优点：调制精度高，射频电路设计简单；</a:t>
            </a:r>
            <a:endParaRPr lang="zh-CN" altLang="en-US" sz="2400" b="1" dirty="0"/>
          </a:p>
          <a:p>
            <a:pPr algn="l">
              <a:lnSpc>
                <a:spcPts val="4000"/>
              </a:lnSpc>
            </a:pPr>
            <a:r>
              <a:rPr lang="zh-CN" altLang="en-US" sz="2400" b="1" dirty="0"/>
              <a:t>缺点：对基带要求较高，目前成本较高，功耗大。</a:t>
            </a:r>
            <a:endParaRPr lang="zh-CN" altLang="en-US" sz="2400" b="1" dirty="0"/>
          </a:p>
        </p:txBody>
      </p:sp>
      <p:sp>
        <p:nvSpPr>
          <p:cNvPr id="2" name="灯片编号占位符 1"/>
          <p:cNvSpPr>
            <a:spLocks noGrp="1"/>
          </p:cNvSpPr>
          <p:nvPr>
            <p:ph type="sldNum" sz="quarter" idx="12"/>
          </p:nvPr>
        </p:nvSpPr>
        <p:spPr/>
        <p:txBody>
          <a:bodyPr/>
          <a:lstStyle/>
          <a:p>
            <a:fld id="{BFEB24BD-BE86-410A-BF7A-1F4EAF97620B}" type="slidenum">
              <a:rPr lang="en-US" altLang="zh-CN" smtClean="0"/>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endPar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2" name="Rectangle 5"/>
          <p:cNvSpPr>
            <a:spLocks noChangeArrowheads="1"/>
          </p:cNvSpPr>
          <p:nvPr/>
        </p:nvSpPr>
        <p:spPr bwMode="auto">
          <a:xfrm>
            <a:off x="0" y="2800350"/>
            <a:ext cx="9144000" cy="0"/>
          </a:xfrm>
          <a:prstGeom prst="rect">
            <a:avLst/>
          </a:prstGeom>
          <a:noFill/>
          <a:ln w="9525" algn="ctr">
            <a:noFill/>
            <a:miter lim="800000"/>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nvGraphicFramePr>
        <p:xfrm>
          <a:off x="899592" y="2204864"/>
          <a:ext cx="7153275" cy="2144712"/>
        </p:xfrm>
        <a:graphic>
          <a:graphicData uri="http://schemas.openxmlformats.org/presentationml/2006/ole">
            <mc:AlternateContent xmlns:mc="http://schemas.openxmlformats.org/markup-compatibility/2006">
              <mc:Choice xmlns:v="urn:schemas-microsoft-com:vml" Requires="v">
                <p:oleObj spid="_x0000_s121902" name="Visio" r:id="rId1" imgW="10147300" imgH="3048000" progId="Visio.Drawing.11">
                  <p:embed/>
                </p:oleObj>
              </mc:Choice>
              <mc:Fallback>
                <p:oleObj name="Visio" r:id="rId1" imgW="10147300" imgH="3048000" progId="Visio.Drawing.11">
                  <p:embed/>
                  <p:pic>
                    <p:nvPicPr>
                      <p:cNvPr id="0" name="Object 4"/>
                      <p:cNvPicPr>
                        <a:picLocks noChangeAspect="1" noChangeArrowheads="1"/>
                      </p:cNvPicPr>
                      <p:nvPr/>
                    </p:nvPicPr>
                    <p:blipFill>
                      <a:blip r:embed="rId2"/>
                      <a:srcRect/>
                      <a:stretch>
                        <a:fillRect/>
                      </a:stretch>
                    </p:blipFill>
                    <p:spPr bwMode="auto">
                      <a:xfrm>
                        <a:off x="899592" y="2204864"/>
                        <a:ext cx="7153275" cy="2144712"/>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fld>
            <a:endParaRPr lang="en-US" altLang="zh-CN"/>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endPar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6" name="Rectangle 5"/>
          <p:cNvSpPr>
            <a:spLocks noChangeArrowheads="1"/>
          </p:cNvSpPr>
          <p:nvPr/>
        </p:nvSpPr>
        <p:spPr bwMode="auto">
          <a:xfrm>
            <a:off x="0" y="2728913"/>
            <a:ext cx="9144000" cy="0"/>
          </a:xfrm>
          <a:prstGeom prst="rect">
            <a:avLst/>
          </a:prstGeom>
          <a:noFill/>
          <a:ln w="9525" algn="ctr">
            <a:noFill/>
            <a:miter lim="800000"/>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1701800" y="1962150"/>
          <a:ext cx="4981575" cy="2882900"/>
        </p:xfrm>
        <a:graphic>
          <a:graphicData uri="http://schemas.openxmlformats.org/presentationml/2006/ole">
            <mc:AlternateContent xmlns:mc="http://schemas.openxmlformats.org/markup-compatibility/2006">
              <mc:Choice xmlns:v="urn:schemas-microsoft-com:vml" Requires="v">
                <p:oleObj spid="_x0000_s122926" name="Visio" r:id="rId1" imgW="5943600" imgH="3441700" progId="Visio.Drawing.11">
                  <p:embed/>
                </p:oleObj>
              </mc:Choice>
              <mc:Fallback>
                <p:oleObj name="Visio" r:id="rId1" imgW="5943600" imgH="3441700" progId="Visio.Drawing.11">
                  <p:embed/>
                  <p:pic>
                    <p:nvPicPr>
                      <p:cNvPr id="0" name="Object 4"/>
                      <p:cNvPicPr>
                        <a:picLocks noChangeAspect="1" noChangeArrowheads="1"/>
                      </p:cNvPicPr>
                      <p:nvPr/>
                    </p:nvPicPr>
                    <p:blipFill>
                      <a:blip r:embed="rId2"/>
                      <a:srcRect/>
                      <a:stretch>
                        <a:fillRect/>
                      </a:stretch>
                    </p:blipFill>
                    <p:spPr bwMode="auto">
                      <a:xfrm>
                        <a:off x="1701800" y="1962150"/>
                        <a:ext cx="4981575"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fld>
            <a:endParaRPr lang="en-US" altLang="zh-CN"/>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endPar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60" name="Rectangle 5"/>
          <p:cNvSpPr>
            <a:spLocks noChangeArrowheads="1"/>
          </p:cNvSpPr>
          <p:nvPr/>
        </p:nvSpPr>
        <p:spPr bwMode="auto">
          <a:xfrm>
            <a:off x="0" y="2743200"/>
            <a:ext cx="9144000" cy="0"/>
          </a:xfrm>
          <a:prstGeom prst="rect">
            <a:avLst/>
          </a:prstGeom>
          <a:noFill/>
          <a:ln w="9525" algn="ctr">
            <a:noFill/>
            <a:miter lim="800000"/>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50" name="Visio" r:id="rId1" imgW="11635740" imgH="3054985" progId="Visio.Drawing.11">
                  <p:embed/>
                </p:oleObj>
              </mc:Choice>
              <mc:Fallback>
                <p:oleObj name="Visio" r:id="rId1" imgW="11635740" imgH="305498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fld>
            <a:endParaRPr lang="en-US" altLang="zh-CN"/>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719263"/>
            <a:ext cx="8579296" cy="4411662"/>
          </a:xfrm>
        </p:spPr>
        <p:txBody>
          <a:bodyPr/>
          <a:lstStyle/>
          <a:p>
            <a:pPr>
              <a:lnSpc>
                <a:spcPts val="4000"/>
              </a:lnSpc>
            </a:pPr>
            <a:r>
              <a:rPr lang="zh-CN" altLang="en-US" b="1" dirty="0" smtClean="0"/>
              <a:t>特征阻抗（</a:t>
            </a:r>
            <a:r>
              <a:rPr lang="en-US" altLang="zh-CN" sz="32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的</a:t>
            </a:r>
            <a:r>
              <a:rPr lang="zh-CN" altLang="en-US" sz="3200" b="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周期性</a:t>
            </a:r>
            <a:r>
              <a:rPr lang="zh-CN" altLang="en-US" b="1" dirty="0" smtClean="0"/>
              <a:t>）、反射系数（意义）</a:t>
            </a:r>
            <a:endParaRPr lang="en-US" altLang="zh-CN" b="1" dirty="0" smtClean="0"/>
          </a:p>
          <a:p>
            <a:pPr>
              <a:lnSpc>
                <a:spcPts val="4000"/>
              </a:lnSpc>
            </a:pPr>
            <a:r>
              <a:rPr lang="zh-CN" altLang="en-US" b="1" dirty="0" smtClean="0"/>
              <a:t>传输线：</a:t>
            </a:r>
            <a:r>
              <a:rPr lang="zh-CN" altLang="en-US" b="1" dirty="0" smtClean="0">
                <a:solidFill>
                  <a:srgbClr val="FF0000"/>
                </a:solidFill>
              </a:rPr>
              <a:t>介质损耗、导体损耗、辐射损耗</a:t>
            </a:r>
            <a:r>
              <a:rPr lang="zh-CN" altLang="en-US" b="1" dirty="0" smtClean="0"/>
              <a:t>；</a:t>
            </a:r>
            <a:endParaRPr lang="en-US" altLang="zh-CN" b="1" dirty="0" smtClean="0"/>
          </a:p>
          <a:p>
            <a:pPr marL="0" indent="0">
              <a:lnSpc>
                <a:spcPts val="4000"/>
              </a:lnSpc>
              <a:buNone/>
            </a:pPr>
            <a:r>
              <a:rPr lang="en-US" altLang="zh-CN" sz="3200" b="1" dirty="0"/>
              <a:t> </a:t>
            </a:r>
            <a:r>
              <a:rPr lang="en-US" altLang="zh-CN" sz="3200" b="1" dirty="0" smtClean="0"/>
              <a:t>  </a:t>
            </a:r>
            <a:r>
              <a:rPr lang="zh-CN" altLang="zh-CN" sz="2400" b="1" dirty="0" smtClean="0">
                <a:solidFill>
                  <a:srgbClr val="000000"/>
                </a:solidFill>
              </a:rPr>
              <a:t>几何</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基片厚度，微带线宽度，金属厚度</a:t>
            </a:r>
            <a:r>
              <a:rPr lang="zh-CN" altLang="en-US" sz="2400" b="1" dirty="0">
                <a:solidFill>
                  <a:srgbClr val="0000FF"/>
                </a:solidFill>
              </a:rPr>
              <a:t>；</a:t>
            </a:r>
            <a:endParaRPr lang="en-US" altLang="zh-CN" sz="2400" b="1" dirty="0">
              <a:solidFill>
                <a:srgbClr val="0000FF"/>
              </a:solidFill>
            </a:endParaRPr>
          </a:p>
          <a:p>
            <a:pPr marL="0" indent="0">
              <a:lnSpc>
                <a:spcPts val="4000"/>
              </a:lnSpc>
              <a:buNone/>
            </a:pPr>
            <a:r>
              <a:rPr lang="en-US" altLang="zh-CN" sz="2400" b="1" dirty="0" smtClean="0">
                <a:solidFill>
                  <a:srgbClr val="0000FF"/>
                </a:solidFill>
              </a:rPr>
              <a:t>    </a:t>
            </a:r>
            <a:r>
              <a:rPr lang="zh-CN" altLang="zh-CN" sz="2400" b="1" dirty="0" smtClean="0">
                <a:solidFill>
                  <a:srgbClr val="000000"/>
                </a:solidFill>
              </a:rPr>
              <a:t>电磁</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介质介电常数、损耗角正切、相对磁导率、金属导电率等</a:t>
            </a:r>
            <a:r>
              <a:rPr lang="zh-CN" altLang="en-US" sz="2400" b="1" dirty="0" smtClean="0">
                <a:solidFill>
                  <a:srgbClr val="0000FF"/>
                </a:solidFill>
              </a:rPr>
              <a:t>；</a:t>
            </a:r>
            <a:endParaRPr lang="en-US" altLang="zh-CN" sz="2400" b="1" dirty="0" smtClean="0">
              <a:solidFill>
                <a:srgbClr val="0000FF"/>
              </a:solidFill>
            </a:endParaRPr>
          </a:p>
          <a:p>
            <a:pPr>
              <a:lnSpc>
                <a:spcPts val="4000"/>
              </a:lnSpc>
            </a:pPr>
            <a:r>
              <a:rPr lang="zh-CN" altLang="en-US" b="1" dirty="0"/>
              <a:t>谐振器、</a:t>
            </a:r>
            <a:r>
              <a:rPr lang="zh-CN" altLang="en-US" b="1" dirty="0" smtClean="0"/>
              <a:t>滤波器（分类）、天线（天线增益，天线阵面）</a:t>
            </a:r>
            <a:endParaRPr lang="zh-CN" altLang="en-US" b="1" dirty="0"/>
          </a:p>
          <a:p>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endParaRPr lang="zh-CN" altLang="en-US" sz="2800" b="1" dirty="0">
              <a:latin typeface="+mn-ea"/>
            </a:endParaRP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fld>
            <a:endParaRPr lang="en-US" altLang="zh-CN"/>
          </a:p>
        </p:txBody>
      </p:sp>
      <mc:AlternateContent xmlns:mc="http://schemas.openxmlformats.org/markup-compatibility/2006">
        <mc:Choice xmlns:a14="http://schemas.microsoft.com/office/drawing/2010/main"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smtClean="0">
                <a:solidFill>
                  <a:srgbClr val="0000FF"/>
                </a:solidFill>
              </a:rPr>
              <a:t>相对抑制比：</a:t>
            </a:r>
            <a:endParaRPr lang="zh-CN" altLang="en-US" sz="2400" dirty="0">
              <a:solidFill>
                <a:srgbClr val="0000FF"/>
              </a:solidFill>
            </a:endParaRPr>
          </a:p>
        </p:txBody>
      </p:sp>
      <p:graphicFrame>
        <p:nvGraphicFramePr>
          <p:cNvPr id="8" name="Object 6"/>
          <p:cNvGraphicFramePr>
            <a:graphicFrameLocks noChangeAspect="1"/>
          </p:cNvGraphicFramePr>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62" name="公式" r:id="rId2" imgW="1104900" imgH="419100" progId="Equation.3">
                  <p:embed/>
                </p:oleObj>
              </mc:Choice>
              <mc:Fallback>
                <p:oleObj name="公式" r:id="rId2" imgW="1104900" imgH="419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smtClean="0">
                <a:solidFill>
                  <a:srgbClr val="0000FF"/>
                </a:solidFill>
              </a:rPr>
              <a:t>中心频率：</a:t>
            </a:r>
            <a:endParaRPr lang="zh-CN" altLang="en-US" sz="2400" dirty="0">
              <a:solidFill>
                <a:srgbClr val="0000FF"/>
              </a:solidFill>
            </a:endParaRPr>
          </a:p>
        </p:txBody>
      </p:sp>
      <mc:AlternateContent xmlns:mc="http://schemas.openxmlformats.org/markup-compatibility/2006">
        <mc:Choice xmlns:a14="http://schemas.microsoft.com/office/drawing/2010/main"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rotWithShape="1">
                <a:blip r:embed="rId4"/>
                <a:stretch>
                  <a:fillRect/>
                </a:stretch>
              </a:blipFill>
              <a:ln>
                <a:solidFill>
                  <a:schemeClr val="bg1"/>
                </a:solidFill>
              </a:ln>
            </p:spPr>
            <p:txBody>
              <a:bodyPr/>
              <a:lstStyle/>
              <a:p>
                <a:r>
                  <a:rPr lang="zh-CN" altLang="en-US">
                    <a:noFill/>
                  </a:rPr>
                  <a:t> </a:t>
                </a:r>
                <a:endParaRPr lang="zh-CN" altLang="en-US">
                  <a:noFill/>
                </a:endParaRP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smtClean="0">
                <a:solidFill>
                  <a:srgbClr val="0000FF"/>
                </a:solidFill>
              </a:rPr>
              <a:t>3dB</a:t>
            </a:r>
            <a:r>
              <a:rPr lang="zh-CN" altLang="en-US" sz="2400" dirty="0" smtClean="0">
                <a:solidFill>
                  <a:srgbClr val="0000FF"/>
                </a:solidFill>
              </a:rPr>
              <a:t>带宽：</a:t>
            </a:r>
            <a:endParaRPr lang="zh-CN" altLang="en-US" sz="2400" dirty="0">
              <a:solidFill>
                <a:srgbClr val="0000FF"/>
              </a:solidFill>
            </a:endParaRP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smtClean="0"/>
              <a:t>或</a:t>
            </a:r>
            <a:endParaRPr lang="zh-CN" altLang="en-US" sz="2400" dirty="0"/>
          </a:p>
        </p:txBody>
      </p:sp>
      <mc:AlternateContent xmlns:mc="http://schemas.openxmlformats.org/markup-compatibility/2006">
        <mc:Choice xmlns:a14="http://schemas.microsoft.com/office/drawing/2010/main"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1520" y="1268760"/>
            <a:ext cx="8661648" cy="3254705"/>
          </a:xfrm>
        </p:spPr>
        <p:txBody>
          <a:bodyPr/>
          <a:lstStyle/>
          <a:p>
            <a:pPr>
              <a:lnSpc>
                <a:spcPts val="4000"/>
              </a:lnSpc>
            </a:pPr>
            <a:r>
              <a:rPr lang="zh-CN" altLang="en-US" sz="2800" b="1" dirty="0" smtClean="0">
                <a:latin typeface="+mn-ea"/>
              </a:rPr>
              <a:t>按照通频带分类：低通、高通、带通、带阻；</a:t>
            </a:r>
            <a:endParaRPr lang="en-US" altLang="zh-CN" sz="2800" b="1" dirty="0" smtClean="0">
              <a:latin typeface="+mn-ea"/>
            </a:endParaRPr>
          </a:p>
          <a:p>
            <a:pPr>
              <a:lnSpc>
                <a:spcPts val="4000"/>
              </a:lnSpc>
            </a:pPr>
            <a:r>
              <a:rPr lang="zh-CN" altLang="en-US" sz="2800" b="1" dirty="0" smtClean="0">
                <a:latin typeface="+mn-ea"/>
              </a:rPr>
              <a:t>按材质分类：</a:t>
            </a:r>
            <a:r>
              <a:rPr lang="en-US" altLang="zh-CN" sz="2800" b="1" dirty="0" smtClean="0">
                <a:latin typeface="+mn-ea"/>
              </a:rPr>
              <a:t>LC</a:t>
            </a:r>
            <a:r>
              <a:rPr lang="zh-CN" altLang="en-US" sz="2800" b="1" dirty="0" smtClean="0">
                <a:latin typeface="+mn-ea"/>
              </a:rPr>
              <a:t>滤波器、石英晶体滤波器、声表面波滤波器、腔体滤波器等；</a:t>
            </a:r>
            <a:endParaRPr lang="en-US" altLang="zh-CN" sz="2800" b="1" dirty="0" smtClean="0">
              <a:latin typeface="+mn-ea"/>
            </a:endParaRPr>
          </a:p>
          <a:p>
            <a:pPr marL="0" indent="0">
              <a:buNone/>
            </a:pPr>
            <a:endParaRPr lang="en-US" altLang="zh-CN" sz="2800" b="1" dirty="0" smtClean="0">
              <a:latin typeface="+mn-ea"/>
            </a:endParaRPr>
          </a:p>
          <a:p>
            <a:endParaRPr lang="zh-CN" altLang="en-US" dirty="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Rectangle 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3941" y="1154077"/>
            <a:ext cx="3693335" cy="21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416169" y="129719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求：</a:t>
            </a:r>
            <a:endParaRPr lang="zh-CN" altLang="zh-CN" sz="2400" b="1" dirty="0"/>
          </a:p>
        </p:txBody>
      </p:sp>
      <mc:AlternateContent xmlns:mc="http://schemas.openxmlformats.org/markup-compatibility/2006">
        <mc:Choice xmlns:a14="http://schemas.microsoft.com/office/drawing/2010/main" Requires="a14">
          <p:sp>
            <p:nvSpPr>
              <p:cNvPr id="31757" name="Rectangle 13"/>
              <p:cNvSpPr>
                <a:spLocks noChangeArrowheads="1"/>
              </p:cNvSpPr>
              <p:nvPr/>
            </p:nvSpPr>
            <p:spPr bwMode="auto">
              <a:xfrm>
                <a:off x="1043285" y="1284094"/>
                <a:ext cx="288726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(1)</a:t>
                </a:r>
                <a:r>
                  <a:rPr lang="zh-CN" altLang="zh-CN" sz="2400" b="1" dirty="0"/>
                  <a:t>回路谐振频率</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𝝎</m:t>
                        </m:r>
                      </m:e>
                      <m:sub>
                        <m:r>
                          <a:rPr lang="en-US" altLang="zh-CN" sz="2400" b="1" i="1" dirty="0" smtClean="0">
                            <a:latin typeface="Cambria Math" panose="02040503050406030204" pitchFamily="18" charset="0"/>
                          </a:rPr>
                          <m:t>𝟎</m:t>
                        </m:r>
                      </m:sub>
                    </m:sSub>
                  </m:oMath>
                </a14:m>
                <a:endParaRPr lang="zh-CN" altLang="zh-CN" sz="2400" b="1" dirty="0"/>
              </a:p>
            </p:txBody>
          </p:sp>
        </mc:Choice>
        <mc:Fallback>
          <p:sp>
            <p:nvSpPr>
              <p:cNvPr id="31757" name="Rectangle 13"/>
              <p:cNvSpPr>
                <a:spLocks noRot="1" noChangeAspect="1" noMove="1" noResize="1" noEditPoints="1" noAdjustHandles="1" noChangeArrowheads="1" noChangeShapeType="1" noTextEdit="1"/>
              </p:cNvSpPr>
              <p:nvPr/>
            </p:nvSpPr>
            <p:spPr bwMode="auto">
              <a:xfrm>
                <a:off x="1043285" y="1284094"/>
                <a:ext cx="2887265" cy="461665"/>
              </a:xfrm>
              <a:prstGeom prst="rect">
                <a:avLst/>
              </a:prstGeom>
              <a:blipFill rotWithShape="0">
                <a:blip r:embed="rId2"/>
                <a:stretch>
                  <a:fillRect l="-3165" t="-14667"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1758" name="Rectangle 14"/>
              <p:cNvSpPr>
                <a:spLocks noChangeArrowheads="1"/>
              </p:cNvSpPr>
              <p:nvPr/>
            </p:nvSpPr>
            <p:spPr bwMode="auto">
              <a:xfrm>
                <a:off x="1043285" y="1742884"/>
                <a:ext cx="3398623"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(2)</a:t>
                </a:r>
                <a:r>
                  <a:rPr lang="zh-CN" altLang="zh-CN" sz="2400" b="1" dirty="0">
                    <a:latin typeface="Times New Roman" panose="02020603050405020304" pitchFamily="18" charset="0"/>
                    <a:cs typeface="Times New Roman" panose="02020603050405020304" pitchFamily="18" charset="0"/>
                  </a:rPr>
                  <a:t>回路3dB带宽</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𝑩𝑾</m:t>
                        </m:r>
                      </m:e>
                      <m:sub>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𝒅𝑩</m:t>
                        </m:r>
                      </m:sub>
                    </m:sSub>
                  </m:oMath>
                </a14:m>
                <a:endParaRPr lang="zh-CN" altLang="zh-CN" sz="2400" b="1" dirty="0"/>
              </a:p>
            </p:txBody>
          </p:sp>
        </mc:Choice>
        <mc:Fallback>
          <p:sp>
            <p:nvSpPr>
              <p:cNvPr id="31758" name="Rectangle 14"/>
              <p:cNvSpPr>
                <a:spLocks noRot="1" noChangeAspect="1" noMove="1" noResize="1" noEditPoints="1" noAdjustHandles="1" noChangeArrowheads="1" noChangeShapeType="1" noTextEdit="1"/>
              </p:cNvSpPr>
              <p:nvPr/>
            </p:nvSpPr>
            <p:spPr bwMode="auto">
              <a:xfrm>
                <a:off x="1043285" y="1742884"/>
                <a:ext cx="3398623" cy="461665"/>
              </a:xfrm>
              <a:prstGeom prst="rect">
                <a:avLst/>
              </a:prstGeom>
              <a:blipFill rotWithShape="0">
                <a:blip r:embed="rId3"/>
                <a:stretch>
                  <a:fillRect l="-2688"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sp>
        <p:nvSpPr>
          <p:cNvPr id="31760"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381000" y="222250"/>
                <a:ext cx="8610600" cy="1015663"/>
              </a:xfrm>
              <a:prstGeom prst="rect">
                <a:avLst/>
              </a:prstGeom>
              <a:noFill/>
            </p:spPr>
            <p:txBody>
              <a:bodyPr wrap="square" rtlCol="0">
                <a:spAutoFit/>
              </a:bodyPr>
              <a:lstStyle/>
              <a:p>
                <a:pPr>
                  <a:lnSpc>
                    <a:spcPts val="3600"/>
                  </a:lnSpc>
                </a:pPr>
                <a:r>
                  <a:rPr lang="zh-CN" altLang="en-US" sz="2400" b="1" dirty="0" smtClean="0">
                    <a:solidFill>
                      <a:srgbClr val="0000FF"/>
                    </a:solidFill>
                  </a:rPr>
                  <a:t>例：</a:t>
                </a:r>
                <a:r>
                  <a:rPr lang="zh-CN" altLang="zh-CN" sz="2400" b="1" dirty="0"/>
                  <a:t>并联谐振回路均无</a:t>
                </a:r>
                <a:r>
                  <a:rPr lang="zh-CN" altLang="zh-CN" sz="2400" b="1" dirty="0" smtClean="0"/>
                  <a:t>损</a:t>
                </a:r>
                <a:r>
                  <a:rPr lang="zh-CN" altLang="en-US" sz="2400" b="1" dirty="0"/>
                  <a:t>耗</a:t>
                </a:r>
                <a14:m>
                  <m:oMath xmlns:m="http://schemas.openxmlformats.org/officeDocument/2006/math">
                    <m:r>
                      <a:rPr lang="en-US" altLang="zh-CN" sz="2400" b="1" i="1" dirty="0">
                        <a:latin typeface="Cambria Math" panose="02040503050406030204" pitchFamily="18" charset="0"/>
                      </a:rPr>
                      <m:t>𝑳</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m:t>
                    </m:r>
                    <m:r>
                      <a:rPr lang="zh-CN" altLang="en-US" sz="2400" b="1" i="1" dirty="0">
                        <a:latin typeface="Cambria Math" panose="02040503050406030204" pitchFamily="18" charset="0"/>
                      </a:rPr>
                      <m:t>𝝁</m:t>
                    </m:r>
                    <m:r>
                      <a:rPr lang="en-US" altLang="zh-CN" sz="2400" b="1" i="1" dirty="0">
                        <a:latin typeface="Cambria Math" panose="02040503050406030204" pitchFamily="18" charset="0"/>
                      </a:rPr>
                      <m:t>𝑯</m:t>
                    </m:r>
                  </m:oMath>
                </a14:m>
                <a:r>
                  <a:rPr lang="zh-CN" altLang="en-US" sz="2400" b="1" dirty="0" smtClean="0"/>
                  <a:t>，</a:t>
                </a:r>
                <a14:m>
                  <m:oMath xmlns:m="http://schemas.openxmlformats.org/officeDocument/2006/math">
                    <m:r>
                      <a:rPr lang="en-US" altLang="zh-CN" sz="2400" b="1" i="1" dirty="0">
                        <a:latin typeface="Cambria Math" panose="02040503050406030204" pitchFamily="18" charset="0"/>
                      </a:rPr>
                      <m:t>𝑪</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𝟑𝟎𝟎</m:t>
                    </m:r>
                    <m:r>
                      <a:rPr lang="en-US" altLang="zh-CN" sz="2400" b="1" i="1" dirty="0">
                        <a:latin typeface="Cambria Math" panose="02040503050406030204" pitchFamily="18" charset="0"/>
                      </a:rPr>
                      <m:t>𝒑𝑭</m:t>
                    </m:r>
                  </m:oMath>
                </a14:m>
                <a:r>
                  <a:rPr lang="zh-CN" altLang="en-US" sz="2400" b="1" dirty="0" smtClean="0"/>
                  <a:t>，负载电阻</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𝑹</m:t>
                        </m:r>
                      </m:e>
                      <m:sub>
                        <m:r>
                          <a:rPr lang="en-US" altLang="zh-CN" sz="2400" b="1" i="1" dirty="0">
                            <a:latin typeface="Cambria Math" panose="02040503050406030204" pitchFamily="18" charset="0"/>
                          </a:rPr>
                          <m:t>𝑳</m:t>
                        </m:r>
                      </m:sub>
                    </m:sSub>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𝒌</m:t>
                    </m:r>
                    <m:r>
                      <a:rPr lang="el-GR" altLang="zh-CN" sz="2400" b="1" i="1" dirty="0">
                        <a:latin typeface="Cambria Math" panose="02040503050406030204" pitchFamily="18" charset="0"/>
                      </a:rPr>
                      <m:t>𝜴</m:t>
                    </m:r>
                  </m:oMath>
                </a14:m>
                <a:r>
                  <a:rPr lang="en-US" altLang="zh-CN" sz="2400" b="1" dirty="0" smtClean="0"/>
                  <a:t>,</a:t>
                </a:r>
                <a:r>
                  <a:rPr lang="zh-CN" altLang="en-US" sz="2400" b="1" dirty="0" smtClean="0"/>
                  <a:t>如图所示：</a:t>
                </a:r>
                <a:endParaRPr lang="en-US" altLang="zh-CN" sz="2400" b="1" dirty="0" smtClean="0"/>
              </a:p>
            </p:txBody>
          </p:sp>
        </mc:Choice>
        <mc:Fallback>
          <p:sp>
            <p:nvSpPr>
              <p:cNvPr id="2" name="文本框 1"/>
              <p:cNvSpPr txBox="1">
                <a:spLocks noRot="1" noChangeAspect="1" noMove="1" noResize="1" noEditPoints="1" noAdjustHandles="1" noChangeArrowheads="1" noChangeShapeType="1" noTextEdit="1"/>
              </p:cNvSpPr>
              <p:nvPr/>
            </p:nvSpPr>
            <p:spPr>
              <a:xfrm>
                <a:off x="381000" y="222250"/>
                <a:ext cx="8610600" cy="1015663"/>
              </a:xfrm>
              <a:prstGeom prst="rect">
                <a:avLst/>
              </a:prstGeom>
              <a:blipFill rotWithShape="0">
                <a:blip r:embed="rId4"/>
                <a:stretch>
                  <a:fillRect l="-1133" t="-2395" r="-992" b="-8383"/>
                </a:stretch>
              </a:blipFill>
            </p:spPr>
            <p:txBody>
              <a:bodyPr/>
              <a:lstStyle/>
              <a:p>
                <a:r>
                  <a:rPr lang="zh-CN" altLang="en-US">
                    <a:noFill/>
                  </a:rPr>
                  <a:t> </a:t>
                </a:r>
                <a:endParaRPr lang="zh-CN" altLang="en-US">
                  <a:noFill/>
                </a:endParaRPr>
              </a:p>
            </p:txBody>
          </p:sp>
        </mc:Fallback>
      </mc:AlternateContent>
      <p:sp>
        <p:nvSpPr>
          <p:cNvPr id="25" name="Rectangle 12"/>
          <p:cNvSpPr>
            <a:spLocks noChangeArrowheads="1"/>
          </p:cNvSpPr>
          <p:nvPr/>
        </p:nvSpPr>
        <p:spPr bwMode="auto">
          <a:xfrm>
            <a:off x="416168" y="258345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解</a:t>
            </a:r>
            <a:r>
              <a:rPr lang="zh-CN" altLang="zh-CN" sz="2400" b="1" dirty="0" smtClean="0"/>
              <a:t>：</a:t>
            </a:r>
            <a:endParaRPr lang="zh-CN" altLang="zh-CN" sz="2400" b="1" dirty="0"/>
          </a:p>
        </p:txBody>
      </p:sp>
      <p:sp>
        <p:nvSpPr>
          <p:cNvPr id="6" name="矩形 5"/>
          <p:cNvSpPr/>
          <p:nvPr/>
        </p:nvSpPr>
        <p:spPr>
          <a:xfrm>
            <a:off x="381000" y="3038171"/>
            <a:ext cx="1415772" cy="461665"/>
          </a:xfrm>
          <a:prstGeom prst="rect">
            <a:avLst/>
          </a:prstGeom>
        </p:spPr>
        <p:txBody>
          <a:bodyPr wrap="none">
            <a:spAutoFit/>
          </a:bodyPr>
          <a:lstStyle/>
          <a:p>
            <a:r>
              <a:rPr lang="zh-CN" altLang="zh-CN" sz="2400" b="1" dirty="0">
                <a:solidFill>
                  <a:srgbClr val="0000FF"/>
                </a:solidFill>
              </a:rPr>
              <a:t>谐振频率</a:t>
            </a:r>
            <a:endParaRPr lang="zh-CN" altLang="zh-CN" sz="2400" b="1" dirty="0">
              <a:solidFill>
                <a:srgbClr val="0000FF"/>
              </a:solidFill>
            </a:endParaRPr>
          </a:p>
        </p:txBody>
      </p:sp>
      <mc:AlternateContent xmlns:mc="http://schemas.openxmlformats.org/markup-compatibility/2006">
        <mc:Choice xmlns:a14="http://schemas.microsoft.com/office/drawing/2010/main" Requires="a14">
          <p:sp>
            <p:nvSpPr>
              <p:cNvPr id="34" name="文本框 33"/>
              <p:cNvSpPr txBox="1"/>
              <p:nvPr/>
            </p:nvSpPr>
            <p:spPr>
              <a:xfrm>
                <a:off x="381000" y="3455449"/>
                <a:ext cx="8763000" cy="7629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m:rPr>
                                  <m:sty m:val="p"/>
                                </m:rPr>
                                <a:rPr lang="en-US" altLang="zh-CN" sz="2400" b="1" i="1">
                                  <a:latin typeface="Cambria Math" panose="02040503050406030204" pitchFamily="18" charset="0"/>
                                </a:rPr>
                                <m:t>LC</m:t>
                              </m:r>
                            </m:e>
                          </m:rad>
                        </m:den>
                      </m:f>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a:rPr lang="en-US" altLang="zh-CN" sz="2400" b="1" i="1">
                                  <a:latin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𝟑𝟎𝟎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𝟏𝟐</m:t>
                                  </m:r>
                                </m:sup>
                              </m:sSup>
                            </m:e>
                          </m:rad>
                        </m:den>
                      </m:f>
                      <m:r>
                        <a:rPr lang="en-US" altLang="zh-CN" sz="2400" b="1" i="1">
                          <a:latin typeface="Cambria Math" panose="02040503050406030204" pitchFamily="18" charset="0"/>
                        </a:rPr>
                        <m:t>=</m:t>
                      </m:r>
                      <m:r>
                        <a:rPr lang="en-US" altLang="zh-CN" sz="2400" b="1" i="1">
                          <a:latin typeface="Cambria Math" panose="02040503050406030204" pitchFamily="18" charset="0"/>
                        </a:rPr>
                        <m:t>𝟏𝟖</m:t>
                      </m:r>
                      <m:r>
                        <a:rPr lang="en-US" altLang="zh-CN" sz="2400" b="1" i="1">
                          <a:latin typeface="Cambria Math" panose="02040503050406030204" pitchFamily="18" charset="0"/>
                        </a:rPr>
                        <m:t>.</m:t>
                      </m:r>
                      <m:r>
                        <a:rPr lang="en-US" altLang="zh-CN" sz="2400" b="1" i="1">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𝟔</m:t>
                          </m:r>
                        </m:sup>
                      </m:sSup>
                      <m:r>
                        <m:rPr>
                          <m:sty m:val="p"/>
                        </m:rPr>
                        <a:rPr lang="en-US" altLang="zh-CN" sz="2400" b="1" i="1">
                          <a:latin typeface="Cambria Math" panose="02040503050406030204" pitchFamily="18" charset="0"/>
                          <a:ea typeface="Cambria Math" panose="02040503050406030204" pitchFamily="18" charset="0"/>
                        </a:rPr>
                        <m:t>rad</m:t>
                      </m:r>
                      <m:r>
                        <a:rPr lang="en-US" altLang="zh-CN" sz="2400" b="1" i="1">
                          <a:latin typeface="Cambria Math" panose="02040503050406030204" pitchFamily="18" charset="0"/>
                          <a:ea typeface="Cambria Math" panose="02040503050406030204" pitchFamily="18" charset="0"/>
                        </a:rPr>
                        <m:t>/</m:t>
                      </m:r>
                      <m:r>
                        <m:rPr>
                          <m:sty m:val="p"/>
                        </m:rPr>
                        <a:rPr lang="en-US" altLang="zh-CN" sz="2400" b="1" i="1">
                          <a:latin typeface="Cambria Math" panose="02040503050406030204" pitchFamily="18" charset="0"/>
                          <a:ea typeface="Cambria Math" panose="02040503050406030204" pitchFamily="18" charset="0"/>
                        </a:rPr>
                        <m:t>s</m:t>
                      </m:r>
                    </m:oMath>
                  </m:oMathPara>
                </a14:m>
                <a:endParaRPr lang="zh-CN" altLang="en-US" sz="2400" b="1" dirty="0"/>
              </a:p>
            </p:txBody>
          </p:sp>
        </mc:Choice>
        <mc:Fallback>
          <p:sp>
            <p:nvSpPr>
              <p:cNvPr id="34" name="文本框 33"/>
              <p:cNvSpPr txBox="1">
                <a:spLocks noRot="1" noChangeAspect="1" noMove="1" noResize="1" noEditPoints="1" noAdjustHandles="1" noChangeArrowheads="1" noChangeShapeType="1" noTextEdit="1"/>
              </p:cNvSpPr>
              <p:nvPr/>
            </p:nvSpPr>
            <p:spPr>
              <a:xfrm>
                <a:off x="381000" y="3455449"/>
                <a:ext cx="8763000" cy="762966"/>
              </a:xfrm>
              <a:prstGeom prst="rect">
                <a:avLst/>
              </a:prstGeom>
              <a:blipFill rotWithShape="0">
                <a:blip r:embed="rId5"/>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372207" y="4439333"/>
                <a:ext cx="3200400" cy="638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𝟐</m:t>
                          </m:r>
                          <m:r>
                            <a:rPr lang="zh-CN" altLang="en-US" sz="2400" b="1" i="1" smtClean="0">
                              <a:latin typeface="Cambria Math" panose="02040503050406030204" pitchFamily="18" charset="0"/>
                            </a:rPr>
                            <m:t>𝝅</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𝑴𝑯𝒛</m:t>
                      </m:r>
                    </m:oMath>
                  </m:oMathPara>
                </a14:m>
                <a:endParaRPr lang="zh-CN" altLang="en-US" sz="2400" b="1" dirty="0"/>
              </a:p>
            </p:txBody>
          </p:sp>
        </mc:Choice>
        <mc:Fallback>
          <p:sp>
            <p:nvSpPr>
              <p:cNvPr id="36" name="文本框 35"/>
              <p:cNvSpPr txBox="1">
                <a:spLocks noRot="1" noChangeAspect="1" noMove="1" noResize="1" noEditPoints="1" noAdjustHandles="1" noChangeArrowheads="1" noChangeShapeType="1" noTextEdit="1"/>
              </p:cNvSpPr>
              <p:nvPr/>
            </p:nvSpPr>
            <p:spPr>
              <a:xfrm>
                <a:off x="372207" y="4439333"/>
                <a:ext cx="3200400" cy="638123"/>
              </a:xfrm>
              <a:prstGeom prst="rect">
                <a:avLst/>
              </a:prstGeom>
              <a:blipFill rotWithShape="0">
                <a:blip r:embed="rId6"/>
                <a:stretch>
                  <a:fillRect/>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128773" y="3626296"/>
            <a:ext cx="100196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FB84E29-E3AE-405A-9DDD-DE87CDFACF95}"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矩形 4"/>
              <p:cNvSpPr/>
              <p:nvPr/>
            </p:nvSpPr>
            <p:spPr>
              <a:xfrm>
                <a:off x="1219200" y="2749714"/>
                <a:ext cx="5612690" cy="89800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𝑩𝑾</m:t>
                          </m:r>
                        </m:e>
                        <m:sub>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𝒅𝑩</m:t>
                          </m:r>
                        </m:sub>
                      </m:sSub>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𝑸</m:t>
                                  </m:r>
                                </m:e>
                                <m:sub>
                                  <m:r>
                                    <a:rPr lang="en-US" altLang="zh-CN" sz="2400" b="1" i="1">
                                      <a:latin typeface="Cambria Math" panose="02040503050406030204" pitchFamily="18" charset="0"/>
                                    </a:rPr>
                                    <m:t>𝒆</m:t>
                                  </m:r>
                                </m:sub>
                              </m:sSub>
                            </m:den>
                          </m:f>
                        </m:e>
                      </m:box>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num>
                            <m:den>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r>
                            <a:rPr lang="en-US" altLang="zh-CN" sz="2400" b="1" i="1" smtClean="0">
                              <a:latin typeface="Cambria Math" panose="02040503050406030204" pitchFamily="18" charset="0"/>
                            </a:rPr>
                            <m:t>𝒌𝑯𝒛</m:t>
                          </m:r>
                        </m:e>
                      </m:box>
                    </m:oMath>
                  </m:oMathPara>
                </a14:m>
                <a:endParaRPr lang="zh-CN" altLang="en-US" sz="2400" b="1" dirty="0"/>
              </a:p>
            </p:txBody>
          </p:sp>
        </mc:Choice>
        <mc:Fallback>
          <p:sp>
            <p:nvSpPr>
              <p:cNvPr id="5" name="矩形 4"/>
              <p:cNvSpPr>
                <a:spLocks noRot="1" noChangeAspect="1" noMove="1" noResize="1" noEditPoints="1" noAdjustHandles="1" noChangeArrowheads="1" noChangeShapeType="1" noTextEdit="1"/>
              </p:cNvSpPr>
              <p:nvPr/>
            </p:nvSpPr>
            <p:spPr>
              <a:xfrm>
                <a:off x="1219200" y="2749714"/>
                <a:ext cx="5612690" cy="898003"/>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p:sp>
        <p:nvSpPr>
          <p:cNvPr id="7" name="文本框 6"/>
          <p:cNvSpPr txBox="1"/>
          <p:nvPr/>
        </p:nvSpPr>
        <p:spPr>
          <a:xfrm>
            <a:off x="228600" y="838200"/>
            <a:ext cx="777240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）回路空载</a:t>
            </a:r>
            <a:r>
              <a:rPr lang="en-US" altLang="zh-CN" sz="2400" b="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，故有载为</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p:cNvSpPr txBox="1"/>
              <p:nvPr/>
            </p:nvSpPr>
            <p:spPr>
              <a:xfrm>
                <a:off x="1234289" y="1615185"/>
                <a:ext cx="6324600" cy="81272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𝑸</m:t>
                          </m:r>
                        </m:e>
                        <m:sub>
                          <m:r>
                            <a:rPr lang="en-US" altLang="zh-CN" sz="2400" b="1" i="1" smtClean="0">
                              <a:latin typeface="Cambria Math" panose="02040503050406030204" pitchFamily="18" charset="0"/>
                            </a:rPr>
                            <m:t>𝒆</m:t>
                          </m:r>
                        </m:sub>
                      </m:sSub>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R</m:t>
                              </m:r>
                            </m:e>
                            <m:sub>
                              <m:r>
                                <a:rPr lang="en-US" altLang="zh-CN" sz="2400" b="1" i="1" smtClean="0">
                                  <a:latin typeface="Cambria Math" panose="02040503050406030204" pitchFamily="18" charset="0"/>
                                </a:rPr>
                                <m:t>𝑳</m:t>
                              </m:r>
                            </m:sub>
                          </m:sSub>
                        </m:num>
                        <m:den>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𝑳</m:t>
                          </m:r>
                        </m:den>
                      </m:f>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𝟑</m:t>
                              </m:r>
                            </m:sup>
                          </m:sSup>
                        </m:num>
                        <m:den>
                          <m:r>
                            <a:rPr lang="en-US" altLang="zh-CN" sz="2400" b="1" i="1" smtClean="0">
                              <a:latin typeface="Cambria Math" panose="02040503050406030204" pitchFamily="18" charset="0"/>
                            </a:rPr>
                            <m:t>𝟏𝟖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𝟔</m:t>
                              </m:r>
                            </m:sup>
                          </m:sSup>
                        </m:den>
                      </m:f>
                      <m:r>
                        <a:rPr lang="en-US" altLang="zh-CN" sz="2400" b="1" i="1">
                          <a:latin typeface="Cambria Math" panose="02040503050406030204" pitchFamily="18" charset="0"/>
                        </a:rPr>
                        <m:t>=</m:t>
                      </m:r>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oMath>
                  </m:oMathPara>
                </a14:m>
                <a:endParaRPr lang="zh-CN" altLang="en-US" sz="2400" b="1" dirty="0"/>
              </a:p>
            </p:txBody>
          </p:sp>
        </mc:Choice>
        <mc:Fallback>
          <p:sp>
            <p:nvSpPr>
              <p:cNvPr id="11" name="文本框 10"/>
              <p:cNvSpPr txBox="1">
                <a:spLocks noRot="1" noChangeAspect="1" noMove="1" noResize="1" noEditPoints="1" noAdjustHandles="1" noChangeArrowheads="1" noChangeShapeType="1" noTextEdit="1"/>
              </p:cNvSpPr>
              <p:nvPr/>
            </p:nvSpPr>
            <p:spPr>
              <a:xfrm>
                <a:off x="1234289" y="1615185"/>
                <a:ext cx="6324600" cy="812723"/>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smtClean="0">
                <a:latin typeface="Times New Roman" panose="02020603050405020304" pitchFamily="18" charset="0"/>
                <a:cs typeface="Times New Roman" panose="02020603050405020304" pitchFamily="18" charset="0"/>
              </a:rPr>
              <a:t>例：</a:t>
            </a:r>
            <a:r>
              <a:rPr lang="zh-CN" altLang="zh-CN" sz="2800" b="1" dirty="0" smtClean="0">
                <a:latin typeface="Times New Roman" panose="02020603050405020304" pitchFamily="18" charset="0"/>
                <a:cs typeface="Times New Roman" panose="02020603050405020304" pitchFamily="18" charset="0"/>
              </a:rPr>
              <a:t>给定</a:t>
            </a:r>
            <a:r>
              <a:rPr lang="zh-CN" altLang="zh-CN" sz="2800" b="1" dirty="0">
                <a:latin typeface="Times New Roman" panose="02020603050405020304" pitchFamily="18" charset="0"/>
                <a:cs typeface="Times New Roman" panose="02020603050405020304" pitchFamily="18" charset="0"/>
              </a:rPr>
              <a:t>并联谐振回路的</a:t>
            </a:r>
            <a:r>
              <a:rPr lang="zh-CN" altLang="zh-CN" sz="2800" b="1" dirty="0" smtClean="0">
                <a:latin typeface="Times New Roman" panose="02020603050405020304" pitchFamily="18" charset="0"/>
                <a:cs typeface="Times New Roman" panose="02020603050405020304" pitchFamily="18" charset="0"/>
              </a:rPr>
              <a:t>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要求在偏离谐振</a:t>
            </a:r>
            <a:r>
              <a:rPr lang="zh-CN" altLang="zh-CN" sz="2800" b="1" dirty="0" smtClean="0">
                <a:latin typeface="Times New Roman" panose="02020603050405020304" pitchFamily="18" charset="0"/>
                <a:cs typeface="Times New Roman" panose="02020603050405020304" pitchFamily="18" charset="0"/>
              </a:rPr>
              <a:t>频率</a:t>
            </a:r>
            <a:r>
              <a:rPr lang="en-US" altLang="zh-CN" sz="2800" b="1" dirty="0" smtClean="0">
                <a:latin typeface="Times New Roman" panose="02020603050405020304" pitchFamily="18" charset="0"/>
                <a:cs typeface="Times New Roman" panose="02020603050405020304" pitchFamily="18" charset="0"/>
              </a:rPr>
              <a:t>±100kHz</a:t>
            </a:r>
            <a:r>
              <a:rPr lang="zh-CN" altLang="zh-CN" sz="2800" b="1" dirty="0" smtClean="0">
                <a:latin typeface="Times New Roman" panose="02020603050405020304" pitchFamily="18" charset="0"/>
                <a:cs typeface="Times New Roman" panose="02020603050405020304" pitchFamily="18" charset="0"/>
              </a:rPr>
              <a:t>  处</a:t>
            </a:r>
            <a:r>
              <a:rPr lang="zh-CN" altLang="zh-CN" sz="2800" b="1" dirty="0">
                <a:latin typeface="Times New Roman" panose="02020603050405020304" pitchFamily="18" charset="0"/>
                <a:cs typeface="Times New Roman" panose="02020603050405020304" pitchFamily="18" charset="0"/>
              </a:rPr>
              <a:t>衰减 </a:t>
            </a:r>
            <a:r>
              <a:rPr lang="en-US" altLang="zh-CN" sz="2800" b="1" dirty="0" smtClean="0">
                <a:latin typeface="Times New Roman" panose="02020603050405020304" pitchFamily="18" charset="0"/>
                <a:cs typeface="Times New Roman" panose="02020603050405020304" pitchFamily="18" charset="0"/>
              </a:rPr>
              <a:t>S=-16dB</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求</a:t>
            </a:r>
            <a:r>
              <a:rPr lang="zh-CN" altLang="zh-CN" sz="2800" b="1" dirty="0">
                <a:latin typeface="Times New Roman" panose="02020603050405020304" pitchFamily="18" charset="0"/>
                <a:cs typeface="Times New Roman" panose="02020603050405020304" pitchFamily="18" charset="0"/>
              </a:rPr>
              <a:t>回路Q值，通</a:t>
            </a:r>
            <a:r>
              <a:rPr lang="zh-CN" altLang="zh-CN" sz="2800" b="1" dirty="0" smtClean="0">
                <a:latin typeface="Times New Roman" panose="02020603050405020304" pitchFamily="18" charset="0"/>
                <a:cs typeface="Times New Roman" panose="02020603050405020304" pitchFamily="18" charset="0"/>
              </a:rPr>
              <a:t>频带</a:t>
            </a:r>
            <a:r>
              <a:rPr lang="en-US" altLang="zh-CN" sz="2800" b="1" dirty="0" smtClean="0">
                <a:latin typeface="Times New Roman" panose="02020603050405020304" pitchFamily="18" charset="0"/>
                <a:cs typeface="Times New Roman" panose="02020603050405020304" pitchFamily="18" charset="0"/>
              </a:rPr>
              <a:t>BW</a:t>
            </a:r>
            <a:r>
              <a:rPr lang="en-US" altLang="zh-CN" sz="2800" b="1" baseline="-25000" dirty="0" smtClean="0">
                <a:latin typeface="Times New Roman" panose="02020603050405020304" pitchFamily="18" charset="0"/>
                <a:cs typeface="Times New Roman" panose="02020603050405020304" pitchFamily="18" charset="0"/>
              </a:rPr>
              <a:t>3dB</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smtClean="0"/>
              <a:t>。   </a:t>
            </a:r>
            <a:endParaRPr lang="zh-CN" altLang="zh-CN" sz="2800" b="1" dirty="0"/>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endParaRPr lang="zh-CN" altLang="zh-CN" sz="2800" b="1" dirty="0"/>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endParaRPr lang="zh-CN" altLang="zh-CN" sz="2800" dirty="0"/>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smtClean="0"/>
              <a:t>得</a:t>
            </a:r>
            <a:r>
              <a:rPr lang="en-US" altLang="zh-CN" sz="2800" b="1" dirty="0" smtClean="0"/>
              <a:t>   </a:t>
            </a:r>
            <a:r>
              <a:rPr lang="en-US" altLang="zh-CN" sz="2800" b="1" i="1" dirty="0" smtClean="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smtClean="0">
                <a:latin typeface="Times New Roman" panose="02020603050405020304" pitchFamily="18" charset="0"/>
                <a:ea typeface="+mn-ea"/>
                <a:cs typeface="Times New Roman" panose="02020603050405020304" pitchFamily="18" charset="0"/>
              </a:rPr>
              <a:t>将</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=640kHz </a:t>
            </a:r>
            <a:r>
              <a:rPr lang="zh-CN" altLang="zh-CN" sz="2800" b="1" dirty="0" smtClean="0">
                <a:latin typeface="Times New Roman" panose="02020603050405020304" pitchFamily="18" charset="0"/>
                <a:ea typeface="+mn-ea"/>
                <a:cs typeface="Times New Roman" panose="02020603050405020304" pitchFamily="18" charset="0"/>
              </a:rPr>
              <a:t>及</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±100kHz  </a:t>
            </a:r>
            <a:r>
              <a:rPr lang="zh-CN" altLang="zh-CN" sz="2800" b="1" dirty="0" smtClean="0">
                <a:latin typeface="Times New Roman" panose="02020603050405020304" pitchFamily="18" charset="0"/>
                <a:ea typeface="+mn-ea"/>
                <a:cs typeface="Times New Roman" panose="02020603050405020304" pitchFamily="18" charset="0"/>
              </a:rPr>
              <a:t>代入</a:t>
            </a:r>
            <a:endParaRPr lang="zh-CN" altLang="zh-CN" sz="2800" b="1"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smtClean="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1"/>
                <a:stretch>
                  <a:fillRect r="-134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smtClean="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2"/>
                <a:stretch>
                  <a:fillRect b="-31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3"/>
                <a:stretch>
                  <a:fillRect b="-20000"/>
                </a:stretch>
              </a:blipFill>
            </p:spPr>
            <p:txBody>
              <a:bodyPr/>
              <a:lstStyle/>
              <a:p>
                <a:r>
                  <a:rPr lang="zh-CN" altLang="en-US">
                    <a:noFill/>
                  </a:rPr>
                  <a:t> </a:t>
                </a:r>
                <a:endParaRPr lang="zh-CN" altLang="en-US">
                  <a:noFill/>
                </a:endParaRPr>
              </a:p>
            </p:txBody>
          </p:sp>
        </mc:Fallback>
      </mc:AlternateContent>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考试注意事项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259632" y="1628800"/>
            <a:ext cx="7344816" cy="4392488"/>
          </a:xfrm>
        </p:spPr>
        <p:txBody>
          <a:bodyPr/>
          <a:lstStyle/>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时间： </a:t>
            </a:r>
            <a:r>
              <a:rPr lang="en-US" altLang="zh-CN" sz="3200" b="1" dirty="0" smtClean="0">
                <a:solidFill>
                  <a:srgbClr val="0000CC"/>
                </a:solidFill>
                <a:latin typeface="Times New Roman" panose="02020603050405020304" pitchFamily="18" charset="0"/>
                <a:cs typeface="Times New Roman" panose="02020603050405020304" pitchFamily="18" charset="0"/>
              </a:rPr>
              <a:t>2019.12.25</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solidFill>
                  <a:srgbClr val="0000CC"/>
                </a:solidFill>
                <a:latin typeface="Times New Roman" panose="02020603050405020304" pitchFamily="18" charset="0"/>
                <a:cs typeface="Times New Roman" panose="02020603050405020304" pitchFamily="18" charset="0"/>
              </a:rPr>
              <a:t>3:50-5:50</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地点： </a:t>
            </a:r>
            <a:r>
              <a:rPr lang="zh-CN" altLang="en-US" sz="3200" b="1" dirty="0" smtClean="0">
                <a:solidFill>
                  <a:srgbClr val="0000CC"/>
                </a:solidFill>
                <a:latin typeface="Times New Roman" panose="02020603050405020304" pitchFamily="18" charset="0"/>
                <a:cs typeface="Times New Roman" panose="02020603050405020304" pitchFamily="18" charset="0"/>
              </a:rPr>
              <a:t>教三</a:t>
            </a:r>
            <a:r>
              <a:rPr lang="en-US" altLang="zh-CN" sz="3200" b="1" dirty="0" smtClean="0">
                <a:solidFill>
                  <a:srgbClr val="0000CC"/>
                </a:solidFill>
                <a:latin typeface="Times New Roman" panose="02020603050405020304" pitchFamily="18" charset="0"/>
                <a:cs typeface="Times New Roman" panose="02020603050405020304" pitchFamily="18" charset="0"/>
              </a:rPr>
              <a:t>-305</a:t>
            </a:r>
            <a:endParaRPr lang="en-US" altLang="zh-CN" sz="3200" b="1" dirty="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考试形式：闭卷</a:t>
            </a:r>
            <a:endParaRPr lang="en-US" altLang="zh-CN" sz="3200" b="1" dirty="0" smtClean="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注意事项：</a:t>
            </a:r>
            <a:r>
              <a:rPr lang="zh-CN" altLang="en-US" sz="3200" b="1" dirty="0" smtClean="0">
                <a:solidFill>
                  <a:srgbClr val="0000CC"/>
                </a:solidFill>
                <a:latin typeface="Times New Roman" panose="02020603050405020304" pitchFamily="18" charset="0"/>
                <a:cs typeface="Times New Roman" panose="02020603050405020304" pitchFamily="18" charset="0"/>
              </a:rPr>
              <a:t>带计算器</a:t>
            </a:r>
            <a:r>
              <a:rPr lang="zh-CN" altLang="en-US" sz="3200" b="1" dirty="0">
                <a:solidFill>
                  <a:srgbClr val="0000CC"/>
                </a:solidFill>
                <a:latin typeface="Times New Roman" panose="02020603050405020304" pitchFamily="18" charset="0"/>
                <a:cs typeface="Times New Roman" panose="02020603050405020304" pitchFamily="18" charset="0"/>
              </a:rPr>
              <a:t> </a:t>
            </a:r>
            <a:r>
              <a:rPr lang="zh-CN" altLang="en-US" sz="3200" b="1" dirty="0" smtClean="0">
                <a:solidFill>
                  <a:srgbClr val="0000CC"/>
                </a:solidFill>
                <a:latin typeface="Times New Roman" panose="02020603050405020304" pitchFamily="18" charset="0"/>
                <a:cs typeface="Times New Roman" panose="02020603050405020304" pitchFamily="18" charset="0"/>
              </a:rPr>
              <a:t>校园卡 身份证</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               （不能用手机）</a:t>
            </a:r>
            <a:endParaRPr lang="zh-CN" altLang="en-US" sz="3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anose="020B0503020204020204" pitchFamily="34" charset="-122"/>
                <a:ea typeface="微软雅黑" panose="020B0503020204020204" pitchFamily="34" charset="-122"/>
                <a:cs typeface="+mj-cs"/>
              </a:rPr>
              <a:t>例题</a:t>
            </a:r>
            <a:endParaRPr lang="zh-CN" altLang="en-US" sz="4000" b="1" dirty="0">
              <a:solidFill>
                <a:srgbClr val="4A206A"/>
              </a:solidFill>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smtClean="0">
                <a:solidFill>
                  <a:srgbClr val="0000FF"/>
                </a:solidFill>
                <a:latin typeface="Times New Roman" panose="02020603050405020304" pitchFamily="18" charset="0"/>
                <a:ea typeface="+mn-ea"/>
              </a:rPr>
              <a:t>例</a:t>
            </a:r>
            <a:r>
              <a:rPr lang="en-US" altLang="zh-CN" sz="2400" b="1" kern="0" dirty="0" smtClean="0">
                <a:latin typeface="Times New Roman" panose="02020603050405020304" pitchFamily="18" charset="0"/>
                <a:ea typeface="+mn-ea"/>
              </a:rPr>
              <a:t> </a:t>
            </a:r>
            <a:r>
              <a:rPr lang="zh-CN" altLang="en-US" sz="2400" b="1" kern="0" dirty="0">
                <a:latin typeface="Times New Roman" panose="02020603050405020304" pitchFamily="18" charset="0"/>
                <a:ea typeface="+mn-ea"/>
              </a:rPr>
              <a:t>设一个</a:t>
            </a:r>
            <a:r>
              <a:rPr lang="en-US" altLang="zh-CN" sz="2400" b="1" i="1" kern="0" dirty="0">
                <a:latin typeface="Times New Roman" panose="02020603050405020304" pitchFamily="18" charset="0"/>
                <a:ea typeface="+mn-ea"/>
              </a:rPr>
              <a:t>LC</a:t>
            </a:r>
            <a:r>
              <a:rPr lang="zh-CN" altLang="en-US" sz="2400" b="1" kern="0" dirty="0">
                <a:latin typeface="Times New Roman" panose="02020603050405020304" pitchFamily="18" charset="0"/>
                <a:ea typeface="+mn-ea"/>
              </a:rPr>
              <a:t>并联回路的谐振频率</a:t>
            </a:r>
            <a:r>
              <a:rPr lang="en-US" altLang="zh-CN" sz="2400" b="1" i="1" kern="0" dirty="0" err="1">
                <a:latin typeface="Times New Roman" panose="02020603050405020304" pitchFamily="18" charset="0"/>
                <a:ea typeface="+mn-ea"/>
              </a:rPr>
              <a:t>f</a:t>
            </a:r>
            <a:r>
              <a:rPr lang="en-US" altLang="zh-CN" sz="2400" b="1" kern="0" baseline="-25000" dirty="0" err="1">
                <a:latin typeface="Times New Roman" panose="02020603050405020304" pitchFamily="18" charset="0"/>
                <a:ea typeface="+mn-ea"/>
              </a:rPr>
              <a:t>o</a:t>
            </a:r>
            <a:r>
              <a:rPr lang="en-US" altLang="zh-CN" sz="2400" b="1" kern="0" dirty="0">
                <a:latin typeface="Times New Roman" panose="02020603050405020304" pitchFamily="18" charset="0"/>
                <a:ea typeface="+mn-ea"/>
              </a:rPr>
              <a:t>=10.7MHz</a:t>
            </a:r>
            <a:r>
              <a:rPr lang="zh-CN" altLang="en-US" sz="2400" b="1" kern="0" dirty="0">
                <a:latin typeface="Times New Roman" panose="02020603050405020304" pitchFamily="18" charset="0"/>
                <a:ea typeface="+mn-ea"/>
              </a:rPr>
              <a:t>，已知回路电容</a:t>
            </a:r>
            <a:r>
              <a:rPr lang="en-US" altLang="zh-CN" sz="2400" b="1" kern="0" dirty="0">
                <a:latin typeface="Times New Roman" panose="02020603050405020304" pitchFamily="18" charset="0"/>
                <a:ea typeface="+mn-ea"/>
              </a:rPr>
              <a:t>C=100pF</a:t>
            </a:r>
            <a:r>
              <a:rPr lang="zh-CN" altLang="en-US" sz="2400" b="1" kern="0" dirty="0">
                <a:latin typeface="Times New Roman" panose="02020603050405020304" pitchFamily="18" charset="0"/>
                <a:ea typeface="+mn-ea"/>
              </a:rPr>
              <a:t>，则回路电感</a:t>
            </a:r>
            <a:r>
              <a:rPr lang="en-US" altLang="zh-CN" sz="2400" b="1" i="1" kern="0" dirty="0">
                <a:latin typeface="Times New Roman" panose="02020603050405020304" pitchFamily="18" charset="0"/>
                <a:ea typeface="+mn-ea"/>
              </a:rPr>
              <a:t>L</a:t>
            </a:r>
            <a:r>
              <a:rPr lang="zh-CN" altLang="en-US" sz="2400" b="1" kern="0" dirty="0">
                <a:latin typeface="Times New Roman" panose="02020603050405020304" pitchFamily="18" charset="0"/>
                <a:ea typeface="+mn-ea"/>
              </a:rPr>
              <a:t>是多少？若要求信号偏离</a:t>
            </a:r>
            <a:r>
              <a:rPr lang="en-US" altLang="zh-CN" sz="2400" b="1" i="1" kern="0" dirty="0" err="1">
                <a:latin typeface="Times New Roman" panose="02020603050405020304" pitchFamily="18" charset="0"/>
                <a:ea typeface="+mn-ea"/>
              </a:rPr>
              <a:t>f</a:t>
            </a:r>
            <a:r>
              <a:rPr lang="en-US" altLang="zh-CN" sz="2400" b="1" kern="0" baseline="-25000" dirty="0" err="1">
                <a:latin typeface="Times New Roman" panose="02020603050405020304" pitchFamily="18" charset="0"/>
                <a:ea typeface="+mn-ea"/>
              </a:rPr>
              <a:t>o</a:t>
            </a:r>
            <a:r>
              <a:rPr lang="zh-CN" altLang="en-US" sz="2400" b="1" kern="0" dirty="0">
                <a:latin typeface="Times New Roman" panose="02020603050405020304" pitchFamily="18" charset="0"/>
                <a:ea typeface="+mn-ea"/>
              </a:rPr>
              <a:t>为</a:t>
            </a:r>
            <a:r>
              <a:rPr lang="en-US" altLang="zh-CN" sz="2400" b="1" kern="0" dirty="0">
                <a:latin typeface="Times New Roman" panose="02020603050405020304" pitchFamily="18" charset="0"/>
                <a:ea typeface="+mn-ea"/>
              </a:rPr>
              <a:t>500kHz</a:t>
            </a:r>
            <a:r>
              <a:rPr lang="zh-CN" altLang="en-US" sz="2400" b="1" kern="0" dirty="0">
                <a:latin typeface="Times New Roman" panose="02020603050405020304" pitchFamily="18" charset="0"/>
                <a:ea typeface="+mn-ea"/>
              </a:rPr>
              <a:t>处衰减为</a:t>
            </a:r>
            <a:r>
              <a:rPr lang="en-US" altLang="zh-CN" sz="2400" b="1" kern="0" dirty="0">
                <a:latin typeface="Times New Roman" panose="02020603050405020304" pitchFamily="18" charset="0"/>
                <a:ea typeface="+mn-ea"/>
              </a:rPr>
              <a:t>20dB</a:t>
            </a:r>
            <a:r>
              <a:rPr lang="zh-CN" altLang="en-US" sz="2400" b="1" kern="0" dirty="0">
                <a:latin typeface="Times New Roman" panose="02020603050405020304" pitchFamily="18" charset="0"/>
                <a:ea typeface="+mn-ea"/>
              </a:rPr>
              <a:t>，则回路的有载品质因数</a:t>
            </a:r>
            <a:r>
              <a:rPr lang="en-US" altLang="zh-CN" sz="2400" b="1" i="1" kern="0" dirty="0">
                <a:latin typeface="Times New Roman" panose="02020603050405020304" pitchFamily="18" charset="0"/>
                <a:ea typeface="+mn-ea"/>
              </a:rPr>
              <a:t>Q</a:t>
            </a:r>
            <a:r>
              <a:rPr lang="en-US" altLang="zh-CN" sz="2400" b="1" kern="0" baseline="-25000" dirty="0">
                <a:latin typeface="Times New Roman" panose="02020603050405020304" pitchFamily="18" charset="0"/>
                <a:ea typeface="+mn-ea"/>
              </a:rPr>
              <a:t>P</a:t>
            </a:r>
            <a:r>
              <a:rPr lang="zh-CN" altLang="en-US" sz="2400" b="1" kern="0" dirty="0">
                <a:latin typeface="Times New Roman" panose="02020603050405020304" pitchFamily="18" charset="0"/>
                <a:ea typeface="+mn-ea"/>
              </a:rPr>
              <a:t>为多少？通频带</a:t>
            </a:r>
            <a:r>
              <a:rPr lang="en-US" altLang="zh-CN" sz="2400" b="1" i="1" kern="0" dirty="0">
                <a:latin typeface="Times New Roman" panose="02020603050405020304" pitchFamily="18" charset="0"/>
                <a:ea typeface="+mn-ea"/>
              </a:rPr>
              <a:t>B</a:t>
            </a:r>
            <a:r>
              <a:rPr lang="zh-CN" altLang="en-US" sz="2400" b="1" kern="0" dirty="0">
                <a:latin typeface="Times New Roman" panose="02020603050405020304" pitchFamily="18" charset="0"/>
                <a:ea typeface="+mn-ea"/>
              </a:rPr>
              <a:t>为多少</a:t>
            </a:r>
            <a:r>
              <a:rPr lang="zh-CN" altLang="en-US" sz="2400" b="1" kern="0" dirty="0" smtClean="0">
                <a:latin typeface="Times New Roman" panose="02020603050405020304" pitchFamily="18" charset="0"/>
                <a:ea typeface="+mn-ea"/>
              </a:rPr>
              <a:t>？</a:t>
            </a:r>
            <a:endParaRPr lang="en-US" altLang="zh-CN" sz="2400" b="1" kern="0" dirty="0" smtClean="0">
              <a:latin typeface="Times New Roman" panose="02020603050405020304" pitchFamily="18" charset="0"/>
              <a:ea typeface="+mn-ea"/>
            </a:endParaRPr>
          </a:p>
          <a:p>
            <a:pPr algn="just">
              <a:lnSpc>
                <a:spcPct val="120000"/>
              </a:lnSpc>
              <a:spcBef>
                <a:spcPct val="20000"/>
              </a:spcBef>
              <a:defRPr/>
            </a:pPr>
            <a:r>
              <a:rPr lang="zh-CN" altLang="en-US" sz="2400" b="1" kern="0" dirty="0" smtClean="0">
                <a:latin typeface="Times New Roman" panose="02020603050405020304" pitchFamily="18" charset="0"/>
                <a:ea typeface="+mn-ea"/>
              </a:rPr>
              <a:t>解</a:t>
            </a:r>
            <a:r>
              <a:rPr lang="zh-CN" altLang="en-US" sz="2400" b="1" kern="0" dirty="0">
                <a:latin typeface="Times New Roman" panose="02020603050405020304" pitchFamily="18" charset="0"/>
                <a:ea typeface="+mn-ea"/>
                <a:sym typeface="Wingdings" panose="05000000000000000000" pitchFamily="2" charset="2"/>
              </a:rPr>
              <a:t>：（</a:t>
            </a:r>
            <a:r>
              <a:rPr lang="en-US" altLang="zh-CN" sz="2400" b="1" kern="0" dirty="0">
                <a:latin typeface="Times New Roman" panose="02020603050405020304" pitchFamily="18" charset="0"/>
                <a:ea typeface="+mn-ea"/>
                <a:sym typeface="Wingdings" panose="05000000000000000000" pitchFamily="2" charset="2"/>
              </a:rPr>
              <a:t>1</a:t>
            </a:r>
            <a:r>
              <a:rPr lang="zh-CN" altLang="en-US" sz="2400" b="1" kern="0" dirty="0">
                <a:latin typeface="Times New Roman" panose="02020603050405020304" pitchFamily="18" charset="0"/>
                <a:ea typeface="+mn-ea"/>
                <a:sym typeface="Wingdings" panose="05000000000000000000" pitchFamily="2" charset="2"/>
              </a:rPr>
              <a:t>）可以求得回路的谐振角频率</a:t>
            </a:r>
            <a:endParaRPr lang="zh-CN" altLang="en-US" sz="2400" b="1" kern="0" dirty="0">
              <a:latin typeface="Times New Roman" panose="02020603050405020304" pitchFamily="18" charset="0"/>
              <a:ea typeface="+mn-ea"/>
              <a:sym typeface="Wingdings" panose="05000000000000000000" pitchFamily="2" charset="2"/>
            </a:endParaRPr>
          </a:p>
          <a:p>
            <a:pPr marL="342900" indent="-342900">
              <a:lnSpc>
                <a:spcPct val="90000"/>
              </a:lnSpc>
              <a:spcBef>
                <a:spcPct val="20000"/>
              </a:spcBef>
              <a:buFont typeface="Wingdings" panose="05000000000000000000" pitchFamily="2" charset="2"/>
              <a:buNone/>
              <a:defRPr/>
            </a:pPr>
            <a:r>
              <a:rPr lang="zh-CN" altLang="en-US" sz="2400" kern="0" dirty="0">
                <a:latin typeface="+mn-lt"/>
                <a:ea typeface="+mn-ea"/>
              </a:rPr>
              <a:t>                     </a:t>
            </a:r>
            <a:endParaRPr lang="en-US" altLang="zh-CN" sz="2400" kern="0" dirty="0" smtClean="0">
              <a:latin typeface="+mn-lt"/>
              <a:ea typeface="+mn-ea"/>
            </a:endParaRPr>
          </a:p>
          <a:p>
            <a:pPr marL="342900" indent="-342900">
              <a:lnSpc>
                <a:spcPct val="90000"/>
              </a:lnSpc>
              <a:spcBef>
                <a:spcPct val="20000"/>
              </a:spcBef>
              <a:buFont typeface="Wingdings" panose="05000000000000000000" pitchFamily="2" charset="2"/>
              <a:buNone/>
              <a:defRPr/>
            </a:pPr>
            <a:r>
              <a:rPr lang="en-US" altLang="zh-CN" sz="2400" kern="0" dirty="0">
                <a:latin typeface="+mn-lt"/>
                <a:ea typeface="+mn-ea"/>
              </a:rPr>
              <a:t> </a:t>
            </a:r>
            <a:r>
              <a:rPr lang="en-US" altLang="zh-CN" sz="2400" kern="0" dirty="0" smtClean="0">
                <a:latin typeface="+mn-lt"/>
                <a:ea typeface="+mn-ea"/>
              </a:rPr>
              <a:t>                          </a:t>
            </a:r>
            <a:r>
              <a:rPr lang="zh-CN" altLang="en-US" sz="2400" kern="0" dirty="0" smtClean="0">
                <a:latin typeface="+mn-lt"/>
                <a:ea typeface="+mn-ea"/>
              </a:rPr>
              <a:t> </a:t>
            </a:r>
            <a:r>
              <a:rPr lang="zh-CN" altLang="en-US" sz="2400" kern="0" dirty="0">
                <a:latin typeface="+mn-lt"/>
                <a:ea typeface="+mn-ea"/>
              </a:rPr>
              <a:t>，可得：</a:t>
            </a:r>
            <a:endParaRPr lang="zh-CN" altLang="en-US" sz="2400" kern="0" dirty="0">
              <a:latin typeface="+mn-lt"/>
              <a:ea typeface="+mn-ea"/>
            </a:endParaRP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5922" name="公式" r:id="rId1" imgW="1104900" imgH="419100" progId="Equation.3">
                  <p:embed/>
                </p:oleObj>
              </mc:Choice>
              <mc:Fallback>
                <p:oleObj name="公式" r:id="rId1" imgW="1104900" imgH="419100" progId="Equation.3">
                  <p:embed/>
                  <p:pic>
                    <p:nvPicPr>
                      <p:cNvPr id="0" name="图片 1159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5923" name="公式" r:id="rId3" imgW="2032000" imgH="431800" progId="Equation.3">
                  <p:embed/>
                </p:oleObj>
              </mc:Choice>
              <mc:Fallback>
                <p:oleObj name="公式" r:id="rId3" imgW="2032000" imgH="431800" progId="Equation.3">
                  <p:embed/>
                  <p:pic>
                    <p:nvPicPr>
                      <p:cNvPr id="0" name="图片 1159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anose="05000000000000000000" pitchFamily="2" charset="2"/>
              <a:buNone/>
              <a:defRPr/>
            </a:pP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a:t>
            </a:r>
            <a:r>
              <a:rPr lang="zh-CN" altLang="en-US" sz="2400" b="1" kern="0" dirty="0" smtClean="0">
                <a:latin typeface="Times New Roman" panose="02020603050405020304" pitchFamily="18" charset="0"/>
                <a:cs typeface="Times New Roman" panose="02020603050405020304" pitchFamily="18" charset="0"/>
              </a:rPr>
              <a:t>）取正偏离</a:t>
            </a:r>
            <a:r>
              <a:rPr lang="en-US" altLang="zh-CN" sz="2400" b="1" i="1" kern="0" dirty="0" smtClean="0">
                <a:latin typeface="Times New Roman" panose="02020603050405020304" pitchFamily="18" charset="0"/>
                <a:cs typeface="Times New Roman" panose="02020603050405020304" pitchFamily="18" charset="0"/>
              </a:rPr>
              <a:t>f</a:t>
            </a:r>
            <a:r>
              <a:rPr lang="en-US" altLang="zh-CN" sz="2400" b="1" kern="0" baseline="-25000" dirty="0" smtClean="0">
                <a:latin typeface="Times New Roman" panose="02020603050405020304" pitchFamily="18" charset="0"/>
                <a:cs typeface="Times New Roman" panose="02020603050405020304" pitchFamily="18" charset="0"/>
              </a:rPr>
              <a:t>1</a:t>
            </a:r>
            <a:r>
              <a:rPr lang="en-US" altLang="zh-CN" sz="2400" b="1" kern="0" dirty="0" smtClean="0">
                <a:latin typeface="Times New Roman" panose="02020603050405020304" pitchFamily="18" charset="0"/>
                <a:cs typeface="Times New Roman" panose="02020603050405020304" pitchFamily="18" charset="0"/>
              </a:rPr>
              <a:t>=11.2MHz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i="1" kern="0" dirty="0" err="1" smtClean="0">
                <a:latin typeface="Times New Roman" panose="02020603050405020304" pitchFamily="18" charset="0"/>
                <a:cs typeface="Times New Roman" panose="02020603050405020304" pitchFamily="18" charset="0"/>
              </a:rPr>
              <a:t>f</a:t>
            </a:r>
            <a:r>
              <a:rPr lang="en-US" altLang="zh-CN" sz="2400" b="1" kern="0" baseline="-25000" dirty="0" err="1" smtClean="0">
                <a:latin typeface="Times New Roman" panose="02020603050405020304" pitchFamily="18" charset="0"/>
                <a:cs typeface="Times New Roman" panose="02020603050405020304" pitchFamily="18" charset="0"/>
              </a:rPr>
              <a:t>o</a:t>
            </a:r>
            <a:r>
              <a:rPr lang="en-US" altLang="zh-CN" sz="2400" b="1" kern="0" dirty="0" smtClean="0">
                <a:latin typeface="Times New Roman" panose="02020603050405020304" pitchFamily="18" charset="0"/>
                <a:cs typeface="Times New Roman" panose="02020603050405020304" pitchFamily="18" charset="0"/>
              </a:rPr>
              <a:t>=10.7MHz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20dB</a:t>
            </a:r>
            <a:r>
              <a:rPr lang="zh-CN" altLang="en-US" sz="2400" b="1" kern="0" dirty="0" smtClean="0">
                <a:latin typeface="Times New Roman" panose="02020603050405020304" pitchFamily="18" charset="0"/>
                <a:cs typeface="Times New Roman" panose="02020603050405020304" pitchFamily="18" charset="0"/>
              </a:rPr>
              <a:t>衰减即为幅度衰减</a:t>
            </a:r>
            <a:r>
              <a:rPr lang="en-US" altLang="zh-CN" sz="2400" b="1" kern="0" dirty="0" smtClean="0">
                <a:latin typeface="Times New Roman" panose="02020603050405020304" pitchFamily="18" charset="0"/>
                <a:cs typeface="Times New Roman" panose="02020603050405020304" pitchFamily="18" charset="0"/>
              </a:rPr>
              <a:t>10</a:t>
            </a:r>
            <a:r>
              <a:rPr lang="zh-CN" altLang="en-US" sz="2400" b="1" kern="0" dirty="0" smtClean="0">
                <a:latin typeface="Times New Roman" panose="02020603050405020304" pitchFamily="18" charset="0"/>
                <a:cs typeface="Times New Roman" panose="02020603050405020304" pitchFamily="18" charset="0"/>
              </a:rPr>
              <a:t>倍，则</a:t>
            </a:r>
            <a:endParaRPr lang="zh-CN" altLang="en-US" sz="2400" b="1" kern="0" dirty="0" smtClean="0">
              <a:latin typeface="Times New Roman" panose="02020603050405020304" pitchFamily="18" charset="0"/>
              <a:cs typeface="Times New Roman" panose="02020603050405020304" pitchFamily="18" charset="0"/>
            </a:endParaRPr>
          </a:p>
          <a:p>
            <a:pPr marL="342900" indent="-342900">
              <a:lnSpc>
                <a:spcPts val="3600"/>
              </a:lnSpc>
              <a:spcBef>
                <a:spcPct val="20000"/>
              </a:spcBef>
              <a:buFont typeface="Wingdings" panose="05000000000000000000" pitchFamily="2" charset="2"/>
              <a:buNone/>
              <a:defRPr/>
            </a:pPr>
            <a:r>
              <a:rPr lang="zh-CN" altLang="en-US" sz="2400" b="1" kern="0" dirty="0" smtClean="0">
                <a:latin typeface="Times New Roman" panose="02020603050405020304" pitchFamily="18" charset="0"/>
                <a:cs typeface="Times New Roman" panose="02020603050405020304" pitchFamily="18" charset="0"/>
              </a:rPr>
              <a:t>     可求出</a:t>
            </a:r>
            <a:r>
              <a:rPr lang="en-US" altLang="zh-CN" sz="2400" b="1" i="1" kern="0" dirty="0" smtClean="0">
                <a:latin typeface="Times New Roman" panose="02020603050405020304" pitchFamily="18" charset="0"/>
                <a:cs typeface="Times New Roman" panose="02020603050405020304" pitchFamily="18" charset="0"/>
              </a:rPr>
              <a:t>Q</a:t>
            </a:r>
            <a:r>
              <a:rPr lang="en-US" altLang="zh-CN" sz="2400" b="1" kern="0" baseline="-25000" dirty="0" smtClean="0">
                <a:latin typeface="Times New Roman" panose="02020603050405020304" pitchFamily="18" charset="0"/>
                <a:cs typeface="Times New Roman" panose="02020603050405020304" pitchFamily="18" charset="0"/>
              </a:rPr>
              <a:t>P</a:t>
            </a:r>
            <a:r>
              <a:rPr lang="en-US" altLang="zh-CN" sz="2400" b="1" kern="0" dirty="0" smtClean="0">
                <a:latin typeface="Times New Roman" panose="02020603050405020304" pitchFamily="18" charset="0"/>
                <a:cs typeface="Times New Roman" panose="02020603050405020304" pitchFamily="18" charset="0"/>
              </a:rPr>
              <a:t>=108.89</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b="1" kern="0" dirty="0">
              <a:latin typeface="Times New Roman" panose="02020603050405020304" pitchFamily="18" charset="0"/>
              <a:cs typeface="Times New Roman" panose="02020603050405020304" pitchFamily="18" charset="0"/>
            </a:endParaRPr>
          </a:p>
        </p:txBody>
      </p:sp>
      <p:graphicFrame>
        <p:nvGraphicFramePr>
          <p:cNvPr id="10" name="Object 4"/>
          <p:cNvGraphicFramePr>
            <a:graphicFrameLocks noChangeAspect="1"/>
          </p:cNvGraphicFramePr>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5924" name="公式" r:id="rId5" imgW="48158400" imgH="17678400" progId="Equation.3">
                  <p:embed/>
                </p:oleObj>
              </mc:Choice>
              <mc:Fallback>
                <p:oleObj name="公式" r:id="rId5" imgW="48158400" imgH="17678400" progId="Equation.3">
                  <p:embed/>
                  <p:pic>
                    <p:nvPicPr>
                      <p:cNvPr id="0" name="图片 115923"/>
                      <p:cNvPicPr>
                        <a:picLocks noChangeAspect="1" noChangeArrowheads="1"/>
                      </p:cNvPicPr>
                      <p:nvPr/>
                    </p:nvPicPr>
                    <p:blipFill>
                      <a:blip r:embed="rId6"/>
                      <a:srcRect/>
                      <a:stretch>
                        <a:fillRect/>
                      </a:stretch>
                    </p:blipFill>
                    <p:spPr bwMode="auto">
                      <a:xfrm>
                        <a:off x="4495800" y="4761683"/>
                        <a:ext cx="3084512" cy="1135761"/>
                      </a:xfrm>
                      <a:prstGeom prst="rect">
                        <a:avLst/>
                      </a:prstGeom>
                      <a:noFill/>
                      <a:ln>
                        <a:noFill/>
                      </a:ln>
                    </p:spPr>
                  </p:pic>
                </p:oleObj>
              </mc:Fallback>
            </mc:AlternateContent>
          </a:graphicData>
        </a:graphic>
      </p:graphicFrame>
      <p:graphicFrame>
        <p:nvGraphicFramePr>
          <p:cNvPr id="11" name="Object 6"/>
          <p:cNvGraphicFramePr>
            <a:graphicFrameLocks noChangeAspect="1"/>
          </p:cNvGraphicFramePr>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5925" name="公式" r:id="rId7" imgW="2755900" imgH="457200" progId="Equation.3">
                  <p:embed/>
                </p:oleObj>
              </mc:Choice>
              <mc:Fallback>
                <p:oleObj name="公式" r:id="rId7" imgW="2755900" imgH="457200" progId="Equation.3">
                  <p:embed/>
                  <p:pic>
                    <p:nvPicPr>
                      <p:cNvPr id="0" name="图片 1159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3</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dirty="0"/>
          </a:p>
        </p:txBody>
      </p:sp>
      <mc:AlternateContent xmlns:mc="http://schemas.openxmlformats.org/markup-compatibility/2006">
        <mc:Choice xmlns:a14="http://schemas.microsoft.com/office/drawing/2010/main" Requires="a14">
          <p:sp>
            <p:nvSpPr>
              <p:cNvPr id="13" name="矩形 12"/>
              <p:cNvSpPr/>
              <p:nvPr/>
            </p:nvSpPr>
            <p:spPr>
              <a:xfrm>
                <a:off x="7010400" y="5279637"/>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p:sp>
            <p:nvSpPr>
              <p:cNvPr id="13" name="矩形 12"/>
              <p:cNvSpPr>
                <a:spLocks noRot="1" noChangeAspect="1" noMove="1" noResize="1" noEditPoints="1" noAdjustHandles="1" noChangeArrowheads="1" noChangeShapeType="1" noTextEdit="1"/>
              </p:cNvSpPr>
              <p:nvPr/>
            </p:nvSpPr>
            <p:spPr>
              <a:xfrm>
                <a:off x="7010400" y="5279637"/>
                <a:ext cx="1981200" cy="461665"/>
              </a:xfrm>
              <a:prstGeom prst="rect">
                <a:avLst/>
              </a:prstGeom>
              <a:blipFill rotWithShape="0">
                <a:blip r:embed="rId9"/>
                <a:stretch>
                  <a:fillRect b="-18421"/>
                </a:stretch>
              </a:blipFill>
            </p:spPr>
            <p:txBody>
              <a:bodyPr/>
              <a:lstStyle/>
              <a:p>
                <a:r>
                  <a:rPr lang="zh-CN" altLang="en-US">
                    <a:noFill/>
                  </a:rPr>
                  <a:t> </a:t>
                </a:r>
                <a:endParaRPr lang="zh-CN" altLang="en-US">
                  <a:noFill/>
                </a:endParaRP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第四章 放大器及非线性</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grpSp>
        <p:nvGrpSpPr>
          <p:cNvPr id="9" name="Group 9"/>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1"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tailEnd type="none" w="med" len="lg"/>
            </a:ln>
          </p:spPr>
          <p:txBody>
            <a:bodyPr>
              <a:spAutoFit/>
            </a:bodyPr>
            <a:lstStyle/>
            <a:p>
              <a:r>
                <a:rPr lang="zh-CN" altLang="en-US" sz="2000"/>
                <a:t>插入在输入输出匹配网络之间的常规单级放大器电路</a:t>
              </a:r>
              <a:endParaRPr lang="zh-CN" altLang="en-US" sz="2000"/>
            </a:p>
          </p:txBody>
        </p:sp>
      </p:grpSp>
      <p:sp>
        <p:nvSpPr>
          <p:cNvPr id="12" name="文本框 11"/>
          <p:cNvSpPr txBox="1"/>
          <p:nvPr/>
        </p:nvSpPr>
        <p:spPr>
          <a:xfrm>
            <a:off x="683567" y="1402818"/>
            <a:ext cx="7581767" cy="523220"/>
          </a:xfrm>
          <a:prstGeom prst="rect">
            <a:avLst/>
          </a:prstGeom>
          <a:noFill/>
        </p:spPr>
        <p:txBody>
          <a:bodyPr wrap="square" rtlCol="0">
            <a:spAutoFit/>
          </a:bodyPr>
          <a:lstStyle/>
          <a:p>
            <a:r>
              <a:rPr lang="zh-CN" altLang="en-US" sz="2800" dirty="0" smtClean="0">
                <a:solidFill>
                  <a:srgbClr val="0000FF"/>
                </a:solidFill>
              </a:rPr>
              <a:t>放大器的分类？放大器如何设计？</a:t>
            </a:r>
            <a:endParaRPr lang="zh-CN" altLang="en-US" dirty="0">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放大器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2900" y="1196752"/>
            <a:ext cx="2098576" cy="629617"/>
          </a:xfrm>
        </p:spPr>
        <p:txBody>
          <a:bodyPr/>
          <a:lstStyle/>
          <a:p>
            <a:r>
              <a:rPr lang="zh-CN" altLang="en-US" b="1" dirty="0" smtClean="0"/>
              <a:t>热噪声</a:t>
            </a:r>
            <a:endParaRPr lang="zh-CN" altLang="en-US" b="1"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p:spPr>
        <p:txBody>
          <a:bodyPr/>
          <a:lstStyle/>
          <a:p>
            <a:pPr marL="342900" indent="-342900" algn="ctr">
              <a:spcBef>
                <a:spcPct val="20000"/>
              </a:spcBef>
              <a:buClr>
                <a:schemeClr val="tx2"/>
              </a:buClr>
              <a:buSzPct val="70000"/>
              <a:buFont typeface="Wingdings" panose="05000000000000000000" pitchFamily="2" charset="2"/>
              <a:buNone/>
              <a:defRPr/>
            </a:pPr>
            <a:r>
              <a:rPr lang="en-US" altLang="zh-CN" sz="32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i="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玻尔兹曼常数，</a:t>
            </a:r>
            <a:r>
              <a:rPr lang="en-US" altLang="zh-CN" sz="2400" b="1" dirty="0" smtClean="0"/>
              <a:t>1.38 </a:t>
            </a:r>
            <a:r>
              <a:rPr lang="en-US" altLang="zh-CN" sz="2400" b="1" dirty="0"/>
              <a:t>× 10</a:t>
            </a:r>
            <a:r>
              <a:rPr lang="en-US" altLang="zh-CN" sz="2400" b="1" baseline="30000" dirty="0" smtClean="0"/>
              <a:t>-23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Hz</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电阻温度，以绝对温度</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T(K)=273+T(℃</a:t>
            </a:r>
            <a:r>
              <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dBm</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/0.001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5"/>
          <p:cNvSpPr>
            <a:spLocks noChangeArrowheads="1"/>
          </p:cNvSpPr>
          <p:nvPr/>
        </p:nvSpPr>
        <p:spPr bwMode="auto">
          <a:xfrm>
            <a:off x="827584" y="5301208"/>
            <a:ext cx="8229600" cy="37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solidFill>
                  <a:srgbClr val="0000FF"/>
                </a:solidFill>
                <a:latin typeface="Times New Roman" panose="02020603050405020304" pitchFamily="18" charset="0"/>
                <a:cs typeface="Times New Roman" panose="02020603050405020304" pitchFamily="18" charset="0"/>
              </a:rPr>
              <a:t> N</a:t>
            </a:r>
            <a:r>
              <a:rPr lang="en-US" altLang="zh-CN" sz="2400" b="1" baseline="-25000" dirty="0" smtClean="0">
                <a:solidFill>
                  <a:srgbClr val="0000FF"/>
                </a:solidFill>
                <a:latin typeface="Times New Roman" panose="02020603050405020304" pitchFamily="18" charset="0"/>
                <a:cs typeface="Times New Roman" panose="02020603050405020304" pitchFamily="18" charset="0"/>
              </a:rPr>
              <a:t>(</a:t>
            </a:r>
            <a:r>
              <a:rPr lang="en-US" altLang="zh-CN" sz="2400" b="1" baseline="-25000" dirty="0" err="1" smtClean="0">
                <a:solidFill>
                  <a:srgbClr val="0000FF"/>
                </a:solidFill>
                <a:latin typeface="Times New Roman" panose="02020603050405020304" pitchFamily="18" charset="0"/>
                <a:cs typeface="Times New Roman" panose="02020603050405020304" pitchFamily="18" charset="0"/>
              </a:rPr>
              <a:t>dBm</a:t>
            </a:r>
            <a:r>
              <a:rPr lang="en-US" altLang="zh-CN" sz="2400" b="1" baseline="-25000"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=-174+10lg</a:t>
            </a:r>
            <a:r>
              <a:rPr lang="en-US" altLang="zh-CN" sz="2400" b="1" i="1" dirty="0">
                <a:solidFill>
                  <a:srgbClr val="0000FF"/>
                </a:solidFill>
                <a:latin typeface="Times New Roman" panose="02020603050405020304" pitchFamily="18" charset="0"/>
                <a:cs typeface="Times New Roman" panose="02020603050405020304" pitchFamily="18" charset="0"/>
              </a:rPr>
              <a:t>B</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err="1">
                <a:solidFill>
                  <a:srgbClr val="0000FF"/>
                </a:solidFill>
                <a:latin typeface="Times New Roman" panose="02020603050405020304" pitchFamily="18" charset="0"/>
                <a:cs typeface="Times New Roman" panose="02020603050405020304" pitchFamily="18" charset="0"/>
              </a:rPr>
              <a:t>dBm</a:t>
            </a:r>
            <a:r>
              <a:rPr lang="en-US" altLang="zh-CN" sz="2400" b="1" dirty="0" smtClean="0">
                <a:solidFill>
                  <a:srgbClr val="0000FF"/>
                </a:solidFill>
                <a:latin typeface="Times New Roman" panose="02020603050405020304" pitchFamily="18" charset="0"/>
                <a:cs typeface="Times New Roman" panose="02020603050405020304" pitchFamily="18" charset="0"/>
              </a:rPr>
              <a:t>)</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对</a:t>
            </a:r>
            <a:r>
              <a:rPr lang="zh-CN" altLang="en-US" sz="2800" b="1" dirty="0">
                <a:solidFill>
                  <a:srgbClr val="FF0000"/>
                </a:solidFill>
                <a:latin typeface="Times New Roman" panose="02020603050405020304" pitchFamily="18" charset="0"/>
                <a:cs typeface="Times New Roman" panose="02020603050405020304" pitchFamily="18" charset="0"/>
              </a:rPr>
              <a:t>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681" name="公式" r:id="rId1" imgW="1485900" imgH="838200" progId="Equation.3">
                  <p:embed/>
                </p:oleObj>
              </mc:Choice>
              <mc:Fallback>
                <p:oleObj name="公式" r:id="rId1" imgW="1485900" imgH="8382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smtClean="0">
                <a:solidFill>
                  <a:srgbClr val="0000FF"/>
                </a:solidFill>
                <a:latin typeface="Times New Roman" panose="02020603050405020304" pitchFamily="18" charset="0"/>
                <a:cs typeface="Times New Roman" panose="02020603050405020304" pitchFamily="18" charset="0"/>
              </a:rPr>
              <a:t>信噪比</a:t>
            </a:r>
            <a:r>
              <a:rPr lang="en-US" altLang="zh-CN" sz="1600" b="1" dirty="0" smtClean="0">
                <a:solidFill>
                  <a:srgbClr val="0000FF"/>
                </a:solidFill>
                <a:latin typeface="Times New Roman" panose="02020603050405020304" pitchFamily="18" charset="0"/>
                <a:cs typeface="Times New Roman" panose="02020603050405020304" pitchFamily="18" charset="0"/>
              </a:rPr>
              <a:t>SNR</a:t>
            </a:r>
            <a:r>
              <a:rPr lang="zh-CN" altLang="en-US" sz="1600" b="1" dirty="0" smtClean="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smtClean="0"/>
              <a:t>。</a:t>
            </a:r>
            <a:endParaRPr lang="zh-CN" altLang="en-US" sz="16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anose="020B0503020204020204" pitchFamily="34" charset="-122"/>
                <a:ea typeface="微软雅黑" panose="020B0503020204020204" pitchFamily="34" charset="-122"/>
              </a:rPr>
              <a:t>等效</a:t>
            </a:r>
            <a:r>
              <a:rPr lang="zh-CN" altLang="en-US" sz="4000" b="1" kern="1200" dirty="0" smtClean="0">
                <a:solidFill>
                  <a:srgbClr val="552579"/>
                </a:solidFill>
                <a:latin typeface="微软雅黑" panose="020B0503020204020204" pitchFamily="34" charset="-122"/>
                <a:ea typeface="微软雅黑" panose="020B0503020204020204" pitchFamily="34" charset="-122"/>
              </a:rPr>
              <a:t>噪声温度</a:t>
            </a:r>
            <a:r>
              <a:rPr lang="zh-CN" altLang="en-US" sz="2400" b="1" kern="1200" dirty="0" smtClean="0">
                <a:solidFill>
                  <a:srgbClr val="552579"/>
                </a:solidFill>
                <a:latin typeface="微软雅黑" panose="020B0503020204020204" pitchFamily="34" charset="-122"/>
                <a:ea typeface="微软雅黑" panose="020B0503020204020204" pitchFamily="34" charset="-122"/>
              </a:rPr>
              <a:t>（</a:t>
            </a:r>
            <a:r>
              <a:rPr lang="zh-CN" altLang="en-US" sz="2400" b="1" kern="1200" dirty="0" smtClean="0">
                <a:solidFill>
                  <a:srgbClr val="0000FF"/>
                </a:solidFill>
                <a:latin typeface="微软雅黑" panose="020B0503020204020204" pitchFamily="34" charset="-122"/>
                <a:ea typeface="微软雅黑" panose="020B0503020204020204" pitchFamily="34" charset="-122"/>
              </a:rPr>
              <a:t>另一种度量参数</a:t>
            </a:r>
            <a:r>
              <a:rPr lang="zh-CN" altLang="en-US" sz="2400" b="1" kern="1200" dirty="0" smtClean="0">
                <a:solidFill>
                  <a:srgbClr val="552579"/>
                </a:solidFill>
                <a:latin typeface="微软雅黑" panose="020B0503020204020204" pitchFamily="34" charset="-122"/>
                <a:ea typeface="微软雅黑" panose="020B0503020204020204" pitchFamily="34" charset="-122"/>
              </a:rPr>
              <a:t>）</a:t>
            </a:r>
            <a:endParaRPr lang="zh-CN" altLang="en-US" sz="2400" b="1" kern="1200" dirty="0">
              <a:solidFill>
                <a:srgbClr val="552579"/>
              </a:solidFill>
              <a:latin typeface="微软雅黑" panose="020B0503020204020204" pitchFamily="34" charset="-122"/>
              <a:ea typeface="微软雅黑" panose="020B0503020204020204" pitchFamily="34" charset="-122"/>
            </a:endParaRPr>
          </a:p>
        </p:txBody>
      </p:sp>
      <p:pic>
        <p:nvPicPr>
          <p:cNvPr id="481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smtClean="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endParaRPr lang="zh-CN" altLang="en-US" sz="2800" b="1" dirty="0">
              <a:solidFill>
                <a:srgbClr val="0000FF"/>
              </a:solidFill>
            </a:endParaRPr>
          </a:p>
        </p:txBody>
      </p:sp>
      <p:sp>
        <p:nvSpPr>
          <p:cNvPr id="2" name="灯片编号占位符 1"/>
          <p:cNvSpPr>
            <a:spLocks noGrp="1"/>
          </p:cNvSpPr>
          <p:nvPr>
            <p:ph type="sldNum" sz="quarter" idx="12"/>
          </p:nvPr>
        </p:nvSpPr>
        <p:spPr/>
        <p:txBody>
          <a:bodyPr/>
          <a:lstStyle/>
          <a:p>
            <a:fld id="{A131A693-11F9-4CD9-B4DB-F17ED9E18680}" type="slidenum">
              <a:rPr lang="en-US" altLang="zh-CN" smtClean="0"/>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endParaRPr lang="zh-CN" altLang="en-US" sz="2800" dirty="0"/>
          </a:p>
          <a:p>
            <a:pPr algn="just"/>
            <a:endParaRPr lang="en-US" altLang="zh-CN" sz="2800" b="1" dirty="0" smtClean="0"/>
          </a:p>
        </p:txBody>
      </p:sp>
      <mc:AlternateContent xmlns:mc="http://schemas.openxmlformats.org/markup-compatibility/2006">
        <mc:Choice xmlns:a14="http://schemas.microsoft.com/office/drawing/2010/main" Requires="a14">
          <p:sp>
            <p:nvSpPr>
              <p:cNvPr id="4" name="矩形 3"/>
              <p:cNvSpPr/>
              <p:nvPr/>
            </p:nvSpPr>
            <p:spPr>
              <a:xfrm>
                <a:off x="3028362" y="4012556"/>
                <a:ext cx="26151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b="1" i="1" smtClean="0">
                              <a:solidFill>
                                <a:srgbClr val="FF0000"/>
                              </a:solidFill>
                              <a:latin typeface="Cambria Math" panose="02040503050406030204" pitchFamily="18" charset="0"/>
                            </a:rPr>
                            <m:t>𝒆</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p:sp>
            <p:nvSpPr>
              <p:cNvPr id="4" name="矩形 3"/>
              <p:cNvSpPr>
                <a:spLocks noRot="1" noChangeAspect="1" noMove="1" noResize="1" noEditPoints="1" noAdjustHandles="1" noChangeArrowheads="1" noChangeShapeType="1" noTextEdit="1"/>
              </p:cNvSpPr>
              <p:nvPr/>
            </p:nvSpPr>
            <p:spPr>
              <a:xfrm>
                <a:off x="3028362" y="4012556"/>
                <a:ext cx="2615139" cy="523220"/>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smtClean="0">
                <a:solidFill>
                  <a:srgbClr val="0000FF"/>
                </a:solidFill>
              </a:rPr>
              <a:t>等效噪声温度能否测量？</a:t>
            </a:r>
            <a:endParaRPr lang="zh-CN" altLang="en-US" sz="2400" dirty="0">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anose="020B0503020204020204" pitchFamily="34" charset="-122"/>
                <a:ea typeface="微软雅黑" panose="020B0503020204020204" pitchFamily="34" charset="-122"/>
              </a:rPr>
              <a:t>等效噪声温度</a:t>
            </a:r>
            <a:endParaRPr lang="zh-CN" altLang="en-US" sz="4000" b="1" kern="1200" dirty="0">
              <a:solidFill>
                <a:srgbClr val="552579"/>
              </a:solidFill>
              <a:latin typeface="微软雅黑" panose="020B0503020204020204" pitchFamily="34" charset="-122"/>
              <a:ea typeface="微软雅黑" panose="020B0503020204020204" pitchFamily="34" charset="-122"/>
            </a:endParaRP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等效噪声温度是一个不能直接测量的假设值。</a:t>
            </a:r>
            <a:r>
              <a:rPr lang="zh-CN" altLang="en-US" sz="2800" b="1" dirty="0" smtClean="0"/>
              <a:t>在低噪声、复杂的微波接收机和卫星接收机中，一般用等效噪声温度来计算，而不用噪声系数。</a:t>
            </a:r>
            <a:endParaRPr lang="en-US" altLang="zh-CN" sz="2800" b="1" dirty="0" smtClean="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噪声温度</a:t>
            </a:r>
            <a:r>
              <a:rPr lang="zh-CN" altLang="en-US" sz="2800" b="1" dirty="0">
                <a:solidFill>
                  <a:srgbClr val="FF0000"/>
                </a:solidFill>
              </a:rPr>
              <a:t>和噪声系数是用来描述系统噪声系数的两种</a:t>
            </a:r>
            <a:r>
              <a:rPr lang="zh-CN" altLang="en-US" sz="2800" b="1" dirty="0" smtClean="0">
                <a:solidFill>
                  <a:srgbClr val="FF0000"/>
                </a:solidFill>
              </a:rPr>
              <a:t>指标，</a:t>
            </a:r>
            <a:r>
              <a:rPr lang="zh-CN" altLang="en-US" sz="2800" b="1" dirty="0" smtClean="0"/>
              <a:t>是用来描述系统信噪比下降的程度。</a:t>
            </a:r>
            <a:endParaRPr lang="en-US" altLang="zh-CN" sz="2800" b="1" dirty="0" smtClean="0"/>
          </a:p>
          <a:p>
            <a:pPr algn="just" eaLnBrk="1" hangingPunct="1">
              <a:lnSpc>
                <a:spcPts val="4000"/>
              </a:lnSpc>
              <a:spcBef>
                <a:spcPct val="50000"/>
              </a:spcBef>
              <a:buFont typeface="Wingdings" panose="05000000000000000000" pitchFamily="2" charset="2"/>
              <a:buChar char="u"/>
            </a:pPr>
            <a:r>
              <a:rPr lang="zh-CN" altLang="en-US" sz="2800" b="1" dirty="0" smtClean="0"/>
              <a:t>对</a:t>
            </a:r>
            <a:r>
              <a:rPr lang="zh-CN" altLang="en-US" sz="2800" b="1" dirty="0"/>
              <a:t>放大器等常用噪声系数描述，而对天线与接收机等常用噪声温度描述。</a:t>
            </a:r>
            <a:endParaRPr lang="zh-CN" altLang="en-US" sz="2800" b="1" dirty="0"/>
          </a:p>
        </p:txBody>
      </p:sp>
      <p:sp>
        <p:nvSpPr>
          <p:cNvPr id="2" name="灯片编号占位符 1"/>
          <p:cNvSpPr>
            <a:spLocks noGrp="1"/>
          </p:cNvSpPr>
          <p:nvPr>
            <p:ph type="sldNum" sz="quarter" idx="12"/>
          </p:nvPr>
        </p:nvSpPr>
        <p:spPr/>
        <p:txBody>
          <a:bodyPr/>
          <a:lstStyle/>
          <a:p>
            <a:fld id="{A131A693-11F9-4CD9-B4DB-F17ED9E18680}" type="slidenum">
              <a:rPr lang="en-US" altLang="zh-CN" smtClean="0"/>
            </a:fld>
            <a:endParaRPr lang="en-US" altLang="zh-CN"/>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ln>
        </p:spPr>
        <p:txBody>
          <a:bodyPr anchor="b"/>
          <a:lstStyle/>
          <a:p>
            <a:pPr algn="ctr" eaLnBrk="0" hangingPunct="0">
              <a:defRPr/>
            </a:pPr>
            <a:r>
              <a:rPr lang="zh-CN" altLang="en-US" sz="4000" b="1" dirty="0">
                <a:solidFill>
                  <a:srgbClr val="552579"/>
                </a:solidFill>
                <a:latin typeface="微软雅黑" panose="020B0503020204020204" pitchFamily="34" charset="-122"/>
                <a:ea typeface="微软雅黑" panose="020B0503020204020204" pitchFamily="34" charset="-122"/>
                <a:cs typeface="+mj-cs"/>
              </a:rPr>
              <a:t>例题</a:t>
            </a:r>
            <a:endParaRPr lang="zh-CN" altLang="en-US" sz="4000" b="1" dirty="0">
              <a:solidFill>
                <a:srgbClr val="552579"/>
              </a:solidFill>
              <a:latin typeface="微软雅黑" panose="020B0503020204020204" pitchFamily="34" charset="-122"/>
              <a:ea typeface="微软雅黑" panose="020B0503020204020204" pitchFamily="34" charset="-122"/>
              <a:cs typeface="+mj-cs"/>
            </a:endParaRP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smtClean="0">
                <a:solidFill>
                  <a:srgbClr val="0000FF"/>
                </a:solidFill>
                <a:latin typeface="Times New Roman" panose="02020603050405020304" pitchFamily="18" charset="0"/>
                <a:cs typeface="Times New Roman" panose="02020603050405020304" pitchFamily="18" charset="0"/>
              </a:rPr>
              <a:t>例</a:t>
            </a:r>
            <a:r>
              <a:rPr lang="zh-CN" altLang="en-US" sz="2800" b="1" dirty="0" smtClean="0">
                <a:latin typeface="Times New Roman" panose="02020603050405020304" pitchFamily="18" charset="0"/>
                <a:cs typeface="Times New Roman" panose="02020603050405020304" pitchFamily="18" charset="0"/>
              </a:rPr>
              <a:t> 在</a:t>
            </a:r>
            <a:r>
              <a:rPr lang="zh-CN" altLang="en-US" sz="2800" b="1" dirty="0">
                <a:latin typeface="Times New Roman" panose="02020603050405020304" pitchFamily="18" charset="0"/>
                <a:cs typeface="Times New Roman" panose="02020603050405020304" pitchFamily="18" charset="0"/>
              </a:rPr>
              <a:t>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smtClean="0">
                <a:latin typeface="Times New Roman" panose="02020603050405020304" pitchFamily="18" charset="0"/>
                <a:cs typeface="Times New Roman" panose="02020603050405020304" pitchFamily="18" charset="0"/>
              </a:rPr>
              <a:t>T</a:t>
            </a:r>
            <a:r>
              <a:rPr lang="en-US" altLang="zh-CN" sz="2800" b="1" baseline="-25000" dirty="0" smtClean="0">
                <a:latin typeface="Times New Roman" panose="02020603050405020304" pitchFamily="18" charset="0"/>
                <a:cs typeface="Times New Roman" panose="02020603050405020304" pitchFamily="18" charset="0"/>
              </a:rPr>
              <a:t>N</a:t>
            </a:r>
            <a:r>
              <a:rPr lang="zh-CN" altLang="en-US" sz="1200" b="1" dirty="0" smtClean="0">
                <a:solidFill>
                  <a:srgbClr val="FF0000"/>
                </a:solidFill>
                <a:latin typeface="Times New Roman" panose="02020603050405020304" pitchFamily="18" charset="0"/>
                <a:cs typeface="Times New Roman" panose="02020603050405020304" pitchFamily="18" charset="0"/>
              </a:rPr>
              <a:t>（注意单位）</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endParaRPr lang="en-US" altLang="zh-CN" sz="2800" b="1" dirty="0">
              <a:latin typeface="Times New Roman" panose="02020603050405020304" pitchFamily="18" charset="0"/>
              <a:cs typeface="Times New Roman" panose="02020603050405020304" pitchFamily="18" charset="0"/>
              <a:sym typeface="Wingdings" panose="05000000000000000000" pitchFamily="2" charset="2"/>
            </a:endParaRP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endParaRPr lang="en-US" altLang="zh-CN" sz="2800" b="1" dirty="0">
              <a:latin typeface="Times New Roman" panose="02020603050405020304" pitchFamily="18" charset="0"/>
              <a:cs typeface="Times New Roman" panose="02020603050405020304" pitchFamily="18" charset="0"/>
              <a:sym typeface="Wingdings" panose="05000000000000000000" pitchFamily="2" charset="2"/>
            </a:endParaRP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endParaRPr lang="en-US" altLang="zh-CN" sz="2800" b="1" dirty="0">
              <a:latin typeface="Times New Roman" panose="02020603050405020304" pitchFamily="18" charset="0"/>
              <a:cs typeface="Times New Roman" panose="02020603050405020304" pitchFamily="18" charset="0"/>
            </a:endParaRP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smtClean="0">
                    <a:latin typeface="Times New Roman" panose="02020603050405020304" pitchFamily="18" charset="0"/>
                    <a:cs typeface="Times New Roman" panose="02020603050405020304" pitchFamily="18" charset="0"/>
                  </a:rPr>
                  <a:t>如</a:t>
                </a:r>
                <a:r>
                  <a:rPr lang="zh-CN" altLang="zh-CN" sz="2400" b="1" dirty="0">
                    <a:latin typeface="Times New Roman" panose="02020603050405020304" pitchFamily="18" charset="0"/>
                    <a:cs typeface="Times New Roman" panose="02020603050405020304" pitchFamily="18" charset="0"/>
                  </a:rPr>
                  <a:t>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a:t>
                </a:r>
                <a:r>
                  <a:rPr lang="zh-CN" altLang="en-US" sz="2400" b="1" dirty="0" smtClean="0">
                    <a:latin typeface="Times New Roman" panose="02020603050405020304" pitchFamily="18" charset="0"/>
                    <a:cs typeface="Times New Roman" panose="02020603050405020304" pitchFamily="18" charset="0"/>
                  </a:rPr>
                  <a:t>求</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smtClean="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输</a:t>
                </a:r>
                <a:r>
                  <a:rPr lang="zh-CN" altLang="en-US" sz="2400" b="1" dirty="0" smtClean="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en-US" sz="2400" b="1" dirty="0" smtClean="0">
                    <a:latin typeface="Times New Roman" panose="02020603050405020304" pitchFamily="18" charset="0"/>
                    <a:cs typeface="Times New Roman" panose="02020603050405020304" pitchFamily="18" charset="0"/>
                  </a:rPr>
                  <a:t>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1"/>
                <a:stretch>
                  <a:fillRect l="-367" r="-1101"/>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fld>
            <a:endParaRPr lang="en-US" altLang="zh-CN"/>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anose="020B0503020204020204" pitchFamily="34" charset="-122"/>
                <a:ea typeface="微软雅黑" panose="020B0503020204020204" pitchFamily="34" charset="-122"/>
                <a:cs typeface="+mj-cs"/>
              </a:rPr>
              <a:t>作业</a:t>
            </a:r>
            <a:endParaRPr lang="zh-CN" altLang="en-US" sz="4000" dirty="0">
              <a:solidFill>
                <a:srgbClr val="552579"/>
              </a:solidFill>
              <a:latin typeface="微软雅黑" panose="020B0503020204020204" pitchFamily="34" charset="-122"/>
              <a:ea typeface="微软雅黑" panose="020B0503020204020204" pitchFamily="34" charset="-122"/>
              <a:cs typeface="+mj-cs"/>
            </a:endParaRP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smtClean="0">
                <a:latin typeface="楷体_GB2312" pitchFamily="1" charset="-122"/>
              </a:rPr>
              <a:t>解</a:t>
            </a:r>
            <a:r>
              <a:rPr lang="zh-CN" altLang="en-US" sz="2400" b="1" dirty="0" smtClean="0">
                <a:latin typeface="楷体_GB2312" pitchFamily="1" charset="-122"/>
              </a:rPr>
              <a:t>（</a:t>
            </a:r>
            <a:r>
              <a:rPr lang="en-US" altLang="zh-CN" sz="2400" b="1" dirty="0" smtClean="0">
                <a:latin typeface="楷体_GB2312" pitchFamily="1" charset="-122"/>
              </a:rPr>
              <a:t>1</a:t>
            </a:r>
            <a:r>
              <a:rPr lang="zh-CN" altLang="en-US" sz="2400" b="1" dirty="0" smtClean="0">
                <a:latin typeface="楷体_GB2312" pitchFamily="1" charset="-122"/>
              </a:rPr>
              <a:t>）</a:t>
            </a:r>
            <a:r>
              <a:rPr lang="zh-CN" altLang="zh-CN" sz="2400" b="1" dirty="0" smtClean="0">
                <a:latin typeface="楷体_GB2312" pitchFamily="1" charset="-122"/>
              </a:rPr>
              <a:t> </a:t>
            </a:r>
            <a:r>
              <a:rPr lang="zh-CN" altLang="zh-CN" sz="2400" b="1" dirty="0">
                <a:latin typeface="楷体_GB2312" pitchFamily="1" charset="-122"/>
              </a:rPr>
              <a:t>输入信噪比 </a:t>
            </a:r>
            <a:endParaRPr lang="zh-CN" altLang="zh-CN" sz="2400" b="1" dirty="0">
              <a:latin typeface="楷体_GB2312" pitchFamily="1" charset="-122"/>
            </a:endParaRPr>
          </a:p>
        </p:txBody>
      </p:sp>
      <mc:AlternateContent xmlns:mc="http://schemas.openxmlformats.org/markup-compatibility/2006">
        <mc:Choice xmlns:a14="http://schemas.microsoft.com/office/drawing/2010/main"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=-100-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2</a:t>
            </a:r>
            <a:r>
              <a:rPr lang="zh-CN" altLang="en-US" sz="2400" b="1" dirty="0" smtClean="0">
                <a:latin typeface="楷体_GB2312" pitchFamily="1" charset="-122"/>
              </a:rPr>
              <a:t>）</a:t>
            </a:r>
            <a:r>
              <a:rPr lang="zh-CN" altLang="zh-CN" sz="2400" b="1" dirty="0" smtClean="0">
                <a:latin typeface="楷体_GB2312" pitchFamily="1" charset="-122"/>
              </a:rPr>
              <a:t> 输</a:t>
            </a:r>
            <a:r>
              <a:rPr lang="zh-CN" altLang="en-US" sz="2400" b="1" dirty="0" smtClean="0">
                <a:latin typeface="楷体_GB2312" pitchFamily="1" charset="-122"/>
              </a:rPr>
              <a:t>出信号功率</a:t>
            </a:r>
            <a:r>
              <a:rPr lang="zh-CN" altLang="zh-CN" sz="2400" b="1" dirty="0" smtClean="0">
                <a:latin typeface="楷体_GB2312" pitchFamily="1" charset="-122"/>
              </a:rPr>
              <a:t> </a:t>
            </a:r>
            <a:endParaRPr lang="zh-CN" altLang="zh-CN" sz="2400" b="1" dirty="0">
              <a:latin typeface="楷体_GB2312" pitchFamily="1" charset="-122"/>
            </a:endParaRPr>
          </a:p>
        </p:txBody>
      </p:sp>
      <mc:AlternateContent xmlns:mc="http://schemas.openxmlformats.org/markup-compatibility/2006">
        <mc:Choice xmlns:a14="http://schemas.microsoft.com/office/drawing/2010/main"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4"/>
                <a:stretch>
                  <a:fillRect l="-439" t="-10526" b="-28947"/>
                </a:stretch>
              </a:blipFill>
            </p:spPr>
            <p:txBody>
              <a:bodyPr/>
              <a:lstStyle/>
              <a:p>
                <a:r>
                  <a:rPr lang="zh-CN" altLang="en-US">
                    <a:noFill/>
                  </a:rPr>
                  <a:t> </a:t>
                </a:r>
                <a:endParaRPr lang="zh-CN" altLang="en-US">
                  <a:noFill/>
                </a:endParaRP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a:t>
            </a:r>
            <a:r>
              <a:rPr lang="zh-CN" altLang="zh-CN" sz="2400" b="1" dirty="0" smtClean="0">
                <a:latin typeface="Times New Roman" panose="02020603050405020304" pitchFamily="18" charset="0"/>
                <a:ea typeface="+mn-ea"/>
                <a:cs typeface="Times New Roman" panose="02020603050405020304" pitchFamily="18" charset="0"/>
              </a:rPr>
              <a:t>设</a:t>
            </a:r>
            <a:r>
              <a:rPr lang="zh-CN" altLang="zh-CN" sz="2400" b="1" dirty="0">
                <a:latin typeface="Times New Roman" panose="02020603050405020304" pitchFamily="18" charset="0"/>
                <a:ea typeface="+mn-ea"/>
                <a:cs typeface="Times New Roman" panose="02020603050405020304" pitchFamily="18" charset="0"/>
              </a:rPr>
              <a:t>放大器内部噪声</a:t>
            </a:r>
            <a:r>
              <a:rPr lang="zh-CN" altLang="zh-CN" sz="2400" b="1" dirty="0" smtClean="0">
                <a:latin typeface="Times New Roman" panose="02020603050405020304" pitchFamily="18" charset="0"/>
                <a:ea typeface="+mn-ea"/>
                <a:cs typeface="Times New Roman" panose="02020603050405020304" pitchFamily="18" charset="0"/>
              </a:rPr>
              <a:t>为</a:t>
            </a:r>
            <a:r>
              <a:rPr lang="en-US" altLang="zh-CN" sz="2400" b="1" dirty="0" smtClean="0">
                <a:latin typeface="Times New Roman" panose="02020603050405020304" pitchFamily="18" charset="0"/>
                <a:ea typeface="+mn-ea"/>
                <a:cs typeface="Times New Roman" panose="02020603050405020304" pitchFamily="18" charset="0"/>
              </a:rPr>
              <a:t>N</a:t>
            </a:r>
            <a:r>
              <a:rPr lang="zh-CN" altLang="en-US" sz="2400" b="1" baseline="-25000" dirty="0" smtClean="0">
                <a:latin typeface="Times New Roman" panose="02020603050405020304" pitchFamily="18" charset="0"/>
                <a:ea typeface="+mn-ea"/>
                <a:cs typeface="Times New Roman" panose="02020603050405020304" pitchFamily="18" charset="0"/>
              </a:rPr>
              <a:t>内</a:t>
            </a:r>
            <a:r>
              <a:rPr lang="zh-CN" altLang="en-US" sz="2400" b="1" dirty="0" smtClean="0">
                <a:latin typeface="Times New Roman" panose="02020603050405020304" pitchFamily="18" charset="0"/>
                <a:ea typeface="+mn-ea"/>
                <a:cs typeface="Times New Roman" panose="02020603050405020304" pitchFamily="18" charset="0"/>
              </a:rPr>
              <a:t>，因为 </a:t>
            </a:r>
            <a:r>
              <a:rPr lang="en-US" altLang="zh-CN" sz="2400" b="1" dirty="0" smtClean="0">
                <a:latin typeface="Times New Roman" panose="02020603050405020304" pitchFamily="18" charset="0"/>
                <a:ea typeface="+mn-ea"/>
                <a:cs typeface="Times New Roman" panose="02020603050405020304" pitchFamily="18" charset="0"/>
              </a:rPr>
              <a:t>NF=3dB </a:t>
            </a:r>
            <a:r>
              <a:rPr lang="zh-CN" altLang="en-US" sz="2400" b="1" dirty="0" smtClean="0">
                <a:latin typeface="Times New Roman" panose="02020603050405020304" pitchFamily="18" charset="0"/>
                <a:ea typeface="+mn-ea"/>
                <a:cs typeface="Times New Roman" panose="02020603050405020304" pitchFamily="18" charset="0"/>
              </a:rPr>
              <a:t>即</a:t>
            </a:r>
            <a:r>
              <a:rPr lang="en-US" altLang="zh-CN" sz="2400" b="1" dirty="0" smtClean="0">
                <a:latin typeface="Times New Roman" panose="02020603050405020304" pitchFamily="18" charset="0"/>
                <a:ea typeface="+mn-ea"/>
                <a:cs typeface="Times New Roman" panose="02020603050405020304" pitchFamily="18" charset="0"/>
              </a:rPr>
              <a:t>F=2</a:t>
            </a:r>
            <a:r>
              <a:rPr lang="zh-CN" altLang="en-US" sz="2400" b="1" dirty="0" smtClean="0">
                <a:latin typeface="Times New Roman" panose="02020603050405020304" pitchFamily="18" charset="0"/>
                <a:ea typeface="+mn-ea"/>
                <a:cs typeface="Times New Roman" panose="02020603050405020304" pitchFamily="18" charset="0"/>
              </a:rPr>
              <a:t>，根据噪声系数</a:t>
            </a:r>
            <a:r>
              <a:rPr lang="en-US" altLang="zh-CN" sz="2400" b="1" dirty="0" smtClean="0">
                <a:latin typeface="Times New Roman" panose="02020603050405020304" pitchFamily="18" charset="0"/>
                <a:ea typeface="+mn-ea"/>
                <a:cs typeface="Times New Roman" panose="02020603050405020304" pitchFamily="18" charset="0"/>
              </a:rPr>
              <a:t>F</a:t>
            </a:r>
            <a:r>
              <a:rPr lang="zh-CN" altLang="en-US" sz="2400" b="1" dirty="0" smtClean="0">
                <a:latin typeface="Times New Roman" panose="02020603050405020304" pitchFamily="18" charset="0"/>
                <a:ea typeface="+mn-ea"/>
                <a:cs typeface="Times New Roman" panose="02020603050405020304" pitchFamily="18" charset="0"/>
              </a:rPr>
              <a:t>与等效噪声温度</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smtClean="0">
                <a:latin typeface="Times New Roman" panose="02020603050405020304" pitchFamily="18" charset="0"/>
                <a:ea typeface="+mn-ea"/>
                <a:cs typeface="Times New Roman" panose="02020603050405020304" pitchFamily="18" charset="0"/>
              </a:rPr>
              <a:t>e</a:t>
            </a:r>
            <a:r>
              <a:rPr lang="zh-CN" altLang="en-US" sz="2400" b="1" dirty="0" smtClean="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smtClean="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endParaRPr lang="zh-CN" altLang="zh-CN" sz="2400" b="1" dirty="0">
              <a:latin typeface="楷体_GB2312" pitchFamily="1" charset="-122"/>
            </a:endParaRP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4</a:t>
            </a:r>
            <a:r>
              <a:rPr lang="zh-CN" altLang="en-US" sz="2400" b="1" dirty="0" smtClean="0">
                <a:latin typeface="楷体_GB2312" pitchFamily="1" charset="-122"/>
              </a:rPr>
              <a:t>）</a:t>
            </a:r>
            <a:r>
              <a:rPr lang="zh-CN" altLang="zh-CN" sz="2400" b="1" dirty="0" smtClean="0">
                <a:latin typeface="楷体_GB2312" pitchFamily="1" charset="-122"/>
              </a:rPr>
              <a:t>输出</a:t>
            </a:r>
            <a:r>
              <a:rPr lang="zh-CN" altLang="zh-CN" sz="2400" b="1" dirty="0">
                <a:latin typeface="楷体_GB2312" pitchFamily="1" charset="-122"/>
              </a:rPr>
              <a:t>信噪比 </a:t>
            </a:r>
            <a:endParaRPr lang="zh-CN" altLang="zh-CN" sz="2400" b="1" dirty="0">
              <a:latin typeface="楷体_GB2312" pitchFamily="1" charset="-122"/>
            </a:endParaRP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endParaRPr lang="zh-CN" altLang="en-US" sz="2400" b="1" dirty="0"/>
          </a:p>
        </p:txBody>
      </p:sp>
      <mc:AlternateContent xmlns:mc="http://schemas.openxmlformats.org/markup-compatibility/2006">
        <mc:Choice xmlns:a14="http://schemas.microsoft.com/office/drawing/2010/main"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smtClean="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1"/>
                <a:stretch>
                  <a:fillRect l="-211" t="-8791" b="-1648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2"/>
                <a:stretch>
                  <a:fillRect b="-389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3"/>
                <a:stretch>
                  <a:fillRect b="-1489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smtClean="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4"/>
                <a:stretch>
                  <a:fillRect b="-660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smtClean="0">
                    <a:latin typeface="Times New Roman" panose="02020603050405020304" pitchFamily="18" charset="0"/>
                    <a:cs typeface="Times New Roman" panose="02020603050405020304" pitchFamily="18" charset="0"/>
                  </a:rPr>
                  <a:t>=-80-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-94</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5"/>
                <a:stretch>
                  <a:fillRect/>
                </a:stretch>
              </a:blipFill>
            </p:spPr>
            <p:txBody>
              <a:bodyPr/>
              <a:lstStyle/>
              <a:p>
                <a:r>
                  <a:rPr lang="zh-CN" altLang="en-US">
                    <a:noFill/>
                  </a:rPr>
                  <a:t> </a:t>
                </a:r>
                <a:endParaRPr lang="zh-CN" altLang="en-US">
                  <a:noFill/>
                </a:endParaRP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smtClean="0">
                <a:cs typeface="Times New Roman" panose="02020603050405020304" pitchFamily="18" charset="0"/>
              </a:rPr>
              <a:t>      所以</a:t>
            </a:r>
            <a:r>
              <a:rPr lang="zh-CN" altLang="en-US" sz="2400" dirty="0">
                <a:cs typeface="Times New Roman" panose="02020603050405020304" pitchFamily="18" charset="0"/>
              </a:rPr>
              <a:t>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B=-174+10lgB=-121dBm=N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噪声系数级联</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graphicFrame>
        <p:nvGraphicFramePr>
          <p:cNvPr id="5" name="Object 8"/>
          <p:cNvGraphicFramePr>
            <a:graphicFrameLocks noChangeAspect="1"/>
          </p:cNvGraphicFramePr>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703" name="公式" r:id="rId1" imgW="52120800" imgH="10363200" progId="Equation.3">
                  <p:embed/>
                </p:oleObj>
              </mc:Choice>
              <mc:Fallback>
                <p:oleObj name="公式" r:id="rId1" imgW="52120800" imgH="10363200" progId="Equation.3">
                  <p:embed/>
                  <p:pic>
                    <p:nvPicPr>
                      <p:cNvPr id="0" name="Object 8"/>
                      <p:cNvPicPr>
                        <a:picLocks noChangeAspect="1" noChangeArrowheads="1"/>
                      </p:cNvPicPr>
                      <p:nvPr/>
                    </p:nvPicPr>
                    <p:blipFill>
                      <a:blip r:embed="rId2"/>
                      <a:srcRect/>
                      <a:stretch>
                        <a:fillRect/>
                      </a:stretch>
                    </p:blipFill>
                    <p:spPr bwMode="auto">
                      <a:xfrm>
                        <a:off x="1475656" y="1340768"/>
                        <a:ext cx="5694362" cy="1139825"/>
                      </a:xfrm>
                      <a:prstGeom prst="rect">
                        <a:avLst/>
                      </a:prstGeom>
                      <a:solidFill>
                        <a:schemeClr val="accent5"/>
                      </a:solidFill>
                      <a:ln>
                        <a:solidFill>
                          <a:schemeClr val="bg1"/>
                        </a:solidFill>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196752"/>
            <a:ext cx="8229600" cy="5379833"/>
          </a:xfrm>
        </p:spPr>
        <p:txBody>
          <a:bodyPr/>
          <a:lstStyle/>
          <a:p>
            <a:r>
              <a:rPr lang="zh-CN" altLang="en-US" sz="2800" b="1" dirty="0" smtClean="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）、电容（</a:t>
            </a:r>
            <a:r>
              <a:rPr lang="en-US" altLang="zh-CN" sz="2800" b="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）、电感（</a:t>
            </a:r>
            <a:r>
              <a:rPr lang="en-US" altLang="zh-CN" sz="2800" b="1" dirty="0" smtClean="0">
                <a:latin typeface="Times New Roman" panose="02020603050405020304" pitchFamily="18" charset="0"/>
                <a:cs typeface="Times New Roman" panose="02020603050405020304" pitchFamily="18" charset="0"/>
              </a:rPr>
              <a:t>H</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幅度：</a:t>
            </a:r>
            <a:r>
              <a:rPr lang="en-US" altLang="zh-CN" sz="2800" b="1" dirty="0" smtClean="0">
                <a:latin typeface="Times New Roman" panose="02020603050405020304" pitchFamily="18" charset="0"/>
                <a:cs typeface="Times New Roman" panose="02020603050405020304" pitchFamily="18" charset="0"/>
              </a:rPr>
              <a:t>V</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mV…….</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频率（</a:t>
            </a:r>
            <a:r>
              <a:rPr lang="en-US" altLang="zh-CN" sz="2800" b="1" i="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kHz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GHz</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rad/s</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功率：</a:t>
            </a:r>
            <a:r>
              <a:rPr lang="en-US" altLang="zh-CN" sz="2800" b="1" dirty="0" smtClean="0">
                <a:latin typeface="Times New Roman" panose="02020603050405020304" pitchFamily="18" charset="0"/>
                <a:cs typeface="Times New Roman" panose="02020603050405020304" pitchFamily="18" charset="0"/>
              </a:rPr>
              <a:t>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mW</a:t>
            </a:r>
            <a:r>
              <a:rPr lang="en-US"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=10lg</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mW</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温度：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绝对温度：</a:t>
            </a:r>
            <a:r>
              <a:rPr lang="en-US" altLang="zh-CN" sz="2800" b="1" dirty="0" smtClean="0">
                <a:latin typeface="Times New Roman" panose="02020603050405020304" pitchFamily="18" charset="0"/>
                <a:cs typeface="Times New Roman" panose="02020603050405020304" pitchFamily="18" charset="0"/>
              </a:rPr>
              <a:t>K</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增益：倍或</a:t>
            </a:r>
            <a:r>
              <a:rPr lang="en-US" altLang="zh-CN" sz="2800" b="1" dirty="0" smtClean="0">
                <a:latin typeface="Times New Roman" panose="02020603050405020304" pitchFamily="18" charset="0"/>
                <a:cs typeface="Times New Roman" panose="02020603050405020304" pitchFamily="18" charset="0"/>
              </a:rPr>
              <a:t>dB</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其它：</a:t>
            </a:r>
            <a:r>
              <a:rPr lang="en-US" altLang="zh-CN" sz="2800" b="1" dirty="0" smtClean="0">
                <a:latin typeface="Times New Roman" panose="02020603050405020304" pitchFamily="18" charset="0"/>
                <a:cs typeface="Times New Roman" panose="02020603050405020304" pitchFamily="18" charset="0"/>
              </a:rPr>
              <a:t>Q</a:t>
            </a:r>
            <a:r>
              <a:rPr lang="zh-CN" altLang="en-US" sz="2800" b="1" dirty="0" smtClean="0">
                <a:latin typeface="Times New Roman" panose="02020603050405020304" pitchFamily="18" charset="0"/>
                <a:cs typeface="Times New Roman" panose="02020603050405020304" pitchFamily="18" charset="0"/>
              </a:rPr>
              <a:t>值，相位噪声（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smtClean="0"/>
              <a:t>=</a:t>
            </a:r>
            <a:r>
              <a:rPr lang="en-US" altLang="zh-CN" sz="2800" i="1" dirty="0" smtClean="0"/>
              <a:t>2</a:t>
            </a:r>
            <a:r>
              <a:rPr lang="el-GR" altLang="zh-CN" sz="2800" i="1" dirty="0" smtClean="0"/>
              <a:t>π</a:t>
            </a:r>
            <a:r>
              <a:rPr lang="en-US" altLang="zh-CN" sz="2800" i="1" dirty="0" smtClean="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09600" y="304800"/>
            <a:ext cx="8458200" cy="224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smtClean="0">
                <a:latin typeface="Times New Roman" panose="02020603050405020304" pitchFamily="18" charset="0"/>
                <a:ea typeface="+mn-ea"/>
                <a:cs typeface="Times New Roman" panose="02020603050405020304" pitchFamily="18" charset="0"/>
              </a:rPr>
              <a:t>例：</a:t>
            </a:r>
            <a:r>
              <a:rPr lang="zh-CN" altLang="zh-CN" sz="2800" b="1" dirty="0" smtClean="0">
                <a:latin typeface="Times New Roman" panose="02020603050405020304" pitchFamily="18" charset="0"/>
                <a:ea typeface="+mn-ea"/>
                <a:cs typeface="Times New Roman" panose="02020603050405020304" pitchFamily="18" charset="0"/>
              </a:rPr>
              <a:t>某</a:t>
            </a:r>
            <a:r>
              <a:rPr lang="zh-CN" altLang="zh-CN" sz="2800" b="1" dirty="0">
                <a:latin typeface="Times New Roman" panose="02020603050405020304" pitchFamily="18" charset="0"/>
                <a:ea typeface="+mn-ea"/>
                <a:cs typeface="Times New Roman" panose="02020603050405020304" pitchFamily="18" charset="0"/>
              </a:rPr>
              <a:t>接收机的结构框图如下图所示，若从接收天线进来的噪声输入功率</a:t>
            </a:r>
            <a:r>
              <a:rPr lang="zh-CN" altLang="zh-CN" sz="2800" b="1" dirty="0" smtClean="0">
                <a:latin typeface="Times New Roman" panose="02020603050405020304" pitchFamily="18" charset="0"/>
                <a:ea typeface="+mn-ea"/>
                <a:cs typeface="Times New Roman" panose="02020603050405020304" pitchFamily="18" charset="0"/>
              </a:rPr>
              <a:t>为</a:t>
            </a:r>
            <a:r>
              <a:rPr lang="en-US" altLang="zh-CN" sz="2800" b="1" dirty="0" smtClean="0">
                <a:latin typeface="Times New Roman" panose="02020603050405020304" pitchFamily="18" charset="0"/>
                <a:ea typeface="+mn-ea"/>
                <a:cs typeface="Times New Roman" panose="02020603050405020304" pitchFamily="18" charset="0"/>
              </a:rPr>
              <a:t>N</a:t>
            </a:r>
            <a:r>
              <a:rPr lang="en-US" altLang="zh-CN" sz="2800" b="1" baseline="-25000" dirty="0" smtClean="0">
                <a:latin typeface="Times New Roman" panose="02020603050405020304" pitchFamily="18" charset="0"/>
                <a:ea typeface="+mn-ea"/>
                <a:cs typeface="Times New Roman" panose="02020603050405020304" pitchFamily="18" charset="0"/>
              </a:rPr>
              <a:t>i</a:t>
            </a:r>
            <a:r>
              <a:rPr lang="en-US" altLang="zh-CN" sz="2800" b="1" dirty="0" smtClean="0">
                <a:latin typeface="Times New Roman" panose="02020603050405020304" pitchFamily="18" charset="0"/>
                <a:ea typeface="+mn-ea"/>
                <a:cs typeface="Times New Roman" panose="02020603050405020304" pitchFamily="18" charset="0"/>
              </a:rPr>
              <a:t>=</a:t>
            </a:r>
            <a:r>
              <a:rPr lang="en-US" altLang="zh-CN" sz="2800" b="1" dirty="0" err="1" smtClean="0">
                <a:latin typeface="Times New Roman" panose="02020603050405020304" pitchFamily="18" charset="0"/>
                <a:ea typeface="+mn-ea"/>
                <a:cs typeface="Times New Roman" panose="02020603050405020304" pitchFamily="18" charset="0"/>
              </a:rPr>
              <a:t>kT</a:t>
            </a:r>
            <a:r>
              <a:rPr lang="en-US" altLang="zh-CN" sz="2800" b="1" baseline="-25000" dirty="0" err="1" smtClean="0">
                <a:latin typeface="Times New Roman" panose="02020603050405020304" pitchFamily="18" charset="0"/>
                <a:ea typeface="+mn-ea"/>
                <a:cs typeface="Times New Roman" panose="02020603050405020304" pitchFamily="18" charset="0"/>
              </a:rPr>
              <a:t>a</a:t>
            </a:r>
            <a:r>
              <a:rPr lang="en-US" altLang="zh-CN" sz="2800" b="1" dirty="0" err="1" smtClean="0">
                <a:latin typeface="Times New Roman" panose="02020603050405020304" pitchFamily="18" charset="0"/>
                <a:ea typeface="+mn-ea"/>
                <a:cs typeface="Times New Roman" panose="02020603050405020304" pitchFamily="18" charset="0"/>
              </a:rPr>
              <a:t>B</a:t>
            </a:r>
            <a:r>
              <a:rPr lang="zh-CN" altLang="en-US" sz="2800" b="1" dirty="0" smtClean="0">
                <a:latin typeface="Times New Roman" panose="02020603050405020304" pitchFamily="18" charset="0"/>
                <a:ea typeface="+mn-ea"/>
                <a:cs typeface="Times New Roman" panose="02020603050405020304" pitchFamily="18" charset="0"/>
              </a:rPr>
              <a:t>，其中</a:t>
            </a:r>
            <a:r>
              <a:rPr lang="en-US" altLang="zh-CN" sz="2800" b="1" dirty="0" smtClean="0">
                <a:latin typeface="Times New Roman" panose="02020603050405020304" pitchFamily="18" charset="0"/>
                <a:ea typeface="+mn-ea"/>
                <a:cs typeface="Times New Roman" panose="02020603050405020304" pitchFamily="18" charset="0"/>
              </a:rPr>
              <a:t>T</a:t>
            </a:r>
            <a:r>
              <a:rPr lang="en-US" altLang="zh-CN" sz="2800" b="1" baseline="-25000" dirty="0" smtClean="0">
                <a:latin typeface="Times New Roman" panose="02020603050405020304" pitchFamily="18" charset="0"/>
                <a:ea typeface="+mn-ea"/>
                <a:cs typeface="Times New Roman" panose="02020603050405020304" pitchFamily="18" charset="0"/>
              </a:rPr>
              <a:t>a</a:t>
            </a:r>
            <a:r>
              <a:rPr lang="en-US" altLang="zh-CN" sz="2800" b="1" dirty="0" smtClean="0">
                <a:latin typeface="Times New Roman" panose="02020603050405020304" pitchFamily="18" charset="0"/>
                <a:ea typeface="+mn-ea"/>
                <a:cs typeface="Times New Roman" panose="02020603050405020304" pitchFamily="18" charset="0"/>
              </a:rPr>
              <a:t>=15K</a:t>
            </a:r>
            <a:r>
              <a:rPr lang="zh-CN" altLang="en-US" sz="2800" b="1" dirty="0" smtClean="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a:t>
            </a:r>
            <a:r>
              <a:rPr lang="zh-CN" altLang="zh-CN" sz="2800" b="1" dirty="0" smtClean="0">
                <a:latin typeface="Times New Roman" panose="02020603050405020304" pitchFamily="18" charset="0"/>
                <a:ea typeface="+mn-ea"/>
                <a:cs typeface="Times New Roman" panose="02020603050405020304" pitchFamily="18" charset="0"/>
              </a:rPr>
              <a:t>K</a:t>
            </a:r>
            <a:r>
              <a:rPr lang="zh-CN" altLang="en-US"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a:t>
            </a:r>
            <a:r>
              <a:rPr lang="zh-CN" altLang="zh-CN"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求接收机总的噪声系数、总的等效噪声温度和输出噪声功率。 </a:t>
            </a:r>
            <a:endParaRPr lang="zh-CN" altLang="zh-CN" sz="2800" b="1" dirty="0">
              <a:latin typeface="Times New Roman" panose="02020603050405020304" pitchFamily="18" charset="0"/>
              <a:ea typeface="+mn-ea"/>
              <a:cs typeface="Times New Roman" panose="02020603050405020304" pitchFamily="18" charset="0"/>
            </a:endParaRPr>
          </a:p>
        </p:txBody>
      </p:sp>
      <p:pic>
        <p:nvPicPr>
          <p:cNvPr id="6144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819400"/>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endParaRPr lang="zh-CN" altLang="zh-CN" sz="2400" b="1" dirty="0"/>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endParaRPr lang="zh-CN" altLang="zh-CN" sz="2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=-1dB=0.79</a:t>
            </a:r>
            <a:endParaRPr lang="zh-CN" altLang="en-US" sz="2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840" name="公式" r:id="rId1" imgW="81991200" imgH="10363200" progId="Equation.3">
                  <p:embed/>
                </p:oleObj>
              </mc:Choice>
              <mc:Fallback>
                <p:oleObj name="公式" r:id="rId1" imgW="81991200" imgH="10363200" progId="Equation.3">
                  <p:embed/>
                  <p:pic>
                    <p:nvPicPr>
                      <p:cNvPr id="0" name="图片 116839"/>
                      <p:cNvPicPr/>
                      <p:nvPr/>
                    </p:nvPicPr>
                    <p:blipFill>
                      <a:blip r:embed="rId2"/>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endParaRPr lang="zh-CN" altLang="zh-CN" sz="2800" b="1" dirty="0"/>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a:t>
            </a:r>
            <a:r>
              <a:rPr lang="zh-CN" altLang="zh-CN" sz="2800" b="1" dirty="0" smtClean="0"/>
              <a:t>为</a:t>
            </a:r>
            <a:endParaRPr lang="zh-CN" altLang="zh-CN" sz="2800" b="1" dirty="0"/>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=(1.8-1) </a:t>
            </a:r>
            <a:r>
              <a:rPr lang="en-US" altLang="zh-CN" sz="2400" b="1" dirty="0" smtClean="0">
                <a:latin typeface="Times New Roman" panose="02020603050405020304" pitchFamily="18" charset="0"/>
                <a:cs typeface="Times New Roman" panose="02020603050405020304" pitchFamily="18" charset="0"/>
              </a:rPr>
              <a:t>×290=232K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N</a:t>
            </a:r>
            <a:r>
              <a:rPr lang="en-US" altLang="zh-CN" sz="2400" b="1" baseline="-25000"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=k(</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)BG=1.38</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×(15+232) ×10</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6</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=1.35</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-13</a:t>
            </a:r>
            <a:r>
              <a:rPr lang="en-US" altLang="zh-CN" sz="2400" b="1" dirty="0" smtClean="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841" name="公式" r:id="rId3" imgW="20116800" imgH="4267200" progId="Equation.3">
                  <p:embed/>
                </p:oleObj>
              </mc:Choice>
              <mc:Fallback>
                <p:oleObj name="公式" r:id="rId3" imgW="20116800" imgH="4267200" progId="Equation.3">
                  <p:embed/>
                  <p:pic>
                    <p:nvPicPr>
                      <p:cNvPr id="0" name="图片 116840"/>
                      <p:cNvPicPr/>
                      <p:nvPr/>
                    </p:nvPicPr>
                    <p:blipFill>
                      <a:blip r:embed="rId4"/>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ChangeArrowheads="1"/>
          </p:cNvSpPr>
          <p:nvPr/>
        </p:nvSpPr>
        <p:spPr bwMode="auto">
          <a:xfrm>
            <a:off x="391277" y="285463"/>
            <a:ext cx="85241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ts val="3600"/>
              </a:lnSpc>
            </a:pP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某</a:t>
            </a:r>
            <a:r>
              <a:rPr lang="zh-CN" altLang="zh-CN" sz="2400" b="1" dirty="0">
                <a:latin typeface="Times New Roman" panose="02020603050405020304" pitchFamily="18" charset="0"/>
                <a:ea typeface="+mn-ea"/>
                <a:cs typeface="Times New Roman" panose="02020603050405020304" pitchFamily="18" charset="0"/>
              </a:rPr>
              <a:t>接收机前端两级的增益，噪声系数如下图所示</a:t>
            </a:r>
            <a:r>
              <a:rPr lang="zh-CN"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带宽为</a:t>
            </a:r>
            <a:r>
              <a:rPr lang="en-US" altLang="zh-CN" sz="2400" b="1" dirty="0" smtClean="0">
                <a:latin typeface="Times New Roman" panose="02020603050405020304" pitchFamily="18" charset="0"/>
                <a:ea typeface="+mn-ea"/>
                <a:cs typeface="Times New Roman" panose="02020603050405020304" pitchFamily="18" charset="0"/>
              </a:rPr>
              <a:t>B=30kHz</a:t>
            </a:r>
            <a:r>
              <a:rPr lang="zh-CN" altLang="en-US" sz="2400" b="1" dirty="0" smtClean="0">
                <a:latin typeface="Times New Roman" panose="02020603050405020304" pitchFamily="18" charset="0"/>
                <a:ea typeface="+mn-ea"/>
                <a:cs typeface="Times New Roman" panose="02020603050405020304" pitchFamily="18" charset="0"/>
              </a:rPr>
              <a:t>。某天线等效噪声温度</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smtClean="0">
                <a:latin typeface="Times New Roman" panose="02020603050405020304" pitchFamily="18" charset="0"/>
                <a:ea typeface="+mn-ea"/>
                <a:cs typeface="Times New Roman" panose="02020603050405020304" pitchFamily="18" charset="0"/>
              </a:rPr>
              <a:t>A</a:t>
            </a:r>
            <a:r>
              <a:rPr lang="en-US" altLang="zh-CN" sz="2400" b="1" dirty="0" smtClean="0">
                <a:latin typeface="Times New Roman" panose="02020603050405020304" pitchFamily="18" charset="0"/>
                <a:ea typeface="+mn-ea"/>
                <a:cs typeface="Times New Roman" panose="02020603050405020304" pitchFamily="18" charset="0"/>
              </a:rPr>
              <a:t>=250K</a:t>
            </a:r>
            <a:r>
              <a:rPr lang="zh-CN" altLang="en-US" sz="2400" b="1" dirty="0" smtClean="0">
                <a:latin typeface="Times New Roman" panose="02020603050405020304" pitchFamily="18" charset="0"/>
                <a:ea typeface="+mn-ea"/>
                <a:cs typeface="Times New Roman" panose="02020603050405020304" pitchFamily="18" charset="0"/>
              </a:rPr>
              <a:t>。为获得输出信噪比</a:t>
            </a:r>
            <a:r>
              <a:rPr lang="en-US" altLang="zh-CN" sz="2400" b="1" dirty="0" smtClean="0">
                <a:latin typeface="Times New Roman" panose="02020603050405020304" pitchFamily="18" charset="0"/>
                <a:ea typeface="+mn-ea"/>
                <a:cs typeface="Times New Roman" panose="02020603050405020304" pitchFamily="18" charset="0"/>
              </a:rPr>
              <a:t>(SNR)</a:t>
            </a:r>
            <a:r>
              <a:rPr lang="en-US" altLang="zh-CN" sz="2400" b="1" baseline="-25000" dirty="0" err="1" smtClean="0">
                <a:latin typeface="Times New Roman" panose="02020603050405020304" pitchFamily="18" charset="0"/>
                <a:ea typeface="+mn-ea"/>
                <a:cs typeface="Times New Roman" panose="02020603050405020304" pitchFamily="18" charset="0"/>
              </a:rPr>
              <a:t>o,min</a:t>
            </a:r>
            <a:r>
              <a:rPr lang="en-US" altLang="zh-CN" sz="2400" b="1" dirty="0" smtClean="0">
                <a:latin typeface="Times New Roman" panose="02020603050405020304" pitchFamily="18" charset="0"/>
                <a:ea typeface="+mn-ea"/>
                <a:cs typeface="Times New Roman" panose="02020603050405020304" pitchFamily="18" charset="0"/>
              </a:rPr>
              <a:t>=20dB</a:t>
            </a:r>
            <a:r>
              <a:rPr lang="zh-CN" altLang="en-US" sz="2400" b="1" dirty="0" smtClean="0">
                <a:latin typeface="Times New Roman" panose="02020603050405020304" pitchFamily="18" charset="0"/>
                <a:ea typeface="+mn-ea"/>
                <a:cs typeface="Times New Roman" panose="02020603050405020304" pitchFamily="18" charset="0"/>
              </a:rPr>
              <a:t>，求接收机的最小输入电平</a:t>
            </a:r>
            <a:r>
              <a:rPr lang="en-US" altLang="zh-CN" sz="2400" b="1" dirty="0" err="1" smtClean="0">
                <a:latin typeface="Times New Roman" panose="02020603050405020304" pitchFamily="18" charset="0"/>
                <a:ea typeface="+mn-ea"/>
                <a:cs typeface="Times New Roman" panose="02020603050405020304" pitchFamily="18" charset="0"/>
              </a:rPr>
              <a:t>P</a:t>
            </a:r>
            <a:r>
              <a:rPr lang="en-US" altLang="zh-CN" sz="2400" b="1" baseline="-25000" dirty="0" err="1" smtClean="0">
                <a:latin typeface="Times New Roman" panose="02020603050405020304" pitchFamily="18" charset="0"/>
                <a:ea typeface="+mn-ea"/>
                <a:cs typeface="Times New Roman" panose="02020603050405020304" pitchFamily="18" charset="0"/>
              </a:rPr>
              <a:t>in,min</a:t>
            </a:r>
            <a:r>
              <a:rPr lang="zh-CN" altLang="en-US" sz="2400" b="1" dirty="0" smtClean="0">
                <a:latin typeface="Times New Roman" panose="02020603050405020304" pitchFamily="18" charset="0"/>
                <a:ea typeface="+mn-ea"/>
                <a:cs typeface="Times New Roman" panose="02020603050405020304" pitchFamily="18" charset="0"/>
              </a:rPr>
              <a:t>为多少？</a:t>
            </a:r>
            <a:endParaRPr lang="zh-CN" altLang="zh-CN" sz="2400" b="1" dirty="0">
              <a:latin typeface="Times New Roman" panose="02020603050405020304" pitchFamily="18" charset="0"/>
              <a:ea typeface="+mn-ea"/>
              <a:cs typeface="Times New Roman" panose="02020603050405020304" pitchFamily="18" charset="0"/>
            </a:endParaRPr>
          </a:p>
        </p:txBody>
      </p:sp>
      <p:pic>
        <p:nvPicPr>
          <p:cNvPr id="57361"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794663"/>
            <a:ext cx="669766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Rectangle 21"/>
          <p:cNvSpPr>
            <a:spLocks noChangeArrowheads="1"/>
          </p:cNvSpPr>
          <p:nvPr/>
        </p:nvSpPr>
        <p:spPr bwMode="auto">
          <a:xfrm>
            <a:off x="609600" y="367652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solidFill>
                  <a:srgbClr val="0000FF"/>
                </a:solidFill>
                <a:latin typeface="楷体_GB2312" pitchFamily="1" charset="-122"/>
              </a:rPr>
              <a:t>解：</a:t>
            </a:r>
            <a:r>
              <a:rPr lang="zh-CN" altLang="zh-CN" sz="2400" b="1" dirty="0">
                <a:latin typeface="楷体_GB2312" pitchFamily="1" charset="-122"/>
              </a:rPr>
              <a:t>将增益、噪声系数的dB值换成线性值为</a:t>
            </a:r>
            <a:endParaRPr lang="zh-CN" altLang="zh-CN" sz="2400" b="1" dirty="0">
              <a:latin typeface="楷体_GB2312" pitchFamily="1" charset="-122"/>
            </a:endParaRPr>
          </a:p>
        </p:txBody>
      </p:sp>
      <p:sp>
        <p:nvSpPr>
          <p:cNvPr id="2" name="文本框 1"/>
          <p:cNvSpPr txBox="1"/>
          <p:nvPr/>
        </p:nvSpPr>
        <p:spPr>
          <a:xfrm>
            <a:off x="1219200" y="4241869"/>
            <a:ext cx="7391400"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G</a:t>
            </a:r>
            <a:r>
              <a:rPr lang="en-US" altLang="zh-CN" sz="2400" baseline="-25000" dirty="0" smtClean="0">
                <a:latin typeface="Times New Roman" panose="02020603050405020304" pitchFamily="18" charset="0"/>
                <a:cs typeface="Times New Roman" panose="02020603050405020304" pitchFamily="18" charset="0"/>
              </a:rPr>
              <a:t>P1</a:t>
            </a:r>
            <a:r>
              <a:rPr lang="en-US" altLang="zh-CN" sz="2400" dirty="0" smtClean="0">
                <a:latin typeface="Times New Roman" panose="02020603050405020304" pitchFamily="18" charset="0"/>
                <a:cs typeface="Times New Roman" panose="02020603050405020304" pitchFamily="18" charset="0"/>
              </a:rPr>
              <a:t>=10dB    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NF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=2dB       F</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=1.58</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NF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=4dB      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=2.51</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43000" y="5096312"/>
            <a:ext cx="3733800" cy="461665"/>
          </a:xfrm>
          <a:prstGeom prst="rect">
            <a:avLst/>
          </a:prstGeom>
          <a:noFill/>
        </p:spPr>
        <p:txBody>
          <a:bodyPr wrap="square" rtlCol="0">
            <a:spAutoFit/>
          </a:bodyPr>
          <a:lstStyle/>
          <a:p>
            <a:r>
              <a:rPr lang="zh-CN" altLang="en-US" sz="2400" b="1" dirty="0">
                <a:latin typeface="楷体_GB2312" pitchFamily="1" charset="-122"/>
              </a:rPr>
              <a:t>接收机的噪声系数</a:t>
            </a:r>
            <a:r>
              <a:rPr lang="en-US" altLang="zh-CN" sz="2400" b="1" dirty="0">
                <a:latin typeface="楷体_GB2312" pitchFamily="1" charset="-122"/>
              </a:rPr>
              <a:t>F</a:t>
            </a:r>
            <a:endParaRPr lang="zh-CN" altLang="en-US" sz="2400" b="1" dirty="0">
              <a:latin typeface="楷体_GB2312" pitchFamily="1" charset="-122"/>
            </a:endParaRPr>
          </a:p>
        </p:txBody>
      </p:sp>
      <mc:AlternateContent xmlns:mc="http://schemas.openxmlformats.org/markup-compatibility/2006">
        <mc:Choice xmlns:a14="http://schemas.microsoft.com/office/drawing/2010/main" Requires="a14">
          <p:sp>
            <p:nvSpPr>
              <p:cNvPr id="4" name="文本框 3"/>
              <p:cNvSpPr txBox="1"/>
              <p:nvPr/>
            </p:nvSpPr>
            <p:spPr>
              <a:xfrm>
                <a:off x="2329238" y="5610731"/>
                <a:ext cx="4648200" cy="1190519"/>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den>
                    </m:f>
                  </m:oMath>
                </a14:m>
                <a:r>
                  <a:rPr lang="en-US" altLang="zh-CN" sz="2400" dirty="0" smtClean="0"/>
                  <a:t>……</a:t>
                </a:r>
                <a:endParaRPr lang="en-US" altLang="zh-CN" sz="2400" dirty="0"/>
              </a:p>
              <a:p>
                <a:r>
                  <a:rPr lang="en-US" altLang="zh-CN" sz="2400" dirty="0" smtClean="0"/>
                  <a:t>    =1.58+</a:t>
                </a:r>
                <a14:m>
                  <m:oMath xmlns:m="http://schemas.openxmlformats.org/officeDocument/2006/math">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2.51</m:t>
                        </m:r>
                        <m:r>
                          <a:rPr lang="en-US" altLang="zh-CN" sz="2400" i="1">
                            <a:latin typeface="Cambria Math" panose="02040503050406030204" pitchFamily="18" charset="0"/>
                          </a:rPr>
                          <m:t>−1</m:t>
                        </m:r>
                      </m:num>
                      <m:den>
                        <m:r>
                          <a:rPr lang="en-US" altLang="zh-CN" sz="2400" b="0" i="1" smtClean="0">
                            <a:latin typeface="Cambria Math" panose="02040503050406030204" pitchFamily="18" charset="0"/>
                          </a:rPr>
                          <m:t>10</m:t>
                        </m:r>
                      </m:den>
                    </m:f>
                  </m:oMath>
                </a14:m>
                <a:r>
                  <a:rPr lang="en-US" altLang="zh-CN" sz="2400" dirty="0" smtClean="0"/>
                  <a:t>=1.73</a:t>
                </a:r>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2329238" y="5610731"/>
                <a:ext cx="4648200" cy="1190519"/>
              </a:xfrm>
              <a:prstGeom prst="rect">
                <a:avLst/>
              </a:prstGeom>
              <a:blipFill rotWithShape="0">
                <a:blip r:embed="rId2"/>
                <a:stretch>
                  <a:fillRect b="-3571"/>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6477000" y="5867400"/>
            <a:ext cx="16764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NF=2.38dB</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9"/>
          <p:cNvSpPr>
            <a:spLocks noChangeArrowheads="1"/>
          </p:cNvSpPr>
          <p:nvPr/>
        </p:nvSpPr>
        <p:spPr bwMode="auto">
          <a:xfrm>
            <a:off x="500856" y="519906"/>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等效</a:t>
            </a:r>
            <a:r>
              <a:rPr lang="zh-CN" altLang="zh-CN" sz="2800" b="1" dirty="0" smtClean="0"/>
              <a:t>噪声温度</a:t>
            </a:r>
            <a:endParaRPr lang="zh-CN" altLang="zh-CN" sz="2800" b="1" dirty="0"/>
          </a:p>
        </p:txBody>
      </p:sp>
      <p:sp>
        <p:nvSpPr>
          <p:cNvPr id="58378" name="Rectangle 10"/>
          <p:cNvSpPr>
            <a:spLocks noChangeArrowheads="1"/>
          </p:cNvSpPr>
          <p:nvPr/>
        </p:nvSpPr>
        <p:spPr bwMode="auto">
          <a:xfrm>
            <a:off x="562524" y="3759949"/>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接收机最低输入电平</a:t>
            </a:r>
            <a:endParaRPr lang="zh-CN" altLang="zh-CN" sz="2400" b="1" dirty="0"/>
          </a:p>
        </p:txBody>
      </p:sp>
      <p:sp>
        <p:nvSpPr>
          <p:cNvPr id="58379" name="Rectangle 11"/>
          <p:cNvSpPr>
            <a:spLocks noChangeArrowheads="1"/>
          </p:cNvSpPr>
          <p:nvPr/>
        </p:nvSpPr>
        <p:spPr bwMode="auto">
          <a:xfrm>
            <a:off x="533400" y="168354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基底噪声为</a:t>
            </a:r>
            <a:endParaRPr lang="zh-CN" altLang="zh-CN" sz="2400" b="1" dirty="0"/>
          </a:p>
        </p:txBody>
      </p:sp>
      <p:sp>
        <p:nvSpPr>
          <p:cNvPr id="3" name="文本框 2"/>
          <p:cNvSpPr txBox="1"/>
          <p:nvPr/>
        </p:nvSpPr>
        <p:spPr>
          <a:xfrm>
            <a:off x="1956106" y="1141561"/>
            <a:ext cx="4456112"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=211.9K</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05000" y="2247752"/>
            <a:ext cx="6781800" cy="1434047"/>
          </a:xfrm>
          <a:prstGeom prst="rect">
            <a:avLst/>
          </a:prstGeom>
          <a:noFill/>
        </p:spPr>
        <p:txBody>
          <a:bodyPr wrap="square" rtlCol="0">
            <a:spAutoFit/>
          </a:bodyPr>
          <a:lstStyle/>
          <a:p>
            <a:pPr>
              <a:lnSpc>
                <a:spcPts val="3600"/>
              </a:lnSpc>
            </a:pPr>
            <a:r>
              <a:rPr lang="en-US" altLang="zh-CN" sz="2400" dirty="0" smtClean="0">
                <a:latin typeface="Times New Roman" panose="02020603050405020304" pitchFamily="18" charset="0"/>
                <a:cs typeface="Times New Roman" panose="02020603050405020304" pitchFamily="18" charset="0"/>
              </a:rPr>
              <a:t>F</a:t>
            </a:r>
            <a:r>
              <a:rPr lang="en-US" altLang="zh-CN" sz="2400" baseline="-25000"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=10lgk(</a:t>
            </a:r>
            <a:r>
              <a:rPr lang="en-US" altLang="zh-CN" sz="2400" dirty="0" err="1" smtClean="0">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A</a:t>
            </a:r>
            <a:r>
              <a:rPr lang="en-US" altLang="zh-CN" sz="2400" dirty="0" err="1" smtClean="0">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)+10lgB</a:t>
            </a:r>
            <a:endParaRPr lang="en-US" altLang="zh-CN" sz="2400" dirty="0" smtClean="0">
              <a:latin typeface="Times New Roman" panose="02020603050405020304" pitchFamily="18" charset="0"/>
              <a:cs typeface="Times New Roman" panose="02020603050405020304" pitchFamily="18" charset="0"/>
            </a:endParaRPr>
          </a:p>
          <a:p>
            <a:pPr>
              <a:lnSpc>
                <a:spcPts val="36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10lg[1.38×10</a:t>
            </a:r>
            <a:r>
              <a:rPr lang="en-US" altLang="zh-CN" sz="2400" baseline="30000" dirty="0" smtClean="0">
                <a:latin typeface="Times New Roman" panose="02020603050405020304" pitchFamily="18" charset="0"/>
                <a:cs typeface="Times New Roman" panose="02020603050405020304" pitchFamily="18" charset="0"/>
              </a:rPr>
              <a:t>-23</a:t>
            </a:r>
            <a:r>
              <a:rPr lang="en-US" altLang="zh-CN" sz="2400" dirty="0" smtClean="0">
                <a:latin typeface="Times New Roman" panose="02020603050405020304" pitchFamily="18" charset="0"/>
                <a:cs typeface="Times New Roman" panose="02020603050405020304" pitchFamily="18" charset="0"/>
              </a:rPr>
              <a:t>×(250+211.9)]+10lg30000</a:t>
            </a:r>
            <a:endParaRPr lang="en-US" altLang="zh-CN" sz="2400" dirty="0" smtClean="0">
              <a:latin typeface="Times New Roman" panose="02020603050405020304" pitchFamily="18" charset="0"/>
              <a:cs typeface="Times New Roman" panose="02020603050405020304" pitchFamily="18" charset="0"/>
            </a:endParaRPr>
          </a:p>
          <a:p>
            <a:pPr>
              <a:lnSpc>
                <a:spcPts val="3600"/>
              </a:lnSpc>
            </a:pPr>
            <a:r>
              <a:rPr lang="en-US" altLang="zh-CN" sz="2400" dirty="0" smtClean="0">
                <a:latin typeface="Times New Roman" panose="02020603050405020304" pitchFamily="18" charset="0"/>
                <a:cs typeface="Times New Roman" panose="02020603050405020304" pitchFamily="18" charset="0"/>
              </a:rPr>
              <a:t>   =-157.1dBW=-127.1dBm</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62000" y="4326325"/>
            <a:ext cx="8610600" cy="506998"/>
          </a:xfrm>
          <a:prstGeom prst="rect">
            <a:avLst/>
          </a:prstGeom>
          <a:noFill/>
        </p:spPr>
        <p:txBody>
          <a:bodyPr wrap="square" rtlCol="0">
            <a:spAutoFit/>
          </a:bodyPr>
          <a:lstStyle/>
          <a:p>
            <a:pPr>
              <a:lnSpc>
                <a:spcPts val="3600"/>
              </a:lnSpc>
            </a:pPr>
            <a:r>
              <a:rPr lang="en-US" altLang="zh-CN" sz="2400" i="1"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in,min</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SNR</a:t>
            </a:r>
            <a:r>
              <a:rPr lang="en-US" altLang="zh-CN" sz="2400" dirty="0">
                <a:latin typeface="Times New Roman" panose="02020603050405020304" pitchFamily="18" charset="0"/>
                <a:cs typeface="Times New Roman" panose="02020603050405020304" pitchFamily="18" charset="0"/>
              </a:rPr>
              <a:t>)</a:t>
            </a:r>
            <a:r>
              <a:rPr lang="en-US" altLang="zh-CN" sz="2400" baseline="-25000" dirty="0" err="1">
                <a:latin typeface="Times New Roman" panose="02020603050405020304" pitchFamily="18" charset="0"/>
                <a:cs typeface="Times New Roman" panose="02020603050405020304" pitchFamily="18" charset="0"/>
              </a:rPr>
              <a:t>o,min</a:t>
            </a:r>
            <a:r>
              <a:rPr lang="en-US" altLang="zh-CN" sz="2400" dirty="0">
                <a:latin typeface="Times New Roman" panose="02020603050405020304" pitchFamily="18" charset="0"/>
                <a:cs typeface="Times New Roman" panose="02020603050405020304" pitchFamily="18" charset="0"/>
              </a:rPr>
              <a:t>=-127.1+20=-107.1dBm=1.9×10</a:t>
            </a:r>
            <a:r>
              <a:rPr lang="en-US" altLang="zh-CN" sz="2400" baseline="30000" dirty="0">
                <a:latin typeface="Times New Roman" panose="02020603050405020304" pitchFamily="18" charset="0"/>
                <a:cs typeface="Times New Roman" panose="02020603050405020304" pitchFamily="18" charset="0"/>
              </a:rPr>
              <a:t>-11</a:t>
            </a:r>
            <a:r>
              <a:rPr lang="en-US" altLang="zh-CN" sz="2400" dirty="0">
                <a:latin typeface="Times New Roman" panose="02020603050405020304" pitchFamily="18" charset="0"/>
                <a:cs typeface="Times New Roman" panose="02020603050405020304" pitchFamily="18" charset="0"/>
              </a:rPr>
              <a:t>mW</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smtClean="0">
                <a:latin typeface="Times New Roman" panose="02020603050405020304" pitchFamily="18" charset="0"/>
                <a:cs typeface="Times New Roman" panose="02020603050405020304" pitchFamily="18" charset="0"/>
              </a:rPr>
              <a:t>通过幂级数推导出非线性的一些表现（单音输出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 等、双音输出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，交叉调制</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gn="just">
              <a:lnSpc>
                <a:spcPts val="4400"/>
              </a:lnSpc>
            </a:pPr>
            <a:r>
              <a:rPr lang="zh-CN" altLang="en-US" b="1" dirty="0">
                <a:latin typeface="Times New Roman" panose="02020603050405020304" pitchFamily="18" charset="0"/>
                <a:cs typeface="Times New Roman" panose="02020603050405020304" pitchFamily="18" charset="0"/>
              </a:rPr>
              <a:t>三</a:t>
            </a:r>
            <a:r>
              <a:rPr lang="zh-CN" altLang="en-US" b="1" dirty="0" smtClean="0">
                <a:latin typeface="Times New Roman" panose="02020603050405020304" pitchFamily="18" charset="0"/>
                <a:cs typeface="Times New Roman" panose="02020603050405020304" pitchFamily="18" charset="0"/>
              </a:rPr>
              <a:t>阶交调输出与交叉点关系</a:t>
            </a:r>
            <a:endParaRPr lang="en-US" altLang="zh-CN" b="1" dirty="0" smtClean="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smtClean="0">
              <a:latin typeface="Times New Roman" panose="02020603050405020304" pitchFamily="18" charset="0"/>
              <a:cs typeface="Times New Roman" panose="02020603050405020304" pitchFamily="18" charset="0"/>
            </a:endParaRPr>
          </a:p>
          <a:p>
            <a:pPr algn="just">
              <a:lnSpc>
                <a:spcPts val="4400"/>
              </a:lnSpc>
            </a:pPr>
            <a:r>
              <a:rPr lang="zh-CN" altLang="en-US" b="1" dirty="0" smtClean="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dirty="0"/>
          </a:p>
        </p:txBody>
      </p:sp>
      <p:graphicFrame>
        <p:nvGraphicFramePr>
          <p:cNvPr id="6" name="Object 8"/>
          <p:cNvGraphicFramePr>
            <a:graphicFrameLocks noChangeAspect="1"/>
          </p:cNvGraphicFramePr>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28" name="Equation" r:id="rId1" imgW="2120900" imgH="215900" progId="Equation.3">
                  <p:embed/>
                </p:oleObj>
              </mc:Choice>
              <mc:Fallback>
                <p:oleObj name="Equation" r:id="rId1" imgW="2120900" imgH="2159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用</a:t>
            </a:r>
            <a:r>
              <a:rPr lang="zh-CN" altLang="zh-CN" sz="2400" b="1" dirty="0">
                <a:latin typeface="Times New Roman" panose="02020603050405020304" pitchFamily="18" charset="0"/>
                <a:ea typeface="+mn-ea"/>
                <a:cs typeface="Times New Roman" panose="02020603050405020304" pitchFamily="18" charset="0"/>
              </a:rPr>
              <a:t>频谱仪</a:t>
            </a:r>
            <a:r>
              <a:rPr lang="zh-CN" altLang="zh-CN" sz="2400" b="1" dirty="0" smtClean="0">
                <a:latin typeface="Times New Roman" panose="02020603050405020304" pitchFamily="18" charset="0"/>
                <a:ea typeface="+mn-ea"/>
                <a:cs typeface="Times New Roman" panose="02020603050405020304" pitchFamily="18" charset="0"/>
              </a:rPr>
              <a:t>实测</a:t>
            </a:r>
            <a:r>
              <a:rPr lang="zh-CN" altLang="zh-CN" sz="2400" b="1" dirty="0">
                <a:latin typeface="Times New Roman" panose="02020603050405020304" pitchFamily="18" charset="0"/>
                <a:ea typeface="+mn-ea"/>
                <a:cs typeface="Times New Roman" panose="02020603050405020304" pitchFamily="18" charset="0"/>
              </a:rPr>
              <a:t>放大器</a:t>
            </a:r>
            <a:r>
              <a:rPr lang="en-US" altLang="zh-CN" sz="2400" b="1" dirty="0" smtClean="0">
                <a:latin typeface="Times New Roman" panose="02020603050405020304" pitchFamily="18" charset="0"/>
                <a:ea typeface="+mn-ea"/>
                <a:cs typeface="Times New Roman" panose="02020603050405020304" pitchFamily="18" charset="0"/>
              </a:rPr>
              <a:t>SGA-4563</a:t>
            </a:r>
            <a:r>
              <a:rPr lang="zh-CN" altLang="zh-CN" sz="2400" b="1" dirty="0" smtClean="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a:t>
            </a:r>
            <a:r>
              <a:rPr lang="zh-CN" altLang="zh-CN" sz="2400" b="1" dirty="0" smtClean="0">
                <a:latin typeface="Times New Roman" panose="02020603050405020304" pitchFamily="18" charset="0"/>
                <a:ea typeface="+mn-ea"/>
                <a:cs typeface="Times New Roman" panose="02020603050405020304" pitchFamily="18" charset="0"/>
              </a:rPr>
              <a:t>输出</a:t>
            </a:r>
            <a:r>
              <a:rPr lang="en-US" altLang="zh-CN" sz="2400" b="1" dirty="0" smtClean="0">
                <a:latin typeface="Times New Roman" panose="02020603050405020304" pitchFamily="18" charset="0"/>
                <a:ea typeface="+mn-ea"/>
                <a:cs typeface="Times New Roman" panose="02020603050405020304" pitchFamily="18" charset="0"/>
              </a:rPr>
              <a:t>P</a:t>
            </a:r>
            <a:r>
              <a:rPr lang="en-US" altLang="zh-CN" sz="2400" b="1" baseline="-25000" dirty="0" smtClean="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smtClean="0">
                <a:latin typeface="Times New Roman" panose="02020603050405020304" pitchFamily="18" charset="0"/>
                <a:cs typeface="Times New Roman" panose="02020603050405020304" pitchFamily="18" charset="0"/>
              </a:rPr>
              <a:t>解：</a:t>
            </a:r>
            <a:r>
              <a:rPr lang="en-US" altLang="zh-CN" sz="2400" b="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=0.5*[3P(</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=0.5*[10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3+30]</a:t>
            </a:r>
            <a:endParaRPr lang="en-US" altLang="zh-CN" sz="2400" b="1" dirty="0" smtClean="0">
              <a:latin typeface="Times New Roman" panose="02020603050405020304" pitchFamily="18" charset="0"/>
              <a:cs typeface="Times New Roman" panose="02020603050405020304" pitchFamily="18" charset="0"/>
            </a:endParaRP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a:t>
            </a:r>
            <a:r>
              <a:rPr lang="zh-CN" altLang="en-US" sz="4000" dirty="0" smtClean="0">
                <a:latin typeface="微软雅黑" panose="020B0503020204020204" pitchFamily="34" charset="-122"/>
                <a:ea typeface="微软雅黑" panose="020B0503020204020204" pitchFamily="34" charset="-122"/>
              </a:rPr>
              <a:t>章 混频器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smtClean="0">
                <a:latin typeface="Times New Roman" panose="02020603050405020304" pitchFamily="18" charset="0"/>
                <a:cs typeface="Times New Roman" panose="02020603050405020304" pitchFamily="18" charset="0"/>
              </a:rPr>
              <a:t>会规划收发信机中混频器的本振的频率范围；</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镜频干扰对系统的影响，镜频信号如何计算？</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混频器的干扰（镜频干扰、交叉调制、互相调制干扰、本振与射频的组合频率干扰）；</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smtClean="0">
                <a:cs typeface="Times New Roman" panose="02020603050405020304" pitchFamily="18" charset="0"/>
              </a:rPr>
              <a:t>（</a:t>
            </a: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endParaRPr lang="zh-CN" altLang="en-US" sz="4000" b="1" dirty="0">
              <a:solidFill>
                <a:srgbClr val="552579"/>
              </a:solidFill>
              <a:latin typeface="微软雅黑" panose="020B0503020204020204" pitchFamily="34" charset="-122"/>
              <a:ea typeface="微软雅黑" panose="020B0503020204020204" pitchFamily="34" charset="-122"/>
            </a:endParaRPr>
          </a:p>
        </p:txBody>
      </p:sp>
      <p:pic>
        <p:nvPicPr>
          <p:cNvPr id="2053"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b="19118"/>
          <a:stretch>
            <a:fillRect/>
          </a:stretch>
        </p:blipFill>
        <p:spPr bwMode="auto">
          <a:xfrm>
            <a:off x="990200" y="1805751"/>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pic>
      <p:grpSp>
        <p:nvGrpSpPr>
          <p:cNvPr id="2" name="Group 7"/>
          <p:cNvGrpSpPr/>
          <p:nvPr/>
        </p:nvGrpSpPr>
        <p:grpSpPr bwMode="auto">
          <a:xfrm>
            <a:off x="147237" y="3029713"/>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endParaRPr lang="zh-CN" altLang="en-US" sz="2000" dirty="0"/>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731687" y="1786702"/>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543399"/>
            <a:ext cx="1752600" cy="461665"/>
          </a:xfrm>
          <a:prstGeom prst="rect">
            <a:avLst/>
          </a:prstGeom>
          <a:noFill/>
        </p:spPr>
        <p:txBody>
          <a:bodyPr wrap="square" rtlCol="0">
            <a:spAutoFit/>
          </a:bodyPr>
          <a:lstStyle/>
          <a:p>
            <a:r>
              <a:rPr lang="zh-CN" altLang="en-US" sz="2400" b="1" dirty="0" smtClean="0">
                <a:solidFill>
                  <a:srgbClr val="FF0000"/>
                </a:solidFill>
              </a:rPr>
              <a:t>非线性电路</a:t>
            </a:r>
            <a:endParaRPr lang="zh-CN" altLang="en-US" sz="2400" b="1" dirty="0">
              <a:solidFill>
                <a:srgbClr val="FF0000"/>
              </a:solidFill>
            </a:endParaRPr>
          </a:p>
        </p:txBody>
      </p:sp>
      <p:cxnSp>
        <p:nvCxnSpPr>
          <p:cNvPr id="6" name="直接箭头连接符 5"/>
          <p:cNvCxnSpPr/>
          <p:nvPr/>
        </p:nvCxnSpPr>
        <p:spPr>
          <a:xfrm flipH="1" flipV="1">
            <a:off x="5039912" y="3225176"/>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nvGraphicFramePr>
        <p:xfrm>
          <a:off x="5344712" y="1594132"/>
          <a:ext cx="3539323" cy="2354112"/>
        </p:xfrm>
        <a:graphic>
          <a:graphicData uri="http://schemas.openxmlformats.org/presentationml/2006/ole">
            <mc:AlternateContent xmlns:mc="http://schemas.openxmlformats.org/markup-compatibility/2006">
              <mc:Choice xmlns:v="urn:schemas-microsoft-com:vml" Requires="v">
                <p:oleObj spid="_x0000_s125984" name="Visio" r:id="rId2" imgW="1864995" imgH="1240790" progId="Visio.Drawing.11">
                  <p:embed/>
                </p:oleObj>
              </mc:Choice>
              <mc:Fallback>
                <p:oleObj name="Visio" r:id="rId2" imgW="1864995" imgH="1240790" progId="Visio.Drawing.11">
                  <p:embed/>
                  <p:pic>
                    <p:nvPicPr>
                      <p:cNvPr id="0" name="Object 13"/>
                      <p:cNvPicPr>
                        <a:picLocks noChangeAspect="1" noChangeArrowheads="1"/>
                      </p:cNvPicPr>
                      <p:nvPr/>
                    </p:nvPicPr>
                    <p:blipFill>
                      <a:blip r:embed="rId3"/>
                      <a:srcRect/>
                      <a:stretch>
                        <a:fillRect/>
                      </a:stretch>
                    </p:blipFill>
                    <p:spPr bwMode="auto">
                      <a:xfrm>
                        <a:off x="5344712" y="1594132"/>
                        <a:ext cx="3539323" cy="2354112"/>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endParaRPr lang="zh-CN" altLang="en-US" sz="4000" b="1" dirty="0">
              <a:solidFill>
                <a:srgbClr val="552579"/>
              </a:solidFill>
              <a:latin typeface="微软雅黑" panose="020B0503020204020204" pitchFamily="34" charset="-122"/>
              <a:ea typeface="微软雅黑" panose="020B0503020204020204" pitchFamily="34" charset="-122"/>
            </a:endParaRP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smtClean="0">
                <a:solidFill>
                  <a:srgbClr val="0000CC"/>
                </a:solidFill>
              </a:rPr>
              <a:t>射频、中频功率间的变频损耗或增益；</a:t>
            </a:r>
            <a:endParaRPr lang="zh-CN" altLang="en-US" sz="2800" b="1" dirty="0" smtClean="0">
              <a:solidFill>
                <a:srgbClr val="0000CC"/>
              </a:solidFill>
            </a:endParaRPr>
          </a:p>
          <a:p>
            <a:pPr>
              <a:buFont typeface="Wingdings" panose="05000000000000000000" pitchFamily="2" charset="2"/>
              <a:buNone/>
            </a:pPr>
            <a:endParaRPr lang="zh-CN" altLang="en-US" sz="2800" b="1" dirty="0" smtClean="0"/>
          </a:p>
        </p:txBody>
      </p:sp>
      <p:graphicFrame>
        <p:nvGraphicFramePr>
          <p:cNvPr id="399364" name="Object 4"/>
          <p:cNvGraphicFramePr>
            <a:graphicFrameLocks noGrp="1" noChangeAspect="1"/>
          </p:cNvGraphicFramePr>
          <p:nvPr>
            <p:ph sz="quarter" idx="2"/>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7008" name="公式" r:id="rId1" imgW="3822700" imgH="482600" progId="Equation.3">
                  <p:embed/>
                </p:oleObj>
              </mc:Choice>
              <mc:Fallback>
                <p:oleObj name="公式" r:id="rId1" imgW="3822700" imgH="482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endParaRPr lang="zh-CN" altLang="en-US" sz="2400" b="0" dirty="0"/>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smtClean="0">
                <a:solidFill>
                  <a:srgbClr val="0000CC"/>
                </a:solidFill>
                <a:cs typeface="Times New Roman" panose="02020603050405020304" pitchFamily="18" charset="0"/>
              </a:rPr>
              <a:t>噪声系数</a:t>
            </a:r>
            <a:r>
              <a:rPr lang="en-US" altLang="zh-CN" dirty="0" smtClean="0">
                <a:solidFill>
                  <a:srgbClr val="0000CC"/>
                </a:solidFill>
                <a:cs typeface="Times New Roman" panose="02020603050405020304" pitchFamily="18" charset="0"/>
              </a:rPr>
              <a:t>F</a:t>
            </a:r>
            <a:r>
              <a:rPr lang="zh-CN" altLang="en-US" dirty="0" smtClean="0">
                <a:solidFill>
                  <a:srgbClr val="0000CC"/>
                </a:solidFill>
                <a:latin typeface="+mn-lt"/>
                <a:ea typeface="+mn-ea"/>
              </a:rPr>
              <a:t>；</a:t>
            </a:r>
            <a:endParaRPr lang="zh-CN" altLang="en-US" dirty="0">
              <a:solidFill>
                <a:srgbClr val="0000CC"/>
              </a:solidFill>
              <a:latin typeface="+mn-lt"/>
              <a:ea typeface="+mn-ea"/>
            </a:endParaRP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a:t>
            </a:r>
            <a:r>
              <a:rPr lang="zh-CN" altLang="en-US" sz="2400" b="0" dirty="0" smtClean="0"/>
              <a:t>场合。</a:t>
            </a:r>
            <a:endParaRPr lang="zh-CN" altLang="en-US" sz="2400" b="0" dirty="0"/>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smtClean="0">
                <a:solidFill>
                  <a:srgbClr val="0000CC"/>
                </a:solidFill>
              </a:rPr>
              <a:t>本振信号与射频端口之间的隔离度；</a:t>
            </a:r>
            <a:endParaRPr lang="zh-CN" altLang="en-US" sz="2800" b="1" kern="0" dirty="0" smtClean="0">
              <a:solidFill>
                <a:srgbClr val="0000CC"/>
              </a:solidFill>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621985" y="609600"/>
            <a:ext cx="768381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00CC"/>
              </a:buClr>
              <a:buSzPct val="100000"/>
              <a:buFont typeface="Wingdings" panose="05000000000000000000" pitchFamily="2" charset="2"/>
              <a:buChar char="Ø"/>
            </a:pPr>
            <a:r>
              <a:rPr lang="zh-CN" altLang="en-US" dirty="0" smtClean="0">
                <a:solidFill>
                  <a:srgbClr val="0000CC"/>
                </a:solidFill>
                <a:latin typeface="+mn-lt"/>
                <a:ea typeface="+mn-ea"/>
              </a:rPr>
              <a:t>非线性，通常用变频压缩和交调失真来描述；</a:t>
            </a:r>
            <a:endParaRPr lang="zh-CN" altLang="en-US" dirty="0">
              <a:solidFill>
                <a:srgbClr val="0000CC"/>
              </a:solidFill>
              <a:latin typeface="+mn-lt"/>
              <a:ea typeface="+mn-ea"/>
            </a:endParaRPr>
          </a:p>
        </p:txBody>
      </p:sp>
      <p:pic>
        <p:nvPicPr>
          <p:cNvPr id="40243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00162" y="1213777"/>
            <a:ext cx="5756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p:nvPr/>
        </p:nvGrpSpPr>
        <p:grpSpPr bwMode="auto">
          <a:xfrm>
            <a:off x="7092950" y="1718307"/>
            <a:ext cx="1595438" cy="1044575"/>
            <a:chOff x="4468" y="1480"/>
            <a:chExt cx="1005" cy="658"/>
          </a:xfrm>
        </p:grpSpPr>
        <p:pic>
          <p:nvPicPr>
            <p:cNvPr id="1332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r="9450"/>
            <a:stretch>
              <a:fillRect/>
            </a:stretch>
          </p:blipFill>
          <p:spPr bwMode="auto">
            <a:xfrm>
              <a:off x="4604" y="1706"/>
              <a:ext cx="8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 Box 7"/>
            <p:cNvSpPr txBox="1">
              <a:spLocks noChangeArrowheads="1"/>
            </p:cNvSpPr>
            <p:nvPr/>
          </p:nvSpPr>
          <p:spPr bwMode="auto">
            <a:xfrm>
              <a:off x="4468" y="1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会产生</a:t>
              </a:r>
              <a:endParaRPr lang="zh-CN" altLang="en-US" sz="2000"/>
            </a:p>
          </p:txBody>
        </p:sp>
        <p:sp>
          <p:nvSpPr>
            <p:cNvPr id="13322" name="Text Box 8"/>
            <p:cNvSpPr txBox="1">
              <a:spLocks noChangeArrowheads="1"/>
            </p:cNvSpPr>
            <p:nvPr/>
          </p:nvSpPr>
          <p:spPr bwMode="auto">
            <a:xfrm>
              <a:off x="4558" y="188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频谱分量</a:t>
              </a:r>
              <a:endParaRPr lang="zh-CN" altLang="en-US" sz="2000"/>
            </a:p>
          </p:txBody>
        </p:sp>
      </p:grpSp>
      <p:sp>
        <p:nvSpPr>
          <p:cNvPr id="402442" name="Rectangle 10"/>
          <p:cNvSpPr>
            <a:spLocks noChangeArrowheads="1"/>
          </p:cNvSpPr>
          <p:nvPr/>
        </p:nvSpPr>
        <p:spPr bwMode="auto">
          <a:xfrm>
            <a:off x="615949" y="4762777"/>
            <a:ext cx="8299451" cy="91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lnSpc>
                <a:spcPts val="4400"/>
              </a:lnSpc>
              <a:spcBef>
                <a:spcPct val="20000"/>
              </a:spcBef>
              <a:buClr>
                <a:srgbClr val="0000CC"/>
              </a:buClr>
              <a:buSzPct val="100000"/>
              <a:buFont typeface="Wingdings" panose="05000000000000000000" pitchFamily="2" charset="2"/>
              <a:buChar char="Ø"/>
            </a:pPr>
            <a:r>
              <a:rPr lang="zh-CN" altLang="en-US" dirty="0">
                <a:solidFill>
                  <a:srgbClr val="0000CC"/>
                </a:solidFill>
                <a:latin typeface="Tahoma" panose="020B0604030504040204" pitchFamily="34" charset="0"/>
              </a:rPr>
              <a:t>谐波交调失真、射频和中频端口之间的隔离度、动态范围等；</a:t>
            </a:r>
            <a:endParaRPr lang="zh-CN" altLang="en-US" dirty="0">
              <a:solidFill>
                <a:srgbClr val="0000CC"/>
              </a:solidFill>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linds(horizontal)">
                                      <p:cBhvr>
                                        <p:cTn id="13" dur="1000"/>
                                        <p:tgtEl>
                                          <p:spTgt spid="40243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ppt_x"/>
                                          </p:val>
                                        </p:tav>
                                        <p:tav tm="100000">
                                          <p:val>
                                            <p:strVal val="#ppt_x"/>
                                          </p:val>
                                        </p:tav>
                                      </p:tavLst>
                                    </p:anim>
                                    <p:anim calcmode="lin" valueType="num">
                                      <p:cBhvr additive="base">
                                        <p:cTn id="1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02442">
                                            <p:txEl>
                                              <p:pRg st="0" end="0"/>
                                            </p:txEl>
                                          </p:spTgt>
                                        </p:tgtEl>
                                        <p:attrNameLst>
                                          <p:attrName>style.visibility</p:attrName>
                                        </p:attrNameLst>
                                      </p:cBhvr>
                                      <p:to>
                                        <p:strVal val="visible"/>
                                      </p:to>
                                    </p:set>
                                    <p:anim calcmode="lin" valueType="num">
                                      <p:cBhvr additive="base">
                                        <p:cTn id="24" dur="1000" fill="hold"/>
                                        <p:tgtEl>
                                          <p:spTgt spid="402442">
                                            <p:txEl>
                                              <p:pRg st="0" end="0"/>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4024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719263"/>
            <a:ext cx="8229600" cy="1853753"/>
          </a:xfrm>
        </p:spPr>
        <p:txBody>
          <a:bodyPr/>
          <a:lstStyle/>
          <a:p>
            <a:r>
              <a:rPr lang="zh-CN" altLang="en-US" b="1" dirty="0" smtClean="0">
                <a:latin typeface="Times New Roman" panose="02020603050405020304" pitchFamily="18" charset="0"/>
                <a:cs typeface="Times New Roman" panose="02020603050405020304" pitchFamily="18" charset="0"/>
              </a:rPr>
              <a:t>通信中常用的技术：</a:t>
            </a:r>
            <a:r>
              <a:rPr lang="en-US" altLang="zh-CN" b="1" dirty="0" smtClean="0">
                <a:latin typeface="Times New Roman" panose="02020603050405020304" pitchFamily="18" charset="0"/>
                <a:cs typeface="Times New Roman" panose="02020603050405020304" pitchFamily="18" charset="0"/>
              </a:rPr>
              <a:t>FDMA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TDMA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CDMA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OFDM……</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通信系统模型：</a:t>
            </a:r>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为什么通信系统中需要混频？</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l-GR" altLang="zh-CN" sz="3200" b="1" i="1" dirty="0" smtClean="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graphicFrame>
        <p:nvGraphicFramePr>
          <p:cNvPr id="5" name="Object 5"/>
          <p:cNvGraphicFramePr>
            <a:graphicFrameLocks noChangeAspect="1"/>
          </p:cNvGraphicFramePr>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15" name="Visio" r:id="rId1" imgW="6934200" imgH="1651000" progId="Visio.Drawing.11">
                  <p:embed/>
                </p:oleObj>
              </mc:Choice>
              <mc:Fallback>
                <p:oleObj name="Visio" r:id="rId1" imgW="6934200" imgH="1651000" progId="Visio.Drawing.11">
                  <p:embed/>
                  <p:pic>
                    <p:nvPicPr>
                      <p:cNvPr id="0" name="Object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315416"/>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endParaRPr lang="zh-CN" altLang="en-US" sz="4000" b="1" dirty="0">
              <a:solidFill>
                <a:srgbClr val="55257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zh-CN" altLang="en-US" sz="2400" b="1" dirty="0" smtClean="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的相对大小，我们可以得到</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的中频信号。因此，为了从</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smtClean="0">
                <a:latin typeface="Times New Roman" panose="02020603050405020304" pitchFamily="18" charset="0"/>
                <a:cs typeface="Times New Roman" panose="02020603050405020304" pitchFamily="18" charset="0"/>
              </a:rPr>
              <a:t>=1.89GHz</a:t>
            </a:r>
            <a:r>
              <a:rPr lang="zh-CN" altLang="en-US" sz="2400" b="1" dirty="0" smtClean="0">
                <a:latin typeface="Times New Roman" panose="02020603050405020304" pitchFamily="18" charset="0"/>
                <a:cs typeface="Times New Roman" panose="02020603050405020304" pitchFamily="18" charset="0"/>
              </a:rPr>
              <a:t>产生</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=200MHz</a:t>
            </a:r>
            <a:r>
              <a:rPr lang="zh-CN" altLang="en-US" sz="2400" b="1" dirty="0" smtClean="0">
                <a:latin typeface="Times New Roman" panose="02020603050405020304" pitchFamily="18" charset="0"/>
                <a:cs typeface="Times New Roman" panose="02020603050405020304" pitchFamily="18" charset="0"/>
              </a:rPr>
              <a:t>的中频，我们可以采用</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=1.69GHz</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=2.09GHz</a:t>
            </a:r>
            <a:r>
              <a:rPr lang="zh-CN" altLang="en-US" sz="2400" b="1" dirty="0" smtClean="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&gt;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，则称混频器为地本振注入（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Low-side injection</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&lt;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，则称混频器为高本振注入（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High-side injection</a:t>
            </a:r>
            <a:r>
              <a:rPr lang="zh-CN" altLang="en-US" sz="2400" b="1" dirty="0" smtClean="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smtClean="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因为</a:t>
            </a:r>
            <a:r>
              <a:rPr lang="zh-CN" altLang="en-US" sz="2400" b="1" dirty="0">
                <a:latin typeface="Times New Roman" panose="02020603050405020304" pitchFamily="18" charset="0"/>
                <a:cs typeface="Times New Roman" panose="02020603050405020304" pitchFamily="18" charset="0"/>
              </a:rPr>
              <a:t>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此</a:t>
            </a:r>
            <a:r>
              <a:rPr lang="zh-CN" altLang="en-US" sz="2400" b="1" dirty="0">
                <a:latin typeface="Times New Roman" panose="02020603050405020304" pitchFamily="18" charset="0"/>
                <a:cs typeface="Times New Roman" panose="02020603050405020304" pitchFamily="18" charset="0"/>
              </a:rPr>
              <a:t>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互相调制（</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a:t>
            </a:r>
            <a:r>
              <a:rPr lang="en-US" altLang="zh-CN" sz="4000" b="1" kern="1200" dirty="0" smtClean="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若</a:t>
            </a:r>
            <a:r>
              <a:rPr lang="zh-CN" altLang="en-US" sz="2400" b="1" dirty="0">
                <a:latin typeface="Times New Roman" panose="02020603050405020304" pitchFamily="18" charset="0"/>
                <a:cs typeface="Times New Roman" panose="02020603050405020304" pitchFamily="18" charset="0"/>
              </a:rPr>
              <a:t>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三</a:t>
            </a:r>
            <a:r>
              <a:rPr lang="zh-CN" altLang="en-US" sz="2400" b="1" dirty="0">
                <a:latin typeface="Times New Roman" panose="02020603050405020304" pitchFamily="18" charset="0"/>
                <a:cs typeface="Times New Roman" panose="02020603050405020304" pitchFamily="18" charset="0"/>
              </a:rPr>
              <a:t>阶交调和三阶互调</a:t>
            </a:r>
            <a:r>
              <a:rPr lang="zh-CN" altLang="en-US" sz="2400" b="1" dirty="0" smtClean="0">
                <a:latin typeface="Times New Roman" panose="02020603050405020304" pitchFamily="18" charset="0"/>
                <a:cs typeface="Times New Roman" panose="02020603050405020304" pitchFamily="18" charset="0"/>
              </a:rPr>
              <a:t>都是由非线性的</a:t>
            </a:r>
            <a:r>
              <a:rPr lang="zh-CN" altLang="en-US" sz="2400" b="1" dirty="0">
                <a:latin typeface="Times New Roman" panose="02020603050405020304" pitchFamily="18" charset="0"/>
                <a:cs typeface="Times New Roman" panose="02020603050405020304" pitchFamily="18" charset="0"/>
              </a:rPr>
              <a:t>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000" y="381000"/>
            <a:ext cx="8153400" cy="2400657"/>
          </a:xfrm>
          <a:prstGeom prst="rect">
            <a:avLst/>
          </a:prstGeom>
          <a:noFill/>
        </p:spPr>
        <p:txBody>
          <a:bodyPr wrap="square" rtlCol="0">
            <a:spAutoFit/>
          </a:bodyPr>
          <a:lstStyle/>
          <a:p>
            <a:pPr algn="just">
              <a:lnSpc>
                <a:spcPts val="3600"/>
              </a:lnSpc>
            </a:pP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例：某短波通信机的接收频段为</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2~20MHz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，中心</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smtClean="0">
                <a:solidFill>
                  <a:srgbClr val="0000CC"/>
                </a:solidFill>
                <a:latin typeface="Times New Roman" panose="02020603050405020304" pitchFamily="18" charset="0"/>
                <a:ea typeface="+mn-ea"/>
                <a:cs typeface="Times New Roman" panose="02020603050405020304" pitchFamily="18" charset="0"/>
              </a:rPr>
              <a:t>I</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=10.7MHz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，附近有两个强干扰信号</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=8.5MHz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=11.7MHz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，当接收机正在接收</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R</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=5.3MHz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的信号时，试问</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和</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能否进入接收机的中频通道形成干扰？并说明这是什么干扰？</a:t>
            </a:r>
            <a:endParaRPr lang="zh-CN" altLang="en-US" sz="2400" b="1" dirty="0">
              <a:solidFill>
                <a:srgbClr val="0000CC"/>
              </a:solidFill>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457200" y="2734658"/>
            <a:ext cx="8153400" cy="3683060"/>
          </a:xfrm>
          <a:prstGeom prst="rect">
            <a:avLst/>
          </a:prstGeom>
          <a:noFill/>
        </p:spPr>
        <p:txBody>
          <a:bodyPr wrap="square" rtlCol="0">
            <a:spAutoFit/>
          </a:bodyPr>
          <a:lstStyle/>
          <a:p>
            <a:pPr>
              <a:lnSpc>
                <a:spcPts val="4000"/>
              </a:lnSpc>
            </a:pPr>
            <a:r>
              <a:rPr lang="zh-CN" altLang="en-US" sz="2400" b="1" dirty="0" smtClean="0"/>
              <a:t>解</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a:t>
            </a:r>
            <a:endParaRPr lang="en-US" altLang="zh-CN" sz="2400" b="1" i="1" baseline="-25000" dirty="0">
              <a:latin typeface="Times New Roman" panose="02020603050405020304" pitchFamily="18" charset="0"/>
              <a:cs typeface="Times New Roman" panose="02020603050405020304" pitchFamily="18" charset="0"/>
            </a:endParaRPr>
          </a:p>
          <a:p>
            <a:pPr>
              <a:lnSpc>
                <a:spcPts val="4000"/>
              </a:lnSpc>
            </a:pP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=5.3+10.7=16MHz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而            </a:t>
            </a:r>
            <a:r>
              <a:rPr lang="en-US" altLang="zh-CN" sz="2400" b="1"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en-US" altLang="zh-CN" sz="2400" b="1" dirty="0" smtClean="0">
                <a:latin typeface="Times New Roman" panose="02020603050405020304" pitchFamily="18" charset="0"/>
                <a:cs typeface="Times New Roman" panose="02020603050405020304" pitchFamily="18" charset="0"/>
              </a:rPr>
              <a:t>=8.5×2-11.7=5.3MHz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所以有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=16-5.3=10.7MHz</a:t>
            </a:r>
            <a:endParaRPr lang="en-US" altLang="zh-CN" sz="2400" b="1" dirty="0" smtClean="0">
              <a:latin typeface="Times New Roman" panose="02020603050405020304" pitchFamily="18" charset="0"/>
              <a:cs typeface="Times New Roman" panose="02020603050405020304" pitchFamily="18" charset="0"/>
            </a:endParaRPr>
          </a:p>
          <a:p>
            <a:pPr>
              <a:lnSpc>
                <a:spcPts val="4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可见，干扰</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能以互调方式进入接收机中频通道形成干扰。因为是组合频率</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形成干扰，所以是</a:t>
            </a:r>
            <a:r>
              <a:rPr lang="zh-CN" altLang="en-US" sz="2400" b="1" dirty="0" smtClean="0">
                <a:solidFill>
                  <a:srgbClr val="0000CC"/>
                </a:solidFill>
                <a:latin typeface="Times New Roman" panose="02020603050405020304" pitchFamily="18" charset="0"/>
                <a:cs typeface="Times New Roman" panose="02020603050405020304" pitchFamily="18" charset="0"/>
              </a:rPr>
              <a:t>三阶互调干扰</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lnSpc>
                <a:spcPct val="120000"/>
              </a:lnSpc>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本振与射频的组合频率干扰</a:t>
            </a:r>
            <a:endPar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019" name="Rectangle 3"/>
          <p:cNvSpPr>
            <a:spLocks noGrp="1" noChangeArrowheads="1"/>
          </p:cNvSpPr>
          <p:nvPr>
            <p:ph type="body" idx="1"/>
          </p:nvPr>
        </p:nvSpPr>
        <p:spPr>
          <a:xfrm>
            <a:off x="445477" y="1295401"/>
            <a:ext cx="8229600" cy="3048000"/>
          </a:xfrm>
        </p:spPr>
        <p:txBody>
          <a:bodyPr/>
          <a:lstStyle/>
          <a:p>
            <a:pPr algn="just" eaLnBrk="1" hangingPunct="1"/>
            <a:r>
              <a:rPr lang="zh-CN" altLang="en-US" sz="2800" b="1" dirty="0" smtClean="0">
                <a:solidFill>
                  <a:srgbClr val="000000"/>
                </a:solidFill>
                <a:latin typeface="Times New Roman" panose="02020603050405020304" pitchFamily="18" charset="0"/>
                <a:cs typeface="Times New Roman" panose="02020603050405020304" pitchFamily="18" charset="0"/>
              </a:rPr>
              <a:t>例　某下变频接收机接收到的电台信号频率为</a:t>
            </a:r>
            <a:r>
              <a:rPr lang="en-US" altLang="zh-CN" sz="2800" b="1" dirty="0" smtClean="0">
                <a:solidFill>
                  <a:srgbClr val="000000"/>
                </a:solidFill>
                <a:latin typeface="Times New Roman" panose="02020603050405020304" pitchFamily="18" charset="0"/>
                <a:cs typeface="Times New Roman" panose="02020603050405020304" pitchFamily="18" charset="0"/>
              </a:rPr>
              <a:t>3.001MHz</a:t>
            </a:r>
            <a:r>
              <a:rPr lang="zh-CN" altLang="en-US" sz="2800" b="1" dirty="0" smtClean="0">
                <a:solidFill>
                  <a:srgbClr val="000000"/>
                </a:solidFill>
                <a:latin typeface="Times New Roman" panose="02020603050405020304" pitchFamily="18" charset="0"/>
                <a:cs typeface="Times New Roman" panose="02020603050405020304" pitchFamily="18" charset="0"/>
              </a:rPr>
              <a:t>，若本振频率为</a:t>
            </a:r>
            <a:r>
              <a:rPr lang="en-US" altLang="zh-CN" sz="2800" b="1" dirty="0" smtClean="0">
                <a:solidFill>
                  <a:srgbClr val="000000"/>
                </a:solidFill>
                <a:latin typeface="Times New Roman" panose="02020603050405020304" pitchFamily="18" charset="0"/>
                <a:cs typeface="Times New Roman" panose="02020603050405020304" pitchFamily="18" charset="0"/>
              </a:rPr>
              <a:t>4.501MHz</a:t>
            </a:r>
            <a:r>
              <a:rPr lang="zh-CN" altLang="en-US" sz="2800" b="1" dirty="0" smtClean="0">
                <a:solidFill>
                  <a:srgbClr val="000000"/>
                </a:solidFill>
                <a:latin typeface="Times New Roman" panose="02020603050405020304" pitchFamily="18" charset="0"/>
                <a:cs typeface="Times New Roman" panose="02020603050405020304" pitchFamily="18" charset="0"/>
              </a:rPr>
              <a:t>，中频滤波器带宽为 </a:t>
            </a:r>
            <a:r>
              <a:rPr lang="en-US" altLang="zh-CN" sz="2800" b="1" dirty="0" smtClean="0">
                <a:solidFill>
                  <a:srgbClr val="000000"/>
                </a:solidFill>
                <a:latin typeface="Times New Roman" panose="02020603050405020304" pitchFamily="18" charset="0"/>
                <a:cs typeface="Times New Roman" panose="02020603050405020304" pitchFamily="18" charset="0"/>
              </a:rPr>
              <a:t>±3kHz</a:t>
            </a:r>
            <a:r>
              <a:rPr lang="zh-CN" altLang="en-US" sz="2800" b="1" dirty="0" smtClean="0">
                <a:solidFill>
                  <a:srgbClr val="000000"/>
                </a:solidFill>
                <a:latin typeface="Times New Roman" panose="02020603050405020304" pitchFamily="18" charset="0"/>
                <a:cs typeface="Times New Roman" panose="02020603050405020304" pitchFamily="18" charset="0"/>
              </a:rPr>
              <a:t>。</a:t>
            </a:r>
            <a:endParaRPr lang="zh-CN" altLang="en-US" sz="2800" b="1" dirty="0" smtClean="0">
              <a:solidFill>
                <a:srgbClr val="000000"/>
              </a:solidFill>
              <a:latin typeface="Times New Roman" panose="02020603050405020304" pitchFamily="18" charset="0"/>
              <a:cs typeface="Times New Roman" panose="02020603050405020304" pitchFamily="18" charset="0"/>
            </a:endParaRP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求  </a:t>
            </a:r>
            <a:r>
              <a:rPr lang="en-US" altLang="zh-CN" sz="2800" b="1" dirty="0" smtClean="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latin typeface="Times New Roman" panose="02020603050405020304" pitchFamily="18" charset="0"/>
                <a:cs typeface="Times New Roman" panose="02020603050405020304" pitchFamily="18" charset="0"/>
              </a:rPr>
              <a:t>）计算中频频率；</a:t>
            </a:r>
            <a:endParaRPr lang="zh-CN" altLang="en-US" sz="2800" b="1" dirty="0" smtClean="0">
              <a:solidFill>
                <a:srgbClr val="000000"/>
              </a:solidFill>
              <a:latin typeface="Times New Roman" panose="02020603050405020304" pitchFamily="18" charset="0"/>
              <a:cs typeface="Times New Roman" panose="02020603050405020304" pitchFamily="18" charset="0"/>
            </a:endParaRP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2</a:t>
            </a:r>
            <a:r>
              <a:rPr lang="zh-CN" altLang="en-US" sz="2800" b="1" dirty="0" smtClean="0">
                <a:solidFill>
                  <a:srgbClr val="000000"/>
                </a:solidFill>
                <a:latin typeface="Times New Roman" panose="02020603050405020304" pitchFamily="18" charset="0"/>
                <a:cs typeface="Times New Roman" panose="02020603050405020304" pitchFamily="18" charset="0"/>
              </a:rPr>
              <a:t>）是否可能产生组合频率干扰进入接收机？</a:t>
            </a:r>
            <a:endParaRPr lang="zh-CN" altLang="en-US" sz="2800" b="1" dirty="0" smtClean="0">
              <a:solidFill>
                <a:srgbClr val="000000"/>
              </a:solidFill>
              <a:latin typeface="Times New Roman" panose="02020603050405020304" pitchFamily="18" charset="0"/>
              <a:cs typeface="Times New Roman" panose="02020603050405020304" pitchFamily="18" charset="0"/>
            </a:endParaRP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3</a:t>
            </a:r>
            <a:r>
              <a:rPr lang="zh-CN" altLang="en-US" sz="2800" b="1" dirty="0" smtClean="0">
                <a:solidFill>
                  <a:srgbClr val="000000"/>
                </a:solidFill>
                <a:latin typeface="Times New Roman" panose="02020603050405020304" pitchFamily="18" charset="0"/>
                <a:cs typeface="Times New Roman" panose="02020603050405020304" pitchFamily="18" charset="0"/>
              </a:rPr>
              <a:t>）这里的组合频率干扰和互调干扰有何区别？</a:t>
            </a:r>
            <a:endParaRPr lang="zh-CN" altLang="en-US" sz="2800" b="1" dirty="0" smtClean="0">
              <a:solidFill>
                <a:srgbClr val="00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635977" y="4319955"/>
            <a:ext cx="7848600" cy="2234458"/>
          </a:xfrm>
          <a:prstGeom prst="rect">
            <a:avLst/>
          </a:prstGeom>
          <a:noFill/>
        </p:spPr>
        <p:txBody>
          <a:bodyPr wrap="square" rtlCol="0">
            <a:spAutoFit/>
          </a:bodyPr>
          <a:lstStyle/>
          <a:p>
            <a:pPr marL="342900" indent="-342900" algn="just">
              <a:lnSpc>
                <a:spcPts val="4000"/>
              </a:lnSpc>
              <a:spcBef>
                <a:spcPct val="20000"/>
              </a:spcBef>
            </a:pPr>
            <a:r>
              <a:rPr lang="zh-CN" altLang="en-US" sz="2800" b="1" dirty="0">
                <a:solidFill>
                  <a:srgbClr val="000000"/>
                </a:solidFill>
                <a:latin typeface="Times New Roman" panose="02020603050405020304" pitchFamily="18" charset="0"/>
                <a:ea typeface="+mn-ea"/>
                <a:cs typeface="Times New Roman" panose="02020603050405020304" pitchFamily="18" charset="0"/>
              </a:rPr>
              <a:t>解： （</a:t>
            </a:r>
            <a:r>
              <a:rPr lang="en-US" altLang="zh-CN" sz="2800" b="1" dirty="0">
                <a:solidFill>
                  <a:srgbClr val="000000"/>
                </a:solidFill>
                <a:latin typeface="Times New Roman" panose="02020603050405020304" pitchFamily="18" charset="0"/>
                <a:ea typeface="+mn-ea"/>
                <a:cs typeface="Times New Roman" panose="02020603050405020304" pitchFamily="18" charset="0"/>
              </a:rPr>
              <a:t>1</a:t>
            </a:r>
            <a:r>
              <a:rPr lang="zh-CN" altLang="en-US"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I</a:t>
            </a: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L</a:t>
            </a:r>
            <a:r>
              <a:rPr lang="en-US" altLang="zh-CN" sz="2800" b="1" dirty="0" err="1">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R</a:t>
            </a:r>
            <a:r>
              <a:rPr lang="en-US" altLang="zh-CN" sz="2800" b="1" dirty="0">
                <a:solidFill>
                  <a:srgbClr val="000000"/>
                </a:solidFill>
                <a:latin typeface="Times New Roman" panose="02020603050405020304" pitchFamily="18" charset="0"/>
                <a:ea typeface="+mn-ea"/>
                <a:cs typeface="Times New Roman" panose="02020603050405020304" pitchFamily="18" charset="0"/>
              </a:rPr>
              <a:t>=4.501-3.001=1.5MHz</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a:t>
            </a:r>
            <a:endParaRPr lang="en-US" altLang="zh-CN" sz="2800" b="1" dirty="0" smtClean="0">
              <a:solidFill>
                <a:srgbClr val="000000"/>
              </a:solidFill>
              <a:latin typeface="Times New Roman" panose="02020603050405020304" pitchFamily="18" charset="0"/>
              <a:ea typeface="+mn-ea"/>
              <a:cs typeface="Times New Roman" panose="02020603050405020304" pitchFamily="18" charset="0"/>
            </a:endParaRPr>
          </a:p>
          <a:p>
            <a:pPr marL="342900" indent="-342900" algn="just">
              <a:lnSpc>
                <a:spcPts val="4000"/>
              </a:lnSpc>
              <a:spcBef>
                <a:spcPct val="20000"/>
              </a:spcBef>
            </a:pPr>
            <a:r>
              <a:rPr lang="en-US" altLang="zh-CN"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R</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L</a:t>
            </a:r>
            <a:r>
              <a:rPr lang="en-US" altLang="zh-CN" sz="2800" b="1" i="1" dirty="0" smtClean="0">
                <a:solidFill>
                  <a:srgbClr val="000000"/>
                </a:solidFill>
                <a:latin typeface="Times New Roman" panose="02020603050405020304" pitchFamily="18" charset="0"/>
                <a:cs typeface="Times New Roman" panose="02020603050405020304" pitchFamily="18" charset="0"/>
              </a:rPr>
              <a:t>=1.501MHz</a:t>
            </a:r>
            <a:r>
              <a:rPr lang="zh-CN" altLang="en-US" sz="2800" b="1" i="1" dirty="0" smtClean="0">
                <a:solidFill>
                  <a:srgbClr val="000000"/>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latin typeface="Times New Roman" panose="02020603050405020304" pitchFamily="18" charset="0"/>
                <a:cs typeface="Times New Roman" panose="02020603050405020304" pitchFamily="18" charset="0"/>
              </a:rPr>
              <a:t>故这个干扰能通过混频器进入接收通道。</a:t>
            </a:r>
            <a:endParaRPr lang="en-US" altLang="zh-CN" sz="2800" b="1"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a:spcBef>
                <a:spcPct val="20000"/>
              </a:spcBef>
            </a:pPr>
            <a:endParaRPr lang="zh-CN" altLang="en-US" sz="2800" b="1" dirty="0">
              <a:solidFill>
                <a:srgbClr val="00000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smtClean="0">
                <a:latin typeface="Times New Roman" panose="02020603050405020304" pitchFamily="18" charset="0"/>
                <a:ea typeface="+mn-ea"/>
                <a:cs typeface="Times New Roman" panose="02020603050405020304" pitchFamily="18" charset="0"/>
              </a:rPr>
              <a:t>广播</a:t>
            </a:r>
            <a:r>
              <a:rPr lang="zh-CN" altLang="zh-CN" sz="2400" b="1" kern="100" dirty="0">
                <a:latin typeface="Times New Roman" panose="02020603050405020304" pitchFamily="18" charset="0"/>
                <a:ea typeface="+mn-ea"/>
                <a:cs typeface="Times New Roman" panose="02020603050405020304" pitchFamily="18" charset="0"/>
              </a:rPr>
              <a:t>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I</a:t>
            </a:r>
            <a:r>
              <a:rPr lang="en-US" altLang="zh-CN" sz="2400" b="1" kern="100" dirty="0"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L</a:t>
            </a:r>
            <a:r>
              <a:rPr lang="en-US" altLang="zh-CN" sz="2400" b="1" kern="100" dirty="0" err="1"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S</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zh-CN" sz="2400" b="1" kern="100" dirty="0">
                <a:latin typeface="Times New Roman" panose="02020603050405020304" pitchFamily="18" charset="0"/>
                <a:ea typeface="+mn-ea"/>
                <a:cs typeface="Times New Roman" panose="02020603050405020304" pitchFamily="18" charset="0"/>
              </a:rPr>
              <a:t>试解释下列现象：</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smtClean="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smtClean="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a:t>
            </a:r>
            <a:r>
              <a:rPr lang="zh-CN" altLang="zh-CN" sz="2400" b="1" kern="100" dirty="0" smtClean="0">
                <a:latin typeface="Times New Roman" panose="02020603050405020304" pitchFamily="18" charset="0"/>
                <a:ea typeface="+mn-ea"/>
                <a:cs typeface="Times New Roman" panose="02020603050405020304" pitchFamily="18" charset="0"/>
              </a:rPr>
              <a:t>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smtClean="0">
                <a:latin typeface="Times New Roman" panose="02020603050405020304" pitchFamily="18" charset="0"/>
                <a:ea typeface="+mn-ea"/>
                <a:cs typeface="Times New Roman" panose="02020603050405020304" pitchFamily="18" charset="0"/>
              </a:rPr>
              <a:t>的</a:t>
            </a:r>
            <a:r>
              <a:rPr lang="zh-CN" altLang="zh-CN" sz="2400" b="1" kern="100" dirty="0">
                <a:latin typeface="Times New Roman" panose="02020603050405020304" pitchFamily="18" charset="0"/>
                <a:ea typeface="+mn-ea"/>
                <a:cs typeface="Times New Roman" panose="02020603050405020304" pitchFamily="18" charset="0"/>
              </a:rPr>
              <a:t>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endParaRPr lang="zh-CN" altLang="zh-CN" sz="2400" b="1" kern="100" dirty="0">
              <a:latin typeface="Times New Roman" panose="02020603050405020304" pitchFamily="18" charset="0"/>
              <a:ea typeface="+mn-ea"/>
              <a:cs typeface="Times New Roman" panose="02020603050405020304" pitchFamily="18" charset="0"/>
            </a:endParaRP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L</a:t>
            </a:r>
            <a:r>
              <a:rPr lang="en-US" altLang="zh-CN" sz="2400" b="1" kern="100" dirty="0" smtClean="0">
                <a:latin typeface="Times New Roman" panose="02020603050405020304" pitchFamily="18" charset="0"/>
                <a:ea typeface="+mn-ea"/>
                <a:cs typeface="Times New Roman" panose="02020603050405020304" pitchFamily="18" charset="0"/>
              </a:rPr>
              <a:t>-2</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M</a:t>
            </a:r>
            <a:r>
              <a:rPr lang="en-US" altLang="zh-CN" sz="2400" b="1" kern="100" dirty="0" smtClean="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a:t>
            </a:r>
            <a:r>
              <a:rPr lang="zh-CN" altLang="zh-CN" sz="2400" b="1" kern="100" dirty="0" smtClean="0">
                <a:latin typeface="Times New Roman" panose="02020603050405020304" pitchFamily="18" charset="0"/>
                <a:ea typeface="+mn-ea"/>
                <a:cs typeface="Times New Roman" panose="02020603050405020304" pitchFamily="18" charset="0"/>
              </a:rPr>
              <a:t>是</a:t>
            </a:r>
            <a:r>
              <a:rPr lang="zh-CN" altLang="en-US" sz="2400" b="1" kern="100" dirty="0" smtClean="0">
                <a:latin typeface="Times New Roman" panose="02020603050405020304" pitchFamily="18" charset="0"/>
                <a:ea typeface="+mn-ea"/>
                <a:cs typeface="Times New Roman" panose="02020603050405020304" pitchFamily="18" charset="0"/>
              </a:rPr>
              <a:t>组合</a:t>
            </a:r>
            <a:r>
              <a:rPr lang="zh-CN" altLang="zh-CN" sz="2400" b="1" kern="100" dirty="0" smtClean="0">
                <a:latin typeface="Times New Roman" panose="02020603050405020304" pitchFamily="18" charset="0"/>
                <a:ea typeface="+mn-ea"/>
                <a:cs typeface="Times New Roman" panose="02020603050405020304" pitchFamily="18" charset="0"/>
              </a:rPr>
              <a:t>干扰</a:t>
            </a:r>
            <a:r>
              <a:rPr lang="zh-CN" altLang="zh-CN" sz="2400" b="1" kern="100" dirty="0">
                <a:latin typeface="Times New Roman" panose="02020603050405020304" pitchFamily="18" charset="0"/>
                <a:ea typeface="+mn-ea"/>
                <a:cs typeface="Times New Roman" panose="02020603050405020304" pitchFamily="18" charset="0"/>
              </a:rPr>
              <a:t>；</a:t>
            </a:r>
            <a:endParaRPr lang="zh-CN" altLang="zh-CN" sz="2400" b="1" kern="100" dirty="0">
              <a:latin typeface="Times New Roman" panose="02020603050405020304" pitchFamily="18" charset="0"/>
              <a:ea typeface="+mn-ea"/>
              <a:cs typeface="Times New Roman" panose="02020603050405020304" pitchFamily="18" charset="0"/>
            </a:endParaRP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latin typeface="Times New Roman" panose="02020603050405020304" pitchFamily="18" charset="0"/>
                <a:ea typeface="+mn-ea"/>
                <a:cs typeface="Times New Roman" panose="02020603050405020304" pitchFamily="18" charset="0"/>
              </a:rPr>
              <a:t>且</a:t>
            </a:r>
            <a:r>
              <a:rPr lang="zh-CN" altLang="zh-CN" sz="2400" b="1" kern="100" dirty="0" smtClean="0">
                <a:latin typeface="Times New Roman" panose="02020603050405020304" pitchFamily="18" charset="0"/>
                <a:ea typeface="+mn-ea"/>
                <a:cs typeface="Times New Roman" panose="02020603050405020304" pitchFamily="18" charset="0"/>
              </a:rPr>
              <a:t>满足</a:t>
            </a:r>
            <a:r>
              <a:rPr lang="en-US" altLang="zh-CN" sz="2400" b="1" kern="100" dirty="0" smtClean="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endParaRPr lang="zh-CN" altLang="zh-CN" sz="2400" b="1" kern="1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
        <p:nvSpPr>
          <p:cNvPr id="5" name="灯片编号占位符 3"/>
          <p:cNvSpPr txBox="1"/>
          <p:nvPr/>
        </p:nvSpPr>
        <p:spPr bwMode="auto">
          <a:xfrm>
            <a:off x="6523043" y="7198498"/>
            <a:ext cx="2133600" cy="45720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fld>
            <a:endParaRPr lang="en-US" altLang="zh-CN"/>
          </a:p>
        </p:txBody>
      </p:sp>
      <p:sp>
        <p:nvSpPr>
          <p:cNvPr id="7" name="文本框 6"/>
          <p:cNvSpPr txBox="1"/>
          <p:nvPr/>
        </p:nvSpPr>
        <p:spPr>
          <a:xfrm>
            <a:off x="2627784" y="3889713"/>
            <a:ext cx="6172200"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V(t)=A(t)cos</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2</a:t>
            </a:r>
            <a:r>
              <a:rPr lang="el-GR" altLang="zh-CN" sz="2800" i="1" dirty="0" smtClean="0">
                <a:latin typeface="Times New Roman" panose="02020603050405020304" pitchFamily="18" charset="0"/>
                <a:cs typeface="Times New Roman" panose="02020603050405020304" pitchFamily="18" charset="0"/>
              </a:rPr>
              <a:t>π</a:t>
            </a:r>
            <a:r>
              <a:rPr lang="en-US" altLang="zh-CN" sz="2800" i="1" dirty="0" smtClean="0">
                <a:latin typeface="Times New Roman" panose="02020603050405020304" pitchFamily="18" charset="0"/>
                <a:cs typeface="Times New Roman" panose="02020603050405020304" pitchFamily="18" charset="0"/>
              </a:rPr>
              <a:t>f(t)+</a:t>
            </a:r>
            <a:r>
              <a:rPr lang="el-GR" altLang="zh-CN" sz="2800" i="1" dirty="0" smtClean="0">
                <a:latin typeface="Times New Roman" panose="02020603050405020304" pitchFamily="18" charset="0"/>
                <a:cs typeface="Times New Roman" panose="02020603050405020304" pitchFamily="18" charset="0"/>
              </a:rPr>
              <a:t>φ</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smtClean="0"/>
              <a:t>模拟调制：</a:t>
            </a:r>
            <a:r>
              <a:rPr lang="en-US" altLang="zh-CN" sz="2800" dirty="0" smtClean="0"/>
              <a:t>AM</a:t>
            </a:r>
            <a:r>
              <a:rPr lang="zh-CN" altLang="en-US" sz="2800" dirty="0" smtClean="0"/>
              <a:t>，</a:t>
            </a:r>
            <a:r>
              <a:rPr lang="en-US" altLang="zh-CN" sz="2800" dirty="0" smtClean="0"/>
              <a:t>FM</a:t>
            </a:r>
            <a:r>
              <a:rPr lang="zh-CN" altLang="en-US" sz="2800" dirty="0" smtClean="0"/>
              <a:t>，</a:t>
            </a:r>
            <a:r>
              <a:rPr lang="en-US" altLang="zh-CN" sz="2800" dirty="0" smtClean="0"/>
              <a:t>PM</a:t>
            </a:r>
            <a:endParaRPr lang="en-US" altLang="zh-CN" sz="2800" dirty="0" smtClean="0"/>
          </a:p>
          <a:p>
            <a:pPr algn="l">
              <a:lnSpc>
                <a:spcPts val="5000"/>
              </a:lnSpc>
            </a:pPr>
            <a:r>
              <a:rPr lang="zh-CN" altLang="en-US" sz="2800" dirty="0" smtClean="0"/>
              <a:t>数字调制：</a:t>
            </a:r>
            <a:r>
              <a:rPr lang="en-US" altLang="zh-CN" sz="2800" dirty="0" smtClean="0"/>
              <a:t>ASK</a:t>
            </a:r>
            <a:r>
              <a:rPr lang="zh-CN" altLang="en-US" sz="2800" dirty="0" smtClean="0"/>
              <a:t>，</a:t>
            </a:r>
            <a:r>
              <a:rPr lang="en-US" altLang="zh-CN" sz="2800" dirty="0" smtClean="0"/>
              <a:t>FSK</a:t>
            </a:r>
            <a:r>
              <a:rPr lang="zh-CN" altLang="en-US" sz="2800" dirty="0" smtClean="0"/>
              <a:t>，</a:t>
            </a:r>
            <a:r>
              <a:rPr lang="en-US" altLang="zh-CN" sz="2800" dirty="0" smtClean="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AM</a:t>
            </a:r>
            <a:endParaRPr lang="en-US" altLang="zh-CN" sz="2400" dirty="0" smtClean="0">
              <a:solidFill>
                <a:srgbClr val="0000FF"/>
              </a:solidFill>
            </a:endParaRP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FM</a:t>
            </a:r>
            <a:endParaRPr lang="en-US" altLang="zh-CN" sz="2400" dirty="0" smtClean="0">
              <a:solidFill>
                <a:srgbClr val="0000FF"/>
              </a:solidFill>
            </a:endParaRPr>
          </a:p>
          <a:p>
            <a:pPr>
              <a:lnSpc>
                <a:spcPts val="4000"/>
              </a:lnSpc>
            </a:pPr>
            <a:r>
              <a:rPr lang="en-US" altLang="zh-CN" sz="2400" dirty="0" smtClean="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PM</a:t>
            </a:r>
            <a:endParaRPr lang="en-US" altLang="zh-CN" sz="2400" dirty="0" smtClean="0">
              <a:solidFill>
                <a:srgbClr val="0000FF"/>
              </a:solidFill>
            </a:endParaRPr>
          </a:p>
          <a:p>
            <a:pPr>
              <a:lnSpc>
                <a:spcPts val="4000"/>
              </a:lnSpc>
            </a:pPr>
            <a:r>
              <a:rPr lang="en-US" altLang="zh-CN" sz="2400" dirty="0" smtClean="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调制的基本概念</a:t>
            </a:r>
            <a:r>
              <a:rPr lang="zh-CN" altLang="en-US" dirty="0" smtClean="0"/>
              <a:t>：</a:t>
            </a:r>
            <a:endParaRPr lang="zh-CN" altLang="en-US"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endParaRPr lang="zh-CN" altLang="en-US" sz="4000" kern="1200" dirty="0">
              <a:latin typeface="微软雅黑" panose="020B0503020204020204" pitchFamily="34" charset="-122"/>
              <a:ea typeface="微软雅黑" panose="020B0503020204020204" pitchFamily="34" charset="-122"/>
            </a:endParaRPr>
          </a:p>
        </p:txBody>
      </p:sp>
      <p:graphicFrame>
        <p:nvGraphicFramePr>
          <p:cNvPr id="509956" name="Object 4"/>
          <p:cNvGraphicFramePr>
            <a:graphicFrameLocks noChangeAspect="1"/>
          </p:cNvGraphicFramePr>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110" name="Equation" r:id="rId1" imgW="1536700" imgH="304800" progId="Equation.3">
                  <p:embed/>
                </p:oleObj>
              </mc:Choice>
              <mc:Fallback>
                <p:oleObj name="Equation" r:id="rId1" imgW="1536700" imgH="304800" progId="Equation.3">
                  <p:embed/>
                  <p:pic>
                    <p:nvPicPr>
                      <p:cNvPr id="0" name="图片 128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p:spPr>
                  </p:pic>
                </p:oleObj>
              </mc:Fallback>
            </mc:AlternateContent>
          </a:graphicData>
        </a:graphic>
      </p:graphicFrame>
      <p:graphicFrame>
        <p:nvGraphicFramePr>
          <p:cNvPr id="509957" name="Object 5"/>
          <p:cNvGraphicFramePr>
            <a:graphicFrameLocks noChangeAspect="1"/>
          </p:cNvGraphicFramePr>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111" name="公式" r:id="rId3" imgW="1485900" imgH="304800" progId="Equation.3">
                  <p:embed/>
                </p:oleObj>
              </mc:Choice>
              <mc:Fallback>
                <p:oleObj name="公式" r:id="rId3" imgW="1485900" imgH="304800" progId="Equation.3">
                  <p:embed/>
                  <p:pic>
                    <p:nvPicPr>
                      <p:cNvPr id="0" name="图片 128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smtClean="0">
                <a:latin typeface="+mn-ea"/>
                <a:ea typeface="+mn-ea"/>
              </a:rPr>
              <a:t>标准</a:t>
            </a:r>
            <a:r>
              <a:rPr lang="zh-CN" altLang="en-US" sz="2400" dirty="0">
                <a:latin typeface="+mn-ea"/>
                <a:ea typeface="+mn-ea"/>
              </a:rPr>
              <a:t>调幅波信号的数学表示式</a:t>
            </a:r>
            <a:endParaRPr lang="zh-CN" altLang="en-US" sz="2400" dirty="0">
              <a:latin typeface="+mn-ea"/>
              <a:ea typeface="+mn-ea"/>
            </a:endParaRP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endParaRPr lang="zh-CN" altLang="en-US" sz="2800" dirty="0"/>
          </a:p>
          <a:p>
            <a:pPr eaLnBrk="1" hangingPunct="1"/>
            <a:endParaRPr lang="zh-CN" altLang="en-US" sz="1050" dirty="0"/>
          </a:p>
          <a:p>
            <a:pPr eaLnBrk="1" hangingPunct="1"/>
            <a:r>
              <a:rPr lang="zh-CN" altLang="en-US" sz="2800" dirty="0"/>
              <a:t>调制信号</a:t>
            </a:r>
            <a:endParaRPr lang="zh-CN" altLang="en-US" sz="2800" dirty="0"/>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AM</a:t>
            </a:r>
            <a:r>
              <a:rPr lang="zh-CN" altLang="en-US" sz="2400" b="1" dirty="0" smtClean="0">
                <a:latin typeface="Times New Roman" panose="02020603050405020304" pitchFamily="18" charset="0"/>
                <a:cs typeface="Times New Roman" panose="02020603050405020304" pitchFamily="18" charset="0"/>
              </a:rPr>
              <a:t>波在单音调制时表达式</a:t>
            </a:r>
            <a:r>
              <a:rPr lang="zh-CN" altLang="en-US" sz="2400" b="1" dirty="0" smtClean="0"/>
              <a:t>　　　　</a:t>
            </a:r>
            <a:endParaRPr lang="zh-CN" altLang="en-US" sz="2400" b="1" dirty="0" smtClean="0"/>
          </a:p>
        </p:txBody>
      </p:sp>
      <p:graphicFrame>
        <p:nvGraphicFramePr>
          <p:cNvPr id="509961" name="Object 9"/>
          <p:cNvGraphicFramePr>
            <a:graphicFrameLocks noChangeAspect="1"/>
          </p:cNvGraphicFramePr>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112" name="Equation" r:id="rId5" imgW="3492500" imgH="1257300" progId="Equation.3">
                  <p:embed/>
                </p:oleObj>
              </mc:Choice>
              <mc:Fallback>
                <p:oleObj name="Equation" r:id="rId5" imgW="3492500" imgH="1257300" progId="Equation.3">
                  <p:embed/>
                  <p:pic>
                    <p:nvPicPr>
                      <p:cNvPr id="0" name="图片 128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113" name="公式" r:id="rId7" imgW="1104900" imgH="571500" progId="Equation.3">
                  <p:embed/>
                </p:oleObj>
              </mc:Choice>
              <mc:Fallback>
                <p:oleObj name="公式" r:id="rId7" imgW="1104900" imgH="571500" progId="Equation.3">
                  <p:embed/>
                  <p:pic>
                    <p:nvPicPr>
                      <p:cNvPr id="0" name="图片 128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p:spPr>
                  </p:pic>
                </p:oleObj>
              </mc:Fallback>
            </mc:AlternateContent>
          </a:graphicData>
        </a:graphic>
      </p:graphicFrame>
      <p:sp>
        <p:nvSpPr>
          <p:cNvPr id="14" name="Text Box 8"/>
          <p:cNvSpPr txBox="1">
            <a:spLocks noChangeArrowheads="1"/>
          </p:cNvSpPr>
          <p:nvPr/>
        </p:nvSpPr>
        <p:spPr bwMode="auto">
          <a:xfrm>
            <a:off x="2519265" y="5482071"/>
            <a:ext cx="66247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smtClean="0">
                <a:solidFill>
                  <a:srgbClr val="0000FF"/>
                </a:solidFill>
                <a:ea typeface="+mn-ea"/>
                <a:cs typeface="Times New Roman" panose="02020603050405020304" pitchFamily="18" charset="0"/>
              </a:rPr>
              <a:t>调幅</a:t>
            </a:r>
            <a:r>
              <a:rPr lang="zh-CN" altLang="en-US" sz="2400" dirty="0">
                <a:solidFill>
                  <a:srgbClr val="0000FF"/>
                </a:solidFill>
                <a:ea typeface="+mn-ea"/>
                <a:cs typeface="Times New Roman" panose="02020603050405020304" pitchFamily="18" charset="0"/>
              </a:rPr>
              <a:t>指数</a:t>
            </a:r>
            <a:r>
              <a:rPr lang="zh-CN" altLang="en-US" sz="2400" dirty="0" smtClean="0">
                <a:ea typeface="+mn-ea"/>
                <a:cs typeface="Times New Roman" panose="02020603050405020304" pitchFamily="18" charset="0"/>
              </a:rPr>
              <a:t>，</a:t>
            </a:r>
            <a:r>
              <a:rPr lang="en-US" altLang="zh-CN" sz="2400" dirty="0" smtClean="0">
                <a:ea typeface="+mn-ea"/>
                <a:cs typeface="Times New Roman" panose="02020603050405020304" pitchFamily="18" charset="0"/>
              </a:rPr>
              <a:t>K</a:t>
            </a:r>
            <a:r>
              <a:rPr lang="en-US" altLang="zh-CN" sz="2400" baseline="-25000" dirty="0" smtClean="0">
                <a:ea typeface="+mn-ea"/>
                <a:cs typeface="Times New Roman" panose="02020603050405020304" pitchFamily="18" charset="0"/>
              </a:rPr>
              <a:t>A</a:t>
            </a:r>
            <a:r>
              <a:rPr lang="zh-CN" altLang="en-US" sz="2400" dirty="0" smtClean="0">
                <a:ea typeface="+mn-ea"/>
                <a:cs typeface="Times New Roman" panose="02020603050405020304" pitchFamily="18" charset="0"/>
              </a:rPr>
              <a:t>为调制电路决定的比例常数，在幅度调制中</a:t>
            </a:r>
            <a:r>
              <a:rPr lang="zh-CN" altLang="en-US" sz="2400" dirty="0">
                <a:ea typeface="+mn-ea"/>
                <a:cs typeface="Times New Roman" panose="02020603050405020304" pitchFamily="18" charset="0"/>
              </a:rPr>
              <a:t>，为保证不出现过调制，</a:t>
            </a:r>
            <a:r>
              <a:rPr lang="zh-CN" altLang="en-US" sz="2400" dirty="0" smtClean="0">
                <a:ea typeface="+mn-ea"/>
                <a:cs typeface="Times New Roman" panose="02020603050405020304" pitchFamily="18" charset="0"/>
              </a:rPr>
              <a:t>要求</a:t>
            </a:r>
            <a:r>
              <a:rPr lang="en-US" altLang="zh-CN" sz="2400" dirty="0" smtClean="0">
                <a:ea typeface="+mn-ea"/>
                <a:cs typeface="Times New Roman" panose="02020603050405020304" pitchFamily="18" charset="0"/>
              </a:rPr>
              <a:t>m</a:t>
            </a:r>
            <a:r>
              <a:rPr lang="en-US" altLang="zh-CN" sz="2400" baseline="-25000" dirty="0" smtClean="0">
                <a:ea typeface="+mn-ea"/>
                <a:cs typeface="Times New Roman" panose="02020603050405020304" pitchFamily="18" charset="0"/>
              </a:rPr>
              <a:t>A</a:t>
            </a:r>
            <a:r>
              <a:rPr lang="en-US" altLang="zh-CN" sz="2400" dirty="0">
                <a:ea typeface="+mn-ea"/>
                <a:cs typeface="Times New Roman" panose="02020603050405020304" pitchFamily="18" charset="0"/>
              </a:rPr>
              <a:t>≤1</a:t>
            </a:r>
            <a:endParaRPr lang="en-US" altLang="zh-CN" sz="2400" dirty="0">
              <a:ea typeface="+mn-ea"/>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377" name="公式" r:id="rId1" imgW="98450400" imgH="9448800" progId="Equation.3">
                  <p:embed/>
                </p:oleObj>
              </mc:Choice>
              <mc:Fallback>
                <p:oleObj name="公式" r:id="rId1" imgW="98450400" imgH="9448800" progId="Equation.3">
                  <p:embed/>
                  <p:pic>
                    <p:nvPicPr>
                      <p:cNvPr id="0" name="图片 129376"/>
                      <p:cNvPicPr>
                        <a:picLocks noChangeAspect="1" noChangeArrowheads="1"/>
                      </p:cNvPicPr>
                      <p:nvPr/>
                    </p:nvPicPr>
                    <p:blipFill>
                      <a:blip r:embed="rId2"/>
                      <a:srcRect/>
                      <a:stretch>
                        <a:fillRect/>
                      </a:stretch>
                    </p:blipFill>
                    <p:spPr bwMode="auto">
                      <a:xfrm>
                        <a:off x="1397000" y="1552575"/>
                        <a:ext cx="6521450" cy="603250"/>
                      </a:xfrm>
                      <a:prstGeom prst="rect">
                        <a:avLst/>
                      </a:prstGeom>
                      <a:solidFill>
                        <a:schemeClr val="accent6">
                          <a:lumMod val="20000"/>
                          <a:lumOff val="80000"/>
                        </a:schemeClr>
                      </a:solidFill>
                      <a:ln>
                        <a:noFill/>
                      </a:ln>
                      <a:effec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smtClean="0">
                <a:ea typeface="+mn-ea"/>
                <a:cs typeface="Times New Roman" panose="02020603050405020304" pitchFamily="18" charset="0"/>
              </a:rPr>
              <a:t>单音</a:t>
            </a:r>
            <a:r>
              <a:rPr lang="zh-CN" altLang="en-US" sz="2800" dirty="0">
                <a:ea typeface="+mn-ea"/>
                <a:cs typeface="Times New Roman" panose="02020603050405020304" pitchFamily="18" charset="0"/>
              </a:rPr>
              <a:t>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endParaRPr lang="zh-CN" altLang="en-US" sz="4000" dirty="0">
              <a:solidFill>
                <a:schemeClr val="tx2"/>
              </a:solidFill>
              <a:latin typeface="微软雅黑" panose="020B0503020204020204" pitchFamily="34" charset="-122"/>
              <a:ea typeface="微软雅黑" panose="020B0503020204020204" pitchFamily="34" charset="-122"/>
              <a:cs typeface="+mj-cs"/>
            </a:endParaRPr>
          </a:p>
        </p:txBody>
      </p:sp>
      <p:sp>
        <p:nvSpPr>
          <p:cNvPr id="10" name="灯片编号占位符 5"/>
          <p:cNvSpPr txBox="1"/>
          <p:nvPr/>
        </p:nvSpPr>
        <p:spPr bwMode="auto">
          <a:xfrm>
            <a:off x="5220072" y="6475881"/>
            <a:ext cx="2602777" cy="521818"/>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3">
            <a:lum bright="-48000" contrast="60000"/>
            <a:extLst>
              <a:ext uri="{28A0092B-C50C-407E-A947-70E740481C1C}">
                <a14:useLocalDpi xmlns:a14="http://schemas.microsoft.com/office/drawing/2010/main" val="0"/>
              </a:ext>
            </a:extLst>
          </a:blip>
          <a:srcRect l="8414" t="6200" r="8702" b="6650"/>
          <a:stretch>
            <a:fillRect/>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endParaRPr kumimoji="1" lang="zh-CN" altLang="en-US" sz="2400" dirty="0"/>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endParaRPr kumimoji="1" lang="zh-CN" altLang="en-US" sz="2400" dirty="0"/>
          </a:p>
        </p:txBody>
      </p:sp>
      <p:grpSp>
        <p:nvGrpSpPr>
          <p:cNvPr id="14" name="Group 39"/>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378" name="公式" r:id="rId4" imgW="203200" imgH="190500" progId="Equation.3">
                    <p:embed/>
                  </p:oleObj>
                </mc:Choice>
                <mc:Fallback>
                  <p:oleObj name="公式" r:id="rId4" imgW="203200" imgH="190500" progId="Equation.3">
                    <p:embed/>
                    <p:pic>
                      <p:nvPicPr>
                        <p:cNvPr id="0" name="图片 1293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379" name="公式" r:id="rId6" imgW="165100" imgH="241300" progId="Equation.3">
                    <p:embed/>
                  </p:oleObj>
                </mc:Choice>
                <mc:Fallback>
                  <p:oleObj name="公式" r:id="rId6" imgW="165100" imgH="241300" progId="Equation.3">
                    <p:embed/>
                    <p:pic>
                      <p:nvPicPr>
                        <p:cNvPr id="0" name="图片 1293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380" name="公式" r:id="rId8" imgW="254000" imgH="304800" progId="Equation.3">
                    <p:embed/>
                  </p:oleObj>
                </mc:Choice>
                <mc:Fallback>
                  <p:oleObj name="公式" r:id="rId8" imgW="254000" imgH="304800" progId="Equation.3">
                    <p:embed/>
                    <p:pic>
                      <p:nvPicPr>
                        <p:cNvPr id="0" name="图片 1293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381" name="公式" r:id="rId10" imgW="203200" imgH="190500" progId="Equation.3">
                    <p:embed/>
                  </p:oleObj>
                </mc:Choice>
                <mc:Fallback>
                  <p:oleObj name="公式" r:id="rId10" imgW="203200" imgH="190500" progId="Equation.3">
                    <p:embed/>
                    <p:pic>
                      <p:nvPicPr>
                        <p:cNvPr id="0" name="图片 1293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382" name="公式" r:id="rId12" imgW="165100" imgH="241300" progId="Equation.3">
                    <p:embed/>
                  </p:oleObj>
                </mc:Choice>
                <mc:Fallback>
                  <p:oleObj name="公式" r:id="rId12" imgW="165100" imgH="241300" progId="Equation.3">
                    <p:embed/>
                    <p:pic>
                      <p:nvPicPr>
                        <p:cNvPr id="0" name="图片 1293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383" name="公式" r:id="rId14" imgW="215900" imgH="215900" progId="Equation.3">
                    <p:embed/>
                  </p:oleObj>
                </mc:Choice>
                <mc:Fallback>
                  <p:oleObj name="公式" r:id="rId14" imgW="215900" imgH="215900" progId="Equation.3">
                    <p:embed/>
                    <p:pic>
                      <p:nvPicPr>
                        <p:cNvPr id="0" name="图片 1293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384" name="公式" r:id="rId16" imgW="368300" imgH="215900" progId="Equation.3">
                    <p:embed/>
                  </p:oleObj>
                </mc:Choice>
                <mc:Fallback>
                  <p:oleObj name="公式" r:id="rId16" imgW="368300" imgH="215900" progId="Equation.3">
                    <p:embed/>
                    <p:pic>
                      <p:nvPicPr>
                        <p:cNvPr id="0" name="图片 1293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385" name="公式" r:id="rId18" imgW="203200" imgH="190500" progId="Equation.3">
                  <p:embed/>
                </p:oleObj>
              </mc:Choice>
              <mc:Fallback>
                <p:oleObj name="公式" r:id="rId18" imgW="203200" imgH="190500" progId="Equation.3">
                  <p:embed/>
                  <p:pic>
                    <p:nvPicPr>
                      <p:cNvPr id="0" name="图片 12938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386" name="公式" r:id="rId20" imgW="165100" imgH="241300" progId="Equation.3">
                  <p:embed/>
                </p:oleObj>
              </mc:Choice>
              <mc:Fallback>
                <p:oleObj name="公式" r:id="rId20" imgW="165100" imgH="241300" progId="Equation.3">
                  <p:embed/>
                  <p:pic>
                    <p:nvPicPr>
                      <p:cNvPr id="0" name="图片 12938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387" name="公式" r:id="rId22" imgW="254000" imgH="304800" progId="Equation.3">
                  <p:embed/>
                </p:oleObj>
              </mc:Choice>
              <mc:Fallback>
                <p:oleObj name="公式" r:id="rId22" imgW="254000" imgH="304800" progId="Equation.3">
                  <p:embed/>
                  <p:pic>
                    <p:nvPicPr>
                      <p:cNvPr id="0" name="图片 12938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388" name="公式" r:id="rId24" imgW="609600" imgH="304800" progId="Equation.3">
                  <p:embed/>
                </p:oleObj>
              </mc:Choice>
              <mc:Fallback>
                <p:oleObj name="公式" r:id="rId24" imgW="609600" imgH="304800" progId="Equation.3">
                  <p:embed/>
                  <p:pic>
                    <p:nvPicPr>
                      <p:cNvPr id="0" name="图片 12938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389" name="公式" r:id="rId26" imgW="609600" imgH="304800" progId="Equation.3">
                  <p:embed/>
                </p:oleObj>
              </mc:Choice>
              <mc:Fallback>
                <p:oleObj name="公式" r:id="rId26" imgW="609600" imgH="304800" progId="Equation.3">
                  <p:embed/>
                  <p:pic>
                    <p:nvPicPr>
                      <p:cNvPr id="0" name="图片 12938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smtClean="0">
                <a:solidFill>
                  <a:srgbClr val="0000FF"/>
                </a:solidFill>
              </a:rPr>
              <a:t>V</a:t>
            </a:r>
            <a:r>
              <a:rPr lang="en-US" altLang="zh-CN" baseline="-25000" dirty="0" err="1" smtClean="0">
                <a:solidFill>
                  <a:srgbClr val="0000FF"/>
                </a:solidFill>
              </a:rPr>
              <a:t>cm</a:t>
            </a:r>
            <a:endParaRPr lang="zh-CN" altLang="en-US" baseline="-25000" dirty="0">
              <a:solidFill>
                <a:srgbClr val="0000FF"/>
              </a:solidFill>
            </a:endParaRPr>
          </a:p>
        </p:txBody>
      </p:sp>
      <mc:AlternateContent xmlns:mc="http://schemas.openxmlformats.org/markup-compatibility/2006">
        <mc:Choice xmlns:a14="http://schemas.microsoft.com/office/drawing/2010/main"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28"/>
                <a:stretch>
                  <a:fillRect l="-1942" b="-2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28"/>
                <a:stretch>
                  <a:fillRect l="-1942" b="-22449"/>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smtClean="0">
                <a:solidFill>
                  <a:srgbClr val="0000FF"/>
                </a:solidFill>
              </a:rPr>
              <a:t>调幅的过程就是将低频调制信号搬移到高频载波分量两侧的过程。载波不含调制信息，只有边频包含调制信息。</a:t>
            </a:r>
            <a:endParaRPr lang="zh-CN" altLang="en-US" dirty="0">
              <a:solidFill>
                <a:srgbClr val="0000FF"/>
              </a:solidFill>
            </a:endParaRP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smtClean="0">
                <a:solidFill>
                  <a:srgbClr val="FF0000"/>
                </a:solidFill>
              </a:rPr>
              <a:t>V</a:t>
            </a:r>
            <a:r>
              <a:rPr lang="en-US" altLang="zh-CN" baseline="-25000" dirty="0" err="1" smtClean="0">
                <a:solidFill>
                  <a:srgbClr val="FF0000"/>
                </a:solidFill>
              </a:rPr>
              <a:t>cm</a:t>
            </a:r>
            <a:endParaRPr lang="zh-CN" altLang="en-US" baseline="-25000" dirty="0">
              <a:solidFill>
                <a:srgbClr val="FF0000"/>
              </a:solidFill>
            </a:endParaRPr>
          </a:p>
        </p:txBody>
      </p:sp>
      <mc:AlternateContent xmlns:mc="http://schemas.openxmlformats.org/markup-compatibility/2006">
        <mc:Choice xmlns:a14="http://schemas.microsoft.com/office/drawing/2010/main"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29"/>
                <a:stretch>
                  <a:fillRect l="-2941" r="-980" b="-11111"/>
                </a:stretch>
              </a:blipFill>
            </p:spPr>
            <p:txBody>
              <a:bodyPr/>
              <a:lstStyle/>
              <a:p>
                <a:r>
                  <a:rPr lang="zh-CN" altLang="en-US">
                    <a:noFill/>
                  </a:rPr>
                  <a:t> </a:t>
                </a:r>
                <a:endParaRPr lang="zh-CN" altLang="en-US">
                  <a:noFill/>
                </a:endParaRP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smtClean="0">
                <a:latin typeface="Times New Roman" panose="02020603050405020304" pitchFamily="18" charset="0"/>
                <a:cs typeface="Times New Roman" panose="02020603050405020304" pitchFamily="18" charset="0"/>
              </a:rPr>
              <a:t>常用基本单位（</a:t>
            </a:r>
            <a:r>
              <a:rPr lang="en-US" altLang="zh-CN" sz="2800" b="1" dirty="0" err="1" smtClean="0">
                <a:latin typeface="Times New Roman" panose="02020603050405020304" pitchFamily="18" charset="0"/>
                <a:cs typeface="Times New Roman" panose="02020603050405020304" pitchFamily="18" charset="0"/>
              </a:rPr>
              <a:t>mW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放大器（分类、作用、增益</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，倍数</a:t>
            </a:r>
            <a:r>
              <a:rPr lang="en-US" altLang="zh-CN" sz="2800" b="1" dirty="0" smtClean="0">
                <a:latin typeface="Times New Roman" panose="02020603050405020304" pitchFamily="18" charset="0"/>
                <a:cs typeface="Times New Roman" panose="02020603050405020304" pitchFamily="18" charset="0"/>
              </a:rPr>
              <a:t>&gt;1)</a:t>
            </a:r>
            <a:r>
              <a:rPr lang="zh-CN" altLang="en-US" sz="2800" b="1" dirty="0" smtClean="0">
                <a:latin typeface="Times New Roman" panose="02020603050405020304" pitchFamily="18" charset="0"/>
                <a:cs typeface="Times New Roman" panose="02020603050405020304" pitchFamily="18" charset="0"/>
              </a:rPr>
              <a:t>、信噪比、噪声系数、</a:t>
            </a:r>
            <a:r>
              <a:rPr lang="en-US" altLang="zh-CN" sz="2800" b="1" dirty="0" smtClean="0">
                <a:latin typeface="Times New Roman" panose="02020603050405020304" pitchFamily="18" charset="0"/>
                <a:cs typeface="Times New Roman" panose="02020603050405020304" pitchFamily="18" charset="0"/>
              </a:rPr>
              <a:t>P</a:t>
            </a:r>
            <a:r>
              <a:rPr lang="en-US" altLang="zh-CN" sz="2800" b="1" baseline="-25000" dirty="0" smtClean="0">
                <a:latin typeface="Times New Roman" panose="02020603050405020304" pitchFamily="18" charset="0"/>
                <a:cs typeface="Times New Roman" panose="02020603050405020304" pitchFamily="18" charset="0"/>
              </a:rPr>
              <a:t>I</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衰减器（作用、衰减量（</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，倍数</a:t>
            </a:r>
            <a:r>
              <a:rPr lang="en-US" altLang="zh-CN" sz="2800" b="1" dirty="0" smtClean="0">
                <a:latin typeface="Times New Roman" panose="02020603050405020304" pitchFamily="18" charset="0"/>
                <a:cs typeface="Times New Roman" panose="02020603050405020304" pitchFamily="18" charset="0"/>
              </a:rPr>
              <a:t>&lt;1</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混频器（作用，功能、镜频干扰，互调干扰、组合频率干扰等）；</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频率合成器（作用、相位噪声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、倒易混频）</a:t>
            </a:r>
            <a:endParaRPr lang="en-US" altLang="zh-CN" sz="2800" b="1"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a:t>
            </a:r>
            <a:r>
              <a:rPr lang="zh-CN" altLang="en-US" sz="4000" dirty="0" smtClean="0">
                <a:solidFill>
                  <a:schemeClr val="tx2"/>
                </a:solidFill>
                <a:ea typeface="微软雅黑" panose="020B0503020204020204" pitchFamily="34" charset="-122"/>
                <a:cs typeface="Times New Roman" panose="02020603050405020304" pitchFamily="18" charset="0"/>
              </a:rPr>
              <a:t>功率</a:t>
            </a:r>
            <a:endParaRPr lang="zh-CN" altLang="en-US" sz="4000" dirty="0">
              <a:solidFill>
                <a:schemeClr val="tx2"/>
              </a:solidFill>
              <a:ea typeface="微软雅黑" panose="020B0503020204020204" pitchFamily="34" charset="-122"/>
              <a:cs typeface="Times New Roman" panose="02020603050405020304" pitchFamily="18" charset="0"/>
            </a:endParaRP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smtClean="0"/>
              <a:t>载波功率分量</a:t>
            </a:r>
            <a:endParaRPr kumimoji="1" lang="zh-CN" altLang="en-US" sz="2400" dirty="0"/>
          </a:p>
        </p:txBody>
      </p:sp>
      <p:graphicFrame>
        <p:nvGraphicFramePr>
          <p:cNvPr id="438510" name="Object 238"/>
          <p:cNvGraphicFramePr>
            <a:graphicFrameLocks noChangeAspect="1"/>
          </p:cNvGraphicFramePr>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131" name="公式" r:id="rId1" imgW="16154400" imgH="10972800" progId="Equation.3">
                  <p:embed/>
                </p:oleObj>
              </mc:Choice>
              <mc:Fallback>
                <p:oleObj name="公式" r:id="rId1" imgW="16154400" imgH="10972800" progId="Equation.3">
                  <p:embed/>
                  <p:pic>
                    <p:nvPicPr>
                      <p:cNvPr id="0" name="图片 130130"/>
                      <p:cNvPicPr>
                        <a:picLocks noChangeAspect="1" noChangeArrowheads="1"/>
                      </p:cNvPicPr>
                      <p:nvPr/>
                    </p:nvPicPr>
                    <p:blipFill>
                      <a:blip r:embed="rId2"/>
                      <a:srcRect/>
                      <a:stretch>
                        <a:fillRect/>
                      </a:stretch>
                    </p:blipFill>
                    <p:spPr bwMode="auto">
                      <a:xfrm>
                        <a:off x="3275856" y="2420888"/>
                        <a:ext cx="1727894" cy="984846"/>
                      </a:xfrm>
                      <a:prstGeom prst="rect">
                        <a:avLst/>
                      </a:prstGeom>
                      <a:solidFill>
                        <a:schemeClr val="accent5"/>
                      </a:solidFill>
                      <a:ln>
                        <a:noFill/>
                      </a:ln>
                      <a:effec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smtClean="0"/>
              <a:t>      若将调幅波电压加于负载电阻</a:t>
            </a:r>
            <a:r>
              <a:rPr lang="en-US" altLang="zh-CN" sz="2400" dirty="0" smtClean="0"/>
              <a:t>R</a:t>
            </a:r>
            <a:r>
              <a:rPr lang="en-US" altLang="zh-CN" sz="2400" baseline="-25000" dirty="0" smtClean="0"/>
              <a:t>L</a:t>
            </a:r>
            <a:r>
              <a:rPr lang="zh-CN" altLang="en-US" sz="2400" dirty="0" smtClean="0"/>
              <a:t>上，负载电阻吸收功率为各项正弦分量单独作用功率之和。</a:t>
            </a:r>
            <a:endParaRPr lang="zh-CN" altLang="en-US" sz="2400" dirty="0"/>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a:t>
            </a:r>
            <a:r>
              <a:rPr kumimoji="1" lang="zh-CN" altLang="en-US" sz="2400" dirty="0" smtClean="0"/>
              <a:t>分量功率</a:t>
            </a:r>
            <a:endParaRPr kumimoji="1" lang="zh-CN" altLang="en-US" sz="2400" dirty="0"/>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a:t>
            </a:r>
            <a:r>
              <a:rPr kumimoji="1" lang="zh-CN" altLang="en-US" sz="2400" dirty="0"/>
              <a:t>下</a:t>
            </a:r>
            <a:r>
              <a:rPr kumimoji="1" lang="zh-CN" altLang="en-US" sz="2400" dirty="0" smtClean="0"/>
              <a:t>边频分量功率</a:t>
            </a:r>
            <a:endParaRPr kumimoji="1" lang="zh-CN" altLang="en-US" sz="2400" dirty="0"/>
          </a:p>
        </p:txBody>
      </p:sp>
      <p:graphicFrame>
        <p:nvGraphicFramePr>
          <p:cNvPr id="12" name="Object 238"/>
          <p:cNvGraphicFramePr>
            <a:graphicFrameLocks noChangeAspect="1"/>
          </p:cNvGraphicFramePr>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132" name="公式" r:id="rId3" imgW="66751200" imgH="11582400" progId="Equation.3">
                  <p:embed/>
                </p:oleObj>
              </mc:Choice>
              <mc:Fallback>
                <p:oleObj name="公式" r:id="rId3" imgW="66751200" imgH="11582400" progId="Equation.3">
                  <p:embed/>
                  <p:pic>
                    <p:nvPicPr>
                      <p:cNvPr id="0" name="图片 130131"/>
                      <p:cNvPicPr>
                        <a:picLocks noChangeAspect="1" noChangeArrowheads="1"/>
                      </p:cNvPicPr>
                      <p:nvPr/>
                    </p:nvPicPr>
                    <p:blipFill>
                      <a:blip r:embed="rId4"/>
                      <a:srcRect/>
                      <a:stretch>
                        <a:fillRect/>
                      </a:stretch>
                    </p:blipFill>
                    <p:spPr bwMode="auto">
                      <a:xfrm>
                        <a:off x="2051720" y="3930423"/>
                        <a:ext cx="6329177" cy="922859"/>
                      </a:xfrm>
                      <a:prstGeom prst="rect">
                        <a:avLst/>
                      </a:prstGeom>
                      <a:solidFill>
                        <a:schemeClr val="accent5"/>
                      </a:solidFill>
                      <a:ln>
                        <a:noFill/>
                      </a:ln>
                      <a:effectLst/>
                    </p:spPr>
                  </p:pic>
                </p:oleObj>
              </mc:Fallback>
            </mc:AlternateContent>
          </a:graphicData>
        </a:graphic>
      </p:graphicFrame>
      <p:graphicFrame>
        <p:nvGraphicFramePr>
          <p:cNvPr id="13" name="Object 238"/>
          <p:cNvGraphicFramePr>
            <a:graphicFrameLocks noChangeAspect="1"/>
          </p:cNvGraphicFramePr>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133" name="公式" r:id="rId5" imgW="67360800" imgH="11582400" progId="Equation.3">
                  <p:embed/>
                </p:oleObj>
              </mc:Choice>
              <mc:Fallback>
                <p:oleObj name="公式" r:id="rId5" imgW="67360800" imgH="11582400" progId="Equation.3">
                  <p:embed/>
                  <p:pic>
                    <p:nvPicPr>
                      <p:cNvPr id="0" name="图片 130132"/>
                      <p:cNvPicPr>
                        <a:picLocks noChangeAspect="1" noChangeArrowheads="1"/>
                      </p:cNvPicPr>
                      <p:nvPr/>
                    </p:nvPicPr>
                    <p:blipFill>
                      <a:blip r:embed="rId6"/>
                      <a:srcRect/>
                      <a:stretch>
                        <a:fillRect/>
                      </a:stretch>
                    </p:blipFill>
                    <p:spPr bwMode="auto">
                      <a:xfrm>
                        <a:off x="2022475" y="5362575"/>
                        <a:ext cx="6386513" cy="922338"/>
                      </a:xfrm>
                      <a:prstGeom prst="rect">
                        <a:avLst/>
                      </a:prstGeom>
                      <a:solidFill>
                        <a:schemeClr val="accent5"/>
                      </a:solid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smtClean="0"/>
              <a:t>　</a:t>
            </a:r>
            <a:endParaRPr lang="zh-CN" altLang="en-US" dirty="0" smtClean="0"/>
          </a:p>
        </p:txBody>
      </p:sp>
      <p:graphicFrame>
        <p:nvGraphicFramePr>
          <p:cNvPr id="9" name="Object 238"/>
          <p:cNvGraphicFramePr>
            <a:graphicFrameLocks noChangeAspect="1"/>
          </p:cNvGraphicFramePr>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101" name="公式" r:id="rId1" imgW="42976800" imgH="10363200" progId="Equation.3">
                  <p:embed/>
                </p:oleObj>
              </mc:Choice>
              <mc:Fallback>
                <p:oleObj name="公式" r:id="rId1" imgW="42976800" imgH="10363200" progId="Equation.3">
                  <p:embed/>
                  <p:pic>
                    <p:nvPicPr>
                      <p:cNvPr id="0" name="图片 131100"/>
                      <p:cNvPicPr>
                        <a:picLocks noChangeAspect="1" noChangeArrowheads="1"/>
                      </p:cNvPicPr>
                      <p:nvPr/>
                    </p:nvPicPr>
                    <p:blipFill>
                      <a:blip r:embed="rId2"/>
                      <a:srcRect/>
                      <a:stretch>
                        <a:fillRect/>
                      </a:stretch>
                    </p:blipFill>
                    <p:spPr bwMode="auto">
                      <a:xfrm>
                        <a:off x="1819275" y="1125538"/>
                        <a:ext cx="4595813" cy="930275"/>
                      </a:xfrm>
                      <a:prstGeom prst="rect">
                        <a:avLst/>
                      </a:prstGeom>
                      <a:solidFill>
                        <a:schemeClr val="accent6">
                          <a:lumMod val="20000"/>
                          <a:lumOff val="80000"/>
                        </a:schemeClr>
                      </a:solidFill>
                      <a:ln>
                        <a:noFill/>
                      </a:ln>
                      <a:effec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 </a:t>
            </a:r>
            <a:r>
              <a:rPr kumimoji="1" lang="zh-CN" altLang="en-US" sz="2400" dirty="0" smtClean="0"/>
              <a:t>调制信号在一个周期内的平均功率</a:t>
            </a:r>
            <a:endParaRPr kumimoji="1" lang="zh-CN" altLang="en-US" sz="2400" dirty="0"/>
          </a:p>
        </p:txBody>
      </p:sp>
      <mc:AlternateContent xmlns:mc="http://schemas.openxmlformats.org/markup-compatibility/2006">
        <mc:Choice xmlns:a14="http://schemas.microsoft.com/office/drawing/2010/main"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smtClean="0">
                    <a:solidFill>
                      <a:srgbClr val="0000FF"/>
                    </a:solidFill>
                  </a:rPr>
                  <a:t>可见，边频功率随着</a:t>
                </a:r>
                <a:r>
                  <a:rPr lang="en-US" altLang="zh-CN" sz="2400" i="1" dirty="0" smtClean="0">
                    <a:solidFill>
                      <a:srgbClr val="0000FF"/>
                    </a:solidFill>
                  </a:rPr>
                  <a:t>m</a:t>
                </a:r>
                <a:r>
                  <a:rPr lang="en-US" altLang="zh-CN" sz="2400" i="1" baseline="-25000" dirty="0" smtClean="0">
                    <a:solidFill>
                      <a:srgbClr val="0000FF"/>
                    </a:solidFill>
                  </a:rPr>
                  <a:t>A</a:t>
                </a:r>
                <a:r>
                  <a:rPr lang="zh-CN" altLang="en-US" sz="2400" dirty="0" smtClean="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smtClean="0">
                    <a:solidFill>
                      <a:srgbClr val="0000FF"/>
                    </a:solidFill>
                  </a:rPr>
                  <a:t>=1</a:t>
                </a:r>
                <a:r>
                  <a:rPr lang="zh-CN" altLang="en-US" sz="2400" dirty="0" smtClean="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smtClean="0">
                    <a:solidFill>
                      <a:srgbClr val="0000FF"/>
                    </a:solidFill>
                  </a:rPr>
                  <a:t>这时上、下边频功率之和只占载波功率的一半。这种调制方式，发射端发送的功率被不携带信息的载波占了很大的比例</a:t>
                </a:r>
                <a:r>
                  <a:rPr lang="zh-CN" altLang="en-US" sz="2400" dirty="0" smtClean="0"/>
                  <a:t>。</a:t>
                </a:r>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3"/>
                <a:stretch>
                  <a:fillRect l="-1124" t="-1258" r="-1199" b="-2830"/>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smtClean="0">
                <a:solidFill>
                  <a:srgbClr val="FF0000"/>
                </a:solidFill>
              </a:rPr>
              <a:t>改进型的</a:t>
            </a:r>
            <a:r>
              <a:rPr lang="en-US" altLang="zh-CN" sz="2800" dirty="0" smtClean="0">
                <a:solidFill>
                  <a:srgbClr val="FF0000"/>
                </a:solidFill>
              </a:rPr>
              <a:t>AM</a:t>
            </a:r>
            <a:r>
              <a:rPr lang="zh-CN" altLang="en-US" sz="2800" dirty="0" smtClean="0">
                <a:solidFill>
                  <a:srgbClr val="FF0000"/>
                </a:solidFill>
              </a:rPr>
              <a:t>，</a:t>
            </a:r>
            <a:r>
              <a:rPr lang="en-US" altLang="zh-CN" sz="2800" dirty="0" smtClean="0">
                <a:solidFill>
                  <a:srgbClr val="FF0000"/>
                </a:solidFill>
              </a:rPr>
              <a:t>DSB</a:t>
            </a:r>
            <a:r>
              <a:rPr lang="zh-CN" altLang="en-US" sz="2800" dirty="0" smtClean="0">
                <a:solidFill>
                  <a:srgbClr val="FF0000"/>
                </a:solidFill>
              </a:rPr>
              <a:t>和</a:t>
            </a:r>
            <a:r>
              <a:rPr lang="en-US" altLang="zh-CN" sz="2800" dirty="0" smtClean="0">
                <a:solidFill>
                  <a:srgbClr val="FF0000"/>
                </a:solidFill>
              </a:rPr>
              <a:t>SSB</a:t>
            </a:r>
            <a:endParaRPr lang="zh-CN" altLang="en-US" sz="2800"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1" cstate="print">
            <a:extLst>
              <a:ext uri="{28A0092B-C50C-407E-A947-70E740481C1C}">
                <a14:useLocalDpi xmlns:a14="http://schemas.microsoft.com/office/drawing/2010/main" val="0"/>
              </a:ext>
            </a:extLst>
          </a:blip>
          <a:srcRect l="-15377" t="-586" r="9541" b="-5251"/>
          <a:stretch>
            <a:fillRect/>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endPar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smtClean="0">
                    <a:latin typeface="Times New Roman" panose="02020603050405020304" pitchFamily="18" charset="0"/>
                    <a:ea typeface="宋体" panose="02010600030101010101" pitchFamily="2" charset="-122"/>
                  </a:rPr>
                  <a:t>若模拟调幅波</a:t>
                </a:r>
                <a:r>
                  <a:rPr lang="en-US" altLang="zh-CN" sz="2400" b="1" kern="1200" dirty="0" smtClean="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a:t>
                </a:r>
                <a:r>
                  <a:rPr lang="zh-CN" altLang="zh-CN" sz="2400" b="1" kern="1200" dirty="0" smtClean="0">
                    <a:latin typeface="Times New Roman" panose="02020603050405020304" pitchFamily="18" charset="0"/>
                    <a:ea typeface="宋体" panose="02010600030101010101" pitchFamily="2" charset="-122"/>
                  </a:rPr>
                  <a:t>的</a:t>
                </a:r>
                <a:r>
                  <a:rPr lang="zh-CN" altLang="zh-CN" sz="2400" b="1" kern="1200" dirty="0">
                    <a:latin typeface="Times New Roman" panose="02020603050405020304" pitchFamily="18" charset="0"/>
                    <a:ea typeface="宋体" panose="02010600030101010101" pitchFamily="2" charset="-122"/>
                  </a:rPr>
                  <a:t>表达式</a:t>
                </a:r>
                <a:r>
                  <a:rPr lang="zh-CN" altLang="zh-CN" sz="2400" b="1" kern="1200" dirty="0" smtClean="0">
                    <a:latin typeface="Times New Roman" panose="02020603050405020304" pitchFamily="18" charset="0"/>
                    <a:ea typeface="宋体" panose="02010600030101010101" pitchFamily="2" charset="-122"/>
                  </a:rPr>
                  <a:t>为</a:t>
                </a:r>
                <a:r>
                  <a:rPr lang="en-US" altLang="zh-CN" sz="2400" b="1" kern="1200" dirty="0" smtClean="0">
                    <a:latin typeface="Times New Roman" panose="02020603050405020304" pitchFamily="18" charset="0"/>
                    <a:ea typeface="宋体" panose="02010600030101010101" pitchFamily="2" charset="-122"/>
                  </a:rPr>
                  <a:t>V</a:t>
                </a:r>
                <a:r>
                  <a:rPr lang="en-US" altLang="zh-CN" sz="2400" b="1" kern="1200" baseline="-25000" dirty="0" smtClean="0">
                    <a:latin typeface="Times New Roman" panose="02020603050405020304" pitchFamily="18" charset="0"/>
                    <a:ea typeface="宋体" panose="02010600030101010101" pitchFamily="2" charset="-122"/>
                  </a:rPr>
                  <a:t>AM</a:t>
                </a:r>
                <a:r>
                  <a:rPr lang="en-US" altLang="zh-CN" sz="2400" b="1" kern="1200" dirty="0" smtClean="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a:t>
                </a:r>
                <a:r>
                  <a:rPr lang="zh-CN" altLang="zh-CN" sz="2400" b="1" kern="1200" dirty="0" smtClean="0">
                    <a:latin typeface="Times New Roman" panose="02020603050405020304" pitchFamily="18" charset="0"/>
                    <a:ea typeface="宋体" panose="02010600030101010101" pitchFamily="2" charset="-122"/>
                  </a:rPr>
                  <a:t>Ω</a:t>
                </a:r>
                <a:r>
                  <a:rPr lang="en-US" altLang="zh-CN" sz="2400" b="1" kern="1200" dirty="0" smtClean="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a:t>
                </a:r>
                <a:r>
                  <a:rPr lang="el-GR" altLang="zh-CN" sz="2400" b="1" kern="1200" dirty="0" smtClean="0">
                    <a:latin typeface="Times New Roman" panose="02020603050405020304" pitchFamily="18" charset="0"/>
                    <a:ea typeface="宋体" panose="02010600030101010101" pitchFamily="2" charset="-122"/>
                  </a:rPr>
                  <a:t>ω</a:t>
                </a:r>
                <a:r>
                  <a:rPr lang="en-US" altLang="zh-CN" sz="2400" b="1" kern="1200" baseline="-25000" dirty="0" err="1" smtClean="0">
                    <a:latin typeface="Times New Roman" panose="02020603050405020304" pitchFamily="18" charset="0"/>
                    <a:ea typeface="宋体" panose="02010600030101010101" pitchFamily="2" charset="-122"/>
                  </a:rPr>
                  <a:t>c</a:t>
                </a:r>
                <a:r>
                  <a:rPr lang="en-US" altLang="zh-CN" sz="2400" b="1" kern="1200" dirty="0" err="1" smtClean="0">
                    <a:latin typeface="Times New Roman" panose="02020603050405020304" pitchFamily="18" charset="0"/>
                    <a:ea typeface="宋体" panose="02010600030101010101" pitchFamily="2" charset="-122"/>
                  </a:rPr>
                  <a:t>t</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其中</a:t>
                </a:r>
                <a:r>
                  <a:rPr lang="zh-CN" altLang="zh-CN" sz="2400" b="1" kern="1200" dirty="0" smtClean="0">
                    <a:latin typeface="Times New Roman" panose="02020603050405020304" pitchFamily="18" charset="0"/>
                    <a:ea typeface="宋体" panose="02010600030101010101" pitchFamily="2" charset="-122"/>
                  </a:rPr>
                  <a:t>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smtClean="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smtClean="0">
                    <a:latin typeface="Times New Roman" panose="02020603050405020304" pitchFamily="18" charset="0"/>
                    <a:ea typeface="宋体" panose="02010600030101010101" pitchFamily="2" charset="-122"/>
                  </a:rPr>
                  <a:t>)kHz</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r>
                  <a:rPr lang="zh-CN" altLang="zh-CN" sz="2400" b="1" kern="1200" dirty="0" smtClean="0">
                    <a:latin typeface="Times New Roman" panose="02020603050405020304" pitchFamily="18" charset="0"/>
                    <a:ea typeface="宋体" panose="02010600030101010101" pitchFamily="2" charset="-122"/>
                  </a:rPr>
                  <a:t>。</a:t>
                </a:r>
                <a:endParaRPr lang="en-US" altLang="zh-CN" sz="2400" b="1" kern="1200" dirty="0" smtClean="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smtClean="0">
                    <a:latin typeface="Times New Roman" panose="02020603050405020304" pitchFamily="18" charset="0"/>
                    <a:ea typeface="宋体" panose="02010600030101010101" pitchFamily="2" charset="-122"/>
                  </a:rPr>
                  <a:t>解</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smtClean="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smtClean="0"/>
                  <a:t>，</a:t>
                </a:r>
                <a:endParaRPr lang="en-US" altLang="zh-CN" dirty="0" smtClean="0"/>
              </a:p>
              <a:p>
                <a:pPr marL="0" indent="0">
                  <a:lnSpc>
                    <a:spcPts val="4000"/>
                  </a:lnSpc>
                  <a:spcBef>
                    <a:spcPts val="1200"/>
                  </a:spcBef>
                  <a:buNone/>
                </a:pPr>
                <a:r>
                  <a:rPr lang="en-US" altLang="zh-CN" sz="2400" b="1" kern="1200" dirty="0" smtClean="0">
                    <a:latin typeface="Times New Roman" panose="02020603050405020304" pitchFamily="18" charset="0"/>
                    <a:ea typeface="宋体" panose="02010600030101010101" pitchFamily="2" charset="-122"/>
                  </a:rPr>
                  <a:t>      </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smtClean="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smtClean="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P</a:t>
                </a:r>
                <a:r>
                  <a:rPr lang="en-US" altLang="zh-CN" sz="2400" baseline="-25000" dirty="0" err="1" smtClean="0">
                    <a:latin typeface="Times New Roman" panose="02020603050405020304" pitchFamily="18" charset="0"/>
                    <a:cs typeface="Times New Roman" panose="02020603050405020304" pitchFamily="18" charset="0"/>
                  </a:rPr>
                  <a:t>c</a:t>
                </a:r>
                <a:r>
                  <a:rPr lang="en-US" altLang="zh-CN" sz="2400" dirty="0" err="1" smtClean="0">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smtClean="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2"/>
                <a:stretch>
                  <a:fillRect l="-1066" r="-355"/>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smtClean="0">
                <a:solidFill>
                  <a:srgbClr val="0000FF"/>
                </a:solidFill>
                <a:latin typeface="+mn-ea"/>
                <a:ea typeface="+mn-ea"/>
                <a:cs typeface="Times New Roman" panose="02020603050405020304" pitchFamily="18" charset="0"/>
              </a:rPr>
              <a:t>例：</a:t>
            </a:r>
            <a:r>
              <a:rPr lang="zh-CN" altLang="en-US" sz="2800" dirty="0" smtClean="0">
                <a:latin typeface="+mn-ea"/>
                <a:ea typeface="+mn-ea"/>
                <a:cs typeface="Times New Roman" panose="02020603050405020304" pitchFamily="18" charset="0"/>
              </a:rPr>
              <a:t>一</a:t>
            </a:r>
            <a:r>
              <a:rPr lang="zh-CN" altLang="en-US" sz="2800" dirty="0">
                <a:latin typeface="+mn-ea"/>
                <a:ea typeface="+mn-ea"/>
                <a:cs typeface="Times New Roman" panose="02020603050405020304" pitchFamily="18" charset="0"/>
              </a:rPr>
              <a:t>调幅波</a:t>
            </a:r>
            <a:r>
              <a:rPr lang="zh-CN" altLang="en-US" sz="2800" dirty="0" smtClean="0">
                <a:latin typeface="+mn-ea"/>
                <a:ea typeface="+mn-ea"/>
                <a:cs typeface="Times New Roman" panose="02020603050405020304" pitchFamily="18" charset="0"/>
              </a:rPr>
              <a:t>为</a:t>
            </a:r>
            <a:endParaRPr lang="en-US" altLang="zh-CN" sz="2800" dirty="0" smtClean="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1</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2</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3</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4</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smtClean="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24" name="" r:id="rId1" imgW="3136900" imgH="241300" progId="Equation.DSMT4">
                  <p:embed/>
                </p:oleObj>
              </mc:Choice>
              <mc:Fallback>
                <p:oleObj name="" r:id="rId1" imgW="3136900" imgH="241300" progId="Equation.DSMT4">
                  <p:embed/>
                  <p:pic>
                    <p:nvPicPr>
                      <p:cNvPr id="0" name="图片 132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1">
            <a:extLst>
              <a:ext uri="{28A0092B-C50C-407E-A947-70E740481C1C}">
                <a14:useLocalDpi xmlns:a14="http://schemas.microsoft.com/office/drawing/2010/main" val="0"/>
              </a:ext>
            </a:extLst>
          </a:blip>
          <a:srcRect l="6250" r="1563" b="11364"/>
          <a:stretch>
            <a:fillRect/>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endParaRPr lang="zh-CN" altLang="zh-CN" sz="2400" kern="100" dirty="0">
              <a:latin typeface="+mn-ea"/>
              <a:ea typeface="+mn-ea"/>
            </a:endParaRP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fld>
            <a:endParaRPr lang="en-US" altLang="zh-CN"/>
          </a:p>
        </p:txBody>
      </p:sp>
      <p:graphicFrame>
        <p:nvGraphicFramePr>
          <p:cNvPr id="6" name="对象 5"/>
          <p:cNvGraphicFramePr>
            <a:graphicFrameLocks noChangeAspect="1"/>
          </p:cNvGraphicFramePr>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226" name="" r:id="rId1" imgW="2146300" imgH="241300" progId="Equation.DSMT4">
                  <p:embed/>
                </p:oleObj>
              </mc:Choice>
              <mc:Fallback>
                <p:oleObj name="" r:id="rId1" imgW="2146300" imgH="241300" progId="Equation.DSMT4">
                  <p:embed/>
                  <p:pic>
                    <p:nvPicPr>
                      <p:cNvPr id="0" name="图片 133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227" name="" r:id="rId3" imgW="761365" imgH="419100" progId="Equation.DSMT4">
                  <p:embed/>
                </p:oleObj>
              </mc:Choice>
              <mc:Fallback>
                <p:oleObj name="" r:id="rId3" imgW="761365" imgH="419100" progId="Equation.DSMT4">
                  <p:embed/>
                  <p:pic>
                    <p:nvPicPr>
                      <p:cNvPr id="0" name="图片 133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228" name="" r:id="rId5" imgW="1295400" imgH="419100" progId="Equation.DSMT4">
                  <p:embed/>
                </p:oleObj>
              </mc:Choice>
              <mc:Fallback>
                <p:oleObj name="" r:id="rId5" imgW="1295400" imgH="419100" progId="Equation.DSMT4">
                  <p:embed/>
                  <p:pic>
                    <p:nvPicPr>
                      <p:cNvPr id="0" name="图片 133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229" name="" r:id="rId7" imgW="2273300" imgH="444500" progId="Equation.DSMT4">
                  <p:embed/>
                </p:oleObj>
              </mc:Choice>
              <mc:Fallback>
                <p:oleObj name="" r:id="rId7" imgW="2273300" imgH="444500" progId="Equation.DSMT4">
                  <p:embed/>
                  <p:pic>
                    <p:nvPicPr>
                      <p:cNvPr id="0" name="图片 133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smtClean="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endParaRPr lang="zh-CN" altLang="en-US" sz="2400" b="0" dirty="0">
              <a:ea typeface="华文新魏" panose="02010800040101010101" pitchFamily="2" charset="-122"/>
              <a:cs typeface="Times New Roman" panose="02020603050405020304" pitchFamily="18" charset="0"/>
            </a:endParaRP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第七章 频率合成器</a:t>
            </a:r>
            <a:endParaRPr lang="zh-CN" altLang="en-US" sz="4000"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323528" y="1412776"/>
            <a:ext cx="8229600" cy="3168352"/>
          </a:xfrm>
        </p:spPr>
        <p:txBody>
          <a:bodyPr/>
          <a:lstStyle/>
          <a:p>
            <a:pPr>
              <a:lnSpc>
                <a:spcPts val="4400"/>
              </a:lnSpc>
            </a:pPr>
            <a:r>
              <a:rPr lang="zh-CN" altLang="en-US" b="1" dirty="0" smtClean="0">
                <a:latin typeface="Times New Roman" panose="02020603050405020304" pitchFamily="18" charset="0"/>
                <a:cs typeface="Times New Roman" panose="02020603050405020304" pitchFamily="18" charset="0"/>
              </a:rPr>
              <a:t>掌握锁相式频率合成（</a:t>
            </a:r>
            <a:r>
              <a:rPr lang="en-US" altLang="zh-CN" b="1" dirty="0" smtClean="0">
                <a:latin typeface="Times New Roman" panose="02020603050405020304" pitchFamily="18" charset="0"/>
                <a:cs typeface="Times New Roman" panose="02020603050405020304" pitchFamily="18" charset="0"/>
              </a:rPr>
              <a:t>PLL</a:t>
            </a:r>
            <a:r>
              <a:rPr lang="zh-CN" altLang="en-US" b="1" dirty="0" smtClean="0">
                <a:latin typeface="Times New Roman" panose="02020603050405020304" pitchFamily="18" charset="0"/>
                <a:cs typeface="Times New Roman" panose="02020603050405020304" pitchFamily="18" charset="0"/>
              </a:rPr>
              <a:t>）和直接数字频率合成（</a:t>
            </a:r>
            <a:r>
              <a:rPr lang="en-US" altLang="zh-CN" b="1" dirty="0" smtClean="0">
                <a:latin typeface="Times New Roman" panose="02020603050405020304" pitchFamily="18" charset="0"/>
                <a:cs typeface="Times New Roman" panose="02020603050405020304" pitchFamily="18" charset="0"/>
              </a:rPr>
              <a:t>DDS</a:t>
            </a:r>
            <a:r>
              <a:rPr lang="zh-CN" altLang="en-US" b="1" dirty="0" smtClean="0">
                <a:latin typeface="Times New Roman" panose="02020603050405020304" pitchFamily="18" charset="0"/>
                <a:cs typeface="Times New Roman" panose="02020603050405020304" pitchFamily="18" charset="0"/>
              </a:rPr>
              <a:t>）基本技术</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输出频率</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nSpc>
                <a:spcPts val="4400"/>
              </a:lnSpc>
            </a:pPr>
            <a:r>
              <a:rPr lang="zh-CN" altLang="en-US" b="1" dirty="0" smtClean="0">
                <a:latin typeface="Times New Roman" panose="02020603050405020304" pitchFamily="18" charset="0"/>
                <a:cs typeface="Times New Roman" panose="02020603050405020304" pitchFamily="18" charset="0"/>
              </a:rPr>
              <a:t>能够分析频率合成器的</a:t>
            </a:r>
            <a:r>
              <a:rPr lang="zh-CN" altLang="en-US" b="1" dirty="0" smtClean="0">
                <a:solidFill>
                  <a:srgbClr val="FF0000"/>
                </a:solidFill>
                <a:latin typeface="Times New Roman" panose="02020603050405020304" pitchFamily="18" charset="0"/>
                <a:cs typeface="Times New Roman" panose="02020603050405020304" pitchFamily="18" charset="0"/>
              </a:rPr>
              <a:t>输出频率范围</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FF0000"/>
                </a:solidFill>
                <a:latin typeface="Times New Roman" panose="02020603050405020304" pitchFamily="18" charset="0"/>
                <a:cs typeface="Times New Roman" panose="02020603050405020304" pitchFamily="18" charset="0"/>
              </a:rPr>
              <a:t>频率分辨率</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nSpc>
                <a:spcPts val="4400"/>
              </a:lnSpc>
            </a:pPr>
            <a:r>
              <a:rPr lang="zh-CN" altLang="en-US" b="1" dirty="0" smtClean="0">
                <a:latin typeface="Times New Roman" panose="02020603050405020304" pitchFamily="18" charset="0"/>
                <a:cs typeface="Times New Roman" panose="02020603050405020304" pitchFamily="18" charset="0"/>
              </a:rPr>
              <a:t>倒易混频</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br>
              <a:rPr lang="en-US" altLang="zh-CN" sz="4000" dirty="0" smtClean="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smtClean="0">
                <a:latin typeface="Times New Roman" panose="02020603050405020304" pitchFamily="18" charset="0"/>
                <a:cs typeface="Times New Roman" panose="02020603050405020304" pitchFamily="18" charset="0"/>
              </a:rPr>
              <a:t>环路锁定时 </a:t>
            </a:r>
            <a:r>
              <a:rPr lang="en-US" altLang="zh-CN" sz="2400" b="1" i="1" dirty="0" err="1" smtClean="0">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dirty="0" smtClean="0">
                <a:solidFill>
                  <a:srgbClr val="0000CC"/>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改变 </a:t>
            </a:r>
            <a:r>
              <a:rPr lang="en-US" altLang="zh-CN" sz="2400" b="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则输出为一系列点频。</a:t>
            </a:r>
            <a:endParaRPr lang="zh-CN" altLang="en-US" sz="2400" b="1" dirty="0" smtClean="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endParaRPr kumimoji="1" lang="zh-CN" altLang="en-US" sz="2000" dirty="0">
              <a:latin typeface="Times New Roman" panose="02020603050405020304" pitchFamily="18" charset="0"/>
            </a:endParaRPr>
          </a:p>
        </p:txBody>
      </p:sp>
      <p:grpSp>
        <p:nvGrpSpPr>
          <p:cNvPr id="2" name="Group 26"/>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716" name="Equation" r:id="rId1" imgW="203200" imgH="279400" progId="Equation.3">
                    <p:embed/>
                  </p:oleObj>
                </mc:Choice>
                <mc:Fallback>
                  <p:oleObj name="Equation" r:id="rId1" imgW="203200" imgH="279400"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717" name="公式" r:id="rId3" imgW="444500" imgH="292100" progId="Equation.3">
                    <p:embed/>
                  </p:oleObj>
                </mc:Choice>
                <mc:Fallback>
                  <p:oleObj name="公式" r:id="rId3" imgW="444500" imgH="2921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718" name="Equation" r:id="rId5" imgW="279400" imgH="508000" progId="Equation.3">
                    <p:embed/>
                  </p:oleObj>
                </mc:Choice>
                <mc:Fallback>
                  <p:oleObj name="Equation" r:id="rId5" imgW="279400" imgH="508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endParaRPr lang="zh-CN" altLang="en-US" kern="0" dirty="0"/>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数字合成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1"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anose="02020603050405020304" pitchFamily="18" charset="0"/>
              </a:rPr>
              <a:t>DDS</a:t>
            </a:r>
            <a:r>
              <a:rPr lang="zh-CN" altLang="zh-CN" sz="2000" dirty="0">
                <a:solidFill>
                  <a:srgbClr val="0000CC"/>
                </a:solidFill>
                <a:cs typeface="Times New Roman" panose="02020603050405020304" pitchFamily="18" charset="0"/>
              </a:rPr>
              <a:t>包括相位累加器、波形存储器</a:t>
            </a:r>
            <a:r>
              <a:rPr lang="en-US" altLang="zh-CN" sz="2000" dirty="0">
                <a:solidFill>
                  <a:srgbClr val="0000CC"/>
                </a:solidFill>
                <a:cs typeface="Times New Roman" panose="02020603050405020304" pitchFamily="18" charset="0"/>
              </a:rPr>
              <a:t>ROM</a:t>
            </a:r>
            <a:r>
              <a:rPr lang="zh-CN" altLang="zh-CN" sz="2000" dirty="0">
                <a:solidFill>
                  <a:srgbClr val="0000CC"/>
                </a:solidFill>
                <a:cs typeface="Times New Roman" panose="02020603050405020304"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mc:Choice xmlns:a14="http://schemas.microsoft.com/office/drawing/2010/main"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1520" y="450850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panose="02020603050405020304" pitchFamily="18" charset="0"/>
              <a:ea typeface="宋体" panose="02010600030101010101" pitchFamily="2" charset="-122"/>
            </a:endParaRPr>
          </a:p>
        </p:txBody>
      </p:sp>
      <p:sp>
        <p:nvSpPr>
          <p:cNvPr id="18" name="矩形 17"/>
          <p:cNvSpPr/>
          <p:nvPr/>
        </p:nvSpPr>
        <p:spPr bwMode="auto">
          <a:xfrm>
            <a:off x="251520" y="2797175"/>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panose="02020603050405020304" pitchFamily="18" charset="0"/>
              <a:ea typeface="宋体" panose="02010600030101010101" pitchFamily="2" charset="-122"/>
            </a:endParaRPr>
          </a:p>
        </p:txBody>
      </p:sp>
      <p:sp>
        <p:nvSpPr>
          <p:cNvPr id="10" name="矩形 9"/>
          <p:cNvSpPr/>
          <p:nvPr/>
        </p:nvSpPr>
        <p:spPr bwMode="auto">
          <a:xfrm>
            <a:off x="251520" y="1125538"/>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panose="02020603050405020304" pitchFamily="18" charset="0"/>
              <a:ea typeface="宋体" panose="02010600030101010101" pitchFamily="2"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6156" name="对象 2"/>
          <p:cNvGraphicFramePr>
            <a:graphicFrameLocks noChangeAspect="1"/>
          </p:cNvGraphicFramePr>
          <p:nvPr/>
        </p:nvGraphicFramePr>
        <p:xfrm>
          <a:off x="353120" y="1268413"/>
          <a:ext cx="3282950" cy="865187"/>
        </p:xfrm>
        <a:graphic>
          <a:graphicData uri="http://schemas.openxmlformats.org/presentationml/2006/ole">
            <mc:AlternateContent xmlns:mc="http://schemas.openxmlformats.org/markup-compatibility/2006">
              <mc:Choice xmlns:v="urn:schemas-microsoft-com:vml" Requires="v">
                <p:oleObj spid="_x0000_s97810" name="Visio" r:id="rId1" imgW="6324600" imgH="1676400" progId="Visio.Drawing.11">
                  <p:embed/>
                </p:oleObj>
              </mc:Choice>
              <mc:Fallback>
                <p:oleObj name="Visio" r:id="rId1" imgW="6324600" imgH="1676400" progId="Visio.Drawing.11">
                  <p:embed/>
                  <p:pic>
                    <p:nvPicPr>
                      <p:cNvPr id="0" name="图片 97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20" y="1268413"/>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6158" name="对象 4"/>
          <p:cNvGraphicFramePr>
            <a:graphicFrameLocks noChangeAspect="1"/>
          </p:cNvGraphicFramePr>
          <p:nvPr/>
        </p:nvGraphicFramePr>
        <p:xfrm>
          <a:off x="756345" y="2898775"/>
          <a:ext cx="2476500" cy="962025"/>
        </p:xfrm>
        <a:graphic>
          <a:graphicData uri="http://schemas.openxmlformats.org/presentationml/2006/ole">
            <mc:AlternateContent xmlns:mc="http://schemas.openxmlformats.org/markup-compatibility/2006">
              <mc:Choice xmlns:v="urn:schemas-microsoft-com:vml" Requires="v">
                <p:oleObj spid="_x0000_s97811" name="Visio" r:id="rId3" imgW="4381500" imgH="1714500" progId="Visio.Drawing.11">
                  <p:embed/>
                </p:oleObj>
              </mc:Choice>
              <mc:Fallback>
                <p:oleObj name="Visio" r:id="rId3" imgW="4381500" imgH="1714500" progId="Visio.Drawing.11">
                  <p:embed/>
                  <p:pic>
                    <p:nvPicPr>
                      <p:cNvPr id="0" name="图片 978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45" y="2898775"/>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6160" name="对象 6"/>
          <p:cNvGraphicFramePr>
            <a:graphicFrameLocks noChangeAspect="1"/>
          </p:cNvGraphicFramePr>
          <p:nvPr/>
        </p:nvGraphicFramePr>
        <p:xfrm>
          <a:off x="516632" y="4521200"/>
          <a:ext cx="3048000" cy="1200150"/>
        </p:xfrm>
        <a:graphic>
          <a:graphicData uri="http://schemas.openxmlformats.org/presentationml/2006/ole">
            <mc:AlternateContent xmlns:mc="http://schemas.openxmlformats.org/markup-compatibility/2006">
              <mc:Choice xmlns:v="urn:schemas-microsoft-com:vml" Requires="v">
                <p:oleObj spid="_x0000_s97812" name="Visio" r:id="rId5" imgW="6921500" imgH="2730500" progId="Visio.Drawing.11">
                  <p:embed/>
                </p:oleObj>
              </mc:Choice>
              <mc:Fallback>
                <p:oleObj name="Visio" r:id="rId5" imgW="6921500" imgH="2730500" progId="Visio.Drawing.11">
                  <p:embed/>
                  <p:pic>
                    <p:nvPicPr>
                      <p:cNvPr id="0" name="图片 978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632" y="4521200"/>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00807" y="2133600"/>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anose="02010609060101010101" pitchFamily="49" charset="-122"/>
                <a:ea typeface="黑体" panose="02010609060101010101" pitchFamily="49" charset="-122"/>
              </a:rPr>
              <a:t>典型</a:t>
            </a:r>
            <a:r>
              <a:rPr lang="zh-CN" altLang="en-US" sz="1400" kern="0" dirty="0">
                <a:solidFill>
                  <a:schemeClr val="tx2">
                    <a:lumMod val="50000"/>
                  </a:schemeClr>
                </a:solidFill>
                <a:latin typeface="黑体" panose="02010609060101010101" pitchFamily="49" charset="-122"/>
                <a:ea typeface="黑体" panose="02010609060101010101" pitchFamily="49" charset="-122"/>
              </a:rPr>
              <a:t>模拟频率合成</a:t>
            </a:r>
            <a:endParaRPr lang="en-US" altLang="zh-CN" sz="1400" kern="0" dirty="0">
              <a:solidFill>
                <a:schemeClr val="tx2">
                  <a:lumMod val="50000"/>
                </a:schemeClr>
              </a:solidFill>
              <a:latin typeface="黑体" panose="02010609060101010101" pitchFamily="49" charset="-122"/>
              <a:ea typeface="黑体" panose="02010609060101010101" pitchFamily="49" charset="-122"/>
            </a:endParaRPr>
          </a:p>
        </p:txBody>
      </p:sp>
      <p:sp>
        <p:nvSpPr>
          <p:cNvPr id="15" name="矩形 14"/>
          <p:cNvSpPr/>
          <p:nvPr/>
        </p:nvSpPr>
        <p:spPr>
          <a:xfrm>
            <a:off x="1134170" y="3805238"/>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anose="02010609060101010101" pitchFamily="49" charset="-122"/>
                <a:ea typeface="黑体" panose="02010609060101010101" pitchFamily="49" charset="-122"/>
              </a:rPr>
              <a:t>PLL</a:t>
            </a:r>
            <a:r>
              <a:rPr lang="zh-CN" altLang="en-US" sz="1400" kern="0" dirty="0">
                <a:solidFill>
                  <a:schemeClr val="tx2">
                    <a:lumMod val="50000"/>
                  </a:schemeClr>
                </a:solidFill>
                <a:latin typeface="黑体" panose="02010609060101010101" pitchFamily="49" charset="-122"/>
                <a:ea typeface="黑体" panose="02010609060101010101" pitchFamily="49" charset="-122"/>
              </a:rPr>
              <a:t>频率合成</a:t>
            </a:r>
            <a:endParaRPr lang="en-US" altLang="zh-CN" sz="1400" kern="0" dirty="0">
              <a:solidFill>
                <a:schemeClr val="tx2">
                  <a:lumMod val="50000"/>
                </a:schemeClr>
              </a:solidFill>
              <a:latin typeface="黑体" panose="02010609060101010101" pitchFamily="49" charset="-122"/>
              <a:ea typeface="黑体" panose="02010609060101010101" pitchFamily="49" charset="-122"/>
            </a:endParaRPr>
          </a:p>
        </p:txBody>
      </p:sp>
      <p:sp>
        <p:nvSpPr>
          <p:cNvPr id="16" name="矩形 15"/>
          <p:cNvSpPr/>
          <p:nvPr/>
        </p:nvSpPr>
        <p:spPr>
          <a:xfrm>
            <a:off x="1116707" y="5605463"/>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anose="02010609060101010101" pitchFamily="49" charset="-122"/>
                <a:ea typeface="黑体" panose="02010609060101010101" pitchFamily="49" charset="-122"/>
              </a:rPr>
              <a:t>DDS</a:t>
            </a:r>
            <a:r>
              <a:rPr lang="zh-CN" altLang="en-US" sz="1400" kern="0" dirty="0">
                <a:solidFill>
                  <a:schemeClr val="tx2">
                    <a:lumMod val="50000"/>
                  </a:schemeClr>
                </a:solidFill>
                <a:latin typeface="黑体" panose="02010609060101010101" pitchFamily="49" charset="-122"/>
                <a:ea typeface="黑体" panose="02010609060101010101" pitchFamily="49" charset="-122"/>
              </a:rPr>
              <a:t>频率合成</a:t>
            </a:r>
            <a:endParaRPr lang="en-US" altLang="zh-CN" sz="1400" kern="0" dirty="0">
              <a:solidFill>
                <a:schemeClr val="tx2">
                  <a:lumMod val="50000"/>
                </a:schemeClr>
              </a:solidFill>
              <a:latin typeface="黑体" panose="02010609060101010101" pitchFamily="49" charset="-122"/>
              <a:ea typeface="黑体" panose="02010609060101010101"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19" name="矩形 18"/>
          <p:cNvSpPr/>
          <p:nvPr/>
        </p:nvSpPr>
        <p:spPr bwMode="auto">
          <a:xfrm>
            <a:off x="3995738" y="4509120"/>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panose="02020603050405020304" pitchFamily="18" charset="0"/>
              <a:ea typeface="宋体" panose="02010600030101010101" pitchFamily="2" charset="-122"/>
            </a:endParaRPr>
          </a:p>
        </p:txBody>
      </p:sp>
      <p:sp>
        <p:nvSpPr>
          <p:cNvPr id="21" name="矩形 20"/>
          <p:cNvSpPr/>
          <p:nvPr/>
        </p:nvSpPr>
        <p:spPr bwMode="auto">
          <a:xfrm>
            <a:off x="3995738" y="1124744"/>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panose="02020603050405020304" pitchFamily="18" charset="0"/>
              <a:ea typeface="宋体" panose="02010600030101010101" pitchFamily="2" charset="-122"/>
            </a:endParaRPr>
          </a:p>
        </p:txBody>
      </p:sp>
      <p:sp>
        <p:nvSpPr>
          <p:cNvPr id="22" name="矩形 21"/>
          <p:cNvSpPr/>
          <p:nvPr/>
        </p:nvSpPr>
        <p:spPr>
          <a:xfrm>
            <a:off x="5221288" y="2132807"/>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anose="02010609060101010101" pitchFamily="49" charset="-122"/>
                <a:ea typeface="黑体" panose="02010609060101010101" pitchFamily="49" charset="-122"/>
              </a:rPr>
              <a:t>DDS</a:t>
            </a:r>
            <a:r>
              <a:rPr lang="zh-CN" altLang="en-US" sz="1400" kern="0" dirty="0">
                <a:solidFill>
                  <a:schemeClr val="tx2">
                    <a:lumMod val="50000"/>
                  </a:schemeClr>
                </a:solidFill>
                <a:latin typeface="黑体" panose="02010609060101010101" pitchFamily="49" charset="-122"/>
                <a:ea typeface="黑体" panose="02010609060101010101" pitchFamily="49" charset="-122"/>
              </a:rPr>
              <a:t>作为</a:t>
            </a:r>
            <a:r>
              <a:rPr lang="en-US" altLang="zh-CN" sz="1400" kern="0" dirty="0">
                <a:solidFill>
                  <a:schemeClr val="tx2">
                    <a:lumMod val="50000"/>
                  </a:schemeClr>
                </a:solidFill>
                <a:latin typeface="黑体" panose="02010609060101010101" pitchFamily="49" charset="-122"/>
                <a:ea typeface="黑体" panose="02010609060101010101" pitchFamily="49" charset="-122"/>
              </a:rPr>
              <a:t>PLL</a:t>
            </a:r>
            <a:r>
              <a:rPr lang="zh-CN" altLang="en-US" sz="1400" kern="0" dirty="0">
                <a:solidFill>
                  <a:schemeClr val="tx2">
                    <a:lumMod val="50000"/>
                  </a:schemeClr>
                </a:solidFill>
                <a:latin typeface="黑体" panose="02010609060101010101" pitchFamily="49" charset="-122"/>
                <a:ea typeface="黑体" panose="02010609060101010101" pitchFamily="49" charset="-122"/>
              </a:rPr>
              <a:t>参考源</a:t>
            </a:r>
            <a:endParaRPr lang="en-US" altLang="zh-CN" sz="1400" kern="0" dirty="0">
              <a:solidFill>
                <a:schemeClr val="tx2">
                  <a:lumMod val="50000"/>
                </a:schemeClr>
              </a:solidFill>
              <a:latin typeface="黑体" panose="02010609060101010101" pitchFamily="49" charset="-122"/>
              <a:ea typeface="黑体" panose="02010609060101010101" pitchFamily="49" charset="-122"/>
            </a:endParaRPr>
          </a:p>
        </p:txBody>
      </p:sp>
      <p:graphicFrame>
        <p:nvGraphicFramePr>
          <p:cNvPr id="26" name="对象 11"/>
          <p:cNvGraphicFramePr>
            <a:graphicFrameLocks noChangeAspect="1"/>
          </p:cNvGraphicFramePr>
          <p:nvPr/>
        </p:nvGraphicFramePr>
        <p:xfrm>
          <a:off x="4070350" y="1288257"/>
          <a:ext cx="4533900" cy="860425"/>
        </p:xfrm>
        <a:graphic>
          <a:graphicData uri="http://schemas.openxmlformats.org/presentationml/2006/ole">
            <mc:AlternateContent xmlns:mc="http://schemas.openxmlformats.org/markup-compatibility/2006">
              <mc:Choice xmlns:v="urn:schemas-microsoft-com:vml" Requires="v">
                <p:oleObj spid="_x0000_s97813" name="Visio" r:id="rId7" imgW="7581900" imgH="1447800" progId="Visio.Drawing.11">
                  <p:embed/>
                </p:oleObj>
              </mc:Choice>
              <mc:Fallback>
                <p:oleObj name="Visio" r:id="rId7" imgW="7581900" imgH="1447800" progId="Visio.Drawing.11">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0350" y="1288257"/>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bwMode="auto">
          <a:xfrm>
            <a:off x="3995738" y="2780928"/>
            <a:ext cx="4608512" cy="142398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panose="02020603050405020304" pitchFamily="18" charset="0"/>
              <a:ea typeface="宋体" panose="02010600030101010101" pitchFamily="2" charset="-122"/>
            </a:endParaRPr>
          </a:p>
        </p:txBody>
      </p:sp>
      <p:sp>
        <p:nvSpPr>
          <p:cNvPr id="28" name="矩形 27"/>
          <p:cNvSpPr/>
          <p:nvPr/>
        </p:nvSpPr>
        <p:spPr>
          <a:xfrm>
            <a:off x="5003800" y="3855665"/>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anose="02010609060101010101" pitchFamily="49" charset="-122"/>
                <a:ea typeface="黑体" panose="02010609060101010101" pitchFamily="49" charset="-122"/>
              </a:rPr>
              <a:t>DDS</a:t>
            </a:r>
            <a:r>
              <a:rPr lang="zh-CN" altLang="en-US" sz="1400" kern="0" dirty="0">
                <a:solidFill>
                  <a:schemeClr val="tx2">
                    <a:lumMod val="50000"/>
                  </a:schemeClr>
                </a:solidFill>
                <a:latin typeface="黑体" panose="02010609060101010101" pitchFamily="49" charset="-122"/>
                <a:ea typeface="黑体" panose="02010609060101010101" pitchFamily="49" charset="-122"/>
              </a:rPr>
              <a:t>作为</a:t>
            </a:r>
            <a:r>
              <a:rPr lang="en-US" altLang="zh-CN" sz="1400" kern="0" dirty="0">
                <a:solidFill>
                  <a:schemeClr val="tx2">
                    <a:lumMod val="50000"/>
                  </a:schemeClr>
                </a:solidFill>
                <a:latin typeface="黑体" panose="02010609060101010101" pitchFamily="49" charset="-122"/>
                <a:ea typeface="黑体" panose="02010609060101010101" pitchFamily="49" charset="-122"/>
              </a:rPr>
              <a:t>PLL</a:t>
            </a:r>
            <a:r>
              <a:rPr lang="zh-CN" altLang="en-US" sz="1400" kern="0" dirty="0">
                <a:solidFill>
                  <a:schemeClr val="tx2">
                    <a:lumMod val="50000"/>
                  </a:schemeClr>
                </a:solidFill>
                <a:latin typeface="黑体" panose="02010609060101010101" pitchFamily="49" charset="-122"/>
                <a:ea typeface="黑体" panose="02010609060101010101" pitchFamily="49" charset="-122"/>
              </a:rPr>
              <a:t>小数分频器</a:t>
            </a:r>
            <a:endParaRPr lang="en-US" altLang="zh-CN" sz="1400" kern="0" dirty="0">
              <a:solidFill>
                <a:schemeClr val="tx2">
                  <a:lumMod val="50000"/>
                </a:schemeClr>
              </a:solidFill>
              <a:latin typeface="黑体" panose="02010609060101010101" pitchFamily="49" charset="-122"/>
              <a:ea typeface="黑体" panose="02010609060101010101" pitchFamily="49" charset="-122"/>
            </a:endParaRPr>
          </a:p>
        </p:txBody>
      </p:sp>
      <p:graphicFrame>
        <p:nvGraphicFramePr>
          <p:cNvPr id="29" name="对象 13"/>
          <p:cNvGraphicFramePr>
            <a:graphicFrameLocks noChangeAspect="1"/>
          </p:cNvGraphicFramePr>
          <p:nvPr/>
        </p:nvGraphicFramePr>
        <p:xfrm>
          <a:off x="4932363" y="2780928"/>
          <a:ext cx="2763837" cy="1092200"/>
        </p:xfrm>
        <a:graphic>
          <a:graphicData uri="http://schemas.openxmlformats.org/presentationml/2006/ole">
            <mc:AlternateContent xmlns:mc="http://schemas.openxmlformats.org/markup-compatibility/2006">
              <mc:Choice xmlns:v="urn:schemas-microsoft-com:vml" Requires="v">
                <p:oleObj spid="_x0000_s97814" name="Visio" r:id="rId9" imgW="4902200" imgH="1943100" progId="Visio.Drawing.11">
                  <p:embed/>
                </p:oleObj>
              </mc:Choice>
              <mc:Fallback>
                <p:oleObj name="Visio" r:id="rId9" imgW="4902200" imgH="1943100" progId="Visio.Drawing.11">
                  <p:embed/>
                  <p:pic>
                    <p:nvPicPr>
                      <p:cNvPr id="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2780928"/>
                        <a:ext cx="276383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5"/>
          <p:cNvGraphicFramePr>
            <a:graphicFrameLocks noChangeAspect="1"/>
          </p:cNvGraphicFramePr>
          <p:nvPr/>
        </p:nvGraphicFramePr>
        <p:xfrm>
          <a:off x="4859338" y="4509120"/>
          <a:ext cx="2881312" cy="1116013"/>
        </p:xfrm>
        <a:graphic>
          <a:graphicData uri="http://schemas.openxmlformats.org/presentationml/2006/ole">
            <mc:AlternateContent xmlns:mc="http://schemas.openxmlformats.org/markup-compatibility/2006">
              <mc:Choice xmlns:v="urn:schemas-microsoft-com:vml" Requires="v">
                <p:oleObj spid="_x0000_s97815" name="Visio" r:id="rId11" imgW="4965700" imgH="1930400" progId="Visio.Drawing.11">
                  <p:embed/>
                </p:oleObj>
              </mc:Choice>
              <mc:Fallback>
                <p:oleObj name="Visio" r:id="rId11" imgW="4965700" imgH="1930400" progId="Visio.Drawing.11">
                  <p:embed/>
                  <p:pic>
                    <p:nvPicPr>
                      <p:cNvPr id="0" name="对象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4509120"/>
                        <a:ext cx="288131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5148263" y="5567983"/>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anose="02010609060101010101" pitchFamily="49" charset="-122"/>
                <a:ea typeface="黑体" panose="02010609060101010101" pitchFamily="49" charset="-122"/>
              </a:rPr>
              <a:t>PLL</a:t>
            </a:r>
            <a:r>
              <a:rPr lang="zh-CN" altLang="en-US" sz="1400" kern="0" dirty="0">
                <a:solidFill>
                  <a:schemeClr val="tx2">
                    <a:lumMod val="50000"/>
                  </a:schemeClr>
                </a:solidFill>
                <a:latin typeface="黑体" panose="02010609060101010101" pitchFamily="49" charset="-122"/>
                <a:ea typeface="黑体" panose="02010609060101010101" pitchFamily="49" charset="-122"/>
              </a:rPr>
              <a:t>内插混频</a:t>
            </a:r>
            <a:endParaRPr lang="en-US" altLang="zh-CN" sz="1400" kern="0" dirty="0">
              <a:solidFill>
                <a:schemeClr val="tx2">
                  <a:lumMod val="50000"/>
                </a:schemeClr>
              </a:solidFill>
              <a:latin typeface="黑体" panose="02010609060101010101" pitchFamily="49" charset="-122"/>
              <a:ea typeface="黑体" panose="02010609060101010101" pitchFamily="49"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19" grpId="0" animBg="1"/>
      <p:bldP spid="21" grpId="0" animBg="1"/>
      <p:bldP spid="22" grpId="0"/>
      <p:bldP spid="27" grpId="0" animBg="1"/>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常用的器件符号</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pic>
        <p:nvPicPr>
          <p:cNvPr id="5" name="Picture 5"/>
          <p:cNvPicPr>
            <a:picLocks noChangeAspect="1" noChangeArrowheads="1"/>
          </p:cNvPicPr>
          <p:nvPr/>
        </p:nvPicPr>
        <p:blipFill rotWithShape="1">
          <a:blip r:embed="rId1" cstate="print"/>
          <a:srcRect l="29469" t="35065" r="57136" b="54263"/>
          <a:stretch>
            <a:fillRect/>
          </a:stretch>
        </p:blipFill>
        <p:spPr bwMode="auto">
          <a:xfrm>
            <a:off x="436565" y="1920285"/>
            <a:ext cx="2376264" cy="1108924"/>
          </a:xfrm>
          <a:prstGeom prst="rect">
            <a:avLst/>
          </a:prstGeom>
          <a:noFill/>
          <a:ln w="9525" algn="ctr">
            <a:noFill/>
            <a:miter lim="800000"/>
            <a:headEnd/>
            <a:tailEnd/>
          </a:ln>
        </p:spPr>
      </p:pic>
      <p:pic>
        <p:nvPicPr>
          <p:cNvPr id="6" name="Picture 2"/>
          <p:cNvPicPr>
            <a:picLocks noChangeAspect="1" noChangeArrowheads="1"/>
          </p:cNvPicPr>
          <p:nvPr/>
        </p:nvPicPr>
        <p:blipFill rotWithShape="1">
          <a:blip r:embed="rId2" cstate="print"/>
          <a:srcRect l="26099" t="29379" r="27182" b="59354"/>
          <a:stretch>
            <a:fillRect/>
          </a:stretch>
        </p:blipFill>
        <p:spPr bwMode="auto">
          <a:xfrm>
            <a:off x="107504" y="4725144"/>
            <a:ext cx="8315740" cy="1128183"/>
          </a:xfrm>
          <a:prstGeom prst="rect">
            <a:avLst/>
          </a:prstGeom>
          <a:noFill/>
          <a:ln w="9525" algn="ctr">
            <a:noFill/>
            <a:miter lim="800000"/>
            <a:headEnd/>
            <a:tailEnd/>
          </a:ln>
        </p:spPr>
      </p:pic>
      <p:pic>
        <p:nvPicPr>
          <p:cNvPr id="7" name="Picture 2"/>
          <p:cNvPicPr>
            <a:picLocks noChangeAspect="1" noChangeArrowheads="1"/>
          </p:cNvPicPr>
          <p:nvPr/>
        </p:nvPicPr>
        <p:blipFill rotWithShape="1">
          <a:blip r:embed="rId3" cstate="print"/>
          <a:srcRect l="36387" t="33333" r="32997" b="53802"/>
          <a:stretch>
            <a:fillRect/>
          </a:stretch>
        </p:blipFill>
        <p:spPr bwMode="auto">
          <a:xfrm>
            <a:off x="3403694" y="1812711"/>
            <a:ext cx="5049320" cy="1193477"/>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anose="020B0503020204020204" pitchFamily="34" charset="-122"/>
                <a:ea typeface="微软雅黑" panose="020B0503020204020204" pitchFamily="34" charset="-122"/>
              </a:rPr>
              <a:t>倒易混频</a:t>
            </a:r>
            <a:endParaRPr lang="zh-CN" altLang="en-US" sz="4000" dirty="0" smtClean="0">
              <a:latin typeface="微软雅黑" panose="020B0503020204020204" pitchFamily="34" charset="-122"/>
              <a:ea typeface="微软雅黑" panose="020B0503020204020204" pitchFamily="34" charset="-122"/>
            </a:endParaRPr>
          </a:p>
        </p:txBody>
      </p:sp>
      <p:graphicFrame>
        <p:nvGraphicFramePr>
          <p:cNvPr id="10242" name="Object 4"/>
          <p:cNvGraphicFramePr>
            <a:graphicFrameLocks noGrp="1" noChangeAspect="1"/>
          </p:cNvGraphicFramePr>
          <p:nvPr>
            <p:ph sz="half" idx="1"/>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501" name="公式" r:id="rId1" imgW="3403600" imgH="215900" progId="Equation.3">
                  <p:embed/>
                </p:oleObj>
              </mc:Choice>
              <mc:Fallback>
                <p:oleObj name="公式" r:id="rId1" imgW="3403600" imgH="215900" progId="Equation.3">
                  <p:embed/>
                  <p:pic>
                    <p:nvPicPr>
                      <p:cNvPr id="0" name="图片 1015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p:spPr>
                  </p:pic>
                </p:oleObj>
              </mc:Fallback>
            </mc:AlternateContent>
          </a:graphicData>
        </a:graphic>
      </p:graphicFrame>
      <p:pic>
        <p:nvPicPr>
          <p:cNvPr id="10244" name="Picture 87" descr="a"/>
          <p:cNvPicPr>
            <a:picLocks noChangeAspect="1" noChangeArrowheads="1"/>
          </p:cNvPicPr>
          <p:nvPr/>
        </p:nvPicPr>
        <p:blipFill>
          <a:blip r:embed="rId3"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endParaRPr lang="zh-CN" altLang="en-US" sz="2000" dirty="0"/>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endParaRPr lang="zh-CN" altLang="en-US" sz="2000" dirty="0"/>
          </a:p>
        </p:txBody>
      </p:sp>
      <p:grpSp>
        <p:nvGrpSpPr>
          <p:cNvPr id="2" name="Group 92"/>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tailEnd type="none" w="med" len="lg"/>
            </a:ln>
          </p:spPr>
          <p:txBody>
            <a:bodyPr>
              <a:spAutoFit/>
            </a:bodyPr>
            <a:lstStyle/>
            <a:p>
              <a:pPr algn="l"/>
              <a:r>
                <a:rPr lang="zh-CN" altLang="en-US" sz="2000"/>
                <a:t>所需要用得信号电平</a:t>
              </a:r>
              <a:endParaRPr lang="zh-CN" altLang="en-US" sz="2000"/>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tailEnd type="stealth" w="med" len="lg"/>
            </a:ln>
          </p:spPr>
          <p:txBody>
            <a:bodyPr/>
            <a:lstStyle/>
            <a:p>
              <a:endParaRPr lang="zh-CN" altLang="en-US"/>
            </a:p>
          </p:txBody>
        </p:sp>
      </p:grpSp>
      <p:grpSp>
        <p:nvGrpSpPr>
          <p:cNvPr id="3" name="Group 95"/>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tailEnd type="none" w="med" len="lg"/>
            </a:ln>
          </p:spPr>
          <p:txBody>
            <a:bodyPr>
              <a:spAutoFit/>
            </a:bodyPr>
            <a:lstStyle/>
            <a:p>
              <a:r>
                <a:rPr lang="zh-CN" altLang="en-US" sz="2000"/>
                <a:t>不希望得到的干扰信号电平</a:t>
              </a:r>
              <a:endParaRPr lang="zh-CN" altLang="en-US" sz="2000"/>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tailEnd type="stealth" w="med" len="lg"/>
            </a:ln>
          </p:spPr>
          <p:txBody>
            <a:bodyPr/>
            <a:lstStyle/>
            <a:p>
              <a:endParaRPr lang="zh-CN" altLang="en-US"/>
            </a:p>
          </p:txBody>
        </p:sp>
      </p:grpSp>
      <p:grpSp>
        <p:nvGrpSpPr>
          <p:cNvPr id="4" name="Group 98"/>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tailEnd type="none" w="med" len="lg"/>
            </a:ln>
          </p:spPr>
          <p:txBody>
            <a:bodyPr>
              <a:spAutoFit/>
            </a:bodyPr>
            <a:lstStyle/>
            <a:p>
              <a:pPr algn="l"/>
              <a:r>
                <a:rPr lang="zh-CN" altLang="en-US" sz="2000"/>
                <a:t>中频滤波器带宽</a:t>
              </a:r>
              <a:endParaRPr lang="zh-CN" altLang="en-US" sz="2000"/>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tailEnd type="stealth" w="med" len="lg"/>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smtClean="0">
                <a:latin typeface="Times New Roman" panose="02020603050405020304" pitchFamily="18" charset="0"/>
                <a:ea typeface="微软雅黑" panose="020B0503020204020204" pitchFamily="34" charset="-122"/>
                <a:cs typeface="Times New Roman" panose="02020603050405020304" pitchFamily="18" charset="0"/>
              </a:rPr>
              <a:t>GSM</a:t>
            </a:r>
            <a:r>
              <a:rPr lang="zh-CN" altLang="en-US" sz="4000" smtClean="0">
                <a:latin typeface="Times New Roman" panose="02020603050405020304" pitchFamily="18" charset="0"/>
                <a:ea typeface="微软雅黑" panose="020B0503020204020204" pitchFamily="34" charset="-122"/>
                <a:cs typeface="Times New Roman" panose="02020603050405020304" pitchFamily="18" charset="0"/>
              </a:rPr>
              <a:t>接收机相位噪声要求</a:t>
            </a:r>
            <a:endParaRPr lang="zh-CN" altLang="en-US" sz="400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anose="05000000000000000000" pitchFamily="2" charset="2"/>
              <a:buNone/>
            </a:pPr>
            <a:r>
              <a:rPr lang="en-US" altLang="zh-CN" sz="1600" smtClean="0">
                <a:latin typeface="Times New Roman" panose="02020603050405020304" pitchFamily="18" charset="0"/>
              </a:rPr>
              <a:t>       </a:t>
            </a:r>
            <a:r>
              <a:rPr lang="en-US" altLang="zh-CN" sz="2400" b="1" smtClean="0">
                <a:latin typeface="Times New Roman" panose="02020603050405020304" pitchFamily="18" charset="0"/>
              </a:rPr>
              <a:t>GSM</a:t>
            </a:r>
            <a:r>
              <a:rPr lang="zh-CN" altLang="en-US" sz="2400" b="1" smtClean="0">
                <a:latin typeface="Times New Roman" panose="02020603050405020304" pitchFamily="18" charset="0"/>
              </a:rPr>
              <a:t>（全球移动通信系统）蜂窝标准要求最小干扰信号抑制</a:t>
            </a:r>
            <a:endParaRPr lang="zh-CN" altLang="en-US" sz="2400" b="1" smtClean="0">
              <a:latin typeface="Times New Roman" panose="02020603050405020304" pitchFamily="18" charset="0"/>
            </a:endParaRPr>
          </a:p>
          <a:p>
            <a:pPr>
              <a:buFont typeface="Wingdings" panose="05000000000000000000" pitchFamily="2" charset="2"/>
              <a:buNone/>
            </a:pPr>
            <a:r>
              <a:rPr lang="zh-CN" altLang="en-US" sz="2400" b="1" smtClean="0">
                <a:latin typeface="Times New Roman" panose="02020603050405020304" pitchFamily="18" charset="0"/>
              </a:rPr>
              <a:t>度为</a:t>
            </a:r>
            <a:r>
              <a:rPr lang="en-US" altLang="zh-CN" sz="2400" b="1" smtClean="0">
                <a:latin typeface="Times New Roman" panose="02020603050405020304" pitchFamily="18" charset="0"/>
              </a:rPr>
              <a:t>9dB</a:t>
            </a:r>
            <a:r>
              <a:rPr lang="zh-CN" altLang="en-US" sz="2400" b="1" smtClean="0">
                <a:latin typeface="Times New Roman" panose="02020603050405020304" pitchFamily="18" charset="0"/>
              </a:rPr>
              <a:t>；当载波电平为</a:t>
            </a:r>
            <a:r>
              <a:rPr lang="en-US" altLang="zh-CN" sz="2400" b="1" smtClean="0">
                <a:latin typeface="Times New Roman" panose="02020603050405020304" pitchFamily="18" charset="0"/>
              </a:rPr>
              <a:t>-99dBm</a:t>
            </a:r>
            <a:r>
              <a:rPr lang="zh-CN" altLang="en-US" sz="2400" b="1" smtClean="0">
                <a:latin typeface="Times New Roman" panose="02020603050405020304" pitchFamily="18" charset="0"/>
              </a:rPr>
              <a:t>时，干扰信号电压在离载波</a:t>
            </a:r>
            <a:r>
              <a:rPr lang="en-US" altLang="zh-CN" sz="2400" b="1" smtClean="0">
                <a:latin typeface="Times New Roman" panose="02020603050405020304" pitchFamily="18" charset="0"/>
              </a:rPr>
              <a:t>3MHz</a:t>
            </a:r>
            <a:endParaRPr lang="en-US" altLang="zh-CN" sz="2400" b="1" smtClean="0">
              <a:latin typeface="Times New Roman" panose="02020603050405020304" pitchFamily="18" charset="0"/>
            </a:endParaRPr>
          </a:p>
          <a:p>
            <a:pPr>
              <a:buFont typeface="Wingdings" panose="05000000000000000000" pitchFamily="2" charset="2"/>
              <a:buNone/>
            </a:pPr>
            <a:r>
              <a:rPr lang="zh-CN" altLang="en-US" sz="2400" b="1" smtClean="0">
                <a:latin typeface="Times New Roman" panose="02020603050405020304" pitchFamily="18" charset="0"/>
              </a:rPr>
              <a:t>处为</a:t>
            </a:r>
            <a:r>
              <a:rPr lang="en-US" altLang="zh-CN" sz="2400" b="1" smtClean="0">
                <a:latin typeface="Times New Roman" panose="02020603050405020304" pitchFamily="18" charset="0"/>
              </a:rPr>
              <a:t>-23dBm</a:t>
            </a:r>
            <a:r>
              <a:rPr lang="zh-CN" altLang="en-US" sz="2400" b="1" smtClean="0">
                <a:latin typeface="Times New Roman" panose="02020603050405020304" pitchFamily="18" charset="0"/>
              </a:rPr>
              <a:t>，离载波</a:t>
            </a:r>
            <a:r>
              <a:rPr lang="en-US" altLang="zh-CN" sz="2400" b="1" smtClean="0">
                <a:latin typeface="Times New Roman" panose="02020603050405020304" pitchFamily="18" charset="0"/>
              </a:rPr>
              <a:t>1.6MHz</a:t>
            </a:r>
            <a:r>
              <a:rPr lang="zh-CN" altLang="en-US" sz="2400" b="1" smtClean="0">
                <a:latin typeface="Times New Roman" panose="02020603050405020304" pitchFamily="18" charset="0"/>
              </a:rPr>
              <a:t>处为</a:t>
            </a:r>
            <a:r>
              <a:rPr lang="en-US" altLang="zh-CN" sz="2400" b="1" smtClean="0">
                <a:latin typeface="Times New Roman" panose="02020603050405020304" pitchFamily="18" charset="0"/>
              </a:rPr>
              <a:t>-33dBm</a:t>
            </a:r>
            <a:r>
              <a:rPr lang="zh-CN" altLang="en-US" sz="2400" b="1" smtClean="0">
                <a:latin typeface="Times New Roman" panose="02020603050405020304" pitchFamily="18" charset="0"/>
              </a:rPr>
              <a:t>；离载波</a:t>
            </a:r>
            <a:r>
              <a:rPr lang="en-US" altLang="zh-CN" sz="2400" b="1" smtClean="0">
                <a:latin typeface="Times New Roman" panose="02020603050405020304" pitchFamily="18" charset="0"/>
              </a:rPr>
              <a:t>0.6MHz</a:t>
            </a:r>
            <a:r>
              <a:rPr lang="zh-CN" altLang="en-US" sz="2400" b="1" smtClean="0">
                <a:latin typeface="Times New Roman" panose="02020603050405020304" pitchFamily="18" charset="0"/>
              </a:rPr>
              <a:t>处为</a:t>
            </a:r>
            <a:endParaRPr lang="zh-CN" altLang="en-US" sz="2400" b="1" smtClean="0">
              <a:latin typeface="Times New Roman" panose="02020603050405020304" pitchFamily="18" charset="0"/>
            </a:endParaRPr>
          </a:p>
          <a:p>
            <a:pPr>
              <a:buFont typeface="Wingdings" panose="05000000000000000000" pitchFamily="2" charset="2"/>
              <a:buNone/>
            </a:pPr>
            <a:r>
              <a:rPr lang="en-US" altLang="zh-CN" sz="2400" b="1" smtClean="0">
                <a:latin typeface="Times New Roman" panose="02020603050405020304" pitchFamily="18" charset="0"/>
              </a:rPr>
              <a:t>-43dBm</a:t>
            </a:r>
            <a:r>
              <a:rPr lang="zh-CN" altLang="en-US" sz="2400" b="1" smtClean="0">
                <a:latin typeface="Times New Roman" panose="02020603050405020304" pitchFamily="18" charset="0"/>
              </a:rPr>
              <a:t>，确定在这些载波频率偏离处，所需本振的相位噪声。通</a:t>
            </a:r>
            <a:endParaRPr lang="zh-CN" altLang="en-US" sz="2400" b="1" smtClean="0">
              <a:latin typeface="Times New Roman" panose="02020603050405020304" pitchFamily="18" charset="0"/>
            </a:endParaRPr>
          </a:p>
          <a:p>
            <a:pPr>
              <a:buFont typeface="Wingdings" panose="05000000000000000000" pitchFamily="2" charset="2"/>
              <a:buNone/>
            </a:pPr>
            <a:r>
              <a:rPr lang="zh-CN" altLang="en-US" sz="2400" b="1" smtClean="0">
                <a:latin typeface="Times New Roman" panose="02020603050405020304" pitchFamily="18" charset="0"/>
              </a:rPr>
              <a:t>道带宽是</a:t>
            </a:r>
            <a:r>
              <a:rPr lang="en-US" altLang="zh-CN" sz="2400" b="1" smtClean="0">
                <a:latin typeface="Times New Roman" panose="02020603050405020304" pitchFamily="18" charset="0"/>
              </a:rPr>
              <a:t>200kHz</a:t>
            </a:r>
            <a:r>
              <a:rPr lang="zh-CN" altLang="en-US" sz="2400" b="1" smtClean="0">
                <a:latin typeface="Times New Roman" panose="02020603050405020304" pitchFamily="18" charset="0"/>
              </a:rPr>
              <a:t>。</a:t>
            </a:r>
            <a:endParaRPr lang="zh-CN" altLang="en-US" sz="2400" b="1" smtClean="0">
              <a:latin typeface="Times New Roman" panose="02020603050405020304" pitchFamily="18" charset="0"/>
            </a:endParaRP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endParaRPr lang="en-US" altLang="zh-CN" sz="2400" b="0" dirty="0"/>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tailEnd type="none" w="med" len="lg"/>
          </a:ln>
        </p:spPr>
        <p:txBody>
          <a:bodyPr>
            <a:spAutoFit/>
          </a:bodyPr>
          <a:lstStyle/>
          <a:p>
            <a:r>
              <a:rPr lang="zh-CN" altLang="en-US" sz="2400"/>
              <a:t>解：</a:t>
            </a:r>
            <a:endParaRPr lang="zh-CN" altLang="en-US" sz="2400"/>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gridCol w="3311525"/>
                <a:gridCol w="2447925"/>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频率偏离（</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MHz</a:t>
                      </a: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干扰信号电平（</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dBm</a:t>
                      </a: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相位噪声</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dBc/Hz</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-138</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-118</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smtClean="0">
                <a:ea typeface="+mn-ea"/>
                <a:cs typeface="Times New Roman" panose="02020603050405020304" pitchFamily="18" charset="0"/>
              </a:rPr>
              <a:t>例：图所示为双环频率合成器的工作原理，其中两个</a:t>
            </a:r>
            <a:r>
              <a:rPr lang="en-US" altLang="zh-CN" sz="2000" i="1" dirty="0" smtClean="0">
                <a:ea typeface="+mn-ea"/>
                <a:cs typeface="Times New Roman" panose="02020603050405020304" pitchFamily="18" charset="0"/>
              </a:rPr>
              <a:t>N</a:t>
            </a:r>
            <a:r>
              <a:rPr lang="en-US" altLang="zh-CN" sz="2000" i="1" baseline="-25000" dirty="0" smtClean="0">
                <a:ea typeface="+mn-ea"/>
                <a:cs typeface="Times New Roman" panose="02020603050405020304" pitchFamily="18" charset="0"/>
              </a:rPr>
              <a:t>2</a:t>
            </a:r>
            <a:r>
              <a:rPr lang="zh-CN" altLang="en-US" sz="2000" dirty="0" smtClean="0">
                <a:ea typeface="+mn-ea"/>
                <a:cs typeface="Times New Roman" panose="02020603050405020304" pitchFamily="18" charset="0"/>
              </a:rPr>
              <a:t>可变分频率器是完全同步的。列出输出频率</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smtClean="0">
                <a:ea typeface="+mn-ea"/>
                <a:cs typeface="Times New Roman" panose="02020603050405020304" pitchFamily="18" charset="0"/>
              </a:rPr>
              <a:t>与参考信号频率</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r2</a:t>
            </a:r>
            <a:r>
              <a:rPr lang="zh-CN" altLang="en-US" sz="2000" dirty="0" smtClean="0">
                <a:ea typeface="+mn-ea"/>
                <a:cs typeface="Times New Roman" panose="02020603050405020304" pitchFamily="18" charset="0"/>
              </a:rPr>
              <a:t>的关系式，计算该频率合成器的信道间隔</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smtClean="0">
                <a:ea typeface="+mn-ea"/>
                <a:cs typeface="Times New Roman" panose="02020603050405020304" pitchFamily="18" charset="0"/>
              </a:rPr>
              <a:t>及输出频率范围。</a:t>
            </a:r>
            <a:endParaRPr lang="zh-CN" altLang="en-US" sz="20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endParaRPr lang="en-US" altLang="zh-CN" sz="2000" dirty="0" smtClean="0">
              <a:solidFill>
                <a:srgbClr val="FF0000"/>
              </a:solidFill>
            </a:endParaRP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endParaRPr lang="en-US" altLang="zh-CN" sz="2000" i="1" dirty="0" smtClean="0">
              <a:solidFill>
                <a:srgbClr val="FF0000"/>
              </a:solidFill>
            </a:endParaRP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5688632"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）该频率合成器的信道间隔</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endParaRPr lang="en-US" altLang="zh-CN" sz="2400" dirty="0" smtClean="0"/>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endParaRPr lang="en-US" altLang="zh-CN" sz="2400" dirty="0" smtClean="0"/>
          </a:p>
          <a:p>
            <a:pPr>
              <a:lnSpc>
                <a:spcPts val="4000"/>
              </a:lnSpc>
            </a:pPr>
            <a:r>
              <a:rPr lang="en-US" altLang="zh-CN" sz="2400" dirty="0"/>
              <a:t> </a:t>
            </a:r>
            <a:r>
              <a:rPr lang="en-US" altLang="zh-CN" sz="2400" dirty="0" smtClean="0"/>
              <a:t>       =72MHz</a:t>
            </a:r>
            <a:endParaRPr lang="en-US" altLang="zh-CN" sz="2400" dirty="0" smtClean="0"/>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常见收</a:t>
            </a:r>
            <a:r>
              <a:rPr lang="zh-CN" altLang="en-US" sz="4000" dirty="0">
                <a:latin typeface="微软雅黑" panose="020B0503020204020204" pitchFamily="34" charset="-122"/>
                <a:ea typeface="微软雅黑" panose="020B0503020204020204" pitchFamily="34" charset="-122"/>
              </a:rPr>
              <a:t>发信机框图</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fld>
            <a:endParaRPr lang="en-US" altLang="zh-CN"/>
          </a:p>
        </p:txBody>
      </p:sp>
      <p:graphicFrame>
        <p:nvGraphicFramePr>
          <p:cNvPr id="5" name="Object 15"/>
          <p:cNvGraphicFramePr>
            <a:graphicFrameLocks noGrp="1" noChangeAspect="1"/>
          </p:cNvGraphicFramePr>
          <p:nvPr>
            <p:ph idx="1"/>
          </p:nvPr>
        </p:nvGraphicFramePr>
        <p:xfrm>
          <a:off x="539552" y="1412776"/>
          <a:ext cx="9323388" cy="5651500"/>
        </p:xfrm>
        <a:graphic>
          <a:graphicData uri="http://schemas.openxmlformats.org/presentationml/2006/ole">
            <mc:AlternateContent xmlns:mc="http://schemas.openxmlformats.org/markup-compatibility/2006">
              <mc:Choice xmlns:v="urn:schemas-microsoft-com:vml" Requires="v">
                <p:oleObj spid="_x0000_s109640" name="Visio" r:id="rId1" imgW="12827000" imgH="7785100" progId="Visio.Drawing.11">
                  <p:embed/>
                </p:oleObj>
              </mc:Choice>
              <mc:Fallback>
                <p:oleObj name="Visio" r:id="rId1" imgW="12827000" imgH="7785100" progId="Visio.Drawing.11">
                  <p:embed/>
                  <p:pic>
                    <p:nvPicPr>
                      <p:cNvPr id="0" name="Object 15"/>
                      <p:cNvPicPr>
                        <a:picLocks noChangeAspect="1" noChangeArrowheads="1"/>
                      </p:cNvPicPr>
                      <p:nvPr/>
                    </p:nvPicPr>
                    <p:blipFill>
                      <a:blip r:embed="rId2"/>
                      <a:srcRect/>
                      <a:stretch>
                        <a:fillRect/>
                      </a:stretch>
                    </p:blipFill>
                    <p:spPr bwMode="auto">
                      <a:xfrm>
                        <a:off x="539552" y="1412776"/>
                        <a:ext cx="9323388" cy="5651500"/>
                      </a:xfrm>
                      <a:prstGeom prst="rect">
                        <a:avLst/>
                      </a:prstGeom>
                      <a:noFill/>
                      <a:ln>
                        <a:noFill/>
                      </a:ln>
                      <a:effectLst/>
                    </p:spPr>
                  </p:pic>
                </p:oleObj>
              </mc:Fallback>
            </mc:AlternateContent>
          </a:graphicData>
        </a:graphic>
      </p:graphicFrame>
      <p:sp>
        <p:nvSpPr>
          <p:cNvPr id="7" name="文本框 6"/>
          <p:cNvSpPr txBox="1"/>
          <p:nvPr/>
        </p:nvSpPr>
        <p:spPr>
          <a:xfrm>
            <a:off x="2051720" y="5556005"/>
            <a:ext cx="6537920" cy="892552"/>
          </a:xfrm>
          <a:prstGeom prst="rect">
            <a:avLst/>
          </a:prstGeom>
          <a:noFill/>
        </p:spPr>
        <p:txBody>
          <a:bodyPr wrap="square" rtlCol="0">
            <a:spAutoFit/>
          </a:bodyPr>
          <a:lstStyle/>
          <a:p>
            <a:r>
              <a:rPr lang="zh-CN" altLang="en-US" sz="2800" b="1" dirty="0" smtClean="0">
                <a:solidFill>
                  <a:srgbClr val="0000FF"/>
                </a:solidFill>
              </a:rPr>
              <a:t>直调、直解；数字中频；超外差</a:t>
            </a:r>
            <a:endParaRPr lang="en-US" altLang="zh-CN" sz="2800" b="1" dirty="0" smtClean="0">
              <a:solidFill>
                <a:srgbClr val="0000FF"/>
              </a:solidFill>
            </a:endParaRPr>
          </a:p>
          <a:p>
            <a:r>
              <a:rPr lang="zh-CN" altLang="en-US" sz="2400" dirty="0" smtClean="0">
                <a:solidFill>
                  <a:srgbClr val="660066"/>
                </a:solidFill>
              </a:rPr>
              <a:t>对应的射频、中频、本振的频率范围</a:t>
            </a:r>
            <a:endParaRPr lang="zh-CN" altLang="en-US" sz="2400" b="1" dirty="0">
              <a:solidFill>
                <a:srgbClr val="660066"/>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endPar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290" name="Object 4"/>
          <p:cNvGraphicFramePr>
            <a:graphicFrameLocks noGrp="1" noChangeAspect="1"/>
          </p:cNvGraphicFramePr>
          <p:nvPr>
            <p:ph idx="1"/>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30" name="Visio" r:id="rId1" imgW="3863340" imgH="1510665" progId="Visio.Drawing.11">
                  <p:embed/>
                </p:oleObj>
              </mc:Choice>
              <mc:Fallback>
                <p:oleObj name="Visio" r:id="rId1" imgW="3863340" imgH="1510665" progId="Visio.Drawing.11">
                  <p:embed/>
                  <p:pic>
                    <p:nvPicPr>
                      <p:cNvPr id="0" name="Object 4"/>
                      <p:cNvPicPr>
                        <a:picLocks noChangeAspect="1" noChangeArrowheads="1"/>
                      </p:cNvPicPr>
                      <p:nvPr/>
                    </p:nvPicPr>
                    <p:blipFill>
                      <a:blip r:embed="rId2"/>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tailEnd type="none" w="med" len="lg"/>
          </a:ln>
        </p:spPr>
        <p:txBody>
          <a:bodyPr>
            <a:spAutoFit/>
          </a:bodyPr>
          <a:lstStyle/>
          <a:p>
            <a:pPr algn="l">
              <a:lnSpc>
                <a:spcPts val="4000"/>
              </a:lnSpc>
            </a:pPr>
            <a:r>
              <a:rPr lang="zh-CN" altLang="en-US" sz="2400" b="1" dirty="0">
                <a:latin typeface="+mn-ea"/>
                <a:ea typeface="+mn-ea"/>
              </a:rPr>
              <a:t>优点：结构简单，器件少，成本低；</a:t>
            </a:r>
            <a:endParaRPr lang="zh-CN" altLang="en-US" sz="2400" b="1" dirty="0">
              <a:latin typeface="+mn-ea"/>
              <a:ea typeface="+mn-ea"/>
            </a:endParaRP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endParaRPr lang="zh-CN" altLang="en-US" sz="2400" b="1" dirty="0">
              <a:latin typeface="+mn-ea"/>
              <a:ea typeface="+mn-ea"/>
            </a:endParaRPr>
          </a:p>
          <a:p>
            <a:pPr algn="l">
              <a:lnSpc>
                <a:spcPts val="4000"/>
              </a:lnSpc>
            </a:pPr>
            <a:r>
              <a:rPr lang="zh-CN" altLang="en-US" sz="2400" b="1" dirty="0">
                <a:latin typeface="+mn-ea"/>
                <a:ea typeface="+mn-ea"/>
              </a:rPr>
              <a:t>      </a:t>
            </a:r>
            <a:r>
              <a:rPr lang="zh-CN" altLang="en-US" sz="2400" b="1" dirty="0" smtClean="0">
                <a:latin typeface="+mn-ea"/>
                <a:ea typeface="+mn-ea"/>
              </a:rPr>
              <a:t>较大</a:t>
            </a:r>
            <a:r>
              <a:rPr lang="zh-CN" altLang="en-US" sz="2400" b="1" dirty="0">
                <a:latin typeface="+mn-ea"/>
                <a:ea typeface="+mn-ea"/>
              </a:rPr>
              <a:t>的载波泄漏和边带泄漏</a:t>
            </a:r>
            <a:endParaRPr lang="zh-CN" altLang="en-US" sz="2400" b="1" dirty="0">
              <a:latin typeface="+mn-ea"/>
              <a:ea typeface="+mn-ea"/>
            </a:endParaRPr>
          </a:p>
        </p:txBody>
      </p:sp>
      <p:sp>
        <p:nvSpPr>
          <p:cNvPr id="2" name="灯片编号占位符 1"/>
          <p:cNvSpPr>
            <a:spLocks noGrp="1"/>
          </p:cNvSpPr>
          <p:nvPr>
            <p:ph type="sldNum" sz="quarter" idx="12"/>
          </p:nvPr>
        </p:nvSpPr>
        <p:spPr/>
        <p:txBody>
          <a:bodyPr/>
          <a:lstStyle/>
          <a:p>
            <a:fld id="{BFEB24BD-BE86-410A-BF7A-1F4EAF97620B}" type="slidenum">
              <a:rPr lang="en-US" altLang="zh-CN" smtClean="0"/>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endPar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6" name="Rectangle 5"/>
          <p:cNvSpPr>
            <a:spLocks noChangeArrowheads="1"/>
          </p:cNvSpPr>
          <p:nvPr/>
        </p:nvSpPr>
        <p:spPr bwMode="auto">
          <a:xfrm>
            <a:off x="0" y="2890838"/>
            <a:ext cx="9144000" cy="0"/>
          </a:xfrm>
          <a:prstGeom prst="rect">
            <a:avLst/>
          </a:prstGeom>
          <a:noFill/>
          <a:ln w="9525" algn="ctr">
            <a:noFill/>
            <a:miter lim="800000"/>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54" name="Visio" r:id="rId1" imgW="8179435" imgH="2522220" progId="Visio.Drawing.11">
                  <p:embed/>
                </p:oleObj>
              </mc:Choice>
              <mc:Fallback>
                <p:oleObj name="Visio" r:id="rId1" imgW="8179435" imgH="252222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tailEnd type="none" w="med" len="lg"/>
          </a:ln>
        </p:spPr>
        <p:txBody>
          <a:bodyPr wrap="square">
            <a:spAutoFit/>
          </a:bodyPr>
          <a:lstStyle/>
          <a:p>
            <a:pPr algn="l">
              <a:lnSpc>
                <a:spcPts val="4000"/>
              </a:lnSpc>
            </a:pPr>
            <a:r>
              <a:rPr lang="zh-CN" altLang="en-US" sz="2400" b="1" dirty="0"/>
              <a:t>优点：低频调制器具有更好的幅频特性；功放和本振有</a:t>
            </a:r>
            <a:endParaRPr lang="zh-CN" altLang="en-US" sz="2400" b="1" dirty="0"/>
          </a:p>
          <a:p>
            <a:pPr algn="l">
              <a:lnSpc>
                <a:spcPts val="4000"/>
              </a:lnSpc>
            </a:pPr>
            <a:r>
              <a:rPr lang="zh-CN" altLang="en-US" sz="2400" b="1" dirty="0"/>
              <a:t>            很好的隔离；</a:t>
            </a:r>
            <a:endParaRPr lang="zh-CN" altLang="en-US" sz="2400" b="1" dirty="0"/>
          </a:p>
          <a:p>
            <a:pPr algn="l">
              <a:lnSpc>
                <a:spcPts val="4000"/>
              </a:lnSpc>
            </a:pPr>
            <a:r>
              <a:rPr lang="zh-CN" altLang="en-US" sz="2400" b="1" dirty="0"/>
              <a:t>缺点：所需元件多，增加噪声，增加发射机的复杂度、</a:t>
            </a:r>
            <a:endParaRPr lang="zh-CN" altLang="en-US" sz="2400" b="1" dirty="0"/>
          </a:p>
          <a:p>
            <a:pPr algn="l">
              <a:lnSpc>
                <a:spcPts val="4000"/>
              </a:lnSpc>
            </a:pPr>
            <a:r>
              <a:rPr lang="zh-CN" altLang="en-US" sz="2400" b="1" dirty="0"/>
              <a:t>            体积、功耗和成本。</a:t>
            </a:r>
            <a:endParaRPr lang="zh-CN" altLang="en-US" sz="2400" b="1" dirty="0"/>
          </a:p>
        </p:txBody>
      </p:sp>
      <p:sp>
        <p:nvSpPr>
          <p:cNvPr id="2" name="灯片编号占位符 1"/>
          <p:cNvSpPr>
            <a:spLocks noGrp="1"/>
          </p:cNvSpPr>
          <p:nvPr>
            <p:ph type="sldNum" sz="quarter" idx="12"/>
          </p:nvPr>
        </p:nvSpPr>
        <p:spPr/>
        <p:txBody>
          <a:bodyPr/>
          <a:lstStyle/>
          <a:p>
            <a:fld id="{BFEB24BD-BE86-410A-BF7A-1F4EAF97620B}" type="slidenum">
              <a:rPr lang="en-US" altLang="zh-CN" smtClean="0"/>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mp_lesson2</Template>
  <TotalTime>0</TotalTime>
  <Words>7906</Words>
  <Application>WPS 演示</Application>
  <PresentationFormat>全屏显示(4:3)</PresentationFormat>
  <Paragraphs>783</Paragraphs>
  <Slides>63</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56</vt:i4>
      </vt:variant>
      <vt:variant>
        <vt:lpstr>幻灯片标题</vt:lpstr>
      </vt:variant>
      <vt:variant>
        <vt:i4>63</vt:i4>
      </vt:variant>
    </vt:vector>
  </HeadingPairs>
  <TitlesOfParts>
    <vt:vector size="135" baseType="lpstr">
      <vt:lpstr>Arial</vt:lpstr>
      <vt:lpstr>宋体</vt:lpstr>
      <vt:lpstr>Wingdings</vt:lpstr>
      <vt:lpstr>Times New Roman</vt:lpstr>
      <vt:lpstr>微软雅黑</vt:lpstr>
      <vt:lpstr>Arial Unicode MS</vt:lpstr>
      <vt:lpstr>Symbol</vt:lpstr>
      <vt:lpstr>楷体_GB2312</vt:lpstr>
      <vt:lpstr>新宋体</vt:lpstr>
      <vt:lpstr>Tahoma</vt:lpstr>
      <vt:lpstr>Calibri</vt:lpstr>
      <vt:lpstr>黑体</vt:lpstr>
      <vt:lpstr>华文新魏</vt:lpstr>
      <vt:lpstr>Gulim</vt:lpstr>
      <vt:lpstr>Malgun Gothic</vt:lpstr>
      <vt:lpstr>Network</vt:lpstr>
      <vt:lpstr>Visio.Drawing.11</vt:lpstr>
      <vt:lpstr>Equation.3</vt:lpstr>
      <vt:lpstr>Equation.3</vt:lpstr>
      <vt:lpstr>Equation.3</vt:lpstr>
      <vt:lpstr>Equation.3</vt:lpstr>
      <vt:lpstr>Equation.3</vt:lpstr>
      <vt:lpstr>Equation.3</vt:lpstr>
      <vt:lpstr>Equation.3</vt:lpstr>
      <vt:lpstr>Equation.3</vt:lpstr>
      <vt:lpstr>Equation.3</vt:lpstr>
      <vt:lpstr>Visio.Drawing.11</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Equation.DSMT4</vt:lpstr>
      <vt:lpstr>Equation.DSMT4</vt:lpstr>
      <vt:lpstr>Equation.DSMT4</vt:lpstr>
      <vt:lpstr>Equation.DSMT4</vt:lpstr>
      <vt:lpstr>Equation.DSMT4</vt:lpstr>
      <vt:lpstr>Equation.3</vt:lpstr>
      <vt:lpstr>Equation.3</vt:lpstr>
      <vt:lpstr>Equation.3</vt:lpstr>
      <vt:lpstr>Visio.Drawing.11</vt:lpstr>
      <vt:lpstr>Visio.Drawing.11</vt:lpstr>
      <vt:lpstr>Visio.Drawing.11</vt:lpstr>
      <vt:lpstr>Visio.Drawing.11</vt:lpstr>
      <vt:lpstr>Visio.Drawing.11</vt:lpstr>
      <vt:lpstr>Visio.Drawing.11</vt:lpstr>
      <vt:lpstr>Visio.Drawing.11</vt:lpstr>
      <vt:lpstr>Equation.3</vt:lpstr>
      <vt:lpstr>Visio.Drawing.11</vt:lpstr>
      <vt:lpstr>Visio.Drawing.11</vt:lpstr>
      <vt:lpstr>Visio.Drawing.11</vt:lpstr>
      <vt:lpstr>Equation.3</vt:lpstr>
      <vt:lpstr>复    习</vt:lpstr>
      <vt:lpstr>考试注意事项</vt:lpstr>
      <vt:lpstr>常用单位及转换关系</vt:lpstr>
      <vt:lpstr>第一章 通信电子线路简介</vt:lpstr>
      <vt:lpstr>第二章 通信系统概论</vt:lpstr>
      <vt:lpstr>常用的器件符号</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谐振器</vt:lpstr>
      <vt:lpstr>滤波器</vt:lpstr>
      <vt:lpstr>PowerPoint 演示文稿</vt:lpstr>
      <vt:lpstr>PowerPoint 演示文稿</vt:lpstr>
      <vt:lpstr>PowerPoint 演示文稿</vt:lpstr>
      <vt:lpstr>PowerPoint 演示文稿</vt:lpstr>
      <vt:lpstr>第四章 放大器及非线性</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PowerPoint 演示文稿</vt:lpstr>
      <vt:lpstr>PowerPoint 演示文稿</vt:lpstr>
      <vt:lpstr>放大器的非线性</vt:lpstr>
      <vt:lpstr>PowerPoint 演示文稿</vt:lpstr>
      <vt:lpstr>第五章 混频器</vt:lpstr>
      <vt:lpstr>混频器的基本原理</vt:lpstr>
      <vt:lpstr>混频器参数定义</vt:lpstr>
      <vt:lpstr>PowerPoint 演示文稿</vt:lpstr>
      <vt:lpstr>本振频率选择</vt:lpstr>
      <vt:lpstr>PowerPoint 演示文稿</vt:lpstr>
      <vt:lpstr>互相调制（Inter Modulation）</vt:lpstr>
      <vt:lpstr>PowerPoint 演示文稿</vt:lpstr>
      <vt:lpstr>本振与射频的组合频率干扰</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呼呼呼</cp:lastModifiedBy>
  <cp:revision>498</cp:revision>
  <dcterms:created xsi:type="dcterms:W3CDTF">2113-01-01T00:00:00Z</dcterms:created>
  <dcterms:modified xsi:type="dcterms:W3CDTF">2019-12-23T12:56:32Z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